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4.xml" ContentType="application/vnd.openxmlformats-officedocument.drawingml.chartshapes+xml"/>
  <Override PartName="/ppt/notesSlides/notesSlide19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5.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0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6"/>
  </p:notesMasterIdLst>
  <p:handoutMasterIdLst>
    <p:handoutMasterId r:id="rId287"/>
  </p:handoutMasterIdLst>
  <p:sldIdLst>
    <p:sldId id="8416" r:id="rId2"/>
    <p:sldId id="8465" r:id="rId3"/>
    <p:sldId id="8466" r:id="rId4"/>
    <p:sldId id="8468" r:id="rId5"/>
    <p:sldId id="7995" r:id="rId6"/>
    <p:sldId id="8469" r:id="rId7"/>
    <p:sldId id="8470" r:id="rId8"/>
    <p:sldId id="373" r:id="rId9"/>
    <p:sldId id="8471" r:id="rId10"/>
    <p:sldId id="8519" r:id="rId11"/>
    <p:sldId id="8472" r:id="rId12"/>
    <p:sldId id="8533" r:id="rId13"/>
    <p:sldId id="8473" r:id="rId14"/>
    <p:sldId id="8474" r:id="rId15"/>
    <p:sldId id="583" r:id="rId16"/>
    <p:sldId id="991" r:id="rId17"/>
    <p:sldId id="724" r:id="rId18"/>
    <p:sldId id="993" r:id="rId19"/>
    <p:sldId id="697" r:id="rId20"/>
    <p:sldId id="8520" r:id="rId21"/>
    <p:sldId id="8535" r:id="rId22"/>
    <p:sldId id="8536" r:id="rId23"/>
    <p:sldId id="8475" r:id="rId24"/>
    <p:sldId id="267" r:id="rId25"/>
    <p:sldId id="8538" r:id="rId26"/>
    <p:sldId id="271" r:id="rId27"/>
    <p:sldId id="8539" r:id="rId28"/>
    <p:sldId id="8477" r:id="rId29"/>
    <p:sldId id="8534" r:id="rId30"/>
    <p:sldId id="8479" r:id="rId31"/>
    <p:sldId id="8480" r:id="rId32"/>
    <p:sldId id="8481" r:id="rId33"/>
    <p:sldId id="8540" r:id="rId34"/>
    <p:sldId id="8482" r:id="rId35"/>
    <p:sldId id="8483" r:id="rId36"/>
    <p:sldId id="8485" r:id="rId37"/>
    <p:sldId id="8486" r:id="rId38"/>
    <p:sldId id="8527" r:id="rId39"/>
    <p:sldId id="8514" r:id="rId40"/>
    <p:sldId id="8513" r:id="rId41"/>
    <p:sldId id="8523" r:id="rId42"/>
    <p:sldId id="7798" r:id="rId43"/>
    <p:sldId id="8022" r:id="rId44"/>
    <p:sldId id="8491" r:id="rId45"/>
    <p:sldId id="1256" r:id="rId46"/>
    <p:sldId id="8525" r:id="rId47"/>
    <p:sldId id="1209" r:id="rId48"/>
    <p:sldId id="8492" r:id="rId49"/>
    <p:sldId id="1251" r:id="rId50"/>
    <p:sldId id="8526" r:id="rId51"/>
    <p:sldId id="8515" r:id="rId52"/>
    <p:sldId id="8511" r:id="rId53"/>
    <p:sldId id="8496" r:id="rId54"/>
    <p:sldId id="8516" r:id="rId55"/>
    <p:sldId id="8498" r:id="rId56"/>
    <p:sldId id="8499" r:id="rId57"/>
    <p:sldId id="8500" r:id="rId58"/>
    <p:sldId id="8541" r:id="rId59"/>
    <p:sldId id="8542" r:id="rId60"/>
    <p:sldId id="8501" r:id="rId61"/>
    <p:sldId id="8517" r:id="rId62"/>
    <p:sldId id="8506" r:id="rId63"/>
    <p:sldId id="8507" r:id="rId64"/>
    <p:sldId id="8521" r:id="rId65"/>
    <p:sldId id="8524" r:id="rId66"/>
    <p:sldId id="8528" r:id="rId67"/>
    <p:sldId id="8522" r:id="rId68"/>
    <p:sldId id="7794" r:id="rId69"/>
    <p:sldId id="7795" r:id="rId70"/>
    <p:sldId id="8529" r:id="rId71"/>
    <p:sldId id="8510" r:id="rId72"/>
    <p:sldId id="7713" r:id="rId73"/>
    <p:sldId id="7723" r:id="rId74"/>
    <p:sldId id="992" r:id="rId75"/>
    <p:sldId id="728" r:id="rId76"/>
    <p:sldId id="8174" r:id="rId77"/>
    <p:sldId id="8175" r:id="rId78"/>
    <p:sldId id="8176" r:id="rId79"/>
    <p:sldId id="703" r:id="rId80"/>
    <p:sldId id="998" r:id="rId81"/>
    <p:sldId id="1000" r:id="rId82"/>
    <p:sldId id="1003" r:id="rId83"/>
    <p:sldId id="8177" r:id="rId84"/>
    <p:sldId id="8179" r:id="rId85"/>
    <p:sldId id="1008" r:id="rId86"/>
    <p:sldId id="7725" r:id="rId87"/>
    <p:sldId id="712" r:id="rId88"/>
    <p:sldId id="1010" r:id="rId89"/>
    <p:sldId id="713" r:id="rId90"/>
    <p:sldId id="1041" r:id="rId91"/>
    <p:sldId id="1040" r:id="rId92"/>
    <p:sldId id="8180" r:id="rId93"/>
    <p:sldId id="7726" r:id="rId94"/>
    <p:sldId id="723" r:id="rId95"/>
    <p:sldId id="7728" r:id="rId96"/>
    <p:sldId id="1029" r:id="rId97"/>
    <p:sldId id="1031" r:id="rId98"/>
    <p:sldId id="1032" r:id="rId99"/>
    <p:sldId id="8181" r:id="rId100"/>
    <p:sldId id="1001" r:id="rId101"/>
    <p:sldId id="706" r:id="rId102"/>
    <p:sldId id="1050" r:id="rId103"/>
    <p:sldId id="711" r:id="rId104"/>
    <p:sldId id="1009" r:id="rId105"/>
    <p:sldId id="1047" r:id="rId106"/>
    <p:sldId id="715" r:id="rId107"/>
    <p:sldId id="716" r:id="rId108"/>
    <p:sldId id="1051" r:id="rId109"/>
    <p:sldId id="1014" r:id="rId110"/>
    <p:sldId id="1033" r:id="rId111"/>
    <p:sldId id="1053" r:id="rId112"/>
    <p:sldId id="8182" r:id="rId113"/>
    <p:sldId id="8183" r:id="rId114"/>
    <p:sldId id="8185" r:id="rId115"/>
    <p:sldId id="1055" r:id="rId116"/>
    <p:sldId id="8186" r:id="rId117"/>
    <p:sldId id="1060" r:id="rId118"/>
    <p:sldId id="1059" r:id="rId119"/>
    <p:sldId id="1061" r:id="rId120"/>
    <p:sldId id="1062" r:id="rId121"/>
    <p:sldId id="1063" r:id="rId122"/>
    <p:sldId id="8187" r:id="rId123"/>
    <p:sldId id="8188" r:id="rId124"/>
    <p:sldId id="1074" r:id="rId125"/>
    <p:sldId id="1078" r:id="rId126"/>
    <p:sldId id="1112" r:id="rId127"/>
    <p:sldId id="1075" r:id="rId128"/>
    <p:sldId id="1076" r:id="rId129"/>
    <p:sldId id="1080" r:id="rId130"/>
    <p:sldId id="1084" r:id="rId131"/>
    <p:sldId id="1086" r:id="rId132"/>
    <p:sldId id="1096" r:id="rId133"/>
    <p:sldId id="1118" r:id="rId134"/>
    <p:sldId id="1119" r:id="rId135"/>
    <p:sldId id="1085" r:id="rId136"/>
    <p:sldId id="1126" r:id="rId137"/>
    <p:sldId id="1120" r:id="rId138"/>
    <p:sldId id="1121" r:id="rId139"/>
    <p:sldId id="1122" r:id="rId140"/>
    <p:sldId id="1123" r:id="rId141"/>
    <p:sldId id="1124" r:id="rId142"/>
    <p:sldId id="8251" r:id="rId143"/>
    <p:sldId id="8007" r:id="rId144"/>
    <p:sldId id="8264" r:id="rId145"/>
    <p:sldId id="8265" r:id="rId146"/>
    <p:sldId id="8266" r:id="rId147"/>
    <p:sldId id="8267" r:id="rId148"/>
    <p:sldId id="7950" r:id="rId149"/>
    <p:sldId id="8004" r:id="rId150"/>
    <p:sldId id="8006" r:id="rId151"/>
    <p:sldId id="8271" r:id="rId152"/>
    <p:sldId id="8272" r:id="rId153"/>
    <p:sldId id="8015" r:id="rId154"/>
    <p:sldId id="8274" r:id="rId155"/>
    <p:sldId id="8275" r:id="rId156"/>
    <p:sldId id="8276" r:id="rId157"/>
    <p:sldId id="8277" r:id="rId158"/>
    <p:sldId id="8278" r:id="rId159"/>
    <p:sldId id="8281" r:id="rId160"/>
    <p:sldId id="8285" r:id="rId161"/>
    <p:sldId id="8286" r:id="rId162"/>
    <p:sldId id="8287" r:id="rId163"/>
    <p:sldId id="8288" r:id="rId164"/>
    <p:sldId id="8289" r:id="rId165"/>
    <p:sldId id="8290" r:id="rId166"/>
    <p:sldId id="8291" r:id="rId167"/>
    <p:sldId id="8292" r:id="rId168"/>
    <p:sldId id="8293" r:id="rId169"/>
    <p:sldId id="8294" r:id="rId170"/>
    <p:sldId id="8295" r:id="rId171"/>
    <p:sldId id="8296" r:id="rId172"/>
    <p:sldId id="8297" r:id="rId173"/>
    <p:sldId id="8298" r:id="rId174"/>
    <p:sldId id="8299" r:id="rId175"/>
    <p:sldId id="8300" r:id="rId176"/>
    <p:sldId id="8301" r:id="rId177"/>
    <p:sldId id="8302" r:id="rId178"/>
    <p:sldId id="8303" r:id="rId179"/>
    <p:sldId id="8304" r:id="rId180"/>
    <p:sldId id="8305" r:id="rId181"/>
    <p:sldId id="8306" r:id="rId182"/>
    <p:sldId id="8307" r:id="rId183"/>
    <p:sldId id="8308" r:id="rId184"/>
    <p:sldId id="8309" r:id="rId185"/>
    <p:sldId id="8310" r:id="rId186"/>
    <p:sldId id="8311" r:id="rId187"/>
    <p:sldId id="8312" r:id="rId188"/>
    <p:sldId id="8313" r:id="rId189"/>
    <p:sldId id="8314" r:id="rId190"/>
    <p:sldId id="8315" r:id="rId191"/>
    <p:sldId id="8316" r:id="rId192"/>
    <p:sldId id="8317" r:id="rId193"/>
    <p:sldId id="8318" r:id="rId194"/>
    <p:sldId id="8319" r:id="rId195"/>
    <p:sldId id="7873" r:id="rId196"/>
    <p:sldId id="8206" r:id="rId197"/>
    <p:sldId id="8207" r:id="rId198"/>
    <p:sldId id="7704" r:id="rId199"/>
    <p:sldId id="8210" r:id="rId200"/>
    <p:sldId id="8211" r:id="rId201"/>
    <p:sldId id="8212" r:id="rId202"/>
    <p:sldId id="8213" r:id="rId203"/>
    <p:sldId id="8214" r:id="rId204"/>
    <p:sldId id="8215" r:id="rId205"/>
    <p:sldId id="8216" r:id="rId206"/>
    <p:sldId id="8217" r:id="rId207"/>
    <p:sldId id="7937" r:id="rId208"/>
    <p:sldId id="8218" r:id="rId209"/>
    <p:sldId id="7731" r:id="rId210"/>
    <p:sldId id="594" r:id="rId211"/>
    <p:sldId id="677" r:id="rId212"/>
    <p:sldId id="645" r:id="rId213"/>
    <p:sldId id="672" r:id="rId214"/>
    <p:sldId id="8220" r:id="rId215"/>
    <p:sldId id="8221" r:id="rId216"/>
    <p:sldId id="7685" r:id="rId217"/>
    <p:sldId id="7686" r:id="rId218"/>
    <p:sldId id="596" r:id="rId219"/>
    <p:sldId id="598" r:id="rId220"/>
    <p:sldId id="665" r:id="rId221"/>
    <p:sldId id="599" r:id="rId222"/>
    <p:sldId id="604" r:id="rId223"/>
    <p:sldId id="607" r:id="rId224"/>
    <p:sldId id="605" r:id="rId225"/>
    <p:sldId id="667" r:id="rId226"/>
    <p:sldId id="651" r:id="rId227"/>
    <p:sldId id="678" r:id="rId228"/>
    <p:sldId id="608" r:id="rId229"/>
    <p:sldId id="8360" r:id="rId230"/>
    <p:sldId id="648" r:id="rId231"/>
    <p:sldId id="668" r:id="rId232"/>
    <p:sldId id="609" r:id="rId233"/>
    <p:sldId id="674" r:id="rId234"/>
    <p:sldId id="675" r:id="rId235"/>
    <p:sldId id="613" r:id="rId236"/>
    <p:sldId id="615" r:id="rId237"/>
    <p:sldId id="625" r:id="rId238"/>
    <p:sldId id="8222" r:id="rId239"/>
    <p:sldId id="611" r:id="rId240"/>
    <p:sldId id="612" r:id="rId241"/>
    <p:sldId id="637" r:id="rId242"/>
    <p:sldId id="610" r:id="rId243"/>
    <p:sldId id="679" r:id="rId244"/>
    <p:sldId id="7733" r:id="rId245"/>
    <p:sldId id="1220" r:id="rId246"/>
    <p:sldId id="1205" r:id="rId247"/>
    <p:sldId id="1227" r:id="rId248"/>
    <p:sldId id="8223" r:id="rId249"/>
    <p:sldId id="1222" r:id="rId250"/>
    <p:sldId id="1250" r:id="rId251"/>
    <p:sldId id="1248" r:id="rId252"/>
    <p:sldId id="8530" r:id="rId253"/>
    <p:sldId id="1214" r:id="rId254"/>
    <p:sldId id="1232" r:id="rId255"/>
    <p:sldId id="1187" r:id="rId256"/>
    <p:sldId id="8224" r:id="rId257"/>
    <p:sldId id="8225" r:id="rId258"/>
    <p:sldId id="1184" r:id="rId259"/>
    <p:sldId id="1211" r:id="rId260"/>
    <p:sldId id="1225" r:id="rId261"/>
    <p:sldId id="1173" r:id="rId262"/>
    <p:sldId id="1254" r:id="rId263"/>
    <p:sldId id="1176" r:id="rId264"/>
    <p:sldId id="1238" r:id="rId265"/>
    <p:sldId id="1239" r:id="rId266"/>
    <p:sldId id="1185" r:id="rId267"/>
    <p:sldId id="1229" r:id="rId268"/>
    <p:sldId id="1186" r:id="rId269"/>
    <p:sldId id="1189" r:id="rId270"/>
    <p:sldId id="1230" r:id="rId271"/>
    <p:sldId id="1197" r:id="rId272"/>
    <p:sldId id="1231" r:id="rId273"/>
    <p:sldId id="1201" r:id="rId274"/>
    <p:sldId id="1255" r:id="rId275"/>
    <p:sldId id="1257" r:id="rId276"/>
    <p:sldId id="8531" r:id="rId277"/>
    <p:sldId id="1240" r:id="rId278"/>
    <p:sldId id="1241" r:id="rId279"/>
    <p:sldId id="1252" r:id="rId280"/>
    <p:sldId id="8226" r:id="rId281"/>
    <p:sldId id="1233" r:id="rId282"/>
    <p:sldId id="1235" r:id="rId283"/>
    <p:sldId id="1228" r:id="rId284"/>
    <p:sldId id="8532" r:id="rId2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A83EB4-8769-314C-9929-CB0353E3175F}">
          <p14:sldIdLst>
            <p14:sldId id="8416"/>
            <p14:sldId id="8465"/>
            <p14:sldId id="8466"/>
            <p14:sldId id="8468"/>
            <p14:sldId id="7995"/>
            <p14:sldId id="8469"/>
            <p14:sldId id="8470"/>
            <p14:sldId id="373"/>
            <p14:sldId id="8471"/>
            <p14:sldId id="8519"/>
            <p14:sldId id="8472"/>
          </p14:sldIdLst>
        </p14:section>
        <p14:section name="PhD Research" id="{8B15A1EF-BA6A-6F40-8DEA-252A573868D6}">
          <p14:sldIdLst>
            <p14:sldId id="8533"/>
            <p14:sldId id="8473"/>
            <p14:sldId id="8474"/>
            <p14:sldId id="583"/>
            <p14:sldId id="991"/>
            <p14:sldId id="724"/>
            <p14:sldId id="993"/>
            <p14:sldId id="697"/>
            <p14:sldId id="8520"/>
            <p14:sldId id="8535"/>
          </p14:sldIdLst>
        </p14:section>
        <p14:section name="Untitled Section" id="{3CCCBB0B-BEBC-3D44-B260-5F108695559A}">
          <p14:sldIdLst>
            <p14:sldId id="8536"/>
            <p14:sldId id="8475"/>
            <p14:sldId id="267"/>
            <p14:sldId id="8538"/>
            <p14:sldId id="271"/>
          </p14:sldIdLst>
        </p14:section>
        <p14:section name="Untitled Section" id="{F402D501-47FA-254C-A0F5-0D4345AE609B}">
          <p14:sldIdLst>
            <p14:sldId id="8539"/>
            <p14:sldId id="8477"/>
            <p14:sldId id="8534"/>
            <p14:sldId id="8479"/>
            <p14:sldId id="8480"/>
            <p14:sldId id="8481"/>
          </p14:sldIdLst>
        </p14:section>
        <p14:section name="Untitled Section" id="{5B346EBF-E42E-5249-B985-928D65498EEB}">
          <p14:sldIdLst>
            <p14:sldId id="8540"/>
            <p14:sldId id="8482"/>
            <p14:sldId id="8483"/>
            <p14:sldId id="8485"/>
            <p14:sldId id="8486"/>
            <p14:sldId id="8527"/>
            <p14:sldId id="8514"/>
          </p14:sldIdLst>
        </p14:section>
        <p14:section name="Industry Recap" id="{35887519-18BE-EC41-88C7-9C8E3C7640F4}">
          <p14:sldIdLst>
            <p14:sldId id="8513"/>
            <p14:sldId id="8523"/>
            <p14:sldId id="7798"/>
            <p14:sldId id="8022"/>
          </p14:sldIdLst>
        </p14:section>
        <p14:section name="Postdoc Research" id="{651B0B6C-B818-B842-88AE-E819FE44478A}">
          <p14:sldIdLst>
            <p14:sldId id="8491"/>
            <p14:sldId id="1256"/>
            <p14:sldId id="8525"/>
            <p14:sldId id="1209"/>
            <p14:sldId id="8492"/>
            <p14:sldId id="1251"/>
            <p14:sldId id="8526"/>
          </p14:sldIdLst>
        </p14:section>
        <p14:section name="Future Directions" id="{60BB341D-7048-1D41-92FA-45C101FB0FA9}">
          <p14:sldIdLst>
            <p14:sldId id="8515"/>
            <p14:sldId id="8511"/>
            <p14:sldId id="8496"/>
            <p14:sldId id="8516"/>
            <p14:sldId id="8498"/>
            <p14:sldId id="8499"/>
            <p14:sldId id="8500"/>
            <p14:sldId id="8541"/>
            <p14:sldId id="8542"/>
            <p14:sldId id="8501"/>
            <p14:sldId id="8517"/>
            <p14:sldId id="8506"/>
            <p14:sldId id="8507"/>
            <p14:sldId id="8521"/>
            <p14:sldId id="8524"/>
          </p14:sldIdLst>
        </p14:section>
        <p14:section name="Backup Slides" id="{D7B9E7AE-BFF8-954D-9704-EEB0FCCDD969}">
          <p14:sldIdLst>
            <p14:sldId id="8528"/>
            <p14:sldId id="8522"/>
            <p14:sldId id="7794"/>
            <p14:sldId id="7795"/>
            <p14:sldId id="8529"/>
            <p14:sldId id="8510"/>
          </p14:sldIdLst>
        </p14:section>
        <p14:section name="Backup Slides - Deeper Look" id="{E16C0AF5-97DE-014D-9EEE-92F6E94DBF03}">
          <p14:sldIdLst>
            <p14:sldId id="7713"/>
            <p14:sldId id="7723"/>
            <p14:sldId id="992"/>
            <p14:sldId id="728"/>
            <p14:sldId id="8174"/>
            <p14:sldId id="8175"/>
            <p14:sldId id="8176"/>
            <p14:sldId id="703"/>
            <p14:sldId id="998"/>
            <p14:sldId id="1000"/>
            <p14:sldId id="1003"/>
            <p14:sldId id="8177"/>
            <p14:sldId id="8179"/>
            <p14:sldId id="1008"/>
            <p14:sldId id="7725"/>
            <p14:sldId id="712"/>
            <p14:sldId id="1010"/>
            <p14:sldId id="713"/>
            <p14:sldId id="1041"/>
            <p14:sldId id="1040"/>
            <p14:sldId id="8180"/>
            <p14:sldId id="7726"/>
            <p14:sldId id="723"/>
            <p14:sldId id="7728"/>
            <p14:sldId id="1029"/>
            <p14:sldId id="1031"/>
            <p14:sldId id="1032"/>
            <p14:sldId id="8181"/>
            <p14:sldId id="1001"/>
            <p14:sldId id="706"/>
            <p14:sldId id="1050"/>
            <p14:sldId id="711"/>
            <p14:sldId id="1009"/>
            <p14:sldId id="1047"/>
            <p14:sldId id="715"/>
            <p14:sldId id="716"/>
            <p14:sldId id="1051"/>
            <p14:sldId id="1014"/>
            <p14:sldId id="1033"/>
          </p14:sldIdLst>
        </p14:section>
        <p14:section name="Untitled Section" id="{9EFCA6A6-5F0E-9B48-954B-E08B77AFA5EC}">
          <p14:sldIdLst>
            <p14:sldId id="1053"/>
            <p14:sldId id="8182"/>
            <p14:sldId id="8183"/>
            <p14:sldId id="8185"/>
            <p14:sldId id="1055"/>
            <p14:sldId id="8186"/>
            <p14:sldId id="1060"/>
            <p14:sldId id="1059"/>
            <p14:sldId id="1061"/>
            <p14:sldId id="1062"/>
            <p14:sldId id="1063"/>
            <p14:sldId id="8187"/>
            <p14:sldId id="8188"/>
            <p14:sldId id="1074"/>
            <p14:sldId id="1078"/>
            <p14:sldId id="1112"/>
            <p14:sldId id="1075"/>
            <p14:sldId id="1076"/>
            <p14:sldId id="1080"/>
            <p14:sldId id="1084"/>
            <p14:sldId id="1086"/>
            <p14:sldId id="1096"/>
            <p14:sldId id="1118"/>
            <p14:sldId id="1119"/>
            <p14:sldId id="1085"/>
            <p14:sldId id="1126"/>
            <p14:sldId id="1120"/>
            <p14:sldId id="1121"/>
            <p14:sldId id="1122"/>
            <p14:sldId id="1123"/>
            <p14:sldId id="1124"/>
          </p14:sldIdLst>
        </p14:section>
        <p14:section name="Untitled Section" id="{B13F7012-2702-914A-BF21-F384E11D7C53}">
          <p14:sldIdLst>
            <p14:sldId id="8251"/>
            <p14:sldId id="8007"/>
            <p14:sldId id="8264"/>
            <p14:sldId id="8265"/>
            <p14:sldId id="8266"/>
            <p14:sldId id="8267"/>
            <p14:sldId id="7950"/>
            <p14:sldId id="8004"/>
            <p14:sldId id="8006"/>
            <p14:sldId id="8271"/>
            <p14:sldId id="8272"/>
            <p14:sldId id="8015"/>
            <p14:sldId id="8274"/>
            <p14:sldId id="8275"/>
            <p14:sldId id="8276"/>
            <p14:sldId id="8277"/>
            <p14:sldId id="8278"/>
            <p14:sldId id="8281"/>
            <p14:sldId id="8285"/>
            <p14:sldId id="8286"/>
            <p14:sldId id="8287"/>
            <p14:sldId id="8288"/>
            <p14:sldId id="8289"/>
            <p14:sldId id="8290"/>
            <p14:sldId id="8291"/>
            <p14:sldId id="8292"/>
            <p14:sldId id="8293"/>
            <p14:sldId id="8294"/>
            <p14:sldId id="8295"/>
            <p14:sldId id="8296"/>
            <p14:sldId id="8297"/>
            <p14:sldId id="8298"/>
            <p14:sldId id="8299"/>
            <p14:sldId id="8300"/>
            <p14:sldId id="8301"/>
            <p14:sldId id="8302"/>
            <p14:sldId id="8303"/>
            <p14:sldId id="8304"/>
            <p14:sldId id="8305"/>
            <p14:sldId id="8306"/>
            <p14:sldId id="8307"/>
            <p14:sldId id="8308"/>
            <p14:sldId id="8309"/>
            <p14:sldId id="8310"/>
            <p14:sldId id="8311"/>
            <p14:sldId id="8312"/>
            <p14:sldId id="8313"/>
            <p14:sldId id="8314"/>
            <p14:sldId id="8315"/>
            <p14:sldId id="8316"/>
            <p14:sldId id="8317"/>
            <p14:sldId id="8318"/>
            <p14:sldId id="8319"/>
            <p14:sldId id="7873"/>
            <p14:sldId id="8206"/>
            <p14:sldId id="8207"/>
            <p14:sldId id="7704"/>
            <p14:sldId id="8210"/>
            <p14:sldId id="8211"/>
            <p14:sldId id="8212"/>
            <p14:sldId id="8213"/>
            <p14:sldId id="8214"/>
            <p14:sldId id="8215"/>
            <p14:sldId id="8216"/>
            <p14:sldId id="8217"/>
            <p14:sldId id="7937"/>
            <p14:sldId id="8218"/>
          </p14:sldIdLst>
        </p14:section>
        <p14:section name="Untitled Section" id="{BF9AC1D9-8550-EB48-AADD-76F69C92DB7A}">
          <p14:sldIdLst>
            <p14:sldId id="7731"/>
            <p14:sldId id="594"/>
            <p14:sldId id="677"/>
            <p14:sldId id="645"/>
            <p14:sldId id="672"/>
            <p14:sldId id="8220"/>
            <p14:sldId id="8221"/>
            <p14:sldId id="7685"/>
            <p14:sldId id="7686"/>
            <p14:sldId id="596"/>
            <p14:sldId id="598"/>
            <p14:sldId id="665"/>
            <p14:sldId id="599"/>
            <p14:sldId id="604"/>
            <p14:sldId id="607"/>
            <p14:sldId id="605"/>
            <p14:sldId id="667"/>
            <p14:sldId id="651"/>
            <p14:sldId id="678"/>
            <p14:sldId id="608"/>
            <p14:sldId id="8360"/>
            <p14:sldId id="648"/>
            <p14:sldId id="668"/>
            <p14:sldId id="609"/>
            <p14:sldId id="674"/>
            <p14:sldId id="675"/>
            <p14:sldId id="613"/>
            <p14:sldId id="615"/>
            <p14:sldId id="625"/>
            <p14:sldId id="8222"/>
            <p14:sldId id="611"/>
            <p14:sldId id="612"/>
            <p14:sldId id="637"/>
            <p14:sldId id="610"/>
            <p14:sldId id="679"/>
          </p14:sldIdLst>
        </p14:section>
        <p14:section name="Untitled Section" id="{050BFC8B-29E8-A24B-953D-D31F1012F227}">
          <p14:sldIdLst>
            <p14:sldId id="7733"/>
            <p14:sldId id="1220"/>
            <p14:sldId id="1205"/>
            <p14:sldId id="1227"/>
            <p14:sldId id="8223"/>
            <p14:sldId id="1222"/>
            <p14:sldId id="1250"/>
            <p14:sldId id="1248"/>
            <p14:sldId id="8530"/>
            <p14:sldId id="1214"/>
            <p14:sldId id="1232"/>
            <p14:sldId id="1187"/>
            <p14:sldId id="8224"/>
            <p14:sldId id="8225"/>
            <p14:sldId id="1184"/>
            <p14:sldId id="1211"/>
            <p14:sldId id="1225"/>
            <p14:sldId id="1173"/>
            <p14:sldId id="1254"/>
            <p14:sldId id="1176"/>
            <p14:sldId id="1238"/>
            <p14:sldId id="1239"/>
            <p14:sldId id="1185"/>
            <p14:sldId id="1229"/>
            <p14:sldId id="1186"/>
            <p14:sldId id="1189"/>
            <p14:sldId id="1230"/>
            <p14:sldId id="1197"/>
            <p14:sldId id="1231"/>
            <p14:sldId id="1201"/>
            <p14:sldId id="1255"/>
            <p14:sldId id="1257"/>
            <p14:sldId id="8531"/>
            <p14:sldId id="1240"/>
            <p14:sldId id="1241"/>
            <p14:sldId id="1252"/>
            <p14:sldId id="8226"/>
            <p14:sldId id="1233"/>
            <p14:sldId id="1235"/>
            <p14:sldId id="1228"/>
            <p14:sldId id="85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el  Minesh Hamenbhai" initials="PH" lastIdx="3" clrIdx="0">
    <p:extLst>
      <p:ext uri="{19B8F6BF-5375-455C-9EA6-DF929625EA0E}">
        <p15:presenceInfo xmlns:p15="http://schemas.microsoft.com/office/powerpoint/2012/main" userId="S::mpatel@ethz.ch::6a2c18ab-280a-4d17-9acd-93b2f4ff5d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698"/>
    <a:srgbClr val="602F99"/>
    <a:srgbClr val="C73936"/>
    <a:srgbClr val="985600"/>
    <a:srgbClr val="FFFFFF"/>
    <a:srgbClr val="CB7300"/>
    <a:srgbClr val="48AB78"/>
    <a:srgbClr val="640002"/>
    <a:srgbClr val="5695D0"/>
    <a:srgbClr val="508C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0"/>
    <p:restoredTop sz="84615"/>
  </p:normalViewPr>
  <p:slideViewPr>
    <p:cSldViewPr snapToGrid="0">
      <p:cViewPr>
        <p:scale>
          <a:sx n="107" d="100"/>
          <a:sy n="107" d="100"/>
        </p:scale>
        <p:origin x="1760" y="464"/>
      </p:cViewPr>
      <p:guideLst/>
    </p:cSldViewPr>
  </p:slideViewPr>
  <p:notesTextViewPr>
    <p:cViewPr>
      <p:scale>
        <a:sx n="1" d="1"/>
        <a:sy n="1" d="1"/>
      </p:scale>
      <p:origin x="0" y="0"/>
    </p:cViewPr>
  </p:notesTextViewPr>
  <p:sorterViewPr>
    <p:cViewPr>
      <p:scale>
        <a:sx n="46" d="100"/>
        <a:sy n="46" d="100"/>
      </p:scale>
      <p:origin x="0" y="0"/>
    </p:cViewPr>
  </p:sorter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commentAuthors" Target="commentAuthor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giray/workspace/svard/presentation/plotted_mitigation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41513380226432"/>
          <c:y val="0.10773477041388814"/>
          <c:w val="0.79131450995388553"/>
          <c:h val="0.6558213407387814"/>
        </c:manualLayout>
      </c:layout>
      <c:barChart>
        <c:barDir val="bar"/>
        <c:grouping val="clustered"/>
        <c:varyColors val="0"/>
        <c:ser>
          <c:idx val="0"/>
          <c:order val="0"/>
          <c:tx>
            <c:strRef>
              <c:f>Sheet1!$B$1</c:f>
              <c:strCache>
                <c:ptCount val="1"/>
                <c:pt idx="0">
                  <c:v>2023</c:v>
                </c:pt>
              </c:strCache>
            </c:strRef>
          </c:tx>
          <c:spPr>
            <a:solidFill>
              <a:srgbClr val="C00000"/>
            </a:solidFill>
            <a:ln w="38100">
              <a:solidFill>
                <a:schemeClr val="tx1"/>
              </a:solidFill>
            </a:ln>
            <a:effectLst/>
          </c:spPr>
          <c:invertIfNegative val="0"/>
          <c:dPt>
            <c:idx val="0"/>
            <c:invertIfNegative val="0"/>
            <c:bubble3D val="0"/>
            <c:spPr>
              <a:solidFill>
                <a:srgbClr val="C00000"/>
              </a:solidFill>
              <a:ln w="38100">
                <a:solidFill>
                  <a:schemeClr val="tx1"/>
                </a:solidFill>
              </a:ln>
              <a:effectLst/>
            </c:spPr>
            <c:extLst>
              <c:ext xmlns:c16="http://schemas.microsoft.com/office/drawing/2014/chart" uri="{C3380CC4-5D6E-409C-BE32-E72D297353CC}">
                <c16:uniqueId val="{00000001-66C9-6442-8728-6CDBF45E02C2}"/>
              </c:ext>
            </c:extLst>
          </c:dPt>
          <c:cat>
            <c:strRef>
              <c:f>Sheet1!$A$2</c:f>
              <c:strCache>
                <c:ptCount val="1"/>
                <c:pt idx="0">
                  <c:v>The Min. ACT Count to Observe Bit Flips</c:v>
                </c:pt>
              </c:strCache>
            </c:strRef>
          </c:cat>
          <c:val>
            <c:numRef>
              <c:f>Sheet1!$B$2</c:f>
              <c:numCache>
                <c:formatCode>General</c:formatCode>
                <c:ptCount val="1"/>
                <c:pt idx="0">
                  <c:v>1</c:v>
                </c:pt>
              </c:numCache>
            </c:numRef>
          </c:val>
          <c:extLst>
            <c:ext xmlns:c16="http://schemas.microsoft.com/office/drawing/2014/chart" uri="{C3380CC4-5D6E-409C-BE32-E72D297353CC}">
              <c16:uniqueId val="{00000002-66C9-6442-8728-6CDBF45E02C2}"/>
            </c:ext>
          </c:extLst>
        </c:ser>
        <c:ser>
          <c:idx val="1"/>
          <c:order val="1"/>
          <c:tx>
            <c:strRef>
              <c:f>Sheet1!$C$1</c:f>
              <c:strCache>
                <c:ptCount val="1"/>
                <c:pt idx="0">
                  <c:v>2020</c:v>
                </c:pt>
              </c:strCache>
            </c:strRef>
          </c:tx>
          <c:spPr>
            <a:solidFill>
              <a:schemeClr val="accent2">
                <a:lumMod val="75000"/>
              </a:schemeClr>
            </a:solidFill>
            <a:ln w="3810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9.6</c:v>
                </c:pt>
              </c:numCache>
            </c:numRef>
          </c:val>
          <c:extLst>
            <c:ext xmlns:c16="http://schemas.microsoft.com/office/drawing/2014/chart" uri="{C3380CC4-5D6E-409C-BE32-E72D297353CC}">
              <c16:uniqueId val="{00000003-66C9-6442-8728-6CDBF45E02C2}"/>
            </c:ext>
          </c:extLst>
        </c:ser>
        <c:ser>
          <c:idx val="2"/>
          <c:order val="2"/>
          <c:tx>
            <c:strRef>
              <c:f>Sheet1!$D$1</c:f>
              <c:strCache>
                <c:ptCount val="1"/>
                <c:pt idx="0">
                  <c:v>2014</c:v>
                </c:pt>
              </c:strCache>
            </c:strRef>
          </c:tx>
          <c:spPr>
            <a:solidFill>
              <a:schemeClr val="accent1"/>
            </a:solidFill>
            <a:ln w="38100">
              <a:solidFill>
                <a:schemeClr val="tx1"/>
              </a:solidFill>
            </a:ln>
            <a:effectLst/>
          </c:spPr>
          <c:invertIfNegative val="0"/>
          <c:cat>
            <c:strRef>
              <c:f>Sheet1!$A$2</c:f>
              <c:strCache>
                <c:ptCount val="1"/>
                <c:pt idx="0">
                  <c:v>The Min. ACT Count to Observe Bit Flips</c:v>
                </c:pt>
              </c:strCache>
            </c:strRef>
          </c:cat>
          <c:val>
            <c:numRef>
              <c:f>Sheet1!$D$2</c:f>
              <c:numCache>
                <c:formatCode>General</c:formatCode>
                <c:ptCount val="1"/>
                <c:pt idx="0">
                  <c:v>139.19999999999999</c:v>
                </c:pt>
              </c:numCache>
            </c:numRef>
          </c:val>
          <c:extLst>
            <c:ext xmlns:c16="http://schemas.microsoft.com/office/drawing/2014/chart" uri="{C3380CC4-5D6E-409C-BE32-E72D297353CC}">
              <c16:uniqueId val="{00000004-66C9-6442-8728-6CDBF45E02C2}"/>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50"/>
          <c:min val="0"/>
        </c:scaling>
        <c:delete val="0"/>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mbria" panose="02040503050406030204" pitchFamily="18" charset="0"/>
                <a:ea typeface="+mn-ea"/>
                <a:cs typeface="+mn-cs"/>
              </a:defRPr>
            </a:pPr>
            <a:endParaRPr lang="en-US"/>
          </a:p>
        </c:txPr>
        <c:crossAx val="1754165519"/>
        <c:crosses val="autoZero"/>
        <c:crossBetween val="between"/>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44626058473892"/>
          <c:y val="5.3246389512225538E-2"/>
          <c:w val="0.82149469109645668"/>
          <c:h val="0.72257807359378212"/>
        </c:manualLayout>
      </c:layout>
      <c:barChart>
        <c:barDir val="col"/>
        <c:grouping val="clustered"/>
        <c:varyColors val="0"/>
        <c:ser>
          <c:idx val="1"/>
          <c:order val="0"/>
          <c:tx>
            <c:strRef>
              <c:f>Sheet1!$C$1</c:f>
              <c:strCache>
                <c:ptCount val="1"/>
                <c:pt idx="0">
                  <c:v>No Refresh</c:v>
                </c:pt>
              </c:strCache>
            </c:strRef>
          </c:tx>
          <c:spPr>
            <a:solidFill>
              <a:schemeClr val="bg2">
                <a:lumMod val="90000"/>
              </a:schemeClr>
            </a:solidFill>
            <a:ln w="38100">
              <a:solidFill>
                <a:schemeClr val="tx1"/>
              </a:solidFill>
            </a:ln>
            <a:effectLst/>
          </c:spPr>
          <c:invertIfNegative val="0"/>
          <c:val>
            <c:numRef>
              <c:f>Sheet1!$C$2:$C$8</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0-9093-2240-8780-187700F3C615}"/>
            </c:ext>
          </c:extLst>
        </c:ser>
        <c:ser>
          <c:idx val="0"/>
          <c:order val="1"/>
          <c:tx>
            <c:strRef>
              <c:f>Sheet1!$B$1</c:f>
              <c:strCache>
                <c:ptCount val="1"/>
                <c:pt idx="0">
                  <c:v>Baseline</c:v>
                </c:pt>
              </c:strCache>
            </c:strRef>
          </c:tx>
          <c:spPr>
            <a:solidFill>
              <a:schemeClr val="tx1">
                <a:lumMod val="75000"/>
                <a:lumOff val="25000"/>
              </a:schemeClr>
            </a:solidFill>
            <a:ln w="38100" cap="sq">
              <a:solidFill>
                <a:schemeClr val="tx1"/>
              </a:solidFill>
            </a:ln>
            <a:effectLst/>
          </c:spPr>
          <c:invertIfNegative val="0"/>
          <c:cat>
            <c:numRef>
              <c:f>Sheet1!$H$2:$H$8</c:f>
              <c:numCache>
                <c:formatCode>General</c:formatCode>
                <c:ptCount val="7"/>
                <c:pt idx="0">
                  <c:v>2</c:v>
                </c:pt>
                <c:pt idx="1">
                  <c:v>4</c:v>
                </c:pt>
                <c:pt idx="2">
                  <c:v>8</c:v>
                </c:pt>
                <c:pt idx="3">
                  <c:v>16</c:v>
                </c:pt>
                <c:pt idx="4">
                  <c:v>32</c:v>
                </c:pt>
                <c:pt idx="5">
                  <c:v>64</c:v>
                </c:pt>
                <c:pt idx="6">
                  <c:v>128</c:v>
                </c:pt>
              </c:numCache>
            </c:numRef>
          </c:cat>
          <c:val>
            <c:numRef>
              <c:f>Sheet1!$B$2:$B$8</c:f>
              <c:numCache>
                <c:formatCode>General</c:formatCode>
                <c:ptCount val="7"/>
                <c:pt idx="0">
                  <c:v>0.97444448853810095</c:v>
                </c:pt>
                <c:pt idx="1">
                  <c:v>0.96375204288640604</c:v>
                </c:pt>
                <c:pt idx="2">
                  <c:v>0.94679056995674105</c:v>
                </c:pt>
                <c:pt idx="3">
                  <c:v>0.92167841839089304</c:v>
                </c:pt>
                <c:pt idx="4">
                  <c:v>0.883017049140435</c:v>
                </c:pt>
                <c:pt idx="5">
                  <c:v>0.824965032915837</c:v>
                </c:pt>
                <c:pt idx="6">
                  <c:v>0.736975314622899</c:v>
                </c:pt>
              </c:numCache>
            </c:numRef>
          </c:val>
          <c:extLst>
            <c:ext xmlns:c16="http://schemas.microsoft.com/office/drawing/2014/chart" uri="{C3380CC4-5D6E-409C-BE32-E72D297353CC}">
              <c16:uniqueId val="{00000000-6A39-4E4C-A9A0-829B836FD609}"/>
            </c:ext>
          </c:extLst>
        </c:ser>
        <c:ser>
          <c:idx val="3"/>
          <c:order val="2"/>
          <c:tx>
            <c:strRef>
              <c:f>Sheet1!$F$1</c:f>
              <c:strCache>
                <c:ptCount val="1"/>
                <c:pt idx="0">
                  <c:v>HiRA</c:v>
                </c:pt>
              </c:strCache>
            </c:strRef>
          </c:tx>
          <c:spPr>
            <a:solidFill>
              <a:schemeClr val="accent2">
                <a:lumMod val="75000"/>
              </a:schemeClr>
            </a:solidFill>
            <a:ln w="38100">
              <a:solidFill>
                <a:schemeClr val="tx1"/>
              </a:solidFill>
            </a:ln>
            <a:effectLst/>
          </c:spPr>
          <c:invertIfNegative val="0"/>
          <c:cat>
            <c:numRef>
              <c:f>Sheet1!$H$2:$H$8</c:f>
              <c:numCache>
                <c:formatCode>General</c:formatCode>
                <c:ptCount val="7"/>
                <c:pt idx="0">
                  <c:v>2</c:v>
                </c:pt>
                <c:pt idx="1">
                  <c:v>4</c:v>
                </c:pt>
                <c:pt idx="2">
                  <c:v>8</c:v>
                </c:pt>
                <c:pt idx="3">
                  <c:v>16</c:v>
                </c:pt>
                <c:pt idx="4">
                  <c:v>32</c:v>
                </c:pt>
                <c:pt idx="5">
                  <c:v>64</c:v>
                </c:pt>
                <c:pt idx="6">
                  <c:v>128</c:v>
                </c:pt>
              </c:numCache>
            </c:numRef>
          </c:cat>
          <c:val>
            <c:numRef>
              <c:f>Sheet1!$F$2:$F$8</c:f>
              <c:numCache>
                <c:formatCode>General</c:formatCode>
                <c:ptCount val="7"/>
                <c:pt idx="0">
                  <c:v>0.99766648500154298</c:v>
                </c:pt>
                <c:pt idx="1">
                  <c:v>0.99559108730877799</c:v>
                </c:pt>
                <c:pt idx="2">
                  <c:v>0.99077935085931101</c:v>
                </c:pt>
                <c:pt idx="3">
                  <c:v>0.98242021347664699</c:v>
                </c:pt>
                <c:pt idx="4">
                  <c:v>0.96377529257598404</c:v>
                </c:pt>
                <c:pt idx="5">
                  <c:v>0.919328067347297</c:v>
                </c:pt>
                <c:pt idx="6">
                  <c:v>0.82890881826302998</c:v>
                </c:pt>
              </c:numCache>
            </c:numRef>
          </c:val>
          <c:extLst>
            <c:ext xmlns:c16="http://schemas.microsoft.com/office/drawing/2014/chart" uri="{C3380CC4-5D6E-409C-BE32-E72D297353CC}">
              <c16:uniqueId val="{00000003-6A39-4E4C-A9A0-829B836FD609}"/>
            </c:ext>
          </c:extLst>
        </c:ser>
        <c:dLbls>
          <c:showLegendKey val="0"/>
          <c:showVal val="0"/>
          <c:showCatName val="0"/>
          <c:showSerName val="0"/>
          <c:showPercent val="0"/>
          <c:showBubbleSize val="0"/>
        </c:dLbls>
        <c:gapWidth val="150"/>
        <c:axId val="1100951647"/>
        <c:axId val="1113487903"/>
      </c:barChart>
      <c:catAx>
        <c:axId val="1100951647"/>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r>
                  <a:rPr lang="en-US" dirty="0"/>
                  <a:t>DRAM Chip Capacity (Gb)</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05"/>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r>
                  <a:rPr lang="en-US" sz="1600"/>
                  <a:t>Weighted Speedup</a:t>
                </a:r>
              </a:p>
              <a:p>
                <a:pPr>
                  <a:defRPr/>
                </a:pPr>
                <a:r>
                  <a:rPr lang="en-US" sz="1600"/>
                  <a:t>(Normalized to No-Refresh)</a:t>
                </a:r>
              </a:p>
            </c:rich>
          </c:tx>
          <c:layout>
            <c:manualLayout>
              <c:xMode val="edge"/>
              <c:yMode val="edge"/>
              <c:x val="1.4454183393557149E-2"/>
              <c:y val="4.1393405137168895E-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legend>
      <c:legendPos val="b"/>
      <c:layout>
        <c:manualLayout>
          <c:xMode val="edge"/>
          <c:yMode val="edge"/>
          <c:x val="0.34024995805131897"/>
          <c:y val="3.8464373956676033E-2"/>
          <c:w val="0.38365044321087682"/>
          <c:h val="0.1127369570929816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ambria" panose="02040503050406030204" pitchFamily="18"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32501029399844"/>
          <c:y val="5.3246389512225538E-2"/>
          <c:w val="0.81861593540282862"/>
          <c:h val="0.7332330870058168"/>
        </c:manualLayout>
      </c:layout>
      <c:barChart>
        <c:barDir val="col"/>
        <c:grouping val="clustered"/>
        <c:varyColors val="0"/>
        <c:ser>
          <c:idx val="0"/>
          <c:order val="0"/>
          <c:tx>
            <c:strRef>
              <c:f>Sheet1!$B$1</c:f>
              <c:strCache>
                <c:ptCount val="1"/>
                <c:pt idx="0">
                  <c:v>No-Defense</c:v>
                </c:pt>
              </c:strCache>
            </c:strRef>
          </c:tx>
          <c:spPr>
            <a:solidFill>
              <a:schemeClr val="bg2">
                <a:lumMod val="90000"/>
              </a:schemeClr>
            </a:solidFill>
            <a:ln w="38100" cap="sq">
              <a:solidFill>
                <a:schemeClr val="tx1"/>
              </a:solidFill>
            </a:ln>
            <a:effectLst/>
          </c:spPr>
          <c:invertIfNegative val="0"/>
          <c:cat>
            <c:numRef>
              <c:f>Sheet1!$H$2:$H$6</c:f>
              <c:numCache>
                <c:formatCode>General</c:formatCode>
                <c:ptCount val="5"/>
                <c:pt idx="0">
                  <c:v>1024</c:v>
                </c:pt>
                <c:pt idx="1">
                  <c:v>512</c:v>
                </c:pt>
                <c:pt idx="2">
                  <c:v>256</c:v>
                </c:pt>
                <c:pt idx="3">
                  <c:v>128</c:v>
                </c:pt>
                <c:pt idx="4">
                  <c:v>64</c:v>
                </c:pt>
              </c:numCache>
            </c:num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A794-EB40-AB9E-DAED83D53079}"/>
            </c:ext>
          </c:extLst>
        </c:ser>
        <c:ser>
          <c:idx val="1"/>
          <c:order val="1"/>
          <c:tx>
            <c:strRef>
              <c:f>Sheet1!$C$1</c:f>
              <c:strCache>
                <c:ptCount val="1"/>
                <c:pt idx="0">
                  <c:v>PARA</c:v>
                </c:pt>
              </c:strCache>
            </c:strRef>
          </c:tx>
          <c:spPr>
            <a:solidFill>
              <a:srgbClr val="7030A0"/>
            </a:solidFill>
            <a:ln w="38100">
              <a:solidFill>
                <a:schemeClr val="tx1"/>
              </a:solidFill>
            </a:ln>
            <a:effectLst/>
          </c:spPr>
          <c:invertIfNegative val="0"/>
          <c:cat>
            <c:numRef>
              <c:f>Sheet1!$H$2:$H$6</c:f>
              <c:numCache>
                <c:formatCode>General</c:formatCode>
                <c:ptCount val="5"/>
                <c:pt idx="0">
                  <c:v>1024</c:v>
                </c:pt>
                <c:pt idx="1">
                  <c:v>512</c:v>
                </c:pt>
                <c:pt idx="2">
                  <c:v>256</c:v>
                </c:pt>
                <c:pt idx="3">
                  <c:v>128</c:v>
                </c:pt>
                <c:pt idx="4">
                  <c:v>64</c:v>
                </c:pt>
              </c:numCache>
            </c:numRef>
          </c:cat>
          <c:val>
            <c:numRef>
              <c:f>Sheet1!$C$2:$C$6</c:f>
              <c:numCache>
                <c:formatCode>General</c:formatCode>
                <c:ptCount val="5"/>
                <c:pt idx="0">
                  <c:v>0.71</c:v>
                </c:pt>
                <c:pt idx="1">
                  <c:v>0.55000000000000004</c:v>
                </c:pt>
                <c:pt idx="2">
                  <c:v>0.36</c:v>
                </c:pt>
                <c:pt idx="3">
                  <c:v>0.13</c:v>
                </c:pt>
                <c:pt idx="4">
                  <c:v>0.04</c:v>
                </c:pt>
              </c:numCache>
            </c:numRef>
          </c:val>
          <c:extLst>
            <c:ext xmlns:c16="http://schemas.microsoft.com/office/drawing/2014/chart" uri="{C3380CC4-5D6E-409C-BE32-E72D297353CC}">
              <c16:uniqueId val="{00000001-A794-EB40-AB9E-DAED83D53079}"/>
            </c:ext>
          </c:extLst>
        </c:ser>
        <c:ser>
          <c:idx val="3"/>
          <c:order val="2"/>
          <c:tx>
            <c:strRef>
              <c:f>Sheet1!$E$1</c:f>
              <c:strCache>
                <c:ptCount val="1"/>
                <c:pt idx="0">
                  <c:v>HiRA</c:v>
                </c:pt>
              </c:strCache>
            </c:strRef>
          </c:tx>
          <c:spPr>
            <a:solidFill>
              <a:schemeClr val="accent2">
                <a:lumMod val="75000"/>
              </a:schemeClr>
            </a:solidFill>
            <a:ln w="38100">
              <a:solidFill>
                <a:schemeClr val="tx1"/>
              </a:solidFill>
            </a:ln>
            <a:effectLst/>
          </c:spPr>
          <c:invertIfNegative val="0"/>
          <c:cat>
            <c:numRef>
              <c:f>Sheet1!$H$2:$H$6</c:f>
              <c:numCache>
                <c:formatCode>General</c:formatCode>
                <c:ptCount val="5"/>
                <c:pt idx="0">
                  <c:v>1024</c:v>
                </c:pt>
                <c:pt idx="1">
                  <c:v>512</c:v>
                </c:pt>
                <c:pt idx="2">
                  <c:v>256</c:v>
                </c:pt>
                <c:pt idx="3">
                  <c:v>128</c:v>
                </c:pt>
                <c:pt idx="4">
                  <c:v>64</c:v>
                </c:pt>
              </c:numCache>
            </c:numRef>
          </c:cat>
          <c:val>
            <c:numRef>
              <c:f>Sheet1!$E$2:$E$6</c:f>
              <c:numCache>
                <c:formatCode>General</c:formatCode>
                <c:ptCount val="5"/>
                <c:pt idx="0">
                  <c:v>0.75281285452083502</c:v>
                </c:pt>
                <c:pt idx="1">
                  <c:v>0.74291737370841904</c:v>
                </c:pt>
                <c:pt idx="2">
                  <c:v>0.58373706859209196</c:v>
                </c:pt>
                <c:pt idx="3">
                  <c:v>0.375166633053993</c:v>
                </c:pt>
                <c:pt idx="4">
                  <c:v>0.14937479547212101</c:v>
                </c:pt>
              </c:numCache>
            </c:numRef>
          </c:val>
          <c:extLst>
            <c:ext xmlns:c16="http://schemas.microsoft.com/office/drawing/2014/chart" uri="{C3380CC4-5D6E-409C-BE32-E72D297353CC}">
              <c16:uniqueId val="{00000008-A794-EB40-AB9E-DAED83D53079}"/>
            </c:ext>
          </c:extLst>
        </c:ser>
        <c:dLbls>
          <c:showLegendKey val="0"/>
          <c:showVal val="0"/>
          <c:showCatName val="0"/>
          <c:showSerName val="0"/>
          <c:showPercent val="0"/>
          <c:showBubbleSize val="0"/>
        </c:dLbls>
        <c:gapWidth val="150"/>
        <c:axId val="1100951647"/>
        <c:axId val="1113487903"/>
      </c:barChart>
      <c:catAx>
        <c:axId val="1100951647"/>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r>
                  <a:rPr lang="en-US" dirty="0"/>
                  <a:t>RowHammer Threshold (Number of Activations)</a:t>
                </a:r>
              </a:p>
            </c:rich>
          </c:tx>
          <c:layout>
            <c:manualLayout>
              <c:xMode val="edge"/>
              <c:yMode val="edge"/>
              <c:x val="0.31751945304769791"/>
              <c:y val="0.88446794784436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r>
                  <a:rPr lang="en-US" dirty="0"/>
                  <a:t>Weighted Speedup</a:t>
                </a:r>
              </a:p>
              <a:p>
                <a:pPr>
                  <a:defRPr/>
                </a:pPr>
                <a:r>
                  <a:rPr lang="en-US" dirty="0"/>
                  <a:t>(Normalized to No-Defense)</a:t>
                </a:r>
              </a:p>
            </c:rich>
          </c:tx>
          <c:layout>
            <c:manualLayout>
              <c:xMode val="edge"/>
              <c:yMode val="edge"/>
              <c:x val="1.4454156735072173E-2"/>
              <c:y val="7.2473135572257111E-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legend>
      <c:legendPos val="b"/>
      <c:layout>
        <c:manualLayout>
          <c:xMode val="edge"/>
          <c:yMode val="edge"/>
          <c:x val="0.3850327197277576"/>
          <c:y val="6.6512295223395065E-2"/>
          <c:w val="0.33919273238430347"/>
          <c:h val="7.071548751014360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ambria" panose="020405030504060302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812094585889616E-2"/>
          <c:y val="2.5945374015748028E-2"/>
          <c:w val="0.90042503280839892"/>
          <c:h val="0.74347712585929737"/>
        </c:manualLayout>
      </c:layout>
      <c:lineChart>
        <c:grouping val="standard"/>
        <c:varyColors val="0"/>
        <c:ser>
          <c:idx val="0"/>
          <c:order val="0"/>
          <c:tx>
            <c:strRef>
              <c:f>Sheet1!$B$1</c:f>
              <c:strCache>
                <c:ptCount val="1"/>
                <c:pt idx="0">
                  <c:v>Trap 1</c:v>
                </c:pt>
              </c:strCache>
            </c:strRef>
          </c:tx>
          <c:spPr>
            <a:ln w="38100" cap="rnd">
              <a:solidFill>
                <a:srgbClr val="5695D0"/>
              </a:solidFill>
              <a:round/>
            </a:ln>
            <a:effectLst/>
          </c:spPr>
          <c:marker>
            <c:symbol val="circle"/>
            <c:size val="5"/>
            <c:spPr>
              <a:solidFill>
                <a:srgbClr val="5695D0"/>
              </a:solidFill>
              <a:ln w="9525">
                <a:solidFill>
                  <a:srgbClr val="5695D0"/>
                </a:solidFill>
              </a:ln>
              <a:effectLst/>
            </c:spPr>
          </c:marker>
          <c:cat>
            <c:numRef>
              <c:f>Sheet1!$A$2:$A$6</c:f>
              <c:numCache>
                <c:formatCode>General</c:formatCode>
                <c:ptCount val="5"/>
                <c:pt idx="0">
                  <c:v>250</c:v>
                </c:pt>
                <c:pt idx="1">
                  <c:v>275</c:v>
                </c:pt>
                <c:pt idx="2">
                  <c:v>300</c:v>
                </c:pt>
                <c:pt idx="3">
                  <c:v>325</c:v>
                </c:pt>
                <c:pt idx="4">
                  <c:v>350</c:v>
                </c:pt>
              </c:numCache>
            </c:numRef>
          </c:cat>
          <c:val>
            <c:numRef>
              <c:f>Sheet1!$B$2:$B$6</c:f>
              <c:numCache>
                <c:formatCode>General</c:formatCode>
                <c:ptCount val="5"/>
                <c:pt idx="0">
                  <c:v>120</c:v>
                </c:pt>
                <c:pt idx="1">
                  <c:v>75</c:v>
                </c:pt>
                <c:pt idx="2">
                  <c:v>53</c:v>
                </c:pt>
                <c:pt idx="3">
                  <c:v>52</c:v>
                </c:pt>
                <c:pt idx="4">
                  <c:v>65</c:v>
                </c:pt>
              </c:numCache>
            </c:numRef>
          </c:val>
          <c:smooth val="0"/>
          <c:extLst>
            <c:ext xmlns:c16="http://schemas.microsoft.com/office/drawing/2014/chart" uri="{C3380CC4-5D6E-409C-BE32-E72D297353CC}">
              <c16:uniqueId val="{00000000-92A3-3F47-A886-94D57874C86F}"/>
            </c:ext>
          </c:extLst>
        </c:ser>
        <c:ser>
          <c:idx val="1"/>
          <c:order val="1"/>
          <c:tx>
            <c:strRef>
              <c:f>Sheet1!$C$1</c:f>
              <c:strCache>
                <c:ptCount val="1"/>
                <c:pt idx="0">
                  <c:v>Trap 2</c:v>
                </c:pt>
              </c:strCache>
            </c:strRef>
          </c:tx>
          <c:spPr>
            <a:ln w="38100" cap="rnd">
              <a:solidFill>
                <a:srgbClr val="602F99"/>
              </a:solidFill>
              <a:round/>
            </a:ln>
            <a:effectLst/>
          </c:spPr>
          <c:marker>
            <c:symbol val="circle"/>
            <c:size val="5"/>
            <c:spPr>
              <a:solidFill>
                <a:srgbClr val="602F99"/>
              </a:solidFill>
              <a:ln w="9525">
                <a:solidFill>
                  <a:srgbClr val="602F99"/>
                </a:solidFill>
              </a:ln>
              <a:effectLst/>
            </c:spPr>
          </c:marker>
          <c:cat>
            <c:numRef>
              <c:f>Sheet1!$A$2:$A$6</c:f>
              <c:numCache>
                <c:formatCode>General</c:formatCode>
                <c:ptCount val="5"/>
                <c:pt idx="0">
                  <c:v>250</c:v>
                </c:pt>
                <c:pt idx="1">
                  <c:v>275</c:v>
                </c:pt>
                <c:pt idx="2">
                  <c:v>300</c:v>
                </c:pt>
                <c:pt idx="3">
                  <c:v>325</c:v>
                </c:pt>
                <c:pt idx="4">
                  <c:v>350</c:v>
                </c:pt>
              </c:numCache>
            </c:numRef>
          </c:cat>
          <c:val>
            <c:numRef>
              <c:f>Sheet1!$C$2:$C$6</c:f>
              <c:numCache>
                <c:formatCode>General</c:formatCode>
                <c:ptCount val="5"/>
                <c:pt idx="0">
                  <c:v>75</c:v>
                </c:pt>
                <c:pt idx="1">
                  <c:v>45</c:v>
                </c:pt>
                <c:pt idx="2">
                  <c:v>28</c:v>
                </c:pt>
                <c:pt idx="3">
                  <c:v>25</c:v>
                </c:pt>
                <c:pt idx="4">
                  <c:v>35</c:v>
                </c:pt>
              </c:numCache>
            </c:numRef>
          </c:val>
          <c:smooth val="0"/>
          <c:extLst>
            <c:ext xmlns:c16="http://schemas.microsoft.com/office/drawing/2014/chart" uri="{C3380CC4-5D6E-409C-BE32-E72D297353CC}">
              <c16:uniqueId val="{00000003-92A3-3F47-A886-94D57874C86F}"/>
            </c:ext>
          </c:extLst>
        </c:ser>
        <c:ser>
          <c:idx val="2"/>
          <c:order val="2"/>
          <c:tx>
            <c:strRef>
              <c:f>Sheet1!$D$1</c:f>
              <c:strCache>
                <c:ptCount val="1"/>
                <c:pt idx="0">
                  <c:v>Trap 3</c:v>
                </c:pt>
              </c:strCache>
            </c:strRef>
          </c:tx>
          <c:spPr>
            <a:ln w="38100" cap="rnd">
              <a:solidFill>
                <a:srgbClr val="C73936"/>
              </a:solidFill>
              <a:round/>
            </a:ln>
            <a:effectLst/>
          </c:spPr>
          <c:marker>
            <c:symbol val="circle"/>
            <c:size val="5"/>
            <c:spPr>
              <a:solidFill>
                <a:srgbClr val="C73936"/>
              </a:solidFill>
              <a:ln w="9525">
                <a:solidFill>
                  <a:srgbClr val="C73936"/>
                </a:solidFill>
              </a:ln>
              <a:effectLst/>
            </c:spPr>
          </c:marker>
          <c:cat>
            <c:numRef>
              <c:f>Sheet1!$A$2:$A$6</c:f>
              <c:numCache>
                <c:formatCode>General</c:formatCode>
                <c:ptCount val="5"/>
                <c:pt idx="0">
                  <c:v>250</c:v>
                </c:pt>
                <c:pt idx="1">
                  <c:v>275</c:v>
                </c:pt>
                <c:pt idx="2">
                  <c:v>300</c:v>
                </c:pt>
                <c:pt idx="3">
                  <c:v>325</c:v>
                </c:pt>
                <c:pt idx="4">
                  <c:v>350</c:v>
                </c:pt>
              </c:numCache>
            </c:numRef>
          </c:cat>
          <c:val>
            <c:numRef>
              <c:f>Sheet1!$D$2:$D$6</c:f>
              <c:numCache>
                <c:formatCode>General</c:formatCode>
                <c:ptCount val="5"/>
                <c:pt idx="0">
                  <c:v>50</c:v>
                </c:pt>
                <c:pt idx="1">
                  <c:v>35</c:v>
                </c:pt>
                <c:pt idx="2">
                  <c:v>22</c:v>
                </c:pt>
                <c:pt idx="3">
                  <c:v>24</c:v>
                </c:pt>
                <c:pt idx="4">
                  <c:v>33</c:v>
                </c:pt>
              </c:numCache>
            </c:numRef>
          </c:val>
          <c:smooth val="0"/>
          <c:extLst>
            <c:ext xmlns:c16="http://schemas.microsoft.com/office/drawing/2014/chart" uri="{C3380CC4-5D6E-409C-BE32-E72D297353CC}">
              <c16:uniqueId val="{00000004-92A3-3F47-A886-94D57874C86F}"/>
            </c:ext>
          </c:extLst>
        </c:ser>
        <c:ser>
          <c:idx val="3"/>
          <c:order val="3"/>
          <c:tx>
            <c:strRef>
              <c:f>Sheet1!$E$1</c:f>
              <c:strCache>
                <c:ptCount val="1"/>
                <c:pt idx="0">
                  <c:v>Trap 4</c:v>
                </c:pt>
              </c:strCache>
            </c:strRef>
          </c:tx>
          <c:spPr>
            <a:ln w="38100" cap="rnd">
              <a:solidFill>
                <a:srgbClr val="48AB78"/>
              </a:solidFill>
              <a:round/>
            </a:ln>
            <a:effectLst/>
          </c:spPr>
          <c:marker>
            <c:symbol val="circle"/>
            <c:size val="5"/>
            <c:spPr>
              <a:solidFill>
                <a:srgbClr val="48AB78"/>
              </a:solidFill>
              <a:ln w="9525">
                <a:solidFill>
                  <a:srgbClr val="48AB78"/>
                </a:solidFill>
              </a:ln>
              <a:effectLst/>
            </c:spPr>
          </c:marker>
          <c:cat>
            <c:numRef>
              <c:f>Sheet1!$A$2:$A$6</c:f>
              <c:numCache>
                <c:formatCode>General</c:formatCode>
                <c:ptCount val="5"/>
                <c:pt idx="0">
                  <c:v>250</c:v>
                </c:pt>
                <c:pt idx="1">
                  <c:v>275</c:v>
                </c:pt>
                <c:pt idx="2">
                  <c:v>300</c:v>
                </c:pt>
                <c:pt idx="3">
                  <c:v>325</c:v>
                </c:pt>
                <c:pt idx="4">
                  <c:v>350</c:v>
                </c:pt>
              </c:numCache>
            </c:numRef>
          </c:cat>
          <c:val>
            <c:numRef>
              <c:f>Sheet1!$E$2:$E$6</c:f>
              <c:numCache>
                <c:formatCode>General</c:formatCode>
                <c:ptCount val="5"/>
                <c:pt idx="0">
                  <c:v>145</c:v>
                </c:pt>
                <c:pt idx="1">
                  <c:v>90</c:v>
                </c:pt>
                <c:pt idx="2">
                  <c:v>88</c:v>
                </c:pt>
                <c:pt idx="3">
                  <c:v>110</c:v>
                </c:pt>
                <c:pt idx="4">
                  <c:v>200</c:v>
                </c:pt>
              </c:numCache>
            </c:numRef>
          </c:val>
          <c:smooth val="0"/>
          <c:extLst>
            <c:ext xmlns:c16="http://schemas.microsoft.com/office/drawing/2014/chart" uri="{C3380CC4-5D6E-409C-BE32-E72D297353CC}">
              <c16:uniqueId val="{00000005-92A3-3F47-A886-94D57874C86F}"/>
            </c:ext>
          </c:extLst>
        </c:ser>
        <c:dLbls>
          <c:showLegendKey val="0"/>
          <c:showVal val="0"/>
          <c:showCatName val="0"/>
          <c:showSerName val="0"/>
          <c:showPercent val="0"/>
          <c:showBubbleSize val="0"/>
        </c:dLbls>
        <c:marker val="1"/>
        <c:smooth val="0"/>
        <c:axId val="407224303"/>
        <c:axId val="1362376031"/>
      </c:lineChart>
      <c:catAx>
        <c:axId val="407224303"/>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362376031"/>
        <c:crosses val="autoZero"/>
        <c:auto val="1"/>
        <c:lblAlgn val="ctr"/>
        <c:lblOffset val="100"/>
        <c:noMultiLvlLbl val="0"/>
      </c:catAx>
      <c:valAx>
        <c:axId val="1362376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407224303"/>
        <c:crosses val="autoZero"/>
        <c:crossBetween val="between"/>
      </c:valAx>
      <c:spPr>
        <a:noFill/>
        <a:ln>
          <a:noFill/>
        </a:ln>
        <a:effectLst/>
      </c:spPr>
    </c:plotArea>
    <c:legend>
      <c:legendPos val="b"/>
      <c:layout>
        <c:manualLayout>
          <c:xMode val="edge"/>
          <c:yMode val="edge"/>
          <c:x val="0.13747887703834905"/>
          <c:y val="9.2619688833125588E-2"/>
          <c:w val="0.79818780906594122"/>
          <c:h val="7.690890040269902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93993128568227"/>
          <c:y val="8.1536330782635516E-2"/>
          <c:w val="0.8319832754134413"/>
          <c:h val="0.68239636963280925"/>
        </c:manualLayout>
      </c:layout>
      <c:barChart>
        <c:barDir val="bar"/>
        <c:grouping val="clustered"/>
        <c:varyColors val="0"/>
        <c:ser>
          <c:idx val="0"/>
          <c:order val="0"/>
          <c:tx>
            <c:strRef>
              <c:f>Sheet1!$B$1</c:f>
              <c:strCache>
                <c:ptCount val="1"/>
                <c:pt idx="0">
                  <c:v>2014</c:v>
                </c:pt>
              </c:strCache>
            </c:strRef>
          </c:tx>
          <c:spPr>
            <a:solidFill>
              <a:schemeClr val="accent2">
                <a:lumMod val="75000"/>
              </a:schemeClr>
            </a:solidFill>
            <a:ln w="19050">
              <a:solidFill>
                <a:schemeClr val="tx1"/>
              </a:solidFill>
            </a:ln>
            <a:effectLst/>
          </c:spPr>
          <c:invertIfNegative val="0"/>
          <c:dPt>
            <c:idx val="0"/>
            <c:invertIfNegative val="0"/>
            <c:bubble3D val="0"/>
            <c:spPr>
              <a:solidFill>
                <a:schemeClr val="tx1">
                  <a:lumMod val="75000"/>
                  <a:lumOff val="25000"/>
                </a:schemeClr>
              </a:solidFill>
              <a:ln w="19050">
                <a:solidFill>
                  <a:schemeClr val="tx1"/>
                </a:solidFill>
              </a:ln>
              <a:effectLst/>
            </c:spPr>
            <c:extLst>
              <c:ext xmlns:c16="http://schemas.microsoft.com/office/drawing/2014/chart" uri="{C3380CC4-5D6E-409C-BE32-E72D297353CC}">
                <c16:uniqueId val="{00000001-AC11-2B42-B67F-65F97FCBF353}"/>
              </c:ext>
            </c:extLst>
          </c:dPt>
          <c:cat>
            <c:strRef>
              <c:f>Sheet1!$A$2</c:f>
              <c:strCache>
                <c:ptCount val="1"/>
                <c:pt idx="0">
                  <c:v>The Min. ACT Count to Observe Bit Flips</c:v>
                </c:pt>
              </c:strCache>
            </c:strRef>
          </c:cat>
          <c:val>
            <c:numRef>
              <c:f>Sheet1!$B$2</c:f>
              <c:numCache>
                <c:formatCode>General</c:formatCode>
                <c:ptCount val="1"/>
                <c:pt idx="0">
                  <c:v>6.4</c:v>
                </c:pt>
              </c:numCache>
            </c:numRef>
          </c:val>
          <c:extLst>
            <c:ext xmlns:c16="http://schemas.microsoft.com/office/drawing/2014/chart" uri="{C3380CC4-5D6E-409C-BE32-E72D297353CC}">
              <c16:uniqueId val="{00000002-AC11-2B42-B67F-65F97FCBF353}"/>
            </c:ext>
          </c:extLst>
        </c:ser>
        <c:ser>
          <c:idx val="1"/>
          <c:order val="1"/>
          <c:tx>
            <c:strRef>
              <c:f>Sheet1!$C$1</c:f>
              <c:strCache>
                <c:ptCount val="1"/>
                <c:pt idx="0">
                  <c:v>2020</c:v>
                </c:pt>
              </c:strCache>
            </c:strRef>
          </c:tx>
          <c:spPr>
            <a:solidFill>
              <a:srgbClr val="C00000"/>
            </a:solidFill>
            <a:ln w="1905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10</c:v>
                </c:pt>
              </c:numCache>
            </c:numRef>
          </c:val>
          <c:extLst>
            <c:ext xmlns:c16="http://schemas.microsoft.com/office/drawing/2014/chart" uri="{C3380CC4-5D6E-409C-BE32-E72D297353CC}">
              <c16:uniqueId val="{00000003-AC11-2B42-B67F-65F97FCBF353}"/>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0"/>
          <c:min val="0"/>
        </c:scaling>
        <c:delete val="1"/>
        <c:axPos val="b"/>
        <c:majorGridlines>
          <c:spPr>
            <a:ln w="9525" cap="flat" cmpd="sng" algn="ctr">
              <a:solidFill>
                <a:schemeClr val="tx1">
                  <a:lumMod val="15000"/>
                  <a:lumOff val="85000"/>
                </a:schemeClr>
              </a:solidFill>
              <a:round/>
            </a:ln>
            <a:effectLst/>
          </c:spPr>
        </c:majorGridlines>
        <c:numFmt formatCode="0\K;\-0\K" sourceLinked="0"/>
        <c:majorTickMark val="out"/>
        <c:minorTickMark val="none"/>
        <c:tickLblPos val="nextTo"/>
        <c:crossAx val="175416551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latin typeface="Cambria" panose="020405030504060302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13489517514015"/>
          <c:y val="5.8449174116393346E-2"/>
          <c:w val="0.82023135996889274"/>
          <c:h val="0.73864069622876083"/>
        </c:manualLayout>
      </c:layout>
      <c:lineChart>
        <c:grouping val="standard"/>
        <c:varyColors val="0"/>
        <c:ser>
          <c:idx val="1"/>
          <c:order val="0"/>
          <c:tx>
            <c:strRef>
              <c:f>para!$B$14</c:f>
              <c:strCache>
                <c:ptCount val="1"/>
                <c:pt idx="0">
                  <c:v>No-Svärd</c:v>
                </c:pt>
              </c:strCache>
            </c:strRef>
          </c:tx>
          <c:spPr>
            <a:ln w="38100" cap="rnd">
              <a:solidFill>
                <a:srgbClr val="6A00A8"/>
              </a:solidFill>
              <a:round/>
            </a:ln>
            <a:effectLst/>
          </c:spPr>
          <c:marker>
            <c:symbol val="circle"/>
            <c:size val="10"/>
            <c:spPr>
              <a:solidFill>
                <a:srgbClr val="6A00A8"/>
              </a:solidFill>
              <a:ln w="12700">
                <a:solidFill>
                  <a:schemeClr val="tx1"/>
                </a:solidFill>
              </a:ln>
              <a:effectLst/>
            </c:spPr>
          </c:marker>
          <c:cat>
            <c:strRef>
              <c:f>para!$A$15:$A$21</c:f>
              <c:strCache>
                <c:ptCount val="7"/>
                <c:pt idx="0">
                  <c:v>4K</c:v>
                </c:pt>
                <c:pt idx="1">
                  <c:v>2K</c:v>
                </c:pt>
                <c:pt idx="2">
                  <c:v>1K</c:v>
                </c:pt>
                <c:pt idx="3">
                  <c:v>512</c:v>
                </c:pt>
                <c:pt idx="4">
                  <c:v>256</c:v>
                </c:pt>
                <c:pt idx="5">
                  <c:v>128</c:v>
                </c:pt>
                <c:pt idx="6">
                  <c:v>64</c:v>
                </c:pt>
              </c:strCache>
            </c:strRef>
          </c:cat>
          <c:val>
            <c:numRef>
              <c:f>para!$B$15:$B$21</c:f>
              <c:numCache>
                <c:formatCode>General</c:formatCode>
                <c:ptCount val="7"/>
                <c:pt idx="0">
                  <c:v>0.96806741946068409</c:v>
                </c:pt>
                <c:pt idx="1">
                  <c:v>0.93819489533008804</c:v>
                </c:pt>
                <c:pt idx="2">
                  <c:v>0.88594743281705124</c:v>
                </c:pt>
                <c:pt idx="3">
                  <c:v>0.8009606172692233</c:v>
                </c:pt>
                <c:pt idx="4">
                  <c:v>0.67494387739447403</c:v>
                </c:pt>
                <c:pt idx="5">
                  <c:v>0.51565006086867582</c:v>
                </c:pt>
                <c:pt idx="6">
                  <c:v>0.35923630544099511</c:v>
                </c:pt>
              </c:numCache>
            </c:numRef>
          </c:val>
          <c:smooth val="0"/>
          <c:extLst>
            <c:ext xmlns:c16="http://schemas.microsoft.com/office/drawing/2014/chart" uri="{C3380CC4-5D6E-409C-BE32-E72D297353CC}">
              <c16:uniqueId val="{00000000-C0B9-394E-BA3B-EFA9D0A4AD68}"/>
            </c:ext>
          </c:extLst>
        </c:ser>
        <c:ser>
          <c:idx val="2"/>
          <c:order val="1"/>
          <c:tx>
            <c:strRef>
              <c:f>para!$C$14</c:f>
              <c:strCache>
                <c:ptCount val="1"/>
                <c:pt idx="0">
                  <c:v>Svärd-H1</c:v>
                </c:pt>
              </c:strCache>
            </c:strRef>
          </c:tx>
          <c:spPr>
            <a:ln w="38100" cap="rnd">
              <a:solidFill>
                <a:srgbClr val="B12A90"/>
              </a:solidFill>
              <a:round/>
            </a:ln>
            <a:effectLst/>
          </c:spPr>
          <c:marker>
            <c:symbol val="circle"/>
            <c:size val="10"/>
            <c:spPr>
              <a:solidFill>
                <a:srgbClr val="B12A90"/>
              </a:solidFill>
              <a:ln w="9525">
                <a:solidFill>
                  <a:schemeClr val="accent5">
                    <a:lumMod val="50000"/>
                  </a:schemeClr>
                </a:solidFill>
              </a:ln>
              <a:effectLst/>
            </c:spPr>
          </c:marker>
          <c:cat>
            <c:strRef>
              <c:f>para!$A$15:$A$21</c:f>
              <c:strCache>
                <c:ptCount val="7"/>
                <c:pt idx="0">
                  <c:v>4K</c:v>
                </c:pt>
                <c:pt idx="1">
                  <c:v>2K</c:v>
                </c:pt>
                <c:pt idx="2">
                  <c:v>1K</c:v>
                </c:pt>
                <c:pt idx="3">
                  <c:v>512</c:v>
                </c:pt>
                <c:pt idx="4">
                  <c:v>256</c:v>
                </c:pt>
                <c:pt idx="5">
                  <c:v>128</c:v>
                </c:pt>
                <c:pt idx="6">
                  <c:v>64</c:v>
                </c:pt>
              </c:strCache>
            </c:strRef>
          </c:cat>
          <c:val>
            <c:numRef>
              <c:f>para!$C$15:$C$21</c:f>
              <c:numCache>
                <c:formatCode>General</c:formatCode>
                <c:ptCount val="7"/>
                <c:pt idx="0">
                  <c:v>0.99151634672003752</c:v>
                </c:pt>
                <c:pt idx="1">
                  <c:v>0.98255352621281311</c:v>
                </c:pt>
                <c:pt idx="2">
                  <c:v>0.96741522857297546</c:v>
                </c:pt>
                <c:pt idx="3">
                  <c:v>0.93686677672849783</c:v>
                </c:pt>
                <c:pt idx="4">
                  <c:v>0.88376019490860647</c:v>
                </c:pt>
                <c:pt idx="5">
                  <c:v>0.7972943813969714</c:v>
                </c:pt>
                <c:pt idx="6">
                  <c:v>0.66984896101724312</c:v>
                </c:pt>
              </c:numCache>
            </c:numRef>
          </c:val>
          <c:smooth val="0"/>
          <c:extLst>
            <c:ext xmlns:c16="http://schemas.microsoft.com/office/drawing/2014/chart" uri="{C3380CC4-5D6E-409C-BE32-E72D297353CC}">
              <c16:uniqueId val="{00000001-C0B9-394E-BA3B-EFA9D0A4AD68}"/>
            </c:ext>
          </c:extLst>
        </c:ser>
        <c:ser>
          <c:idx val="3"/>
          <c:order val="2"/>
          <c:tx>
            <c:strRef>
              <c:f>para!$D$14</c:f>
              <c:strCache>
                <c:ptCount val="1"/>
                <c:pt idx="0">
                  <c:v>Svärd-M0</c:v>
                </c:pt>
              </c:strCache>
            </c:strRef>
          </c:tx>
          <c:spPr>
            <a:ln w="38100" cap="rnd">
              <a:solidFill>
                <a:srgbClr val="E16462"/>
              </a:solidFill>
              <a:round/>
            </a:ln>
            <a:effectLst/>
          </c:spPr>
          <c:marker>
            <c:symbol val="circle"/>
            <c:size val="10"/>
            <c:spPr>
              <a:solidFill>
                <a:srgbClr val="E16462"/>
              </a:solidFill>
              <a:ln w="12700">
                <a:solidFill>
                  <a:schemeClr val="accent2">
                    <a:lumMod val="50000"/>
                  </a:schemeClr>
                </a:solidFill>
              </a:ln>
              <a:effectLst/>
            </c:spPr>
          </c:marker>
          <c:cat>
            <c:strRef>
              <c:f>para!$A$15:$A$21</c:f>
              <c:strCache>
                <c:ptCount val="7"/>
                <c:pt idx="0">
                  <c:v>4K</c:v>
                </c:pt>
                <c:pt idx="1">
                  <c:v>2K</c:v>
                </c:pt>
                <c:pt idx="2">
                  <c:v>1K</c:v>
                </c:pt>
                <c:pt idx="3">
                  <c:v>512</c:v>
                </c:pt>
                <c:pt idx="4">
                  <c:v>256</c:v>
                </c:pt>
                <c:pt idx="5">
                  <c:v>128</c:v>
                </c:pt>
                <c:pt idx="6">
                  <c:v>64</c:v>
                </c:pt>
              </c:strCache>
            </c:strRef>
          </c:cat>
          <c:val>
            <c:numRef>
              <c:f>para!$D$15:$D$21</c:f>
              <c:numCache>
                <c:formatCode>General</c:formatCode>
                <c:ptCount val="7"/>
                <c:pt idx="0">
                  <c:v>0.98584221807765138</c:v>
                </c:pt>
                <c:pt idx="1">
                  <c:v>0.97285521759967442</c:v>
                </c:pt>
                <c:pt idx="2">
                  <c:v>0.94623655527039952</c:v>
                </c:pt>
                <c:pt idx="3">
                  <c:v>0.90116293059878982</c:v>
                </c:pt>
                <c:pt idx="4">
                  <c:v>0.82392502760224318</c:v>
                </c:pt>
                <c:pt idx="5">
                  <c:v>0.70758805333498209</c:v>
                </c:pt>
                <c:pt idx="6">
                  <c:v>0.55515685945374893</c:v>
                </c:pt>
              </c:numCache>
            </c:numRef>
          </c:val>
          <c:smooth val="0"/>
          <c:extLst>
            <c:ext xmlns:c16="http://schemas.microsoft.com/office/drawing/2014/chart" uri="{C3380CC4-5D6E-409C-BE32-E72D297353CC}">
              <c16:uniqueId val="{00000002-C0B9-394E-BA3B-EFA9D0A4AD68}"/>
            </c:ext>
          </c:extLst>
        </c:ser>
        <c:ser>
          <c:idx val="4"/>
          <c:order val="3"/>
          <c:tx>
            <c:strRef>
              <c:f>para!$E$14</c:f>
              <c:strCache>
                <c:ptCount val="1"/>
                <c:pt idx="0">
                  <c:v>Svärd-S0</c:v>
                </c:pt>
              </c:strCache>
            </c:strRef>
          </c:tx>
          <c:spPr>
            <a:ln w="38100" cap="rnd">
              <a:solidFill>
                <a:srgbClr val="FCA636"/>
              </a:solidFill>
              <a:round/>
            </a:ln>
            <a:effectLst/>
          </c:spPr>
          <c:marker>
            <c:symbol val="circle"/>
            <c:size val="10"/>
            <c:spPr>
              <a:solidFill>
                <a:srgbClr val="FCA636"/>
              </a:solidFill>
              <a:ln w="9525">
                <a:solidFill>
                  <a:schemeClr val="accent2">
                    <a:lumMod val="50000"/>
                  </a:schemeClr>
                </a:solidFill>
              </a:ln>
              <a:effectLst/>
            </c:spPr>
          </c:marker>
          <c:cat>
            <c:strRef>
              <c:f>para!$A$15:$A$21</c:f>
              <c:strCache>
                <c:ptCount val="7"/>
                <c:pt idx="0">
                  <c:v>4K</c:v>
                </c:pt>
                <c:pt idx="1">
                  <c:v>2K</c:v>
                </c:pt>
                <c:pt idx="2">
                  <c:v>1K</c:v>
                </c:pt>
                <c:pt idx="3">
                  <c:v>512</c:v>
                </c:pt>
                <c:pt idx="4">
                  <c:v>256</c:v>
                </c:pt>
                <c:pt idx="5">
                  <c:v>128</c:v>
                </c:pt>
                <c:pt idx="6">
                  <c:v>64</c:v>
                </c:pt>
              </c:strCache>
            </c:strRef>
          </c:cat>
          <c:val>
            <c:numRef>
              <c:f>para!$E$15:$E$21</c:f>
              <c:numCache>
                <c:formatCode>General</c:formatCode>
                <c:ptCount val="7"/>
                <c:pt idx="0">
                  <c:v>0.9978195199602754</c:v>
                </c:pt>
                <c:pt idx="1">
                  <c:v>0.99574065081784946</c:v>
                </c:pt>
                <c:pt idx="2">
                  <c:v>0.99084827297621869</c:v>
                </c:pt>
                <c:pt idx="3">
                  <c:v>0.98196218332123475</c:v>
                </c:pt>
                <c:pt idx="4">
                  <c:v>0.96582978429055721</c:v>
                </c:pt>
                <c:pt idx="5">
                  <c:v>0.93471492051888783</c:v>
                </c:pt>
                <c:pt idx="6">
                  <c:v>0.87954476447095076</c:v>
                </c:pt>
              </c:numCache>
            </c:numRef>
          </c:val>
          <c:smooth val="0"/>
          <c:extLst>
            <c:ext xmlns:c16="http://schemas.microsoft.com/office/drawing/2014/chart" uri="{C3380CC4-5D6E-409C-BE32-E72D297353CC}">
              <c16:uniqueId val="{00000003-C0B9-394E-BA3B-EFA9D0A4AD68}"/>
            </c:ext>
          </c:extLst>
        </c:ser>
        <c:dLbls>
          <c:showLegendKey val="0"/>
          <c:showVal val="0"/>
          <c:showCatName val="0"/>
          <c:showSerName val="0"/>
          <c:showPercent val="0"/>
          <c:showBubbleSize val="0"/>
        </c:dLbls>
        <c:marker val="1"/>
        <c:smooth val="0"/>
        <c:axId val="520768303"/>
        <c:axId val="520688735"/>
      </c:lineChart>
      <c:catAx>
        <c:axId val="5207683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crossAx val="520688735"/>
        <c:crosses val="autoZero"/>
        <c:auto val="1"/>
        <c:lblAlgn val="ctr"/>
        <c:lblOffset val="100"/>
        <c:noMultiLvlLbl val="0"/>
      </c:catAx>
      <c:valAx>
        <c:axId val="520688735"/>
        <c:scaling>
          <c:orientation val="minMax"/>
          <c:max val="1"/>
          <c:min val="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crossAx val="520768303"/>
        <c:crosses val="autoZero"/>
        <c:crossBetween val="midCat"/>
      </c:valAx>
      <c:spPr>
        <a:noFill/>
        <a:ln>
          <a:noFill/>
        </a:ln>
        <a:effectLst/>
      </c:spPr>
    </c:plotArea>
    <c:legend>
      <c:legendPos val="b"/>
      <c:layout>
        <c:manualLayout>
          <c:xMode val="edge"/>
          <c:yMode val="edge"/>
          <c:x val="0.15671089724895498"/>
          <c:y val="0.33502249718785143"/>
          <c:w val="0.25127620621496383"/>
          <c:h val="0.4281353975489906"/>
        </c:manualLayout>
      </c:layout>
      <c:overlay val="0"/>
      <c:spPr>
        <a:solidFill>
          <a:schemeClr val="bg1">
            <a:alpha val="50000"/>
          </a:schemeClr>
        </a:solidFill>
        <a:ln>
          <a:noFill/>
        </a:ln>
        <a:effectLst/>
      </c:spPr>
      <c:txPr>
        <a:bodyPr rot="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Cambria" panose="020405030504060302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64787187401421"/>
          <c:y val="5.3246389512225538E-2"/>
          <c:w val="0.72329305345969319"/>
          <c:h val="0.77308289624051341"/>
        </c:manualLayout>
      </c:layout>
      <c:lineChart>
        <c:grouping val="standard"/>
        <c:varyColors val="0"/>
        <c:ser>
          <c:idx val="0"/>
          <c:order val="0"/>
          <c:tx>
            <c:strRef>
              <c:f>Sheet1!$B$1</c:f>
              <c:strCache>
                <c:ptCount val="1"/>
                <c:pt idx="0">
                  <c:v>Baseline</c:v>
                </c:pt>
              </c:strCache>
            </c:strRef>
          </c:tx>
          <c:spPr>
            <a:ln w="28575" cap="sq">
              <a:solidFill>
                <a:schemeClr val="tx1"/>
              </a:solidFill>
              <a:round/>
            </a:ln>
            <a:effectLst/>
          </c:spPr>
          <c:marker>
            <c:symbol val="square"/>
            <c:size val="8"/>
            <c:spPr>
              <a:solidFill>
                <a:schemeClr val="tx1"/>
              </a:solidFill>
              <a:ln w="9525">
                <a:solidFill>
                  <a:schemeClr val="tx1"/>
                </a:solidFill>
              </a:ln>
              <a:effectLst/>
            </c:spPr>
          </c:marker>
          <c:cat>
            <c:numRef>
              <c:f>Sheet1!$G$2:$G$8</c:f>
              <c:numCache>
                <c:formatCode>General</c:formatCode>
                <c:ptCount val="7"/>
                <c:pt idx="0">
                  <c:v>2</c:v>
                </c:pt>
                <c:pt idx="1">
                  <c:v>4</c:v>
                </c:pt>
                <c:pt idx="2">
                  <c:v>8</c:v>
                </c:pt>
                <c:pt idx="3">
                  <c:v>16</c:v>
                </c:pt>
                <c:pt idx="4">
                  <c:v>32</c:v>
                </c:pt>
                <c:pt idx="5">
                  <c:v>64</c:v>
                </c:pt>
                <c:pt idx="6">
                  <c:v>128</c:v>
                </c:pt>
              </c:numCache>
            </c:numRef>
          </c:cat>
          <c:val>
            <c:numRef>
              <c:f>Sheet1!$B$2:$B$8</c:f>
              <c:numCache>
                <c:formatCode>General</c:formatCode>
                <c:ptCount val="7"/>
                <c:pt idx="0">
                  <c:v>0.97444448853810095</c:v>
                </c:pt>
                <c:pt idx="1">
                  <c:v>0.96375204288640604</c:v>
                </c:pt>
                <c:pt idx="2">
                  <c:v>0.94679056995674105</c:v>
                </c:pt>
                <c:pt idx="3">
                  <c:v>0.92167841839089304</c:v>
                </c:pt>
                <c:pt idx="4">
                  <c:v>0.883017049140435</c:v>
                </c:pt>
                <c:pt idx="5">
                  <c:v>0.824965032915837</c:v>
                </c:pt>
                <c:pt idx="6">
                  <c:v>0.736975314622899</c:v>
                </c:pt>
              </c:numCache>
            </c:numRef>
          </c:val>
          <c:smooth val="0"/>
          <c:extLst>
            <c:ext xmlns:c16="http://schemas.microsoft.com/office/drawing/2014/chart" uri="{C3380CC4-5D6E-409C-BE32-E72D297353CC}">
              <c16:uniqueId val="{00000000-91A2-6944-BF65-03278EA630A8}"/>
            </c:ext>
          </c:extLst>
        </c:ser>
        <c:dLbls>
          <c:showLegendKey val="0"/>
          <c:showVal val="0"/>
          <c:showCatName val="0"/>
          <c:showSerName val="0"/>
          <c:showPercent val="0"/>
          <c:showBubbleSize val="0"/>
        </c:dLbls>
        <c:marker val="1"/>
        <c:smooth val="0"/>
        <c:axId val="1100951647"/>
        <c:axId val="1113487903"/>
      </c:lineChart>
      <c:catAx>
        <c:axId val="110095164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a:t>DRAM Chip Capacity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05"/>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dirty="0"/>
                  <a:t>System Performance</a:t>
                </a:r>
              </a:p>
              <a:p>
                <a:pPr>
                  <a:defRPr/>
                </a:pPr>
                <a:r>
                  <a:rPr lang="en-US" dirty="0"/>
                  <a:t>(Normalized to No-Refresh)</a:t>
                </a:r>
              </a:p>
            </c:rich>
          </c:tx>
          <c:layout>
            <c:manualLayout>
              <c:xMode val="edge"/>
              <c:yMode val="edge"/>
              <c:x val="1.4454156735072173E-2"/>
              <c:y val="7.2473135572257111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Cambria" panose="02040503050406030204" pitchFamily="18"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64787187401421"/>
          <c:y val="5.3246389512225538E-2"/>
          <c:w val="0.72329305345969319"/>
          <c:h val="0.77308289624051341"/>
        </c:manualLayout>
      </c:layout>
      <c:lineChart>
        <c:grouping val="standard"/>
        <c:varyColors val="0"/>
        <c:ser>
          <c:idx val="0"/>
          <c:order val="0"/>
          <c:tx>
            <c:strRef>
              <c:f>Sheet1!$B$1</c:f>
              <c:strCache>
                <c:ptCount val="1"/>
                <c:pt idx="0">
                  <c:v>Baseline</c:v>
                </c:pt>
              </c:strCache>
            </c:strRef>
          </c:tx>
          <c:spPr>
            <a:ln w="28575" cap="sq">
              <a:solidFill>
                <a:schemeClr val="tx1"/>
              </a:solidFill>
              <a:round/>
            </a:ln>
            <a:effectLst/>
          </c:spPr>
          <c:marker>
            <c:symbol val="square"/>
            <c:size val="8"/>
            <c:spPr>
              <a:solidFill>
                <a:schemeClr val="tx1"/>
              </a:solidFill>
              <a:ln w="9525">
                <a:solidFill>
                  <a:schemeClr val="tx1"/>
                </a:solidFill>
              </a:ln>
              <a:effectLst/>
            </c:spPr>
          </c:marker>
          <c:cat>
            <c:numRef>
              <c:f>Sheet1!$G$2:$G$8</c:f>
              <c:numCache>
                <c:formatCode>General</c:formatCode>
                <c:ptCount val="7"/>
                <c:pt idx="0">
                  <c:v>2</c:v>
                </c:pt>
                <c:pt idx="1">
                  <c:v>4</c:v>
                </c:pt>
                <c:pt idx="2">
                  <c:v>8</c:v>
                </c:pt>
                <c:pt idx="3">
                  <c:v>16</c:v>
                </c:pt>
                <c:pt idx="4">
                  <c:v>32</c:v>
                </c:pt>
                <c:pt idx="5">
                  <c:v>64</c:v>
                </c:pt>
                <c:pt idx="6">
                  <c:v>128</c:v>
                </c:pt>
              </c:numCache>
            </c:numRef>
          </c:cat>
          <c:val>
            <c:numRef>
              <c:f>Sheet1!$B$2:$B$8</c:f>
              <c:numCache>
                <c:formatCode>General</c:formatCode>
                <c:ptCount val="7"/>
                <c:pt idx="0">
                  <c:v>0.97444448853810095</c:v>
                </c:pt>
                <c:pt idx="1">
                  <c:v>0.96375204288640604</c:v>
                </c:pt>
                <c:pt idx="2">
                  <c:v>0.94679056995674105</c:v>
                </c:pt>
                <c:pt idx="3">
                  <c:v>0.92167841839089304</c:v>
                </c:pt>
                <c:pt idx="4">
                  <c:v>0.883017049140435</c:v>
                </c:pt>
                <c:pt idx="5">
                  <c:v>0.824965032915837</c:v>
                </c:pt>
                <c:pt idx="6">
                  <c:v>0.736975314622899</c:v>
                </c:pt>
              </c:numCache>
            </c:numRef>
          </c:val>
          <c:smooth val="0"/>
          <c:extLst>
            <c:ext xmlns:c16="http://schemas.microsoft.com/office/drawing/2014/chart" uri="{C3380CC4-5D6E-409C-BE32-E72D297353CC}">
              <c16:uniqueId val="{00000000-91A2-6944-BF65-03278EA630A8}"/>
            </c:ext>
          </c:extLst>
        </c:ser>
        <c:dLbls>
          <c:showLegendKey val="0"/>
          <c:showVal val="0"/>
          <c:showCatName val="0"/>
          <c:showSerName val="0"/>
          <c:showPercent val="0"/>
          <c:showBubbleSize val="0"/>
        </c:dLbls>
        <c:marker val="1"/>
        <c:smooth val="0"/>
        <c:axId val="1100951647"/>
        <c:axId val="1113487903"/>
      </c:lineChart>
      <c:catAx>
        <c:axId val="110095164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a:t>DRAM Chip Capacity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05"/>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dirty="0"/>
                  <a:t>System Performance</a:t>
                </a:r>
              </a:p>
              <a:p>
                <a:pPr>
                  <a:defRPr/>
                </a:pPr>
                <a:r>
                  <a:rPr lang="en-US" dirty="0"/>
                  <a:t>(Normalized to No-Refresh)</a:t>
                </a:r>
              </a:p>
            </c:rich>
          </c:tx>
          <c:layout>
            <c:manualLayout>
              <c:xMode val="edge"/>
              <c:yMode val="edge"/>
              <c:x val="1.4454156735072173E-2"/>
              <c:y val="7.2473135572257111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Cambria" panose="02040503050406030204" pitchFamily="18"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64787187401421"/>
          <c:y val="5.3246389512225538E-2"/>
          <c:w val="0.72329305345969319"/>
          <c:h val="0.77308289624051341"/>
        </c:manualLayout>
      </c:layout>
      <c:lineChart>
        <c:grouping val="standard"/>
        <c:varyColors val="0"/>
        <c:ser>
          <c:idx val="0"/>
          <c:order val="0"/>
          <c:tx>
            <c:strRef>
              <c:f>Sheet1!$B$1</c:f>
              <c:strCache>
                <c:ptCount val="1"/>
                <c:pt idx="0">
                  <c:v>Baseline</c:v>
                </c:pt>
              </c:strCache>
            </c:strRef>
          </c:tx>
          <c:spPr>
            <a:ln w="28575" cap="sq">
              <a:solidFill>
                <a:schemeClr val="tx1"/>
              </a:solidFill>
              <a:round/>
            </a:ln>
            <a:effectLst/>
          </c:spPr>
          <c:marker>
            <c:symbol val="square"/>
            <c:size val="8"/>
            <c:spPr>
              <a:solidFill>
                <a:schemeClr val="tx1"/>
              </a:solidFill>
              <a:ln w="9525">
                <a:solidFill>
                  <a:schemeClr val="tx1"/>
                </a:solidFill>
              </a:ln>
              <a:effectLst/>
            </c:spPr>
          </c:marker>
          <c:cat>
            <c:numRef>
              <c:f>Sheet1!$G$2:$G$8</c:f>
              <c:numCache>
                <c:formatCode>General</c:formatCode>
                <c:ptCount val="7"/>
                <c:pt idx="0">
                  <c:v>2</c:v>
                </c:pt>
                <c:pt idx="1">
                  <c:v>4</c:v>
                </c:pt>
                <c:pt idx="2">
                  <c:v>8</c:v>
                </c:pt>
                <c:pt idx="3">
                  <c:v>16</c:v>
                </c:pt>
                <c:pt idx="4">
                  <c:v>32</c:v>
                </c:pt>
                <c:pt idx="5">
                  <c:v>64</c:v>
                </c:pt>
                <c:pt idx="6">
                  <c:v>128</c:v>
                </c:pt>
              </c:numCache>
            </c:numRef>
          </c:cat>
          <c:val>
            <c:numRef>
              <c:f>Sheet1!$B$2:$B$8</c:f>
              <c:numCache>
                <c:formatCode>General</c:formatCode>
                <c:ptCount val="7"/>
                <c:pt idx="0">
                  <c:v>0.97444448853810095</c:v>
                </c:pt>
                <c:pt idx="1">
                  <c:v>0.96375204288640604</c:v>
                </c:pt>
                <c:pt idx="2">
                  <c:v>0.94679056995674105</c:v>
                </c:pt>
                <c:pt idx="3">
                  <c:v>0.92167841839089304</c:v>
                </c:pt>
                <c:pt idx="4">
                  <c:v>0.883017049140435</c:v>
                </c:pt>
                <c:pt idx="5">
                  <c:v>0.824965032915837</c:v>
                </c:pt>
                <c:pt idx="6">
                  <c:v>0.736975314622899</c:v>
                </c:pt>
              </c:numCache>
            </c:numRef>
          </c:val>
          <c:smooth val="0"/>
          <c:extLst>
            <c:ext xmlns:c16="http://schemas.microsoft.com/office/drawing/2014/chart" uri="{C3380CC4-5D6E-409C-BE32-E72D297353CC}">
              <c16:uniqueId val="{00000000-91A2-6944-BF65-03278EA630A8}"/>
            </c:ext>
          </c:extLst>
        </c:ser>
        <c:dLbls>
          <c:showLegendKey val="0"/>
          <c:showVal val="0"/>
          <c:showCatName val="0"/>
          <c:showSerName val="0"/>
          <c:showPercent val="0"/>
          <c:showBubbleSize val="0"/>
        </c:dLbls>
        <c:marker val="1"/>
        <c:smooth val="0"/>
        <c:axId val="1100951647"/>
        <c:axId val="1113487903"/>
      </c:lineChart>
      <c:catAx>
        <c:axId val="110095164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a:t>DRAM Chip Capacity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05"/>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dirty="0"/>
                  <a:t>System Performance</a:t>
                </a:r>
              </a:p>
              <a:p>
                <a:pPr>
                  <a:defRPr/>
                </a:pPr>
                <a:r>
                  <a:rPr lang="en-US" dirty="0"/>
                  <a:t>(Normalized to No-Refresh)</a:t>
                </a:r>
              </a:p>
            </c:rich>
          </c:tx>
          <c:layout>
            <c:manualLayout>
              <c:xMode val="edge"/>
              <c:yMode val="edge"/>
              <c:x val="1.4454156735072173E-2"/>
              <c:y val="7.2473135572257111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Cambria" panose="02040503050406030204" pitchFamily="18"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052727093401715"/>
          <c:y val="8.1536330782635516E-2"/>
          <c:w val="0.70348772068251308"/>
          <c:h val="0.55788076821073884"/>
        </c:manualLayout>
      </c:layout>
      <c:barChart>
        <c:barDir val="bar"/>
        <c:grouping val="clustered"/>
        <c:varyColors val="0"/>
        <c:ser>
          <c:idx val="0"/>
          <c:order val="0"/>
          <c:tx>
            <c:strRef>
              <c:f>Sheet1!$B$1</c:f>
              <c:strCache>
                <c:ptCount val="1"/>
                <c:pt idx="0">
                  <c:v>2014</c:v>
                </c:pt>
              </c:strCache>
            </c:strRef>
          </c:tx>
          <c:spPr>
            <a:solidFill>
              <a:schemeClr val="accent2">
                <a:lumMod val="75000"/>
              </a:schemeClr>
            </a:solidFill>
            <a:ln w="19050">
              <a:solidFill>
                <a:schemeClr val="tx1"/>
              </a:solidFill>
            </a:ln>
            <a:effectLst/>
          </c:spPr>
          <c:invertIfNegative val="0"/>
          <c:dPt>
            <c:idx val="0"/>
            <c:invertIfNegative val="0"/>
            <c:bubble3D val="0"/>
            <c:spPr>
              <a:solidFill>
                <a:schemeClr val="tx1">
                  <a:lumMod val="75000"/>
                  <a:lumOff val="25000"/>
                </a:schemeClr>
              </a:solidFill>
              <a:ln w="19050">
                <a:solidFill>
                  <a:schemeClr val="tx1"/>
                </a:solidFill>
              </a:ln>
              <a:effectLst/>
            </c:spPr>
            <c:extLst>
              <c:ext xmlns:c16="http://schemas.microsoft.com/office/drawing/2014/chart" uri="{C3380CC4-5D6E-409C-BE32-E72D297353CC}">
                <c16:uniqueId val="{00000001-2272-8F44-B155-1949A15CFE77}"/>
              </c:ext>
            </c:extLst>
          </c:dPt>
          <c:cat>
            <c:strRef>
              <c:f>Sheet1!$A$2</c:f>
              <c:strCache>
                <c:ptCount val="1"/>
                <c:pt idx="0">
                  <c:v>The Min. ACT Count to Observe Bit Flips</c:v>
                </c:pt>
              </c:strCache>
            </c:strRef>
          </c:cat>
          <c:val>
            <c:numRef>
              <c:f>Sheet1!$B$2</c:f>
              <c:numCache>
                <c:formatCode>General</c:formatCode>
                <c:ptCount val="1"/>
                <c:pt idx="0">
                  <c:v>139.19999999999999</c:v>
                </c:pt>
              </c:numCache>
            </c:numRef>
          </c:val>
          <c:extLst>
            <c:ext xmlns:c16="http://schemas.microsoft.com/office/drawing/2014/chart" uri="{C3380CC4-5D6E-409C-BE32-E72D297353CC}">
              <c16:uniqueId val="{00000002-2272-8F44-B155-1949A15CFE77}"/>
            </c:ext>
          </c:extLst>
        </c:ser>
        <c:ser>
          <c:idx val="1"/>
          <c:order val="1"/>
          <c:tx>
            <c:strRef>
              <c:f>Sheet1!$C$1</c:f>
              <c:strCache>
                <c:ptCount val="1"/>
                <c:pt idx="0">
                  <c:v>2020</c:v>
                </c:pt>
              </c:strCache>
            </c:strRef>
          </c:tx>
          <c:spPr>
            <a:solidFill>
              <a:srgbClr val="C00000"/>
            </a:solidFill>
            <a:ln w="1905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9.6</c:v>
                </c:pt>
              </c:numCache>
            </c:numRef>
          </c:val>
          <c:extLst>
            <c:ext xmlns:c16="http://schemas.microsoft.com/office/drawing/2014/chart" uri="{C3380CC4-5D6E-409C-BE32-E72D297353CC}">
              <c16:uniqueId val="{00000003-2272-8F44-B155-1949A15CFE77}"/>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50"/>
          <c:min val="0"/>
        </c:scaling>
        <c:delete val="0"/>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mbria" panose="02040503050406030204" pitchFamily="18" charset="0"/>
                <a:ea typeface="+mn-ea"/>
                <a:cs typeface="+mn-cs"/>
              </a:defRPr>
            </a:pPr>
            <a:endParaRPr lang="en-US"/>
          </a:p>
        </c:txPr>
        <c:crossAx val="1754165519"/>
        <c:crosses val="autoZero"/>
        <c:crossBetween val="between"/>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64787187401421"/>
          <c:y val="5.3246389512225538E-2"/>
          <c:w val="0.72329305345969319"/>
          <c:h val="0.5641310844140589"/>
        </c:manualLayout>
      </c:layout>
      <c:lineChart>
        <c:grouping val="standard"/>
        <c:varyColors val="0"/>
        <c:ser>
          <c:idx val="1"/>
          <c:order val="0"/>
          <c:tx>
            <c:strRef>
              <c:f>Sheet1!$C$1</c:f>
              <c:strCache>
                <c:ptCount val="1"/>
                <c:pt idx="0">
                  <c:v>PARA</c:v>
                </c:pt>
              </c:strCache>
            </c:strRef>
          </c:tx>
          <c:spPr>
            <a:ln w="28575" cap="rnd">
              <a:solidFill>
                <a:srgbClr val="7030A0"/>
              </a:solidFill>
              <a:round/>
            </a:ln>
            <a:effectLst/>
          </c:spPr>
          <c:marker>
            <c:symbol val="triangle"/>
            <c:size val="10"/>
            <c:spPr>
              <a:solidFill>
                <a:srgbClr val="7030A0"/>
              </a:solidFill>
              <a:ln w="57150">
                <a:solidFill>
                  <a:srgbClr val="7030A0"/>
                </a:solidFill>
              </a:ln>
              <a:effectLst/>
            </c:spPr>
          </c:marker>
          <c:cat>
            <c:numRef>
              <c:f>Sheet1!$H$2:$H$6</c:f>
              <c:numCache>
                <c:formatCode>General</c:formatCode>
                <c:ptCount val="5"/>
                <c:pt idx="0">
                  <c:v>1024</c:v>
                </c:pt>
                <c:pt idx="1">
                  <c:v>512</c:v>
                </c:pt>
                <c:pt idx="2">
                  <c:v>256</c:v>
                </c:pt>
                <c:pt idx="3">
                  <c:v>128</c:v>
                </c:pt>
                <c:pt idx="4">
                  <c:v>64</c:v>
                </c:pt>
              </c:numCache>
            </c:numRef>
          </c:cat>
          <c:val>
            <c:numRef>
              <c:f>Sheet1!$C$2:$C$6</c:f>
              <c:numCache>
                <c:formatCode>General</c:formatCode>
                <c:ptCount val="5"/>
                <c:pt idx="0">
                  <c:v>0.71</c:v>
                </c:pt>
                <c:pt idx="1">
                  <c:v>0.55000000000000004</c:v>
                </c:pt>
                <c:pt idx="2">
                  <c:v>0.36</c:v>
                </c:pt>
                <c:pt idx="3">
                  <c:v>0.13</c:v>
                </c:pt>
                <c:pt idx="4">
                  <c:v>0.04</c:v>
                </c:pt>
              </c:numCache>
            </c:numRef>
          </c:val>
          <c:smooth val="0"/>
          <c:extLst>
            <c:ext xmlns:c16="http://schemas.microsoft.com/office/drawing/2014/chart" uri="{C3380CC4-5D6E-409C-BE32-E72D297353CC}">
              <c16:uniqueId val="{00000001-172A-2E4F-A313-134B3A41E79C}"/>
            </c:ext>
          </c:extLst>
        </c:ser>
        <c:dLbls>
          <c:showLegendKey val="0"/>
          <c:showVal val="0"/>
          <c:showCatName val="0"/>
          <c:showSerName val="0"/>
          <c:showPercent val="0"/>
          <c:showBubbleSize val="0"/>
        </c:dLbls>
        <c:marker val="1"/>
        <c:smooth val="0"/>
        <c:axId val="1100951647"/>
        <c:axId val="1113487903"/>
      </c:lineChart>
      <c:catAx>
        <c:axId val="1100951647"/>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prstClr val="black"/>
                    </a:solidFill>
                    <a:latin typeface="Cambria" panose="02040503050406030204" pitchFamily="18" charset="0"/>
                    <a:ea typeface="+mn-ea"/>
                    <a:cs typeface="+mn-cs"/>
                  </a:defRPr>
                </a:pPr>
                <a:r>
                  <a:rPr lang="en-US" sz="1200" dirty="0">
                    <a:effectLst/>
                    <a:latin typeface="Cambria" panose="02040503050406030204" pitchFamily="18" charset="0"/>
                    <a:ea typeface="+mn-ea"/>
                    <a:cs typeface="+mn-cs"/>
                  </a:rPr>
                  <a:t>RowHammer Threshold</a:t>
                </a:r>
                <a:br>
                  <a:rPr lang="en-US" sz="1200" dirty="0">
                    <a:effectLst/>
                    <a:latin typeface="Cambria" panose="02040503050406030204" pitchFamily="18" charset="0"/>
                    <a:ea typeface="+mn-ea"/>
                    <a:cs typeface="+mn-cs"/>
                  </a:rPr>
                </a:br>
                <a:r>
                  <a:rPr lang="en-US" sz="1200" dirty="0">
                    <a:solidFill>
                      <a:srgbClr val="404040"/>
                    </a:solidFill>
                    <a:effectLst/>
                    <a:latin typeface="Cambria" panose="02040503050406030204" pitchFamily="18" charset="0"/>
                    <a:ea typeface="+mn-ea"/>
                    <a:cs typeface="+mn-cs"/>
                  </a:rPr>
                  <a:t>The Minimum Activation Count needed </a:t>
                </a:r>
                <a:br>
                  <a:rPr lang="en-US" sz="1200" dirty="0">
                    <a:solidFill>
                      <a:srgbClr val="404040"/>
                    </a:solidFill>
                    <a:effectLst/>
                    <a:latin typeface="Cambria" panose="02040503050406030204" pitchFamily="18" charset="0"/>
                    <a:ea typeface="+mn-ea"/>
                    <a:cs typeface="+mn-cs"/>
                  </a:rPr>
                </a:br>
                <a:r>
                  <a:rPr lang="en-US" sz="1200" dirty="0">
                    <a:solidFill>
                      <a:srgbClr val="404040"/>
                    </a:solidFill>
                    <a:effectLst/>
                    <a:latin typeface="Cambria" panose="02040503050406030204" pitchFamily="18" charset="0"/>
                    <a:ea typeface="+mn-ea"/>
                    <a:cs typeface="+mn-cs"/>
                  </a:rPr>
                  <a:t>to induce the first RowHammer bit flip</a:t>
                </a:r>
                <a:endParaRPr lang="en-CH" dirty="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prstClr val="black"/>
                  </a:solidFill>
                  <a:latin typeface="Cambria" panose="02040503050406030204" pitchFamily="18" charset="0"/>
                  <a:ea typeface="+mn-ea"/>
                  <a:cs typeface="+mn-cs"/>
                </a:defRPr>
              </a:pPr>
              <a:endParaRPr lang="en-CH"/>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dirty="0"/>
                  <a:t>System Performance</a:t>
                </a:r>
              </a:p>
              <a:p>
                <a:pPr>
                  <a:defRPr/>
                </a:pPr>
                <a:r>
                  <a:rPr lang="en-US" dirty="0"/>
                  <a:t>(Normalized to No Defense)</a:t>
                </a:r>
              </a:p>
            </c:rich>
          </c:tx>
          <c:layout>
            <c:manualLayout>
              <c:xMode val="edge"/>
              <c:yMode val="edge"/>
              <c:x val="2.3443911246348061E-2"/>
              <c:y val="2.0015248598626245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majorUnit val="0.2"/>
      </c:valAx>
      <c:spPr>
        <a:noFill/>
        <a:ln w="1270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Cambria" panose="020405030504060302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0.2297</cdr:x>
      <cdr:y>0.33558</cdr:y>
    </cdr:from>
    <cdr:to>
      <cdr:x>0.91915</cdr:x>
      <cdr:y>0.47396</cdr:y>
    </cdr:to>
    <cdr:grpSp>
      <cdr:nvGrpSpPr>
        <cdr:cNvPr id="2" name="Group 1">
          <a:extLst xmlns:a="http://schemas.openxmlformats.org/drawingml/2006/main">
            <a:ext uri="{FF2B5EF4-FFF2-40B4-BE49-F238E27FC236}">
              <a16:creationId xmlns:a16="http://schemas.microsoft.com/office/drawing/2014/main" id="{BE86B0E8-1993-A74C-B05D-48CA2A51169E}"/>
            </a:ext>
          </a:extLst>
        </cdr:cNvPr>
        <cdr:cNvGrpSpPr/>
      </cdr:nvGrpSpPr>
      <cdr:grpSpPr>
        <a:xfrm xmlns:a="http://schemas.openxmlformats.org/drawingml/2006/main">
          <a:off x="2037463" y="870295"/>
          <a:ext cx="6115493" cy="358876"/>
          <a:chOff x="5493358" y="-924114"/>
          <a:chExt cx="3106984" cy="195197"/>
        </a:xfrm>
      </cdr:grpSpPr>
      <cdr:cxnSp macro="">
        <cdr:nvCxnSpPr>
          <cdr:cNvPr id="7" name="Straight Arrow Connector 6">
            <a:extLst xmlns:a="http://schemas.openxmlformats.org/drawingml/2006/main">
              <a:ext uri="{FF2B5EF4-FFF2-40B4-BE49-F238E27FC236}">
                <a16:creationId xmlns:a16="http://schemas.microsoft.com/office/drawing/2014/main" id="{E14E8D98-2FA7-9A48-ABDF-B0E9FFA5C572}"/>
              </a:ext>
            </a:extLst>
          </cdr:cNvPr>
          <cdr:cNvCxnSpPr>
            <a:cxnSpLocks xmlns:a="http://schemas.openxmlformats.org/drawingml/2006/main"/>
          </cdr:cNvCxnSpPr>
        </cdr:nvCxnSpPr>
        <cdr:spPr>
          <a:xfrm xmlns:a="http://schemas.openxmlformats.org/drawingml/2006/main" flipH="1">
            <a:off x="5493358" y="-728917"/>
            <a:ext cx="3090670" cy="0"/>
          </a:xfrm>
          <a:prstGeom xmlns:a="http://schemas.openxmlformats.org/drawingml/2006/main" prst="straightConnector1">
            <a:avLst/>
          </a:prstGeom>
          <a:ln xmlns:a="http://schemas.openxmlformats.org/drawingml/2006/main" w="76200">
            <a:solidFill>
              <a:schemeClr val="accent2">
                <a:lumMod val="75000"/>
              </a:schemeClr>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8" name="TextBox 12">
            <a:extLst xmlns:a="http://schemas.openxmlformats.org/drawingml/2006/main">
              <a:ext uri="{FF2B5EF4-FFF2-40B4-BE49-F238E27FC236}">
                <a16:creationId xmlns:a16="http://schemas.microsoft.com/office/drawing/2014/main" id="{39E1B207-FADD-674A-9FCB-D6D907713E1E}"/>
              </a:ext>
            </a:extLst>
          </cdr:cNvPr>
          <cdr:cNvSpPr txBox="1"/>
        </cdr:nvSpPr>
        <cdr:spPr>
          <a:xfrm xmlns:a="http://schemas.openxmlformats.org/drawingml/2006/main">
            <a:off x="6263766" y="-924114"/>
            <a:ext cx="2336576" cy="18412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1600" b="1" dirty="0">
                <a:solidFill>
                  <a:schemeClr val="accent2">
                    <a:lumMod val="75000"/>
                  </a:schemeClr>
                </a:solidFill>
                <a:latin typeface="Cambria" panose="02040503050406030204" pitchFamily="18" charset="0"/>
              </a:rPr>
              <a:t>More than 10X reduction</a:t>
            </a:r>
          </a:p>
        </cdr:txBody>
      </cdr:sp>
    </cdr:grpSp>
  </cdr:relSizeAnchor>
  <cdr:relSizeAnchor xmlns:cdr="http://schemas.openxmlformats.org/drawingml/2006/chartDrawing">
    <cdr:from>
      <cdr:x>0.18061</cdr:x>
      <cdr:y>0.85718</cdr:y>
    </cdr:from>
    <cdr:to>
      <cdr:x>0.92448</cdr:x>
      <cdr:y>0.97586</cdr:y>
    </cdr:to>
    <cdr:sp macro="" textlink="">
      <cdr:nvSpPr>
        <cdr:cNvPr id="10" name="TextBox 16">
          <a:extLst xmlns:a="http://schemas.openxmlformats.org/drawingml/2006/main">
            <a:ext uri="{FF2B5EF4-FFF2-40B4-BE49-F238E27FC236}">
              <a16:creationId xmlns:a16="http://schemas.microsoft.com/office/drawing/2014/main" id="{5133D1B7-58C4-6C59-A91F-EFF72FAB742C}"/>
            </a:ext>
          </a:extLst>
        </cdr:cNvPr>
        <cdr:cNvSpPr txBox="1"/>
      </cdr:nvSpPr>
      <cdr:spPr>
        <a:xfrm xmlns:a="http://schemas.openxmlformats.org/drawingml/2006/main">
          <a:off x="1602054" y="2223016"/>
          <a:ext cx="6598200" cy="30778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dirty="0">
              <a:solidFill>
                <a:schemeClr val="tx1"/>
              </a:solidFill>
              <a:latin typeface="Cambria" panose="02040503050406030204" pitchFamily="18" charset="0"/>
            </a:rPr>
            <a:t>Minimum activation count needed to induce the first read disturbance bitflip</a:t>
          </a:r>
        </a:p>
      </cdr:txBody>
    </cdr:sp>
  </cdr:relSizeAnchor>
  <cdr:relSizeAnchor xmlns:cdr="http://schemas.openxmlformats.org/drawingml/2006/chartDrawing">
    <cdr:from>
      <cdr:x>0.18325</cdr:x>
      <cdr:y>0.50704</cdr:y>
    </cdr:from>
    <cdr:to>
      <cdr:x>0.92179</cdr:x>
      <cdr:y>0.64309</cdr:y>
    </cdr:to>
    <cdr:grpSp>
      <cdr:nvGrpSpPr>
        <cdr:cNvPr id="12" name="Group 11">
          <a:extLst xmlns:a="http://schemas.openxmlformats.org/drawingml/2006/main">
            <a:ext uri="{FF2B5EF4-FFF2-40B4-BE49-F238E27FC236}">
              <a16:creationId xmlns:a16="http://schemas.microsoft.com/office/drawing/2014/main" id="{568889B3-AF04-08B7-0E5E-01C77B07CE14}"/>
            </a:ext>
          </a:extLst>
        </cdr:cNvPr>
        <cdr:cNvGrpSpPr/>
      </cdr:nvGrpSpPr>
      <cdr:grpSpPr>
        <a:xfrm xmlns:a="http://schemas.openxmlformats.org/drawingml/2006/main">
          <a:off x="1625447" y="1314961"/>
          <a:ext cx="6550926" cy="352832"/>
          <a:chOff x="7236762" y="-3542230"/>
          <a:chExt cx="1485075" cy="148287"/>
        </a:xfrm>
      </cdr:grpSpPr>
      <cdr:cxnSp macro="">
        <cdr:nvCxnSpPr>
          <cdr:cNvPr id="13" name="Straight Arrow Connector 12">
            <a:extLst xmlns:a="http://schemas.openxmlformats.org/drawingml/2006/main">
              <a:ext uri="{FF2B5EF4-FFF2-40B4-BE49-F238E27FC236}">
                <a16:creationId xmlns:a16="http://schemas.microsoft.com/office/drawing/2014/main" id="{071BDCAD-B506-21CF-A5C9-9C3103090160}"/>
              </a:ext>
            </a:extLst>
          </cdr:cNvPr>
          <cdr:cNvCxnSpPr>
            <a:cxnSpLocks xmlns:a="http://schemas.openxmlformats.org/drawingml/2006/main"/>
          </cdr:cNvCxnSpPr>
        </cdr:nvCxnSpPr>
        <cdr:spPr>
          <a:xfrm xmlns:a="http://schemas.openxmlformats.org/drawingml/2006/main" flipH="1">
            <a:off x="7236762" y="-3393943"/>
            <a:ext cx="1470562" cy="0"/>
          </a:xfrm>
          <a:prstGeom xmlns:a="http://schemas.openxmlformats.org/drawingml/2006/main" prst="straightConnector1">
            <a:avLst/>
          </a:prstGeom>
          <a:ln xmlns:a="http://schemas.openxmlformats.org/drawingml/2006/main" w="76200">
            <a:solidFill>
              <a:srgbClr val="C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14" name="TextBox 12">
            <a:extLst xmlns:a="http://schemas.openxmlformats.org/drawingml/2006/main">
              <a:ext uri="{FF2B5EF4-FFF2-40B4-BE49-F238E27FC236}">
                <a16:creationId xmlns:a16="http://schemas.microsoft.com/office/drawing/2014/main" id="{77CE63B6-C641-E3E4-078B-A5600B44E5CA}"/>
              </a:ext>
            </a:extLst>
          </cdr:cNvPr>
          <cdr:cNvSpPr txBox="1"/>
        </cdr:nvSpPr>
        <cdr:spPr>
          <a:xfrm xmlns:a="http://schemas.openxmlformats.org/drawingml/2006/main">
            <a:off x="7534720" y="-3542230"/>
            <a:ext cx="1187117" cy="14228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1600" b="1" dirty="0">
                <a:solidFill>
                  <a:srgbClr val="C00000"/>
                </a:solidFill>
                <a:latin typeface="Cambria" panose="02040503050406030204" pitchFamily="18" charset="0"/>
              </a:rPr>
              <a:t>More than 100X reduction</a:t>
            </a:r>
          </a:p>
        </cdr:txBody>
      </cdr:sp>
    </cdr:grpSp>
  </cdr:relSizeAnchor>
</c:userShapes>
</file>

<file path=ppt/drawings/drawing2.xml><?xml version="1.0" encoding="utf-8"?>
<c:userShapes xmlns:c="http://schemas.openxmlformats.org/drawingml/2006/chart">
  <cdr:relSizeAnchor xmlns:cdr="http://schemas.openxmlformats.org/drawingml/2006/chartDrawing">
    <cdr:from>
      <cdr:x>0.24289</cdr:x>
      <cdr:y>0.16179</cdr:y>
    </cdr:from>
    <cdr:to>
      <cdr:x>0.95796</cdr:x>
      <cdr:y>0.16179</cdr:y>
    </cdr:to>
    <cdr:cxnSp macro="">
      <cdr:nvCxnSpPr>
        <cdr:cNvPr id="3" name="Straight Connector 2">
          <a:extLst xmlns:a="http://schemas.openxmlformats.org/drawingml/2006/main">
            <a:ext uri="{FF2B5EF4-FFF2-40B4-BE49-F238E27FC236}">
              <a16:creationId xmlns:a16="http://schemas.microsoft.com/office/drawing/2014/main" id="{EA4A9410-4AA9-9005-9CD6-EEB831F7829B}"/>
            </a:ext>
          </a:extLst>
        </cdr:cNvPr>
        <cdr:cNvCxnSpPr/>
      </cdr:nvCxnSpPr>
      <cdr:spPr>
        <a:xfrm xmlns:a="http://schemas.openxmlformats.org/drawingml/2006/main">
          <a:off x="1029423" y="529870"/>
          <a:ext cx="3030560" cy="0"/>
        </a:xfrm>
        <a:prstGeom xmlns:a="http://schemas.openxmlformats.org/drawingml/2006/main" prst="line">
          <a:avLst/>
        </a:prstGeom>
        <a:ln xmlns:a="http://schemas.openxmlformats.org/drawingml/2006/main" w="38100">
          <a:solidFill>
            <a:schemeClr val="bg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0.24289</cdr:x>
      <cdr:y>0.16179</cdr:y>
    </cdr:from>
    <cdr:to>
      <cdr:x>0.95796</cdr:x>
      <cdr:y>0.16179</cdr:y>
    </cdr:to>
    <cdr:cxnSp macro="">
      <cdr:nvCxnSpPr>
        <cdr:cNvPr id="3" name="Straight Connector 2">
          <a:extLst xmlns:a="http://schemas.openxmlformats.org/drawingml/2006/main">
            <a:ext uri="{FF2B5EF4-FFF2-40B4-BE49-F238E27FC236}">
              <a16:creationId xmlns:a16="http://schemas.microsoft.com/office/drawing/2014/main" id="{EA4A9410-4AA9-9005-9CD6-EEB831F7829B}"/>
            </a:ext>
          </a:extLst>
        </cdr:cNvPr>
        <cdr:cNvCxnSpPr/>
      </cdr:nvCxnSpPr>
      <cdr:spPr>
        <a:xfrm xmlns:a="http://schemas.openxmlformats.org/drawingml/2006/main">
          <a:off x="1029423" y="529870"/>
          <a:ext cx="3030560" cy="0"/>
        </a:xfrm>
        <a:prstGeom xmlns:a="http://schemas.openxmlformats.org/drawingml/2006/main" prst="line">
          <a:avLst/>
        </a:prstGeom>
        <a:ln xmlns:a="http://schemas.openxmlformats.org/drawingml/2006/main" w="38100">
          <a:solidFill>
            <a:schemeClr val="bg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0.24289</cdr:x>
      <cdr:y>0.16179</cdr:y>
    </cdr:from>
    <cdr:to>
      <cdr:x>0.95796</cdr:x>
      <cdr:y>0.16179</cdr:y>
    </cdr:to>
    <cdr:cxnSp macro="">
      <cdr:nvCxnSpPr>
        <cdr:cNvPr id="3" name="Straight Connector 2">
          <a:extLst xmlns:a="http://schemas.openxmlformats.org/drawingml/2006/main">
            <a:ext uri="{FF2B5EF4-FFF2-40B4-BE49-F238E27FC236}">
              <a16:creationId xmlns:a16="http://schemas.microsoft.com/office/drawing/2014/main" id="{EA4A9410-4AA9-9005-9CD6-EEB831F7829B}"/>
            </a:ext>
          </a:extLst>
        </cdr:cNvPr>
        <cdr:cNvCxnSpPr/>
      </cdr:nvCxnSpPr>
      <cdr:spPr>
        <a:xfrm xmlns:a="http://schemas.openxmlformats.org/drawingml/2006/main">
          <a:off x="1029423" y="529870"/>
          <a:ext cx="3030560" cy="0"/>
        </a:xfrm>
        <a:prstGeom xmlns:a="http://schemas.openxmlformats.org/drawingml/2006/main" prst="line">
          <a:avLst/>
        </a:prstGeom>
        <a:ln xmlns:a="http://schemas.openxmlformats.org/drawingml/2006/main" w="38100">
          <a:solidFill>
            <a:schemeClr val="bg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0.28865</cdr:x>
      <cdr:y>0.1066</cdr:y>
    </cdr:from>
    <cdr:to>
      <cdr:x>0.8588</cdr:x>
      <cdr:y>0.24783</cdr:y>
    </cdr:to>
    <cdr:grpSp>
      <cdr:nvGrpSpPr>
        <cdr:cNvPr id="2" name="Group 1">
          <a:extLst xmlns:a="http://schemas.openxmlformats.org/drawingml/2006/main">
            <a:ext uri="{FF2B5EF4-FFF2-40B4-BE49-F238E27FC236}">
              <a16:creationId xmlns:a16="http://schemas.microsoft.com/office/drawing/2014/main" id="{BE86B0E8-1993-A74C-B05D-48CA2A51169E}"/>
            </a:ext>
          </a:extLst>
        </cdr:cNvPr>
        <cdr:cNvGrpSpPr/>
      </cdr:nvGrpSpPr>
      <cdr:grpSpPr>
        <a:xfrm xmlns:a="http://schemas.openxmlformats.org/drawingml/2006/main">
          <a:off x="1463311" y="276457"/>
          <a:ext cx="2890376" cy="366267"/>
          <a:chOff x="5758997" y="-928127"/>
          <a:chExt cx="2569397" cy="199210"/>
        </a:xfrm>
      </cdr:grpSpPr>
      <cdr:cxnSp macro="">
        <cdr:nvCxnSpPr>
          <cdr:cNvPr id="7" name="Straight Arrow Connector 6">
            <a:extLst xmlns:a="http://schemas.openxmlformats.org/drawingml/2006/main">
              <a:ext uri="{FF2B5EF4-FFF2-40B4-BE49-F238E27FC236}">
                <a16:creationId xmlns:a16="http://schemas.microsoft.com/office/drawing/2014/main" id="{E14E8D98-2FA7-9A48-ABDF-B0E9FFA5C572}"/>
              </a:ext>
            </a:extLst>
          </cdr:cNvPr>
          <cdr:cNvCxnSpPr>
            <a:cxnSpLocks xmlns:a="http://schemas.openxmlformats.org/drawingml/2006/main"/>
          </cdr:cNvCxnSpPr>
        </cdr:nvCxnSpPr>
        <cdr:spPr>
          <a:xfrm xmlns:a="http://schemas.openxmlformats.org/drawingml/2006/main" flipH="1">
            <a:off x="5758997" y="-728917"/>
            <a:ext cx="2569397" cy="0"/>
          </a:xfrm>
          <a:prstGeom xmlns:a="http://schemas.openxmlformats.org/drawingml/2006/main" prst="straightConnector1">
            <a:avLst/>
          </a:prstGeom>
          <a:ln xmlns:a="http://schemas.openxmlformats.org/drawingml/2006/main" w="76200">
            <a:solidFill>
              <a:srgbClr val="C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8" name="TextBox 12">
            <a:extLst xmlns:a="http://schemas.openxmlformats.org/drawingml/2006/main">
              <a:ext uri="{FF2B5EF4-FFF2-40B4-BE49-F238E27FC236}">
                <a16:creationId xmlns:a16="http://schemas.microsoft.com/office/drawing/2014/main" id="{39E1B207-FADD-674A-9FCB-D6D907713E1E}"/>
              </a:ext>
            </a:extLst>
          </cdr:cNvPr>
          <cdr:cNvSpPr txBox="1"/>
        </cdr:nvSpPr>
        <cdr:spPr>
          <a:xfrm xmlns:a="http://schemas.openxmlformats.org/drawingml/2006/main">
            <a:off x="5916500" y="-928127"/>
            <a:ext cx="2336576" cy="18412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1600" b="1" dirty="0">
                <a:solidFill>
                  <a:srgbClr val="C00000"/>
                </a:solidFill>
                <a:latin typeface="Cambria" panose="02040503050406030204" pitchFamily="18" charset="0"/>
              </a:rPr>
              <a:t>More than 10X reduction</a:t>
            </a:r>
          </a:p>
        </cdr:txBody>
      </cdr:sp>
    </cdr:grpSp>
  </cdr:relSizeAnchor>
  <cdr:relSizeAnchor xmlns:cdr="http://schemas.openxmlformats.org/drawingml/2006/chartDrawing">
    <cdr:from>
      <cdr:x>0.06313</cdr:x>
      <cdr:y>0.05373</cdr:y>
    </cdr:from>
    <cdr:to>
      <cdr:x>0.20354</cdr:x>
      <cdr:y>0.70033</cdr:y>
    </cdr:to>
    <cdr:grpSp>
      <cdr:nvGrpSpPr>
        <cdr:cNvPr id="3" name="Group 2">
          <a:extLst xmlns:a="http://schemas.openxmlformats.org/drawingml/2006/main">
            <a:ext uri="{FF2B5EF4-FFF2-40B4-BE49-F238E27FC236}">
              <a16:creationId xmlns:a16="http://schemas.microsoft.com/office/drawing/2014/main" id="{CC5C8849-97B0-5E49-A0F0-332300B17F26}"/>
            </a:ext>
          </a:extLst>
        </cdr:cNvPr>
        <cdr:cNvGrpSpPr/>
      </cdr:nvGrpSpPr>
      <cdr:grpSpPr>
        <a:xfrm xmlns:a="http://schemas.openxmlformats.org/drawingml/2006/main">
          <a:off x="320038" y="139344"/>
          <a:ext cx="711808" cy="1676896"/>
          <a:chOff x="3345094" y="-701165"/>
          <a:chExt cx="632476" cy="1606471"/>
        </a:xfrm>
      </cdr:grpSpPr>
      <cdr:sp macro="" textlink="">
        <cdr:nvSpPr>
          <cdr:cNvPr id="4" name="TextBox 14">
            <a:extLst xmlns:a="http://schemas.openxmlformats.org/drawingml/2006/main">
              <a:ext uri="{FF2B5EF4-FFF2-40B4-BE49-F238E27FC236}">
                <a16:creationId xmlns:a16="http://schemas.microsoft.com/office/drawing/2014/main" id="{42F8BF43-CB7A-A14A-B9A4-1F80F4E4F365}"/>
              </a:ext>
            </a:extLst>
          </cdr:cNvPr>
          <cdr:cNvSpPr txBox="1"/>
        </cdr:nvSpPr>
        <cdr:spPr>
          <a:xfrm xmlns:a="http://schemas.openxmlformats.org/drawingml/2006/main" rot="16200000">
            <a:off x="3520975" y="-523157"/>
            <a:ext cx="627733" cy="285457"/>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Cambria" panose="02040503050406030204" pitchFamily="18" charset="0"/>
              </a:rPr>
              <a:t>2020</a:t>
            </a:r>
          </a:p>
        </cdr:txBody>
      </cdr:sp>
      <cdr:sp macro="" textlink="">
        <cdr:nvSpPr>
          <cdr:cNvPr id="5" name="TextBox 15">
            <a:extLst xmlns:a="http://schemas.openxmlformats.org/drawingml/2006/main">
              <a:ext uri="{FF2B5EF4-FFF2-40B4-BE49-F238E27FC236}">
                <a16:creationId xmlns:a16="http://schemas.microsoft.com/office/drawing/2014/main" id="{8C60B7FF-140B-A04C-9A35-94CD4CC5B356}"/>
              </a:ext>
            </a:extLst>
          </cdr:cNvPr>
          <cdr:cNvSpPr txBox="1"/>
        </cdr:nvSpPr>
        <cdr:spPr>
          <a:xfrm xmlns:a="http://schemas.openxmlformats.org/drawingml/2006/main" rot="16200000">
            <a:off x="3338374" y="270852"/>
            <a:ext cx="995437" cy="27347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Cambria" panose="02040503050406030204" pitchFamily="18" charset="0"/>
              </a:rPr>
              <a:t>2010-2013</a:t>
            </a:r>
          </a:p>
        </cdr:txBody>
      </cdr:sp>
      <cdr:sp macro="" textlink="">
        <cdr:nvSpPr>
          <cdr:cNvPr id="6" name="TextBox 16">
            <a:extLst xmlns:a="http://schemas.openxmlformats.org/drawingml/2006/main">
              <a:ext uri="{FF2B5EF4-FFF2-40B4-BE49-F238E27FC236}">
                <a16:creationId xmlns:a16="http://schemas.microsoft.com/office/drawing/2014/main" id="{24503FF1-836F-DF43-8EB5-9714E270FCEB}"/>
              </a:ext>
            </a:extLst>
          </cdr:cNvPr>
          <cdr:cNvSpPr txBox="1"/>
        </cdr:nvSpPr>
        <cdr:spPr>
          <a:xfrm xmlns:a="http://schemas.openxmlformats.org/drawingml/2006/main" rot="16200000">
            <a:off x="2665322" y="-21393"/>
            <a:ext cx="1596338" cy="23679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Cambria" panose="02040503050406030204" pitchFamily="18" charset="0"/>
              </a:rPr>
              <a:t>Manufactured Year</a:t>
            </a:r>
          </a:p>
        </cdr:txBody>
      </cdr:sp>
    </cdr:grpSp>
  </cdr:relSizeAnchor>
  <cdr:relSizeAnchor xmlns:cdr="http://schemas.openxmlformats.org/drawingml/2006/chartDrawing">
    <cdr:from>
      <cdr:x>0.19515</cdr:x>
      <cdr:y>0.71518</cdr:y>
    </cdr:from>
    <cdr:to>
      <cdr:x>1</cdr:x>
      <cdr:y>1</cdr:y>
    </cdr:to>
    <cdr:sp macro="" textlink="">
      <cdr:nvSpPr>
        <cdr:cNvPr id="10" name="TextBox 16">
          <a:extLst xmlns:a="http://schemas.openxmlformats.org/drawingml/2006/main">
            <a:ext uri="{FF2B5EF4-FFF2-40B4-BE49-F238E27FC236}">
              <a16:creationId xmlns:a16="http://schemas.microsoft.com/office/drawing/2014/main" id="{5133D1B7-58C4-6C59-A91F-EFF72FAB742C}"/>
            </a:ext>
          </a:extLst>
        </cdr:cNvPr>
        <cdr:cNvSpPr txBox="1"/>
      </cdr:nvSpPr>
      <cdr:spPr>
        <a:xfrm xmlns:a="http://schemas.openxmlformats.org/drawingml/2006/main">
          <a:off x="989313" y="1928223"/>
          <a:ext cx="4080187" cy="73866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dirty="0">
              <a:latin typeface="Cambria" panose="02040503050406030204" pitchFamily="18" charset="0"/>
            </a:rPr>
            <a:t>RowHammer Threshold</a:t>
          </a:r>
          <a:br>
            <a:rPr lang="en-US" sz="1400" dirty="0">
              <a:latin typeface="Cambria" panose="02040503050406030204" pitchFamily="18" charset="0"/>
            </a:rPr>
          </a:br>
          <a:r>
            <a:rPr lang="en-US" sz="1400" dirty="0">
              <a:solidFill>
                <a:schemeClr val="tx1">
                  <a:lumMod val="75000"/>
                  <a:lumOff val="25000"/>
                </a:schemeClr>
              </a:solidFill>
              <a:latin typeface="Cambria" panose="02040503050406030204" pitchFamily="18" charset="0"/>
            </a:rPr>
            <a:t>The Minimum Activation Count needed </a:t>
          </a:r>
          <a:br>
            <a:rPr lang="en-US" sz="1400" dirty="0">
              <a:solidFill>
                <a:schemeClr val="tx1">
                  <a:lumMod val="75000"/>
                  <a:lumOff val="25000"/>
                </a:schemeClr>
              </a:solidFill>
              <a:latin typeface="Cambria" panose="02040503050406030204" pitchFamily="18" charset="0"/>
            </a:rPr>
          </a:br>
          <a:r>
            <a:rPr lang="en-US" sz="1400" dirty="0">
              <a:solidFill>
                <a:schemeClr val="tx1">
                  <a:lumMod val="75000"/>
                  <a:lumOff val="25000"/>
                </a:schemeClr>
              </a:solidFill>
              <a:latin typeface="Cambria" panose="02040503050406030204" pitchFamily="18" charset="0"/>
            </a:rPr>
            <a:t>to induce the first RowHammer bit flip</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10A493-1003-EC4B-9500-67C3F4359C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CB0FF80-765E-4B75-437B-7B01C727B1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C813F9-158C-ED45-9392-D92084983AAB}" type="datetimeFigureOut">
              <a:rPr lang="en-US" smtClean="0"/>
              <a:t>3/24/25</a:t>
            </a:fld>
            <a:endParaRPr lang="en-US"/>
          </a:p>
        </p:txBody>
      </p:sp>
      <p:sp>
        <p:nvSpPr>
          <p:cNvPr id="4" name="Footer Placeholder 3">
            <a:extLst>
              <a:ext uri="{FF2B5EF4-FFF2-40B4-BE49-F238E27FC236}">
                <a16:creationId xmlns:a16="http://schemas.microsoft.com/office/drawing/2014/main" id="{713A3E07-0433-7F2E-EDEF-C1FB5201D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E29549-45F5-BE38-140E-C49DDC4560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FA6FDA-74B4-C647-83EE-26EDB758DCEA}" type="slidenum">
              <a:rPr lang="en-US" smtClean="0"/>
              <a:t>‹#›</a:t>
            </a:fld>
            <a:endParaRPr lang="en-US"/>
          </a:p>
        </p:txBody>
      </p:sp>
    </p:spTree>
    <p:extLst>
      <p:ext uri="{BB962C8B-B14F-4D97-AF65-F5344CB8AC3E}">
        <p14:creationId xmlns:p14="http://schemas.microsoft.com/office/powerpoint/2010/main" val="4225454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F809A-E77B-2541-A20B-292E306D427B}" type="datetimeFigureOut">
              <a:rPr lang="en-US" smtClean="0"/>
              <a:t>3/24/25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67609-88E9-5A48-B122-2F095B028411}" type="slidenum">
              <a:rPr lang="en-US" smtClean="0"/>
              <a:t>‹#›</a:t>
            </a:fld>
            <a:endParaRPr lang="en-US"/>
          </a:p>
        </p:txBody>
      </p:sp>
    </p:spTree>
    <p:extLst>
      <p:ext uri="{BB962C8B-B14F-4D97-AF65-F5344CB8AC3E}">
        <p14:creationId xmlns:p14="http://schemas.microsoft.com/office/powerpoint/2010/main" val="269420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CB0C-42AF-4ADF-C25E-BFBE41CFD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26B8D-8C65-568E-93C6-340AAC53A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CEE29-E4EF-79B8-F721-75AA9ADD2E95}"/>
              </a:ext>
            </a:extLst>
          </p:cNvPr>
          <p:cNvSpPr>
            <a:spLocks noGrp="1"/>
          </p:cNvSpPr>
          <p:nvPr>
            <p:ph type="body" idx="1"/>
          </p:nvPr>
        </p:nvSpPr>
        <p:spPr/>
        <p:txBody>
          <a:bodyPr/>
          <a:lstStyle/>
          <a:p>
            <a:r>
              <a:rPr lang="en-US" dirty="0"/>
              <a:t>Hi, my name is Giray and today I will give a high-level overview of my PhD research and future research plans</a:t>
            </a:r>
          </a:p>
        </p:txBody>
      </p:sp>
      <p:sp>
        <p:nvSpPr>
          <p:cNvPr id="4" name="Slide Number Placeholder 3">
            <a:extLst>
              <a:ext uri="{FF2B5EF4-FFF2-40B4-BE49-F238E27FC236}">
                <a16:creationId xmlns:a16="http://schemas.microsoft.com/office/drawing/2014/main" id="{86AE2AD6-EED3-130B-9232-9435DCFB2263}"/>
              </a:ext>
            </a:extLst>
          </p:cNvPr>
          <p:cNvSpPr>
            <a:spLocks noGrp="1"/>
          </p:cNvSpPr>
          <p:nvPr>
            <p:ph type="sldNum" sz="quarter" idx="5"/>
          </p:nvPr>
        </p:nvSpPr>
        <p:spPr/>
        <p:txBody>
          <a:bodyPr/>
          <a:lstStyle/>
          <a:p>
            <a:fld id="{11C67609-88E9-5A48-B122-2F095B028411}" type="slidenum">
              <a:rPr lang="en-US" smtClean="0"/>
              <a:t>1</a:t>
            </a:fld>
            <a:endParaRPr lang="en-US"/>
          </a:p>
        </p:txBody>
      </p:sp>
    </p:spTree>
    <p:extLst>
      <p:ext uri="{BB962C8B-B14F-4D97-AF65-F5344CB8AC3E}">
        <p14:creationId xmlns:p14="http://schemas.microsoft.com/office/powerpoint/2010/main" val="2553238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384C4-DE9E-C0F5-1B8D-32C97FAF3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04D3F-D3A7-64FA-18E6-11DE87016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8C39A-0E68-1CB4-A4C8-BF09C4C751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use an FPGA-based experimental setup programmed with DRAM Bender, which is an open-sourced design available on </a:t>
            </a:r>
            <a:r>
              <a:rPr lang="en-US" b="0" dirty="0" err="1"/>
              <a:t>github</a:t>
            </a:r>
            <a:r>
              <a:rPr lang="en-US" b="0" dirty="0"/>
              <a:t>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plug in a DRAM module to test on the FPGA board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board communicates with the host machine to run the test routines [CLICK]</a:t>
            </a:r>
            <a:endParaRPr lang="en-US" dirty="0"/>
          </a:p>
          <a:p>
            <a:r>
              <a:rPr lang="en-US" dirty="0"/>
              <a:t>We control the chip temperature using a pair of heaters [CLICK] connected to a temperature controller [CLICK]</a:t>
            </a:r>
          </a:p>
          <a:p>
            <a:r>
              <a:rPr lang="en-US" dirty="0"/>
              <a:t>We also have an external power supply that we use to sweep voltage on a power rail [CLICK]</a:t>
            </a:r>
          </a:p>
          <a:p>
            <a:r>
              <a:rPr lang="en-US" dirty="0"/>
              <a:t>This infrastructure provides fine-grained control over DRAM commands, timing parameters, temperature, and </a:t>
            </a:r>
            <a:r>
              <a:rPr lang="en-US" dirty="0" err="1"/>
              <a:t>wordline</a:t>
            </a:r>
            <a:r>
              <a:rPr lang="en-US" dirty="0"/>
              <a:t> voltage [CLICK]</a:t>
            </a:r>
          </a:p>
          <a:p>
            <a:r>
              <a:rPr lang="en-US" dirty="0"/>
              <a:t>=======</a:t>
            </a:r>
          </a:p>
        </p:txBody>
      </p:sp>
      <p:sp>
        <p:nvSpPr>
          <p:cNvPr id="4" name="Slide Number Placeholder 3">
            <a:extLst>
              <a:ext uri="{FF2B5EF4-FFF2-40B4-BE49-F238E27FC236}">
                <a16:creationId xmlns:a16="http://schemas.microsoft.com/office/drawing/2014/main" id="{6239AC4D-E2E4-7CA8-1AFC-1D6712AD26E7}"/>
              </a:ext>
            </a:extLst>
          </p:cNvPr>
          <p:cNvSpPr>
            <a:spLocks noGrp="1"/>
          </p:cNvSpPr>
          <p:nvPr>
            <p:ph type="sldNum" sz="quarter" idx="10"/>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3511282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all three manufacturers, we observe that more DRAM cells tend to experience data retention bit flips under reduced </a:t>
            </a:r>
            <a:r>
              <a:rPr lang="en-US" dirty="0" err="1">
                <a:cs typeface="Calibri"/>
              </a:rPr>
              <a:t>wordline</a:t>
            </a:r>
            <a:r>
              <a:rPr lang="en-US" dirty="0">
                <a:cs typeface="Calibri"/>
              </a:rPr>
              <a:t> voltage [CLICK]</a:t>
            </a:r>
          </a:p>
          <a:p>
            <a:r>
              <a:rPr lang="en-US" dirty="0">
                <a:cs typeface="Calibri"/>
              </a:rPr>
              <a:t>However, 216 out of 272 tested DRAM chips reliably operate using nominal refresh rate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145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focus on the spatial distribution of data retention bit flips at the SMALLEST refresh window with non-zero bit flips [CLICK]</a:t>
            </a:r>
          </a:p>
          <a:p>
            <a:r>
              <a:rPr lang="en-US" dirty="0"/>
              <a:t>We first observe that there are no 64-bit data words with more than one bit flip [CLICK]</a:t>
            </a:r>
          </a:p>
          <a:p>
            <a:r>
              <a:rPr lang="en-US" dirty="0"/>
              <a:t>Therefore, we conclude that data retention errors can be avoided using simple single error correcting codes [CLICK]</a:t>
            </a:r>
          </a:p>
          <a:p>
            <a:r>
              <a:rPr lang="en-US" dirty="0"/>
              <a:t>Then, we investigate the distribution of these erroneous data words across DRAM rows [CLICK]</a:t>
            </a:r>
          </a:p>
          <a:p>
            <a:r>
              <a:rPr lang="en-US" dirty="0"/>
              <a:t>The x-axis shows the number of 64-bit data words with one bit flip in a DRAM row [CLICK]</a:t>
            </a:r>
          </a:p>
          <a:p>
            <a:r>
              <a:rPr lang="en-US" dirty="0"/>
              <a:t>And the y-axis shows the fraction of DRAM rows in log-scale that contain those data words [CLICK]</a:t>
            </a:r>
          </a:p>
          <a:p>
            <a:r>
              <a:rPr lang="en-US" dirty="0"/>
              <a:t>From this plot, we conclude that only a </a:t>
            </a:r>
            <a:r>
              <a:rPr lang="en-US" b="1" dirty="0"/>
              <a:t>small fraction </a:t>
            </a:r>
            <a:r>
              <a:rPr lang="en-US" dirty="0"/>
              <a:t>of DRAM rows contain erroneous data words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9415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the same observation for DRAM chips that observe the first data retention bit flips at 64ms and 128ms refresh windows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8324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Please refer to the full paper for more information about the distribution of RowHammer bit flips we observe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1424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Please refer to the full paper for more information about the distribution of RowHammer bit flips we observe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4853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minimum hammer count needed to induce a RowHammer bit flip [CLICK]</a:t>
            </a:r>
          </a:p>
          <a:p>
            <a:r>
              <a:rPr lang="en-US" dirty="0">
                <a:cs typeface="Calibri"/>
              </a:rPr>
              <a:t>We observe that fewer DRAM cells experience RowHammer bit flips under reduced </a:t>
            </a:r>
            <a:r>
              <a:rPr lang="en-US" dirty="0" err="1">
                <a:cs typeface="Calibri"/>
              </a:rPr>
              <a:t>wordline</a:t>
            </a:r>
            <a:r>
              <a:rPr lang="en-US" dirty="0">
                <a:cs typeface="Calibri"/>
              </a:rPr>
              <a:t> voltage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1778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minimum hammer count needed to induce a RowHammer bit flip [CLICK]</a:t>
            </a:r>
          </a:p>
          <a:p>
            <a:r>
              <a:rPr lang="en-US" dirty="0">
                <a:cs typeface="Calibri"/>
              </a:rPr>
              <a:t>We observe that fewer DRAM cells experience RowHammer bit flips under reduced </a:t>
            </a:r>
            <a:r>
              <a:rPr lang="en-US" dirty="0" err="1">
                <a:cs typeface="Calibri"/>
              </a:rPr>
              <a:t>wordline</a:t>
            </a:r>
            <a:r>
              <a:rPr lang="en-US" dirty="0">
                <a:cs typeface="Calibri"/>
              </a:rPr>
              <a:t> voltage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6285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You can find these analyses in the full paper</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7659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You can find these analyses in the full paper</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570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Please refer to our full paper for more detailed information about our tested chips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842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4C9D-6FA5-81D3-38DA-66AB3967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D7478-174B-A478-38AA-238B496A8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72427F-DC8D-3D93-B331-B3D8B06765E2}"/>
              </a:ext>
            </a:extLst>
          </p:cNvPr>
          <p:cNvSpPr>
            <a:spLocks noGrp="1"/>
          </p:cNvSpPr>
          <p:nvPr>
            <p:ph type="body" idx="1"/>
          </p:nvPr>
        </p:nvSpPr>
        <p:spPr/>
        <p:txBody>
          <a:bodyPr/>
          <a:lstStyle/>
          <a:p>
            <a:r>
              <a:rPr lang="en-US" b="1">
                <a:cs typeface="Calibri"/>
              </a:rPr>
              <a:t>In our characterization, [CLICK] </a:t>
            </a:r>
          </a:p>
          <a:p>
            <a:r>
              <a:rPr lang="en-US" b="1">
                <a:cs typeface="Calibri"/>
              </a:rPr>
              <a:t>we test 272 real DRAM chips [CLICK] </a:t>
            </a:r>
          </a:p>
          <a:p>
            <a:r>
              <a:rPr lang="en-US" b="1">
                <a:cs typeface="Calibri"/>
              </a:rPr>
              <a:t>from four major manufacturers,  [CLICK] </a:t>
            </a:r>
          </a:p>
          <a:p>
            <a:r>
              <a:rPr lang="en-US" b="1">
                <a:cs typeface="Calibri"/>
              </a:rPr>
              <a:t>that implement DDR3 and DDR4 DRAM standards [CLICK] </a:t>
            </a:r>
          </a:p>
          <a:p>
            <a:r>
              <a:rPr lang="en-US" b="1">
                <a:cs typeface="Calibri"/>
              </a:rPr>
              <a:t>and with different densities, die revisions, and chip organizations[CLICK]  </a:t>
            </a:r>
          </a:p>
          <a:p>
            <a:endParaRPr lang="en-US" b="1"/>
          </a:p>
        </p:txBody>
      </p:sp>
      <p:sp>
        <p:nvSpPr>
          <p:cNvPr id="4" name="Slide Number Placeholder 3">
            <a:extLst>
              <a:ext uri="{FF2B5EF4-FFF2-40B4-BE49-F238E27FC236}">
                <a16:creationId xmlns:a16="http://schemas.microsoft.com/office/drawing/2014/main" id="{C48C218E-BA1B-C049-E04E-25CF1DF642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00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Giray a Ph.D. candidate in SAFARI </a:t>
            </a:r>
            <a:r>
              <a:rPr lang="en-US" dirty="0" err="1"/>
              <a:t>Resarch</a:t>
            </a:r>
            <a:r>
              <a:rPr lang="en-US" dirty="0"/>
              <a:t> Group. </a:t>
            </a:r>
          </a:p>
          <a:p>
            <a:r>
              <a:rPr lang="en-US" dirty="0"/>
              <a:t>Today, I will present our work Spatial Variation-Aware Read Disturbance Defenses</a:t>
            </a:r>
          </a:p>
        </p:txBody>
      </p:sp>
      <p:sp>
        <p:nvSpPr>
          <p:cNvPr id="4" name="Slide Number Placeholder 3"/>
          <p:cNvSpPr>
            <a:spLocks noGrp="1"/>
          </p:cNvSpPr>
          <p:nvPr>
            <p:ph type="sldNum" sz="quarter" idx="5"/>
          </p:nvPr>
        </p:nvSpPr>
        <p:spPr/>
        <p:txBody>
          <a:bodyPr/>
          <a:lstStyle/>
          <a:p>
            <a:fld id="{11C67609-88E9-5A48-B122-2F095B028411}" type="slidenum">
              <a:rPr lang="en-US" smtClean="0"/>
              <a:t>142</a:t>
            </a:fld>
            <a:endParaRPr lang="en-US"/>
          </a:p>
        </p:txBody>
      </p:sp>
    </p:spTree>
    <p:extLst>
      <p:ext uri="{BB962C8B-B14F-4D97-AF65-F5344CB8AC3E}">
        <p14:creationId xmlns:p14="http://schemas.microsoft.com/office/powerpoint/2010/main" val="1235638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53194-4079-4BEA-0C78-29168FB22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784BB-3814-EF9F-A543-88A584A5E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A7FB46-8D75-1F2C-62BC-0A08881CA2FF}"/>
              </a:ext>
            </a:extLst>
          </p:cNvPr>
          <p:cNvSpPr>
            <a:spLocks noGrp="1"/>
          </p:cNvSpPr>
          <p:nvPr>
            <p:ph type="body" idx="1"/>
          </p:nvPr>
        </p:nvSpPr>
        <p:spPr/>
        <p:txBody>
          <a:bodyPr/>
          <a:lstStyle/>
          <a:p>
            <a:r>
              <a:rPr lang="en-US" dirty="0"/>
              <a:t>We test 144 DRAM chips [CLICK]</a:t>
            </a:r>
          </a:p>
          <a:p>
            <a:r>
              <a:rPr lang="en-US" dirty="0"/>
              <a:t>That implement various densities-die revisions [CLICK]</a:t>
            </a:r>
          </a:p>
          <a:p>
            <a:r>
              <a:rPr lang="en-US" dirty="0"/>
              <a:t>And chip organizations [CLICK]</a:t>
            </a:r>
          </a:p>
          <a:p>
            <a:endParaRPr lang="en-US" dirty="0"/>
          </a:p>
        </p:txBody>
      </p:sp>
      <p:sp>
        <p:nvSpPr>
          <p:cNvPr id="4" name="Slide Number Placeholder 3">
            <a:extLst>
              <a:ext uri="{FF2B5EF4-FFF2-40B4-BE49-F238E27FC236}">
                <a16:creationId xmlns:a16="http://schemas.microsoft.com/office/drawing/2014/main" id="{5390EA3F-A107-5367-6063-5890194F95FE}"/>
              </a:ext>
            </a:extLst>
          </p:cNvPr>
          <p:cNvSpPr>
            <a:spLocks noGrp="1"/>
          </p:cNvSpPr>
          <p:nvPr>
            <p:ph type="sldNum" sz="quarter" idx="5"/>
          </p:nvPr>
        </p:nvSpPr>
        <p:spPr/>
        <p:txBody>
          <a:bodyPr/>
          <a:lstStyle/>
          <a:p>
            <a:fld id="{11C67609-88E9-5A48-B122-2F095B028411}" type="slidenum">
              <a:rPr lang="en-US" smtClean="0"/>
              <a:t>143</a:t>
            </a:fld>
            <a:endParaRPr lang="en-US"/>
          </a:p>
        </p:txBody>
      </p:sp>
    </p:spTree>
    <p:extLst>
      <p:ext uri="{BB962C8B-B14F-4D97-AF65-F5344CB8AC3E}">
        <p14:creationId xmlns:p14="http://schemas.microsoft.com/office/powerpoint/2010/main" val="40240255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8E62E-A436-21EB-9529-2BEB9979F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CE9AE-90AE-FD93-7B2E-1EE196D24E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89ED0-8A29-A089-4A4D-CE4D7183537D}"/>
              </a:ext>
            </a:extLst>
          </p:cNvPr>
          <p:cNvSpPr>
            <a:spLocks noGrp="1"/>
          </p:cNvSpPr>
          <p:nvPr>
            <p:ph type="body" idx="1"/>
          </p:nvPr>
        </p:nvSpPr>
        <p:spPr/>
        <p:txBody>
          <a:bodyPr/>
          <a:lstStyle/>
          <a:p>
            <a:r>
              <a:rPr lang="en-US" dirty="0"/>
              <a:t>And show that there is a large variation in read disturbance across rows </a:t>
            </a:r>
          </a:p>
          <a:p>
            <a:endParaRPr lang="en-US" dirty="0"/>
          </a:p>
          <a:p>
            <a:endParaRPr lang="en-US" dirty="0"/>
          </a:p>
        </p:txBody>
      </p:sp>
      <p:sp>
        <p:nvSpPr>
          <p:cNvPr id="4" name="Slide Number Placeholder 3">
            <a:extLst>
              <a:ext uri="{FF2B5EF4-FFF2-40B4-BE49-F238E27FC236}">
                <a16:creationId xmlns:a16="http://schemas.microsoft.com/office/drawing/2014/main" id="{C634F9A7-9D0B-C0FB-0200-6D5D4E1662AE}"/>
              </a:ext>
            </a:extLst>
          </p:cNvPr>
          <p:cNvSpPr>
            <a:spLocks noGrp="1"/>
          </p:cNvSpPr>
          <p:nvPr>
            <p:ph type="sldNum" sz="quarter" idx="5"/>
          </p:nvPr>
        </p:nvSpPr>
        <p:spPr/>
        <p:txBody>
          <a:bodyPr/>
          <a:lstStyle/>
          <a:p>
            <a:fld id="{11C67609-88E9-5A48-B122-2F095B028411}" type="slidenum">
              <a:rPr lang="en-US" smtClean="0"/>
              <a:t>144</a:t>
            </a:fld>
            <a:endParaRPr lang="en-US"/>
          </a:p>
        </p:txBody>
      </p:sp>
    </p:spTree>
    <p:extLst>
      <p:ext uri="{BB962C8B-B14F-4D97-AF65-F5344CB8AC3E}">
        <p14:creationId xmlns:p14="http://schemas.microsoft.com/office/powerpoint/2010/main" val="17821961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145</a:t>
            </a:fld>
            <a:endParaRPr lang="en-US"/>
          </a:p>
        </p:txBody>
      </p:sp>
    </p:spTree>
    <p:extLst>
      <p:ext uri="{BB962C8B-B14F-4D97-AF65-F5344CB8AC3E}">
        <p14:creationId xmlns:p14="http://schemas.microsoft.com/office/powerpoint/2010/main" val="33095277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146</a:t>
            </a:fld>
            <a:endParaRPr lang="en-US"/>
          </a:p>
        </p:txBody>
      </p:sp>
    </p:spTree>
    <p:extLst>
      <p:ext uri="{BB962C8B-B14F-4D97-AF65-F5344CB8AC3E}">
        <p14:creationId xmlns:p14="http://schemas.microsoft.com/office/powerpoint/2010/main" val="377893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bins but do not correlate well with the row address </a:t>
            </a:r>
          </a:p>
          <a:p>
            <a:endParaRPr lang="en-US" dirty="0"/>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148</a:t>
            </a:fld>
            <a:endParaRPr lang="en-US"/>
          </a:p>
        </p:txBody>
      </p:sp>
    </p:spTree>
    <p:extLst>
      <p:ext uri="{BB962C8B-B14F-4D97-AF65-F5344CB8AC3E}">
        <p14:creationId xmlns:p14="http://schemas.microsoft.com/office/powerpoint/2010/main" val="40744482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7C6EC-2ED0-52F8-AA97-36EA2C3F4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B761A-383E-C50E-7870-FEB1D9449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AF6AD-BEA5-D720-88F1-EFAB83000D25}"/>
              </a:ext>
            </a:extLst>
          </p:cNvPr>
          <p:cNvSpPr>
            <a:spLocks noGrp="1"/>
          </p:cNvSpPr>
          <p:nvPr>
            <p:ph type="body" idx="1"/>
          </p:nvPr>
        </p:nvSpPr>
        <p:spPr/>
        <p:txBody>
          <a:bodyPr/>
          <a:lstStyle/>
          <a:p>
            <a:r>
              <a:rPr lang="en-US" dirty="0"/>
              <a:t>There are different bins but do not correlate well with the row address </a:t>
            </a:r>
          </a:p>
          <a:p>
            <a:endParaRPr lang="en-US" dirty="0"/>
          </a:p>
        </p:txBody>
      </p:sp>
      <p:sp>
        <p:nvSpPr>
          <p:cNvPr id="4" name="Slide Number Placeholder 3">
            <a:extLst>
              <a:ext uri="{FF2B5EF4-FFF2-40B4-BE49-F238E27FC236}">
                <a16:creationId xmlns:a16="http://schemas.microsoft.com/office/drawing/2014/main" id="{DB4E13D3-B959-EF04-281B-9DA56487117A}"/>
              </a:ext>
            </a:extLst>
          </p:cNvPr>
          <p:cNvSpPr>
            <a:spLocks noGrp="1"/>
          </p:cNvSpPr>
          <p:nvPr>
            <p:ph type="sldNum" sz="quarter" idx="5"/>
          </p:nvPr>
        </p:nvSpPr>
        <p:spPr/>
        <p:txBody>
          <a:bodyPr/>
          <a:lstStyle/>
          <a:p>
            <a:fld id="{11C67609-88E9-5A48-B122-2F095B028411}" type="slidenum">
              <a:rPr lang="en-US" smtClean="0"/>
              <a:t>149</a:t>
            </a:fld>
            <a:endParaRPr lang="en-US"/>
          </a:p>
        </p:txBody>
      </p:sp>
    </p:spTree>
    <p:extLst>
      <p:ext uri="{BB962C8B-B14F-4D97-AF65-F5344CB8AC3E}">
        <p14:creationId xmlns:p14="http://schemas.microsoft.com/office/powerpoint/2010/main" val="26879910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42FDF-A5E6-301D-2A6A-62910AFAC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0E779-E916-4FE9-D76F-552A4112C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3B8F-5808-3599-41B4-5F8337239D2D}"/>
              </a:ext>
            </a:extLst>
          </p:cNvPr>
          <p:cNvSpPr>
            <a:spLocks noGrp="1"/>
          </p:cNvSpPr>
          <p:nvPr>
            <p:ph type="body" idx="1"/>
          </p:nvPr>
        </p:nvSpPr>
        <p:spPr/>
        <p:txBody>
          <a:bodyPr/>
          <a:lstStyle/>
          <a:p>
            <a:r>
              <a:rPr lang="en-US" dirty="0"/>
              <a:t>There are different bins but do not correlate well with the row address </a:t>
            </a:r>
          </a:p>
          <a:p>
            <a:endParaRPr lang="en-US" dirty="0"/>
          </a:p>
          <a:p>
            <a:endParaRPr lang="en-US" dirty="0"/>
          </a:p>
        </p:txBody>
      </p:sp>
      <p:sp>
        <p:nvSpPr>
          <p:cNvPr id="4" name="Slide Number Placeholder 3">
            <a:extLst>
              <a:ext uri="{FF2B5EF4-FFF2-40B4-BE49-F238E27FC236}">
                <a16:creationId xmlns:a16="http://schemas.microsoft.com/office/drawing/2014/main" id="{284FD694-8101-4269-12A1-A97CF03E2E39}"/>
              </a:ext>
            </a:extLst>
          </p:cNvPr>
          <p:cNvSpPr>
            <a:spLocks noGrp="1"/>
          </p:cNvSpPr>
          <p:nvPr>
            <p:ph type="sldNum" sz="quarter" idx="5"/>
          </p:nvPr>
        </p:nvSpPr>
        <p:spPr/>
        <p:txBody>
          <a:bodyPr/>
          <a:lstStyle/>
          <a:p>
            <a:fld id="{11C67609-88E9-5A48-B122-2F095B028411}" type="slidenum">
              <a:rPr lang="en-US" smtClean="0"/>
              <a:t>150</a:t>
            </a:fld>
            <a:endParaRPr lang="en-US"/>
          </a:p>
        </p:txBody>
      </p:sp>
    </p:spTree>
    <p:extLst>
      <p:ext uri="{BB962C8B-B14F-4D97-AF65-F5344CB8AC3E}">
        <p14:creationId xmlns:p14="http://schemas.microsoft.com/office/powerpoint/2010/main" val="1068439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DAA7D-D529-4FF2-E165-2E2E29A059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896CE-A159-6033-A554-185F53B83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C18176-20CB-66EF-ED77-95D1DA434CCD}"/>
              </a:ext>
            </a:extLst>
          </p:cNvPr>
          <p:cNvSpPr>
            <a:spLocks noGrp="1"/>
          </p:cNvSpPr>
          <p:nvPr>
            <p:ph type="body" idx="1"/>
          </p:nvPr>
        </p:nvSpPr>
        <p:spPr/>
        <p:txBody>
          <a:bodyPr/>
          <a:lstStyle/>
          <a:p>
            <a:r>
              <a:rPr lang="en-US" dirty="0"/>
              <a:t>We leverage this observation [CLICK]</a:t>
            </a:r>
          </a:p>
          <a:p>
            <a:r>
              <a:rPr lang="en-US" dirty="0"/>
              <a:t>By protecting weak rows more aggressively than strong rows [CLICK]</a:t>
            </a:r>
          </a:p>
          <a:p>
            <a:r>
              <a:rPr lang="en-US" dirty="0"/>
              <a:t>We do this by dynamically tuning the aggressiveness of defense mechanisms [CLICK]</a:t>
            </a:r>
          </a:p>
          <a:p>
            <a:r>
              <a:rPr lang="en-US" dirty="0"/>
              <a:t>and we show significant improvement in system performance. [CLICK]</a:t>
            </a:r>
          </a:p>
          <a:p>
            <a:endParaRPr lang="en-US" dirty="0"/>
          </a:p>
          <a:p>
            <a:endParaRPr lang="en-US" dirty="0"/>
          </a:p>
        </p:txBody>
      </p:sp>
      <p:sp>
        <p:nvSpPr>
          <p:cNvPr id="4" name="Slide Number Placeholder 3">
            <a:extLst>
              <a:ext uri="{FF2B5EF4-FFF2-40B4-BE49-F238E27FC236}">
                <a16:creationId xmlns:a16="http://schemas.microsoft.com/office/drawing/2014/main" id="{78562357-8964-4DC1-4FC9-9E0F6779C434}"/>
              </a:ext>
            </a:extLst>
          </p:cNvPr>
          <p:cNvSpPr>
            <a:spLocks noGrp="1"/>
          </p:cNvSpPr>
          <p:nvPr>
            <p:ph type="sldNum" sz="quarter" idx="5"/>
          </p:nvPr>
        </p:nvSpPr>
        <p:spPr/>
        <p:txBody>
          <a:bodyPr/>
          <a:lstStyle/>
          <a:p>
            <a:fld id="{11C67609-88E9-5A48-B122-2F095B028411}" type="slidenum">
              <a:rPr lang="en-US" smtClean="0"/>
              <a:t>151</a:t>
            </a:fld>
            <a:endParaRPr lang="en-US"/>
          </a:p>
        </p:txBody>
      </p:sp>
    </p:spTree>
    <p:extLst>
      <p:ext uri="{BB962C8B-B14F-4D97-AF65-F5344CB8AC3E}">
        <p14:creationId xmlns:p14="http://schemas.microsoft.com/office/powerpoint/2010/main" val="38234635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73C74-40DF-B9F1-A2A0-E92FB55CC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C8D68-72DA-5DEE-C261-C415A5D5C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9CC26-CD50-2C47-E15D-C2F7CB3272A2}"/>
              </a:ext>
            </a:extLst>
          </p:cNvPr>
          <p:cNvSpPr>
            <a:spLocks noGrp="1"/>
          </p:cNvSpPr>
          <p:nvPr>
            <p:ph type="body" idx="1"/>
          </p:nvPr>
        </p:nvSpPr>
        <p:spPr/>
        <p:txBody>
          <a:bodyPr/>
          <a:lstStyle/>
          <a:p>
            <a:r>
              <a:rPr lang="en-US" dirty="0"/>
              <a:t>We use </a:t>
            </a:r>
            <a:r>
              <a:rPr lang="en-US" dirty="0" err="1"/>
              <a:t>Ramulator</a:t>
            </a:r>
            <a:r>
              <a:rPr lang="en-US" dirty="0"/>
              <a:t> for cycle-level simulations in our performance evaluation [CLICK]</a:t>
            </a:r>
          </a:p>
          <a:p>
            <a:r>
              <a:rPr lang="en-US" dirty="0"/>
              <a:t>We simulate a realistic system with the shown parameters that I will not explain in detail [CLICK]</a:t>
            </a:r>
          </a:p>
          <a:p>
            <a:r>
              <a:rPr lang="en-US" dirty="0"/>
              <a:t>We simulate 125 different 8-core </a:t>
            </a:r>
            <a:r>
              <a:rPr lang="en-US" dirty="0" err="1"/>
              <a:t>multiprogrammed</a:t>
            </a:r>
            <a:r>
              <a:rPr lang="en-US" dirty="0"/>
              <a:t> workloads [CLICK]</a:t>
            </a:r>
          </a:p>
          <a:p>
            <a:r>
              <a:rPr lang="en-US" dirty="0"/>
              <a:t>We sweep DRAM chip capacity from 2Gb to 128Gb [CLICK]</a:t>
            </a:r>
          </a:p>
          <a:p>
            <a:r>
              <a:rPr lang="en-US" dirty="0"/>
              <a:t>And RowHammer threshold: the minimum number of activations needed to induce the first RowHammer bit flip from 1K to 64 [CLICK]</a:t>
            </a:r>
          </a:p>
          <a:p>
            <a:endParaRPr lang="en-US" dirty="0"/>
          </a:p>
        </p:txBody>
      </p:sp>
      <p:sp>
        <p:nvSpPr>
          <p:cNvPr id="4" name="Slide Number Placeholder 3">
            <a:extLst>
              <a:ext uri="{FF2B5EF4-FFF2-40B4-BE49-F238E27FC236}">
                <a16:creationId xmlns:a16="http://schemas.microsoft.com/office/drawing/2014/main" id="{446B2BC1-A3E2-E3B6-1899-0E11EAC40F41}"/>
              </a:ext>
            </a:extLst>
          </p:cNvPr>
          <p:cNvSpPr>
            <a:spLocks noGrp="1"/>
          </p:cNvSpPr>
          <p:nvPr>
            <p:ph type="sldNum" sz="quarter" idx="5"/>
          </p:nvPr>
        </p:nvSpPr>
        <p:spPr/>
        <p:txBody>
          <a:bodyPr/>
          <a:lstStyle/>
          <a:p>
            <a:fld id="{35E676A0-33B1-4B4B-B1AA-B0B917FCAA93}" type="slidenum">
              <a:rPr lang="en-US" smtClean="0"/>
              <a:t>154</a:t>
            </a:fld>
            <a:endParaRPr lang="en-US"/>
          </a:p>
        </p:txBody>
      </p:sp>
    </p:spTree>
    <p:extLst>
      <p:ext uri="{BB962C8B-B14F-4D97-AF65-F5344CB8AC3E}">
        <p14:creationId xmlns:p14="http://schemas.microsoft.com/office/powerpoint/2010/main" val="1177665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characterize our DRAM chips at worst-case conditions we take two measures: </a:t>
            </a:r>
          </a:p>
          <a:p>
            <a:r>
              <a:rPr lang="en-US"/>
              <a:t>[CLICK] First, we prevent external sources of interference such that our tests can run consistently as desired and without interruptions. To achieve this we disable: </a:t>
            </a:r>
          </a:p>
          <a:p>
            <a:r>
              <a:rPr lang="en-US"/>
              <a:t>[CLICK] DRAM refresh to avoid refreshing victim rows during a RowHammer test, </a:t>
            </a:r>
          </a:p>
          <a:p>
            <a:r>
              <a:rPr lang="en-US"/>
              <a:t>[CLICK] DRAM calibration events to minimize variation in test timings</a:t>
            </a:r>
          </a:p>
          <a:p>
            <a:r>
              <a:rPr lang="en-US"/>
              <a:t>[CLICK] and RowHammer mitigation mechanisms to ensure that we can directly observe circuit-level bit flips</a:t>
            </a:r>
          </a:p>
          <a:p>
            <a:r>
              <a:rPr lang="en-US"/>
              <a:t>[CLICK] we also ensure that our tests complete in less than a refresh window to prevent retention failures from interfering with our results</a:t>
            </a:r>
          </a:p>
          <a:p>
            <a:r>
              <a:rPr lang="en-US"/>
              <a:t>[CLICK] Second, we issue the worst-case access sequence for inducing RowHammer bit flips based on observations from prior work</a:t>
            </a:r>
          </a:p>
          <a:p>
            <a:r>
              <a:rPr lang="en-US"/>
              <a:t>[CLICK] Using these observations, we test each row’s worst-case vulnerability to RowHammer by repeatedly activating the two physically-adjacent rows as fast as possible</a:t>
            </a:r>
          </a:p>
          <a:p>
            <a:r>
              <a:rPr lang="en-US"/>
              <a:t>=========</a:t>
            </a:r>
          </a:p>
        </p:txBody>
      </p:sp>
      <p:sp>
        <p:nvSpPr>
          <p:cNvPr id="4" name="Slide Number Placeholder 3"/>
          <p:cNvSpPr>
            <a:spLocks noGrp="1"/>
          </p:cNvSpPr>
          <p:nvPr>
            <p:ph type="sldNum" sz="quarter" idx="5"/>
          </p:nvPr>
        </p:nvSpPr>
        <p:spPr/>
        <p:txBody>
          <a:bodyPr/>
          <a:lstStyle/>
          <a:p>
            <a:fld id="{35E676A0-33B1-4B4B-B1AA-B0B917FCAA93}" type="slidenum">
              <a:rPr lang="en-US" smtClean="0"/>
              <a:t>15</a:t>
            </a:fld>
            <a:endParaRPr lang="en-US"/>
          </a:p>
        </p:txBody>
      </p:sp>
    </p:spTree>
    <p:extLst>
      <p:ext uri="{BB962C8B-B14F-4D97-AF65-F5344CB8AC3E}">
        <p14:creationId xmlns:p14="http://schemas.microsoft.com/office/powerpoint/2010/main" val="42522085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267BB-DD88-B18F-FA68-389ADB579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204FD-C827-103C-D4F3-2DF2FE8D0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26D571-AA50-8327-E684-AE0B84D234CE}"/>
              </a:ext>
            </a:extLst>
          </p:cNvPr>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438516FC-EBA0-011E-A521-C11A33936708}"/>
              </a:ext>
            </a:extLst>
          </p:cNvPr>
          <p:cNvSpPr>
            <a:spLocks noGrp="1"/>
          </p:cNvSpPr>
          <p:nvPr>
            <p:ph type="sldNum" sz="quarter" idx="5"/>
          </p:nvPr>
        </p:nvSpPr>
        <p:spPr/>
        <p:txBody>
          <a:bodyPr/>
          <a:lstStyle/>
          <a:p>
            <a:fld id="{35E676A0-33B1-4B4B-B1AA-B0B917FCAA93}" type="slidenum">
              <a:rPr lang="en-US" smtClean="0"/>
              <a:t>155</a:t>
            </a:fld>
            <a:endParaRPr lang="en-US"/>
          </a:p>
        </p:txBody>
      </p:sp>
    </p:spTree>
    <p:extLst>
      <p:ext uri="{BB962C8B-B14F-4D97-AF65-F5344CB8AC3E}">
        <p14:creationId xmlns:p14="http://schemas.microsoft.com/office/powerpoint/2010/main" val="36235026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0A022-278F-13B0-8DCC-C0DA67CCC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3AD69-837C-2B12-5405-AAFD17F8E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9E285-B1E1-4FD9-C296-0F2A05AF3A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6546F8-D7B5-C6B3-AF10-0F64850017A1}"/>
              </a:ext>
            </a:extLst>
          </p:cNvPr>
          <p:cNvSpPr>
            <a:spLocks noGrp="1"/>
          </p:cNvSpPr>
          <p:nvPr>
            <p:ph type="sldNum" sz="quarter" idx="5"/>
          </p:nvPr>
        </p:nvSpPr>
        <p:spPr/>
        <p:txBody>
          <a:bodyPr/>
          <a:lstStyle/>
          <a:p>
            <a:fld id="{35E676A0-33B1-4B4B-B1AA-B0B917FCAA93}" type="slidenum">
              <a:rPr lang="en-US" smtClean="0"/>
              <a:t>156</a:t>
            </a:fld>
            <a:endParaRPr lang="en-US"/>
          </a:p>
        </p:txBody>
      </p:sp>
    </p:spTree>
    <p:extLst>
      <p:ext uri="{BB962C8B-B14F-4D97-AF65-F5344CB8AC3E}">
        <p14:creationId xmlns:p14="http://schemas.microsoft.com/office/powerpoint/2010/main" val="38048080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3AEBD-9970-11B7-1763-C2018A130E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5819E-1F71-D18E-06CC-EFE7AA8AB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1102D0-68BE-1185-2154-BFA1C19564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4389DE-8FC8-0B3E-0C53-8EE6ECC01CD7}"/>
              </a:ext>
            </a:extLst>
          </p:cNvPr>
          <p:cNvSpPr>
            <a:spLocks noGrp="1"/>
          </p:cNvSpPr>
          <p:nvPr>
            <p:ph type="sldNum" sz="quarter" idx="5"/>
          </p:nvPr>
        </p:nvSpPr>
        <p:spPr/>
        <p:txBody>
          <a:bodyPr/>
          <a:lstStyle/>
          <a:p>
            <a:fld id="{35E676A0-33B1-4B4B-B1AA-B0B917FCAA93}" type="slidenum">
              <a:rPr lang="en-US" smtClean="0"/>
              <a:t>157</a:t>
            </a:fld>
            <a:endParaRPr lang="en-US"/>
          </a:p>
        </p:txBody>
      </p:sp>
    </p:spTree>
    <p:extLst>
      <p:ext uri="{BB962C8B-B14F-4D97-AF65-F5344CB8AC3E}">
        <p14:creationId xmlns:p14="http://schemas.microsoft.com/office/powerpoint/2010/main" val="36073800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158</a:t>
            </a:fld>
            <a:endParaRPr lang="en-US"/>
          </a:p>
        </p:txBody>
      </p:sp>
    </p:spTree>
    <p:extLst>
      <p:ext uri="{BB962C8B-B14F-4D97-AF65-F5344CB8AC3E}">
        <p14:creationId xmlns:p14="http://schemas.microsoft.com/office/powerpoint/2010/main" val="13443798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C85B2-2F77-D869-33CC-32F4E400E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0A022-EB93-DFDA-2003-3D654E33E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28194-6093-2AF0-DA2C-CF70B5C9C8AB}"/>
              </a:ext>
            </a:extLst>
          </p:cNvPr>
          <p:cNvSpPr>
            <a:spLocks noGrp="1"/>
          </p:cNvSpPr>
          <p:nvPr>
            <p:ph type="body" idx="1"/>
          </p:nvPr>
        </p:nvSpPr>
        <p:spPr/>
        <p:txBody>
          <a:bodyPr/>
          <a:lstStyle/>
          <a:p>
            <a:endParaRPr lang="en-US" b="1" baseline="0" dirty="0"/>
          </a:p>
        </p:txBody>
      </p:sp>
      <p:sp>
        <p:nvSpPr>
          <p:cNvPr id="4" name="Slide Number Placeholder 3">
            <a:extLst>
              <a:ext uri="{FF2B5EF4-FFF2-40B4-BE49-F238E27FC236}">
                <a16:creationId xmlns:a16="http://schemas.microsoft.com/office/drawing/2014/main" id="{742DAE1E-AFAD-FD81-508A-800667C4BE22}"/>
              </a:ext>
            </a:extLst>
          </p:cNvPr>
          <p:cNvSpPr>
            <a:spLocks noGrp="1"/>
          </p:cNvSpPr>
          <p:nvPr>
            <p:ph type="sldNum" sz="quarter" idx="5"/>
          </p:nvPr>
        </p:nvSpPr>
        <p:spPr/>
        <p:txBody>
          <a:bodyPr/>
          <a:lstStyle/>
          <a:p>
            <a:fld id="{35E676A0-33B1-4B4B-B1AA-B0B917FCAA93}" type="slidenum">
              <a:rPr lang="en-US" smtClean="0"/>
              <a:t>159</a:t>
            </a:fld>
            <a:endParaRPr lang="en-US"/>
          </a:p>
        </p:txBody>
      </p:sp>
    </p:spTree>
    <p:extLst>
      <p:ext uri="{BB962C8B-B14F-4D97-AF65-F5344CB8AC3E}">
        <p14:creationId xmlns:p14="http://schemas.microsoft.com/office/powerpoint/2010/main" val="35554142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160</a:t>
            </a:fld>
            <a:endParaRPr lang="en-US"/>
          </a:p>
        </p:txBody>
      </p:sp>
    </p:spTree>
    <p:extLst>
      <p:ext uri="{BB962C8B-B14F-4D97-AF65-F5344CB8AC3E}">
        <p14:creationId xmlns:p14="http://schemas.microsoft.com/office/powerpoint/2010/main" val="1319885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161</a:t>
            </a:fld>
            <a:endParaRPr lang="en-US"/>
          </a:p>
        </p:txBody>
      </p:sp>
    </p:spTree>
    <p:extLst>
      <p:ext uri="{BB962C8B-B14F-4D97-AF65-F5344CB8AC3E}">
        <p14:creationId xmlns:p14="http://schemas.microsoft.com/office/powerpoint/2010/main" val="13904176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162</a:t>
            </a:fld>
            <a:endParaRPr lang="en-US"/>
          </a:p>
        </p:txBody>
      </p:sp>
    </p:spTree>
    <p:extLst>
      <p:ext uri="{BB962C8B-B14F-4D97-AF65-F5344CB8AC3E}">
        <p14:creationId xmlns:p14="http://schemas.microsoft.com/office/powerpoint/2010/main" val="36198427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165</a:t>
            </a:fld>
            <a:endParaRPr lang="en-US"/>
          </a:p>
        </p:txBody>
      </p:sp>
    </p:spTree>
    <p:extLst>
      <p:ext uri="{BB962C8B-B14F-4D97-AF65-F5344CB8AC3E}">
        <p14:creationId xmlns:p14="http://schemas.microsoft.com/office/powerpoint/2010/main" val="31128260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169</a:t>
            </a:fld>
            <a:endParaRPr lang="en-US"/>
          </a:p>
        </p:txBody>
      </p:sp>
    </p:spTree>
    <p:extLst>
      <p:ext uri="{BB962C8B-B14F-4D97-AF65-F5344CB8AC3E}">
        <p14:creationId xmlns:p14="http://schemas.microsoft.com/office/powerpoint/2010/main" val="2459560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analyze the temperature levels a DRAM cell is vulnerable to RowHammer [CLICK]</a:t>
            </a:r>
          </a:p>
          <a:p>
            <a:r>
              <a:rPr lang="en-US"/>
              <a:t>We observe that there exists [CLICK] a lower and [CLICK] an upper bound of temperature [CLICK]</a:t>
            </a:r>
          </a:p>
          <a:p>
            <a:r>
              <a:rPr lang="en-US"/>
              <a:t>A DRAM cell experiences bit flips only within this bounded range[CLICK]</a:t>
            </a:r>
          </a:p>
          <a:p>
            <a:r>
              <a:rPr lang="en-US"/>
              <a:t>but we do not observe any bit flips out of this range [CLICK]</a:t>
            </a:r>
          </a:p>
          <a:p>
            <a:r>
              <a:rPr lang="en-US"/>
              <a:t>We call this range: vulnerable temperature range [CLICK]</a:t>
            </a:r>
          </a:p>
          <a:p>
            <a:r>
              <a:rPr lang="en-US"/>
              <a:t>This table demonstrates the fraction of DRAM cells that experience bit flips at </a:t>
            </a:r>
            <a:r>
              <a:rPr lang="en-US" b="1"/>
              <a:t>all temperature levels</a:t>
            </a:r>
            <a:r>
              <a:rPr lang="en-US"/>
              <a:t> within their vulnerable temperature range</a:t>
            </a:r>
          </a:p>
          <a:p>
            <a:r>
              <a:rPr lang="en-US"/>
              <a:t>We observe that </a:t>
            </a:r>
            <a:r>
              <a:rPr lang="en-US" b="1"/>
              <a:t>more than 98% of vulnerable cells </a:t>
            </a:r>
            <a:r>
              <a:rPr lang="en-US"/>
              <a:t>across all four manufacturers exhibit this behavior [CLICK]</a:t>
            </a:r>
          </a:p>
          <a:p>
            <a:r>
              <a:rPr lang="en-US"/>
              <a:t>Therefore, we conclude that </a:t>
            </a:r>
            <a:r>
              <a:rPr lang="en-US" sz="1200">
                <a:solidFill>
                  <a:prstClr val="black"/>
                </a:solidFill>
                <a:latin typeface="Cambria"/>
                <a:ea typeface="Cambria"/>
              </a:rPr>
              <a:t>most DRAM cells are vulnerable to RowHammer throughout </a:t>
            </a:r>
            <a:r>
              <a:rPr lang="en-US" sz="1200" b="1">
                <a:solidFill>
                  <a:srgbClr val="C00000"/>
                </a:solidFill>
                <a:latin typeface="Cambria"/>
                <a:ea typeface="Cambria"/>
              </a:rPr>
              <a:t>a continuous temperature range </a:t>
            </a:r>
            <a:r>
              <a:rPr lang="en-US" sz="1200">
                <a:latin typeface="Cambria"/>
                <a:ea typeface="Cambria"/>
              </a:rPr>
              <a:t>[CLICK]</a:t>
            </a:r>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16</a:t>
            </a:fld>
            <a:endParaRPr lang="en-US"/>
          </a:p>
        </p:txBody>
      </p:sp>
    </p:spTree>
    <p:extLst>
      <p:ext uri="{BB962C8B-B14F-4D97-AF65-F5344CB8AC3E}">
        <p14:creationId xmlns:p14="http://schemas.microsoft.com/office/powerpoint/2010/main" val="33261802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173</a:t>
            </a:fld>
            <a:endParaRPr lang="en-US"/>
          </a:p>
        </p:txBody>
      </p:sp>
    </p:spTree>
    <p:extLst>
      <p:ext uri="{BB962C8B-B14F-4D97-AF65-F5344CB8AC3E}">
        <p14:creationId xmlns:p14="http://schemas.microsoft.com/office/powerpoint/2010/main" val="24445201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707E-3D70-D2D7-BE7D-76E6D1AD0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08DE-A9AA-513E-3B61-1C047ED9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C167E-7CAF-EC6D-7B57-91682EABB860}"/>
              </a:ext>
            </a:extLst>
          </p:cNvPr>
          <p:cNvSpPr>
            <a:spLocks noGrp="1"/>
          </p:cNvSpPr>
          <p:nvPr>
            <p:ph type="body" idx="1"/>
          </p:nvPr>
        </p:nvSpPr>
        <p:spPr/>
        <p:txBody>
          <a:bodyPr/>
          <a:lstStyle/>
          <a:p>
            <a:r>
              <a:rPr lang="en-US" dirty="0"/>
              <a:t>DRAM Refresh is mainly used for two purposes [CLICK]</a:t>
            </a:r>
          </a:p>
          <a:p>
            <a:r>
              <a:rPr lang="en-US" dirty="0"/>
              <a:t>The first one is called: Periodic Refresh to periodically restore the charge that DRAM cells leak over time [CLICK]</a:t>
            </a:r>
          </a:p>
          <a:p>
            <a:r>
              <a:rPr lang="en-US" dirty="0"/>
              <a:t>The second one is relevant to a read-disturb error mechanism called RowHammer, where repeatedly accessing a DRAM row can cause bit flips in other physically near by rows [CLICK]</a:t>
            </a:r>
          </a:p>
          <a:p>
            <a:r>
              <a:rPr lang="en-US" dirty="0"/>
              <a:t>A common method of mitigating RowHammer is refreshing potentially affected rows, called preventive refresh [CLICK]</a:t>
            </a:r>
          </a:p>
        </p:txBody>
      </p:sp>
      <p:sp>
        <p:nvSpPr>
          <p:cNvPr id="4" name="Slide Number Placeholder 3">
            <a:extLst>
              <a:ext uri="{FF2B5EF4-FFF2-40B4-BE49-F238E27FC236}">
                <a16:creationId xmlns:a16="http://schemas.microsoft.com/office/drawing/2014/main" id="{EAB29B3D-9BDC-7677-47DA-1A7FFAD2E5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1969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3129-0F75-A897-C331-6257A3630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F6E58-9172-C0C4-E17E-BAEEC6D0F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1DB8E-E874-E172-B155-2DE62964AD24}"/>
              </a:ext>
            </a:extLst>
          </p:cNvPr>
          <p:cNvSpPr>
            <a:spLocks noGrp="1"/>
          </p:cNvSpPr>
          <p:nvPr>
            <p:ph type="body" idx="1"/>
          </p:nvPr>
        </p:nvSpPr>
        <p:spPr/>
        <p:txBody>
          <a:bodyPr/>
          <a:lstStyle/>
          <a:p>
            <a:r>
              <a:rPr lang="en-US" dirty="0"/>
              <a:t>With increasing DRAM chip density, [CLICK]</a:t>
            </a:r>
          </a:p>
          <a:p>
            <a:r>
              <a:rPr lang="en-US" dirty="0"/>
              <a:t>More rows need to be refreshed [CLICK]</a:t>
            </a:r>
          </a:p>
          <a:p>
            <a:r>
              <a:rPr lang="en-US" dirty="0"/>
              <a:t>And cells can store smaller charge leading to more periodic refresh operations[CLICK]</a:t>
            </a:r>
          </a:p>
          <a:p>
            <a:r>
              <a:rPr lang="en-US" dirty="0"/>
              <a:t>In this plot, we sweep DRAM chip capacity on the x-axis and investigate how the performance overhead of DRAM refresh operations change[CLICK]</a:t>
            </a:r>
          </a:p>
          <a:p>
            <a:r>
              <a:rPr lang="en-US" dirty="0"/>
              <a:t>We observe 26% slowdown in system performance caused by periodic refreshes [CLICK]</a:t>
            </a:r>
          </a:p>
        </p:txBody>
      </p:sp>
      <p:sp>
        <p:nvSpPr>
          <p:cNvPr id="4" name="Slide Number Placeholder 3">
            <a:extLst>
              <a:ext uri="{FF2B5EF4-FFF2-40B4-BE49-F238E27FC236}">
                <a16:creationId xmlns:a16="http://schemas.microsoft.com/office/drawing/2014/main" id="{85941A48-2753-2F26-5F7F-2F872B5D7E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3110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176</a:t>
            </a:fld>
            <a:endParaRPr lang="en-US"/>
          </a:p>
        </p:txBody>
      </p:sp>
    </p:spTree>
    <p:extLst>
      <p:ext uri="{BB962C8B-B14F-4D97-AF65-F5344CB8AC3E}">
        <p14:creationId xmlns:p14="http://schemas.microsoft.com/office/powerpoint/2010/main" val="42234258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DRAM module, used as the main memory on many systems. [CLICK]</a:t>
            </a:r>
          </a:p>
          <a:p>
            <a:r>
              <a:rPr lang="en-US"/>
              <a:t>A DRAM module consists of multiple chips each of which contains multiple banks [CLICK]</a:t>
            </a:r>
          </a:p>
          <a:p>
            <a:r>
              <a:rPr lang="en-US"/>
              <a:t>Each bank is composed of multiple subarrays [CLICK]</a:t>
            </a:r>
          </a:p>
          <a:p>
            <a:r>
              <a:rPr lang="en-US"/>
              <a:t>And within each subarray, there is a two dimensional array of DRAM cells. [CLICK]</a:t>
            </a:r>
          </a:p>
          <a:p>
            <a:r>
              <a:rPr lang="en-US"/>
              <a:t>These cells are organized into rows that are selected using </a:t>
            </a:r>
            <a:r>
              <a:rPr lang="en-US" err="1"/>
              <a:t>wordlines</a:t>
            </a:r>
            <a:r>
              <a:rPr lang="en-US"/>
              <a:t> [CLICK]</a:t>
            </a:r>
          </a:p>
          <a:p>
            <a:r>
              <a:rPr lang="en-US"/>
              <a:t>And the cells are connected to a row buffer via </a:t>
            </a:r>
            <a:r>
              <a:rPr lang="en-US" err="1"/>
              <a:t>bitlines</a:t>
            </a:r>
            <a:r>
              <a:rPr lang="en-US"/>
              <a:t> [CLICK]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29AF4-9733-4245-A38E-6E2258071B1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634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diagram of a DRAM cell, </a:t>
            </a:r>
            <a:r>
              <a:rPr lang="en-US" b="0" baseline="0"/>
              <a:t>where the data is stored as capacitor voltage and accessed through the access transistor</a:t>
            </a:r>
            <a:r>
              <a:rPr lang="en-US"/>
              <a:t> [CLICK]</a:t>
            </a:r>
          </a:p>
          <a:p>
            <a:r>
              <a:rPr lang="en-US"/>
              <a:t>A DRAM cell inherently exhibits several charge leakage paths [CLICK]</a:t>
            </a:r>
          </a:p>
          <a:p>
            <a:r>
              <a:rPr lang="en-US"/>
              <a:t>And requires to perform refresh operations to restore the capacitor voltage with a time period called refresh window.</a:t>
            </a:r>
          </a:p>
          <a:p>
            <a:r>
              <a:rPr lang="en-US"/>
              <a:t>[PAUSE]</a:t>
            </a:r>
          </a:p>
          <a:p>
            <a:r>
              <a:rPr lang="en-US"/>
              <a:t>To access a DRAM cell, [CLICK]</a:t>
            </a:r>
          </a:p>
          <a:p>
            <a:r>
              <a:rPr lang="en-US" b="0"/>
              <a:t>the memory controller must first open or activate the row to fetch the row’s data into the row buffer </a:t>
            </a:r>
            <a:r>
              <a:rPr lang="en-US" b="1"/>
              <a:t>[CLICK]</a:t>
            </a:r>
            <a:endParaRPr lang="en-US" b="0"/>
          </a:p>
          <a:p>
            <a:r>
              <a:rPr lang="en-US" b="0"/>
              <a:t>The READ and WRITE requests targeting the row are serviced from the row buffer [CLICK]</a:t>
            </a:r>
          </a:p>
          <a:p>
            <a:r>
              <a:rPr lang="en-US" b="0"/>
              <a:t>After all requests are serviced from the row, the memory controller must close or </a:t>
            </a:r>
            <a:r>
              <a:rPr lang="en-US" b="0" err="1"/>
              <a:t>precharge</a:t>
            </a:r>
            <a:r>
              <a:rPr lang="en-US" b="0"/>
              <a:t> the row in order to begin accessing data from another row. </a:t>
            </a:r>
            <a:r>
              <a:rPr lang="en-US" b="1"/>
              <a:t>[CLICK]</a:t>
            </a:r>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241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high-level RowHammer mitigation approaches. </a:t>
            </a:r>
          </a:p>
          <a:p>
            <a:r>
              <a:rPr lang="en-US" b="1" dirty="0"/>
              <a:t>[CLICK] </a:t>
            </a:r>
            <a:r>
              <a:rPr lang="en-US" b="0" dirty="0"/>
              <a:t>The first approach is to increase refresh rate </a:t>
            </a:r>
          </a:p>
          <a:p>
            <a:r>
              <a:rPr lang="en-US" b="1" dirty="0"/>
              <a:t>[CLICK]</a:t>
            </a:r>
            <a:r>
              <a:rPr lang="en-US" b="0" dirty="0"/>
              <a:t> which reduces the refresh window,</a:t>
            </a:r>
          </a:p>
          <a:p>
            <a:r>
              <a:rPr lang="en-US" b="1" dirty="0"/>
              <a:t>[CLICK]</a:t>
            </a:r>
            <a:r>
              <a:rPr lang="en-US" b="0" dirty="0"/>
              <a:t> and thus the activation count that an attacker can reach in a refresh window.</a:t>
            </a:r>
          </a:p>
          <a:p>
            <a:r>
              <a:rPr lang="en-US" b="1" dirty="0"/>
              <a:t>[CLICK] </a:t>
            </a:r>
            <a:r>
              <a:rPr lang="en-US" b="0" dirty="0"/>
              <a:t>The second approach is to physically isolate </a:t>
            </a:r>
          </a:p>
          <a:p>
            <a:r>
              <a:rPr lang="en-US" b="1" dirty="0"/>
              <a:t>[CLICK] </a:t>
            </a:r>
            <a:r>
              <a:rPr lang="en-US" b="0" dirty="0"/>
              <a:t>potential victim rows with sensitive data</a:t>
            </a:r>
          </a:p>
          <a:p>
            <a:r>
              <a:rPr lang="en-US" b="1" dirty="0"/>
              <a:t>[CLICK]</a:t>
            </a:r>
            <a:r>
              <a:rPr lang="en-US" b="0" dirty="0"/>
              <a:t> from aggressor rows that a potential attacker can hammer</a:t>
            </a:r>
          </a:p>
          <a:p>
            <a:r>
              <a:rPr lang="en-US" b="1" dirty="0"/>
              <a:t>[CLICK] </a:t>
            </a:r>
            <a:r>
              <a:rPr lang="en-US" b="0" dirty="0"/>
              <a:t>by allocating isolation rows in between</a:t>
            </a:r>
          </a:p>
          <a:p>
            <a:r>
              <a:rPr lang="en-US" b="0" dirty="0"/>
              <a:t>such that the attacker cannot disturb sensitive data by performing RowHammer attack.</a:t>
            </a:r>
          </a:p>
          <a:p>
            <a:r>
              <a:rPr lang="en-US" b="1" dirty="0"/>
              <a:t>[CLICK] </a:t>
            </a:r>
            <a:r>
              <a:rPr lang="en-US" b="0" dirty="0"/>
              <a:t>The third approach is reactive refresh.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b="0" dirty="0"/>
              <a:t>In this approach, when an aggressor row is hammered </a:t>
            </a:r>
          </a:p>
          <a:p>
            <a:r>
              <a:rPr lang="en-US" b="1" dirty="0"/>
              <a:t>[CLICK]</a:t>
            </a:r>
            <a:r>
              <a:rPr lang="en-US" b="0" dirty="0"/>
              <a:t> potential victim rows are refreshed to avoid bit-flips. </a:t>
            </a:r>
          </a:p>
          <a:p>
            <a:r>
              <a:rPr lang="en-US" b="1" dirty="0"/>
              <a:t>[CLICK]</a:t>
            </a:r>
            <a:r>
              <a:rPr lang="en-US" b="0" dirty="0"/>
              <a:t> Finally the fourth approach suggests </a:t>
            </a:r>
          </a:p>
          <a:p>
            <a:r>
              <a:rPr lang="en-US" b="1" dirty="0"/>
              <a:t>[CLICK]</a:t>
            </a:r>
            <a:r>
              <a:rPr lang="en-US" b="0" dirty="0"/>
              <a:t> throttling or slowing down memory accesses proactively such that no row’s activation rate can reach RowHammer threshold.</a:t>
            </a:r>
          </a:p>
        </p:txBody>
      </p:sp>
      <p:sp>
        <p:nvSpPr>
          <p:cNvPr id="4" name="Slide Number Placeholder 3"/>
          <p:cNvSpPr>
            <a:spLocks noGrp="1"/>
          </p:cNvSpPr>
          <p:nvPr>
            <p:ph type="sldNum" sz="quarter" idx="5"/>
          </p:nvPr>
        </p:nvSpPr>
        <p:spPr/>
        <p:txBody>
          <a:bodyPr/>
          <a:lstStyle/>
          <a:p>
            <a:fld id="{35E676A0-33B1-4B4B-B1AA-B0B917FCAA93}" type="slidenum">
              <a:rPr lang="en-US" smtClean="0"/>
              <a:t>179</a:t>
            </a:fld>
            <a:endParaRPr lang="en-US"/>
          </a:p>
        </p:txBody>
      </p:sp>
    </p:spTree>
    <p:extLst>
      <p:ext uri="{BB962C8B-B14F-4D97-AF65-F5344CB8AC3E}">
        <p14:creationId xmlns:p14="http://schemas.microsoft.com/office/powerpoint/2010/main" val="36035911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Due to an increase in cell-to-cell interference, as a result of aggressive technology node scaling, rapidly activating </a:t>
            </a:r>
            <a:r>
              <a:rPr lang="en-US" b="1"/>
              <a:t>[CLICK] </a:t>
            </a:r>
            <a:r>
              <a:rPr lang="en-US" b="0"/>
              <a:t>and </a:t>
            </a:r>
            <a:r>
              <a:rPr lang="en-US" b="0" err="1"/>
              <a:t>precharging</a:t>
            </a:r>
            <a:endParaRPr lang="en-US" b="0"/>
          </a:p>
          <a:p>
            <a:r>
              <a:rPr lang="en-US" b="1"/>
              <a:t>[FORTH &amp; BACK]</a:t>
            </a:r>
            <a:r>
              <a:rPr lang="en-US" b="0"/>
              <a:t> a DRAM row can result in bit flips in physically adjacent rows </a:t>
            </a:r>
            <a:r>
              <a:rPr lang="en-US" b="1"/>
              <a:t>[CLICK]</a:t>
            </a:r>
          </a:p>
          <a:p>
            <a:r>
              <a:rPr lang="en-US" b="1"/>
              <a:t>[FORTH &amp; BACK] </a:t>
            </a:r>
            <a:r>
              <a:rPr lang="en-US" b="0"/>
              <a:t>Continuing to access the same row results in even more failures in nearby rows. This phenomenon is known as RowHammer. </a:t>
            </a:r>
            <a:r>
              <a:rPr lang="en-US" b="1"/>
              <a:t>[CLICK]</a:t>
            </a:r>
          </a:p>
          <a:p>
            <a:r>
              <a:rPr lang="en-US" b="0"/>
              <a:t>We refer to the rapidly accessed row as an aggressor row and the rows containing bit flips as victim rows. </a:t>
            </a:r>
            <a:endParaRPr lang="en-US" b="1"/>
          </a:p>
          <a:p>
            <a:endParaRPr lang="en-US" b="1"/>
          </a:p>
          <a:p>
            <a:endParaRPr lang="en-US" b="0"/>
          </a:p>
        </p:txBody>
      </p:sp>
      <p:sp>
        <p:nvSpPr>
          <p:cNvPr id="4" name="Slide Number Placeholder 3"/>
          <p:cNvSpPr>
            <a:spLocks noGrp="1"/>
          </p:cNvSpPr>
          <p:nvPr>
            <p:ph type="sldNum" sz="quarter" idx="10"/>
          </p:nvPr>
        </p:nvSpPr>
        <p:spPr/>
        <p:txBody>
          <a:bodyPr/>
          <a:lstStyle/>
          <a:p>
            <a:fld id="{35E676A0-33B1-4B4B-B1AA-B0B917FCAA93}" type="slidenum">
              <a:rPr lang="en-US" smtClean="0"/>
              <a:t>182</a:t>
            </a:fld>
            <a:endParaRPr lang="en-US"/>
          </a:p>
        </p:txBody>
      </p:sp>
    </p:spTree>
    <p:extLst>
      <p:ext uri="{BB962C8B-B14F-4D97-AF65-F5344CB8AC3E}">
        <p14:creationId xmlns:p14="http://schemas.microsoft.com/office/powerpoint/2010/main" val="18258303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 high activation count, RowPress increases the time the that aggressor stays open.</a:t>
            </a:r>
          </a:p>
          <a:p>
            <a:endParaRPr lang="en-US" dirty="0"/>
          </a:p>
          <a:p>
            <a:r>
              <a:rPr lang="en-US" dirty="0"/>
              <a:t>Doing </a:t>
            </a:r>
            <a:r>
              <a:rPr lang="en-GB" dirty="0"/>
              <a:t>disturbs adjacent rows enough to cause bitflips without a very high activation count.</a:t>
            </a:r>
          </a:p>
          <a:p>
            <a:r>
              <a:rPr lang="en-GB" dirty="0"/>
              <a:t>We observe bitflips even with only one activation in extreme cases.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183</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3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086-EB1B-5C13-3983-8F69BA360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885A7-5074-B34E-D1D4-4D3369662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094DE-1406-ABE9-A916-ADED132ED4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C86FC8-E9C6-3592-9DC9-1ABFA452442E}"/>
              </a:ext>
            </a:extLst>
          </p:cNvPr>
          <p:cNvSpPr>
            <a:spLocks noGrp="1"/>
          </p:cNvSpPr>
          <p:nvPr>
            <p:ph type="sldNum" sz="quarter" idx="5"/>
          </p:nvPr>
        </p:nvSpPr>
        <p:spPr/>
        <p:txBody>
          <a:bodyPr/>
          <a:lstStyle/>
          <a:p>
            <a:fld id="{35E676A0-33B1-4B4B-B1AA-B0B917FCAA93}" type="slidenum">
              <a:rPr lang="en-US" smtClean="0"/>
              <a:t>185</a:t>
            </a:fld>
            <a:endParaRPr lang="en-US"/>
          </a:p>
        </p:txBody>
      </p:sp>
    </p:spTree>
    <p:extLst>
      <p:ext uri="{BB962C8B-B14F-4D97-AF65-F5344CB8AC3E}">
        <p14:creationId xmlns:p14="http://schemas.microsoft.com/office/powerpoint/2010/main" val="419877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figure shows </a:t>
            </a:r>
            <a:r>
              <a:rPr lang="en-US"/>
              <a:t>the population density of cells, clustered based on their vulnerable temperature range. The x-axis and y-axis show the lower bound [CLICK] and the upper bound [CLICK] of a DRAM cell’s vulnerable temperature range [CLICK]</a:t>
            </a:r>
          </a:p>
          <a:p>
            <a:r>
              <a:rPr lang="en-US"/>
              <a:t>The color-scale and the percentage values show the fraction of cells for a given temperature range </a:t>
            </a:r>
            <a:r>
              <a:rPr lang="en-US">
                <a:cs typeface="Calibri"/>
              </a:rPr>
              <a:t>[CLICK]</a:t>
            </a:r>
          </a:p>
          <a:p>
            <a:r>
              <a:rPr lang="en-US">
                <a:cs typeface="Calibri"/>
              </a:rPr>
              <a:t>For example, 0.4% of the cells are vulnerable to RowHammer only between 55 and 60 degrees Celsius [CLICK], </a:t>
            </a:r>
          </a:p>
          <a:p>
            <a:r>
              <a:rPr lang="en-US">
                <a:cs typeface="Calibri"/>
              </a:rPr>
              <a:t>while 0.5% of the cells experience bit flips only between 70 and 85 degrees Celsius [CLICK]</a:t>
            </a:r>
          </a:p>
          <a:p>
            <a:r>
              <a:rPr lang="en-US">
                <a:cs typeface="Calibri"/>
              </a:rPr>
              <a:t>We conclude that different DRAM cells are vulnerable to RowHammer within specific temperature ranges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17</a:t>
            </a:fld>
            <a:endParaRPr lang="en-US"/>
          </a:p>
        </p:txBody>
      </p:sp>
    </p:spTree>
    <p:extLst>
      <p:ext uri="{BB962C8B-B14F-4D97-AF65-F5344CB8AC3E}">
        <p14:creationId xmlns:p14="http://schemas.microsoft.com/office/powerpoint/2010/main" val="143300655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78C79-E6D3-70C0-ADD6-AC16BAF24C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EA5AE-591C-B0C9-D1C6-055C862B5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D06901-41C2-CABB-DB7B-09236B6CF296}"/>
              </a:ext>
            </a:extLst>
          </p:cNvPr>
          <p:cNvSpPr>
            <a:spLocks noGrp="1"/>
          </p:cNvSpPr>
          <p:nvPr>
            <p:ph type="body" idx="1"/>
          </p:nvPr>
        </p:nvSpPr>
        <p:spPr/>
        <p:txBody>
          <a:bodyPr/>
          <a:lstStyle/>
          <a:p>
            <a:r>
              <a:rPr lang="en-US" dirty="0"/>
              <a:t>Assume that an attacker hammers a row to induce bit flips in its nearby rows [CLICK]</a:t>
            </a:r>
          </a:p>
          <a:p>
            <a:r>
              <a:rPr lang="en-US" dirty="0"/>
              <a:t>Existing RowHammer defenses detect the attack [CLICK]</a:t>
            </a:r>
          </a:p>
          <a:p>
            <a:r>
              <a:rPr lang="en-US" dirty="0"/>
              <a:t>And try refreshing the nearby rows [CLICK]</a:t>
            </a:r>
          </a:p>
          <a:p>
            <a:r>
              <a:rPr lang="en-US" dirty="0"/>
              <a:t>However, the DRAM chip can internally map these row addresses to different physical rows [CLICK]</a:t>
            </a:r>
          </a:p>
          <a:p>
            <a:r>
              <a:rPr lang="en-US" dirty="0"/>
              <a:t>And thus bit flips may still occur[CLICK]</a:t>
            </a:r>
          </a:p>
          <a:p>
            <a:r>
              <a:rPr lang="en-US" dirty="0"/>
              <a:t>To avoid this, existing mechanisms need to know proprietary DRAM-internal row address mapping [CLICK]</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9DFD33C-3AAB-BEA8-A5A0-6AADBFE9CB9A}"/>
              </a:ext>
            </a:extLst>
          </p:cNvPr>
          <p:cNvSpPr>
            <a:spLocks noGrp="1"/>
          </p:cNvSpPr>
          <p:nvPr>
            <p:ph type="sldNum" sz="quarter" idx="5"/>
          </p:nvPr>
        </p:nvSpPr>
        <p:spPr/>
        <p:txBody>
          <a:bodyPr/>
          <a:lstStyle/>
          <a:p>
            <a:fld id="{35E676A0-33B1-4B4B-B1AA-B0B917FCAA93}" type="slidenum">
              <a:rPr lang="en-US" smtClean="0"/>
              <a:t>186</a:t>
            </a:fld>
            <a:endParaRPr lang="en-US"/>
          </a:p>
        </p:txBody>
      </p:sp>
    </p:spTree>
    <p:extLst>
      <p:ext uri="{BB962C8B-B14F-4D97-AF65-F5344CB8AC3E}">
        <p14:creationId xmlns:p14="http://schemas.microsoft.com/office/powerpoint/2010/main" val="35086039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187</a:t>
            </a:fld>
            <a:endParaRPr lang="en-US"/>
          </a:p>
        </p:txBody>
      </p:sp>
    </p:spTree>
    <p:extLst>
      <p:ext uri="{BB962C8B-B14F-4D97-AF65-F5344CB8AC3E}">
        <p14:creationId xmlns:p14="http://schemas.microsoft.com/office/powerpoint/2010/main" val="341046470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C50C-B5B1-CCC3-D05F-0D0AB928B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54417-FB44-BF59-020B-CDB7075EC3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A49CC-2D2C-6AB3-2DF2-72C2AB21BBE7}"/>
              </a:ext>
            </a:extLst>
          </p:cNvPr>
          <p:cNvSpPr>
            <a:spLocks noGrp="1"/>
          </p:cNvSpPr>
          <p:nvPr>
            <p:ph type="body" idx="1"/>
          </p:nvPr>
        </p:nvSpPr>
        <p:spPr/>
        <p:txBody>
          <a:bodyPr/>
          <a:lstStyle/>
          <a:p>
            <a:r>
              <a:rPr lang="en-US" dirty="0"/>
              <a:t>Make the x-axis more intuitive </a:t>
            </a:r>
          </a:p>
          <a:p>
            <a:endParaRPr lang="en-US" dirty="0"/>
          </a:p>
        </p:txBody>
      </p:sp>
      <p:sp>
        <p:nvSpPr>
          <p:cNvPr id="4" name="Slide Number Placeholder 3">
            <a:extLst>
              <a:ext uri="{FF2B5EF4-FFF2-40B4-BE49-F238E27FC236}">
                <a16:creationId xmlns:a16="http://schemas.microsoft.com/office/drawing/2014/main" id="{0CEA2B56-D7AB-9CB6-D67C-57545030706A}"/>
              </a:ext>
            </a:extLst>
          </p:cNvPr>
          <p:cNvSpPr>
            <a:spLocks noGrp="1"/>
          </p:cNvSpPr>
          <p:nvPr>
            <p:ph type="sldNum" sz="quarter" idx="5"/>
          </p:nvPr>
        </p:nvSpPr>
        <p:spPr/>
        <p:txBody>
          <a:bodyPr/>
          <a:lstStyle/>
          <a:p>
            <a:fld id="{11C67609-88E9-5A48-B122-2F095B028411}" type="slidenum">
              <a:rPr lang="en-US" smtClean="0"/>
              <a:t>188</a:t>
            </a:fld>
            <a:endParaRPr lang="en-US"/>
          </a:p>
        </p:txBody>
      </p:sp>
    </p:spTree>
    <p:extLst>
      <p:ext uri="{BB962C8B-B14F-4D97-AF65-F5344CB8AC3E}">
        <p14:creationId xmlns:p14="http://schemas.microsoft.com/office/powerpoint/2010/main" val="36362965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the x-axis more intuitive </a:t>
            </a:r>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189</a:t>
            </a:fld>
            <a:endParaRPr lang="en-US"/>
          </a:p>
        </p:txBody>
      </p:sp>
    </p:spTree>
    <p:extLst>
      <p:ext uri="{BB962C8B-B14F-4D97-AF65-F5344CB8AC3E}">
        <p14:creationId xmlns:p14="http://schemas.microsoft.com/office/powerpoint/2010/main" val="32726878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190</a:t>
            </a:fld>
            <a:endParaRPr lang="en-US"/>
          </a:p>
        </p:txBody>
      </p:sp>
    </p:spTree>
    <p:extLst>
      <p:ext uri="{BB962C8B-B14F-4D97-AF65-F5344CB8AC3E}">
        <p14:creationId xmlns:p14="http://schemas.microsoft.com/office/powerpoint/2010/main" val="10489423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9BA7B-D650-357C-2568-30950DCB1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5183F-F0F0-3E87-509D-6C152C35F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2E9B8E-E302-7B2A-2F37-3D8858B84B74}"/>
              </a:ext>
            </a:extLst>
          </p:cNvPr>
          <p:cNvSpPr>
            <a:spLocks noGrp="1"/>
          </p:cNvSpPr>
          <p:nvPr>
            <p:ph type="body" idx="1"/>
          </p:nvPr>
        </p:nvSpPr>
        <p:spPr/>
        <p:txBody>
          <a:bodyPr/>
          <a:lstStyle/>
          <a:p>
            <a:r>
              <a:rPr lang="en-US" dirty="0"/>
              <a:t>We leverage this observation [CLICK]</a:t>
            </a:r>
          </a:p>
          <a:p>
            <a:r>
              <a:rPr lang="en-US" dirty="0"/>
              <a:t>By protecting weak rows more aggressively than strong rows [CLICK]</a:t>
            </a:r>
          </a:p>
          <a:p>
            <a:r>
              <a:rPr lang="en-US" dirty="0"/>
              <a:t>We do this by dynamically tuning the aggressiveness of defense mechanisms [CLICK]</a:t>
            </a:r>
          </a:p>
          <a:p>
            <a:r>
              <a:rPr lang="en-US" dirty="0"/>
              <a:t>and we show significant improvement in system performance. [CLICK]</a:t>
            </a:r>
          </a:p>
          <a:p>
            <a:endParaRPr lang="en-US" dirty="0"/>
          </a:p>
          <a:p>
            <a:endParaRPr lang="en-US" dirty="0"/>
          </a:p>
          <a:p>
            <a:endParaRPr lang="en-US" dirty="0"/>
          </a:p>
          <a:p>
            <a:r>
              <a:rPr lang="en-US" dirty="0"/>
              <a:t>Too high level</a:t>
            </a:r>
          </a:p>
          <a:p>
            <a:endParaRPr lang="en-US" dirty="0"/>
          </a:p>
          <a:p>
            <a:r>
              <a:rPr lang="en-US" dirty="0"/>
              <a:t>Put </a:t>
            </a:r>
            <a:r>
              <a:rPr lang="en-US" dirty="0" err="1"/>
              <a:t>ataberk’s</a:t>
            </a:r>
            <a:r>
              <a:rPr lang="en-US" dirty="0"/>
              <a:t> explanation here </a:t>
            </a:r>
          </a:p>
        </p:txBody>
      </p:sp>
      <p:sp>
        <p:nvSpPr>
          <p:cNvPr id="4" name="Slide Number Placeholder 3">
            <a:extLst>
              <a:ext uri="{FF2B5EF4-FFF2-40B4-BE49-F238E27FC236}">
                <a16:creationId xmlns:a16="http://schemas.microsoft.com/office/drawing/2014/main" id="{D163C32D-3434-E485-5CEF-421D3065B6B1}"/>
              </a:ext>
            </a:extLst>
          </p:cNvPr>
          <p:cNvSpPr>
            <a:spLocks noGrp="1"/>
          </p:cNvSpPr>
          <p:nvPr>
            <p:ph type="sldNum" sz="quarter" idx="5"/>
          </p:nvPr>
        </p:nvSpPr>
        <p:spPr/>
        <p:txBody>
          <a:bodyPr/>
          <a:lstStyle/>
          <a:p>
            <a:fld id="{11C67609-88E9-5A48-B122-2F095B028411}" type="slidenum">
              <a:rPr lang="en-US" smtClean="0"/>
              <a:t>191</a:t>
            </a:fld>
            <a:endParaRPr lang="en-US"/>
          </a:p>
        </p:txBody>
      </p:sp>
    </p:spTree>
    <p:extLst>
      <p:ext uri="{BB962C8B-B14F-4D97-AF65-F5344CB8AC3E}">
        <p14:creationId xmlns:p14="http://schemas.microsoft.com/office/powerpoint/2010/main" val="359389779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6B5A9-16FC-ACEB-4681-CC7418E72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47771-32E6-87FB-F315-E2AE73009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7B56B-B226-EB03-9EA7-E2A98B5841C2}"/>
              </a:ext>
            </a:extLst>
          </p:cNvPr>
          <p:cNvSpPr>
            <a:spLocks noGrp="1"/>
          </p:cNvSpPr>
          <p:nvPr>
            <p:ph type="body" idx="1"/>
          </p:nvPr>
        </p:nvSpPr>
        <p:spPr/>
        <p:txBody>
          <a:bodyPr/>
          <a:lstStyle/>
          <a:p>
            <a:endParaRPr lang="en-US" dirty="0"/>
          </a:p>
          <a:p>
            <a:endParaRPr lang="en-US" dirty="0"/>
          </a:p>
          <a:p>
            <a:endParaRPr lang="en-US" dirty="0"/>
          </a:p>
          <a:p>
            <a:r>
              <a:rPr lang="en-US" dirty="0"/>
              <a:t>Too busy </a:t>
            </a:r>
          </a:p>
          <a:p>
            <a:endParaRPr lang="en-US" dirty="0"/>
          </a:p>
          <a:p>
            <a:r>
              <a:rPr lang="en-US" dirty="0"/>
              <a:t>Make either or more obvious </a:t>
            </a:r>
          </a:p>
          <a:p>
            <a:endParaRPr lang="en-US" dirty="0"/>
          </a:p>
          <a:p>
            <a:r>
              <a:rPr lang="en-US" dirty="0"/>
              <a:t>Table in the dram chip</a:t>
            </a:r>
          </a:p>
          <a:p>
            <a:endParaRPr lang="en-US" dirty="0"/>
          </a:p>
          <a:p>
            <a:r>
              <a:rPr lang="en-US" dirty="0"/>
              <a:t>Why memory controllers? </a:t>
            </a:r>
          </a:p>
          <a:p>
            <a:endParaRPr lang="en-US" dirty="0"/>
          </a:p>
          <a:p>
            <a:r>
              <a:rPr lang="en-US" dirty="0"/>
              <a:t>s/w based metadata?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97641E5-AF21-D931-9332-576D435C76EE}"/>
              </a:ext>
            </a:extLst>
          </p:cNvPr>
          <p:cNvSpPr>
            <a:spLocks noGrp="1"/>
          </p:cNvSpPr>
          <p:nvPr>
            <p:ph type="sldNum" sz="quarter" idx="5"/>
          </p:nvPr>
        </p:nvSpPr>
        <p:spPr/>
        <p:txBody>
          <a:bodyPr/>
          <a:lstStyle/>
          <a:p>
            <a:fld id="{11C67609-88E9-5A48-B122-2F095B028411}" type="slidenum">
              <a:rPr lang="en-US" smtClean="0"/>
              <a:t>192</a:t>
            </a:fld>
            <a:endParaRPr lang="en-US"/>
          </a:p>
        </p:txBody>
      </p:sp>
    </p:spTree>
    <p:extLst>
      <p:ext uri="{BB962C8B-B14F-4D97-AF65-F5344CB8AC3E}">
        <p14:creationId xmlns:p14="http://schemas.microsoft.com/office/powerpoint/2010/main" val="206849928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AE9D8-EAEE-F48E-D974-58E354B0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3A2FA-CB8B-369B-D9E1-835E8D09BD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07DE6-D4CF-782B-06F8-D30FD38F99BA}"/>
              </a:ext>
            </a:extLst>
          </p:cNvPr>
          <p:cNvSpPr>
            <a:spLocks noGrp="1"/>
          </p:cNvSpPr>
          <p:nvPr>
            <p:ph type="body" idx="1"/>
          </p:nvPr>
        </p:nvSpPr>
        <p:spPr/>
        <p:txBody>
          <a:bodyPr/>
          <a:lstStyle/>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3702771-B39F-78C2-7CC8-42514B8701F4}"/>
              </a:ext>
            </a:extLst>
          </p:cNvPr>
          <p:cNvSpPr>
            <a:spLocks noGrp="1"/>
          </p:cNvSpPr>
          <p:nvPr>
            <p:ph type="sldNum" sz="quarter" idx="5"/>
          </p:nvPr>
        </p:nvSpPr>
        <p:spPr/>
        <p:txBody>
          <a:bodyPr/>
          <a:lstStyle/>
          <a:p>
            <a:fld id="{11C67609-88E9-5A48-B122-2F095B028411}" type="slidenum">
              <a:rPr lang="en-US" smtClean="0"/>
              <a:t>193</a:t>
            </a:fld>
            <a:endParaRPr lang="en-US"/>
          </a:p>
        </p:txBody>
      </p:sp>
    </p:spTree>
    <p:extLst>
      <p:ext uri="{BB962C8B-B14F-4D97-AF65-F5344CB8AC3E}">
        <p14:creationId xmlns:p14="http://schemas.microsoft.com/office/powerpoint/2010/main" val="1419003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6524A-EBB5-2CA1-74DB-AEC87CBA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814C3-7351-896C-1C27-9919596AAE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3AEA9A-8354-C474-6F67-ADC9D7CA2C8B}"/>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223A501E-7E4E-B05A-C796-708C09091182}"/>
              </a:ext>
            </a:extLst>
          </p:cNvPr>
          <p:cNvSpPr>
            <a:spLocks noGrp="1"/>
          </p:cNvSpPr>
          <p:nvPr>
            <p:ph type="sldNum" sz="quarter" idx="5"/>
          </p:nvPr>
        </p:nvSpPr>
        <p:spPr/>
        <p:txBody>
          <a:bodyPr/>
          <a:lstStyle/>
          <a:p>
            <a:fld id="{11C67609-88E9-5A48-B122-2F095B028411}" type="slidenum">
              <a:rPr lang="en-US" smtClean="0"/>
              <a:t>194</a:t>
            </a:fld>
            <a:endParaRPr lang="en-US"/>
          </a:p>
        </p:txBody>
      </p:sp>
    </p:spTree>
    <p:extLst>
      <p:ext uri="{BB962C8B-B14F-4D97-AF65-F5344CB8AC3E}">
        <p14:creationId xmlns:p14="http://schemas.microsoft.com/office/powerpoint/2010/main" val="10018505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more analyses and implementation details available in the full paper.</a:t>
            </a:r>
          </a:p>
          <a:p>
            <a:r>
              <a:rPr lang="en-US" b="1" dirty="0"/>
              <a:t>[CLICK]</a:t>
            </a:r>
            <a:r>
              <a:rPr lang="en-US" dirty="0"/>
              <a:t> First, the paper shares a security proof where we mathematically represent ALL POSSIBLE access patterns and show that NO ROW can be activated at a high-enough rate to induce bit-flips when BlockHammer is configured correctly.</a:t>
            </a:r>
          </a:p>
          <a:p>
            <a:r>
              <a:rPr lang="en-US" b="1" dirty="0"/>
              <a:t>[CLICK]</a:t>
            </a:r>
            <a:r>
              <a:rPr lang="en-US" dirty="0"/>
              <a:t> Second, the paper explains how BlockHammer addresses many-sided attacks by tuning its thresholds. </a:t>
            </a:r>
          </a:p>
          <a:p>
            <a:r>
              <a:rPr lang="en-US" b="1" dirty="0"/>
              <a:t>[CLICK] </a:t>
            </a:r>
            <a:r>
              <a:rPr lang="en-US" dirty="0"/>
              <a:t>Third, we evaluate all four high-level RowHammer mitigation approaches through analyzing 14 mechanisms from four aspects</a:t>
            </a:r>
          </a:p>
          <a:p>
            <a:r>
              <a:rPr lang="en-US" b="1" dirty="0"/>
              <a:t>[CLICK] </a:t>
            </a:r>
            <a:r>
              <a:rPr lang="en-US" dirty="0"/>
              <a:t>comprehensive protection  </a:t>
            </a:r>
          </a:p>
          <a:p>
            <a:r>
              <a:rPr lang="en-US" b="1" dirty="0"/>
              <a:t>[CLICK] </a:t>
            </a:r>
            <a:r>
              <a:rPr lang="en-US" dirty="0" err="1"/>
              <a:t>compatibiltiy</a:t>
            </a:r>
            <a:r>
              <a:rPr lang="en-US" dirty="0"/>
              <a:t> with commodity DRAM chips </a:t>
            </a:r>
          </a:p>
          <a:p>
            <a:r>
              <a:rPr lang="en-US" b="1" dirty="0"/>
              <a:t>[CLICK] </a:t>
            </a:r>
            <a:r>
              <a:rPr lang="en-US" dirty="0"/>
              <a:t>scalability with worsening RowHammer vulnerability </a:t>
            </a:r>
          </a:p>
          <a:p>
            <a:r>
              <a:rPr lang="en-US" b="1" dirty="0"/>
              <a:t>[CLICK] </a:t>
            </a:r>
            <a:r>
              <a:rPr lang="en-US" dirty="0"/>
              <a:t>and deterministic protection. </a:t>
            </a:r>
          </a:p>
          <a:p>
            <a:r>
              <a:rPr lang="en-US" b="1" dirty="0"/>
              <a:t>[CLICK]</a:t>
            </a:r>
            <a:r>
              <a:rPr lang="en-US" dirty="0"/>
              <a:t> We show that BlockHammer is the only mechanism that satisfies all of them. </a:t>
            </a:r>
          </a:p>
          <a:p>
            <a:r>
              <a:rPr lang="en-US" b="1" dirty="0"/>
              <a:t>[END]</a:t>
            </a:r>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195</a:t>
            </a:fld>
            <a:endParaRPr lang="en-US"/>
          </a:p>
        </p:txBody>
      </p:sp>
    </p:spTree>
    <p:extLst>
      <p:ext uri="{BB962C8B-B14F-4D97-AF65-F5344CB8AC3E}">
        <p14:creationId xmlns:p14="http://schemas.microsoft.com/office/powerpoint/2010/main" val="287957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Next, we study the impact of temperature on DRAM rows. </a:t>
            </a:r>
            <a:r>
              <a:rPr lang="en-US">
                <a:cs typeface="Calibri"/>
              </a:rPr>
              <a:t>The figure shows </a:t>
            </a:r>
            <a:r>
              <a:rPr lang="en-US"/>
              <a:t>how the number of bit flips in the victim row changes as temperature increases.[CLICK] </a:t>
            </a:r>
          </a:p>
          <a:p>
            <a:r>
              <a:rPr lang="en-US"/>
              <a:t>The x-axis shows the increasing temperature [CLICK] and y-axis reports the variation in bit flip counts normalized to the mean value at 50°C. [CLICK]</a:t>
            </a:r>
          </a:p>
          <a:p>
            <a:r>
              <a:rPr lang="en-US">
                <a:cs typeface="Calibri"/>
              </a:rPr>
              <a:t>We observe that more cells experience a bit flip with increasing temperature, [CLICK]</a:t>
            </a:r>
          </a:p>
          <a:p>
            <a:endParaRPr lang="en-US"/>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18</a:t>
            </a:fld>
            <a:endParaRPr lang="en-US"/>
          </a:p>
        </p:txBody>
      </p:sp>
    </p:spTree>
    <p:extLst>
      <p:ext uri="{BB962C8B-B14F-4D97-AF65-F5344CB8AC3E}">
        <p14:creationId xmlns:p14="http://schemas.microsoft.com/office/powerpoint/2010/main" val="18016805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707E-3D70-D2D7-BE7D-76E6D1AD0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08DE-A9AA-513E-3B61-1C047ED9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C167E-7CAF-EC6D-7B57-91682EABB860}"/>
              </a:ext>
            </a:extLst>
          </p:cNvPr>
          <p:cNvSpPr>
            <a:spLocks noGrp="1"/>
          </p:cNvSpPr>
          <p:nvPr>
            <p:ph type="body" idx="1"/>
          </p:nvPr>
        </p:nvSpPr>
        <p:spPr/>
        <p:txBody>
          <a:bodyPr/>
          <a:lstStyle/>
          <a:p>
            <a:r>
              <a:rPr lang="en-US" dirty="0"/>
              <a:t>DRAM Refresh is mainly used for two purposes [CLICK]</a:t>
            </a:r>
          </a:p>
          <a:p>
            <a:r>
              <a:rPr lang="en-US" dirty="0"/>
              <a:t>The first one is called: Periodic Refresh to periodically restore the charge that DRAM cells leak over time [CLICK]</a:t>
            </a:r>
          </a:p>
          <a:p>
            <a:r>
              <a:rPr lang="en-US" dirty="0"/>
              <a:t>The second one is relevant to a read-disturb error mechanism called RowHammer, where repeatedly accessing a DRAM row can cause bit flips in other physically near by rows [CLICK]</a:t>
            </a:r>
          </a:p>
          <a:p>
            <a:r>
              <a:rPr lang="en-US" dirty="0"/>
              <a:t>A common method of mitigating RowHammer is refreshing potentially affected rows, called preventive refresh [CLICK]</a:t>
            </a:r>
          </a:p>
        </p:txBody>
      </p:sp>
      <p:sp>
        <p:nvSpPr>
          <p:cNvPr id="4" name="Slide Number Placeholder 3">
            <a:extLst>
              <a:ext uri="{FF2B5EF4-FFF2-40B4-BE49-F238E27FC236}">
                <a16:creationId xmlns:a16="http://schemas.microsoft.com/office/drawing/2014/main" id="{EAB29B3D-9BDC-7677-47DA-1A7FFAD2E5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19691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3129-0F75-A897-C331-6257A3630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F6E58-9172-C0C4-E17E-BAEEC6D0F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1DB8E-E874-E172-B155-2DE62964AD24}"/>
              </a:ext>
            </a:extLst>
          </p:cNvPr>
          <p:cNvSpPr>
            <a:spLocks noGrp="1"/>
          </p:cNvSpPr>
          <p:nvPr>
            <p:ph type="body" idx="1"/>
          </p:nvPr>
        </p:nvSpPr>
        <p:spPr/>
        <p:txBody>
          <a:bodyPr/>
          <a:lstStyle/>
          <a:p>
            <a:r>
              <a:rPr lang="en-US" dirty="0"/>
              <a:t>With increasing DRAM chip density, [CLICK]</a:t>
            </a:r>
          </a:p>
          <a:p>
            <a:r>
              <a:rPr lang="en-US" dirty="0"/>
              <a:t>More rows need to be refreshed [CLICK]</a:t>
            </a:r>
          </a:p>
          <a:p>
            <a:r>
              <a:rPr lang="en-US" dirty="0"/>
              <a:t>And cells can store smaller charge leading to more periodic refresh operations[CLICK]</a:t>
            </a:r>
          </a:p>
          <a:p>
            <a:r>
              <a:rPr lang="en-US" dirty="0"/>
              <a:t>In this plot, we sweep DRAM chip capacity on the x-axis and investigate how the performance overhead of DRAM refresh operations change[CLICK]</a:t>
            </a:r>
          </a:p>
          <a:p>
            <a:r>
              <a:rPr lang="en-US" dirty="0"/>
              <a:t>We observe 26% slowdown in system performance caused by periodic refreshes [CLICK]</a:t>
            </a:r>
          </a:p>
        </p:txBody>
      </p:sp>
      <p:sp>
        <p:nvSpPr>
          <p:cNvPr id="4" name="Slide Number Placeholder 3">
            <a:extLst>
              <a:ext uri="{FF2B5EF4-FFF2-40B4-BE49-F238E27FC236}">
                <a16:creationId xmlns:a16="http://schemas.microsoft.com/office/drawing/2014/main" id="{85941A48-2753-2F26-5F7F-2F872B5D7E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31108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 high activation count, RowPress increases the time the that aggressor stays open.</a:t>
            </a:r>
          </a:p>
          <a:p>
            <a:endParaRPr lang="en-US" dirty="0"/>
          </a:p>
          <a:p>
            <a:r>
              <a:rPr lang="en-US" dirty="0"/>
              <a:t>Doing </a:t>
            </a:r>
            <a:r>
              <a:rPr lang="en-GB" dirty="0"/>
              <a:t>disturbs adjacent rows enough to cause bitflips without a very high activation count.</a:t>
            </a:r>
          </a:p>
          <a:p>
            <a:r>
              <a:rPr lang="en-GB" dirty="0"/>
              <a:t>We observe bitflips even with only one activation in extreme cases.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199</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3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086-EB1B-5C13-3983-8F69BA360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885A7-5074-B34E-D1D4-4D3369662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094DE-1406-ABE9-A916-ADED132ED4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C86FC8-E9C6-3592-9DC9-1ABFA452442E}"/>
              </a:ext>
            </a:extLst>
          </p:cNvPr>
          <p:cNvSpPr>
            <a:spLocks noGrp="1"/>
          </p:cNvSpPr>
          <p:nvPr>
            <p:ph type="sldNum" sz="quarter" idx="5"/>
          </p:nvPr>
        </p:nvSpPr>
        <p:spPr/>
        <p:txBody>
          <a:bodyPr/>
          <a:lstStyle/>
          <a:p>
            <a:fld id="{35E676A0-33B1-4B4B-B1AA-B0B917FCAA93}" type="slidenum">
              <a:rPr lang="en-US" smtClean="0"/>
              <a:t>201</a:t>
            </a:fld>
            <a:endParaRPr lang="en-US"/>
          </a:p>
        </p:txBody>
      </p:sp>
    </p:spTree>
    <p:extLst>
      <p:ext uri="{BB962C8B-B14F-4D97-AF65-F5344CB8AC3E}">
        <p14:creationId xmlns:p14="http://schemas.microsoft.com/office/powerpoint/2010/main" val="41987773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78C79-E6D3-70C0-ADD6-AC16BAF24C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EA5AE-591C-B0C9-D1C6-055C862B5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D06901-41C2-CABB-DB7B-09236B6CF296}"/>
              </a:ext>
            </a:extLst>
          </p:cNvPr>
          <p:cNvSpPr>
            <a:spLocks noGrp="1"/>
          </p:cNvSpPr>
          <p:nvPr>
            <p:ph type="body" idx="1"/>
          </p:nvPr>
        </p:nvSpPr>
        <p:spPr/>
        <p:txBody>
          <a:bodyPr/>
          <a:lstStyle/>
          <a:p>
            <a:r>
              <a:rPr lang="en-US" dirty="0"/>
              <a:t>Assume that an attacker hammers a row to induce bit flips in its nearby rows [CLICK]</a:t>
            </a:r>
          </a:p>
          <a:p>
            <a:r>
              <a:rPr lang="en-US" dirty="0"/>
              <a:t>Existing RowHammer defenses detect the attack [CLICK]</a:t>
            </a:r>
          </a:p>
          <a:p>
            <a:r>
              <a:rPr lang="en-US" dirty="0"/>
              <a:t>And try refreshing the nearby rows [CLICK]</a:t>
            </a:r>
          </a:p>
          <a:p>
            <a:r>
              <a:rPr lang="en-US" dirty="0"/>
              <a:t>However, the DRAM chip can internally map these row addresses to different physical rows [CLICK]</a:t>
            </a:r>
          </a:p>
          <a:p>
            <a:r>
              <a:rPr lang="en-US" dirty="0"/>
              <a:t>And thus bit flips may still occur[CLICK]</a:t>
            </a:r>
          </a:p>
          <a:p>
            <a:r>
              <a:rPr lang="en-US" dirty="0"/>
              <a:t>To avoid this, existing mechanisms need to know proprietary DRAM-internal row address mapping [CLICK]</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9DFD33C-3AAB-BEA8-A5A0-6AADBFE9CB9A}"/>
              </a:ext>
            </a:extLst>
          </p:cNvPr>
          <p:cNvSpPr>
            <a:spLocks noGrp="1"/>
          </p:cNvSpPr>
          <p:nvPr>
            <p:ph type="sldNum" sz="quarter" idx="5"/>
          </p:nvPr>
        </p:nvSpPr>
        <p:spPr/>
        <p:txBody>
          <a:bodyPr/>
          <a:lstStyle/>
          <a:p>
            <a:fld id="{35E676A0-33B1-4B4B-B1AA-B0B917FCAA93}" type="slidenum">
              <a:rPr lang="en-US" smtClean="0"/>
              <a:t>202</a:t>
            </a:fld>
            <a:endParaRPr lang="en-US"/>
          </a:p>
        </p:txBody>
      </p:sp>
    </p:spTree>
    <p:extLst>
      <p:ext uri="{BB962C8B-B14F-4D97-AF65-F5344CB8AC3E}">
        <p14:creationId xmlns:p14="http://schemas.microsoft.com/office/powerpoint/2010/main" val="35086039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C50C-B5B1-CCC3-D05F-0D0AB928B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54417-FB44-BF59-020B-CDB7075EC3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A49CC-2D2C-6AB3-2DF2-72C2AB21BBE7}"/>
              </a:ext>
            </a:extLst>
          </p:cNvPr>
          <p:cNvSpPr>
            <a:spLocks noGrp="1"/>
          </p:cNvSpPr>
          <p:nvPr>
            <p:ph type="body" idx="1"/>
          </p:nvPr>
        </p:nvSpPr>
        <p:spPr/>
        <p:txBody>
          <a:bodyPr/>
          <a:lstStyle/>
          <a:p>
            <a:r>
              <a:rPr lang="en-US" dirty="0"/>
              <a:t>Make the x-axis more intuitive </a:t>
            </a:r>
          </a:p>
          <a:p>
            <a:endParaRPr lang="en-US" dirty="0"/>
          </a:p>
        </p:txBody>
      </p:sp>
      <p:sp>
        <p:nvSpPr>
          <p:cNvPr id="4" name="Slide Number Placeholder 3">
            <a:extLst>
              <a:ext uri="{FF2B5EF4-FFF2-40B4-BE49-F238E27FC236}">
                <a16:creationId xmlns:a16="http://schemas.microsoft.com/office/drawing/2014/main" id="{0CEA2B56-D7AB-9CB6-D67C-57545030706A}"/>
              </a:ext>
            </a:extLst>
          </p:cNvPr>
          <p:cNvSpPr>
            <a:spLocks noGrp="1"/>
          </p:cNvSpPr>
          <p:nvPr>
            <p:ph type="sldNum" sz="quarter" idx="5"/>
          </p:nvPr>
        </p:nvSpPr>
        <p:spPr/>
        <p:txBody>
          <a:bodyPr/>
          <a:lstStyle/>
          <a:p>
            <a:fld id="{11C67609-88E9-5A48-B122-2F095B028411}" type="slidenum">
              <a:rPr lang="en-US" smtClean="0"/>
              <a:t>203</a:t>
            </a:fld>
            <a:endParaRPr lang="en-US"/>
          </a:p>
        </p:txBody>
      </p:sp>
    </p:spTree>
    <p:extLst>
      <p:ext uri="{BB962C8B-B14F-4D97-AF65-F5344CB8AC3E}">
        <p14:creationId xmlns:p14="http://schemas.microsoft.com/office/powerpoint/2010/main" val="363629652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the x-axis more intuitive </a:t>
            </a:r>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204</a:t>
            </a:fld>
            <a:endParaRPr lang="en-US"/>
          </a:p>
        </p:txBody>
      </p:sp>
    </p:spTree>
    <p:extLst>
      <p:ext uri="{BB962C8B-B14F-4D97-AF65-F5344CB8AC3E}">
        <p14:creationId xmlns:p14="http://schemas.microsoft.com/office/powerpoint/2010/main" val="32726878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A75D5-6D0E-AE5E-6FBC-D15B32854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5D3F1-6809-88B7-5945-849CFABB7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4E3A9-567A-C804-8160-440C3CF37441}"/>
              </a:ext>
            </a:extLst>
          </p:cNvPr>
          <p:cNvSpPr>
            <a:spLocks noGrp="1"/>
          </p:cNvSpPr>
          <p:nvPr>
            <p:ph type="body" idx="1"/>
          </p:nvPr>
        </p:nvSpPr>
        <p:spPr/>
        <p:txBody>
          <a:bodyPr/>
          <a:lstStyle/>
          <a:p>
            <a:r>
              <a:rPr lang="en-US" b="0" baseline="0" dirty="0"/>
              <a:t>RowHammer is a worsening DRAM reliability and security problem [CLICK]</a:t>
            </a:r>
          </a:p>
          <a:p>
            <a:r>
              <a:rPr lang="en-US" b="0" baseline="0" dirty="0"/>
              <a:t>However, state-of-the-art RowHammer mitigation mechanisms face limitations supporting current and future commodity DRAM chips because of two challenges [CLICK]</a:t>
            </a:r>
          </a:p>
          <a:p>
            <a:r>
              <a:rPr lang="en-US" b="0" baseline="0" dirty="0"/>
              <a:t>First, they cannot scale efficiently with worsening RowHammer vulnerability[CLICK]</a:t>
            </a:r>
          </a:p>
          <a:p>
            <a:r>
              <a:rPr lang="en-US" b="0" baseline="0" dirty="0"/>
              <a:t>Second, they are not compatible with commodity DRAM chips as they rely on proprietary information [CLICK]</a:t>
            </a:r>
          </a:p>
          <a:p>
            <a:r>
              <a:rPr lang="en-US" b="0" baseline="0" dirty="0"/>
              <a:t>To overcome these two challenges, our key idea is to </a:t>
            </a:r>
            <a:r>
              <a:rPr lang="en-US" b="1" baseline="0" dirty="0"/>
              <a:t>SELECTIVELY</a:t>
            </a:r>
            <a:r>
              <a:rPr lang="en-US" b="0" baseline="0" dirty="0"/>
              <a:t> throttle memory accesses that may cause RowHammer bit flips</a:t>
            </a:r>
            <a:endParaRPr lang="en-US" b="1" baseline="0" dirty="0"/>
          </a:p>
        </p:txBody>
      </p:sp>
      <p:sp>
        <p:nvSpPr>
          <p:cNvPr id="4" name="Slide Number Placeholder 3">
            <a:extLst>
              <a:ext uri="{FF2B5EF4-FFF2-40B4-BE49-F238E27FC236}">
                <a16:creationId xmlns:a16="http://schemas.microsoft.com/office/drawing/2014/main" id="{D45408AE-0556-C5D0-0DB7-1BC864F235FB}"/>
              </a:ext>
            </a:extLst>
          </p:cNvPr>
          <p:cNvSpPr>
            <a:spLocks noGrp="1"/>
          </p:cNvSpPr>
          <p:nvPr>
            <p:ph type="sldNum" sz="quarter" idx="5"/>
          </p:nvPr>
        </p:nvSpPr>
        <p:spPr/>
        <p:txBody>
          <a:bodyPr/>
          <a:lstStyle/>
          <a:p>
            <a:fld id="{35E676A0-33B1-4B4B-B1AA-B0B917FCAA93}" type="slidenum">
              <a:rPr lang="en-US" smtClean="0"/>
              <a:t>207</a:t>
            </a:fld>
            <a:endParaRPr lang="en-US"/>
          </a:p>
        </p:txBody>
      </p:sp>
    </p:spTree>
    <p:extLst>
      <p:ext uri="{BB962C8B-B14F-4D97-AF65-F5344CB8AC3E}">
        <p14:creationId xmlns:p14="http://schemas.microsoft.com/office/powerpoint/2010/main" val="8470562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my name is Abdullah </a:t>
            </a:r>
            <a:r>
              <a:rPr lang="en-US" baseline="0" dirty="0" err="1"/>
              <a:t>Giray</a:t>
            </a:r>
            <a:r>
              <a:rPr lang="en-US" baseline="0" dirty="0"/>
              <a:t> </a:t>
            </a:r>
            <a:r>
              <a:rPr lang="en-US" sz="1200" b="0" u="none" dirty="0" err="1">
                <a:latin typeface="Cambria" panose="02040503050406030204" pitchFamily="18" charset="0"/>
              </a:rPr>
              <a:t>Yağlıkçı</a:t>
            </a:r>
            <a:r>
              <a:rPr lang="en-US" b="0" u="none"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I will be presenting our work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BlockHammer: Preventing RowHammer at Low Cost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by Blacklisting Rapidly-Accessed DRAM Rows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6600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vendors apply in-DRAM mapping for two reasons. </a:t>
            </a:r>
          </a:p>
          <a:p>
            <a:r>
              <a:rPr lang="en-US" b="1" dirty="0"/>
              <a:t>[CLICK]</a:t>
            </a:r>
            <a:r>
              <a:rPr lang="en-US" dirty="0"/>
              <a:t>  to enable circuit design optimizations to meet density, performance, and power constraints </a:t>
            </a:r>
          </a:p>
          <a:p>
            <a:r>
              <a:rPr lang="en-US" b="1" dirty="0"/>
              <a:t>[CLICK]</a:t>
            </a:r>
            <a:r>
              <a:rPr lang="en-US" dirty="0"/>
              <a:t>  and for improving yield by mapping faulty rows and columns to redundant ones</a:t>
            </a:r>
          </a:p>
          <a:p>
            <a:r>
              <a:rPr lang="en-US" b="1" dirty="0"/>
              <a:t>[CLICK] </a:t>
            </a:r>
            <a:r>
              <a:rPr lang="en-US" b="0" dirty="0"/>
              <a:t>Therefore, in-DRAM mapping includes insights into </a:t>
            </a:r>
            <a:r>
              <a:rPr lang="en-US" b="1" dirty="0"/>
              <a:t>CHIP DESIGN </a:t>
            </a:r>
            <a:r>
              <a:rPr lang="en-US" b="0" dirty="0"/>
              <a:t>and </a:t>
            </a:r>
            <a:r>
              <a:rPr lang="en-US" b="1" dirty="0"/>
              <a:t>MANUFACTURING</a:t>
            </a:r>
            <a:r>
              <a:rPr lang="en-US" b="0" dirty="0"/>
              <a:t> </a:t>
            </a:r>
            <a:r>
              <a:rPr lang="en-US" b="1" dirty="0"/>
              <a:t>QUALITY</a:t>
            </a:r>
            <a:r>
              <a:rPr lang="en-US" b="0" dirty="0"/>
              <a:t>.</a:t>
            </a:r>
          </a:p>
          <a:p>
            <a:r>
              <a:rPr lang="en-US" b="1" dirty="0"/>
              <a:t>[CLICK] </a:t>
            </a:r>
            <a:r>
              <a:rPr lang="en-US" b="0" dirty="0"/>
              <a:t>and that’s why, it is </a:t>
            </a:r>
            <a:r>
              <a:rPr lang="en-US" b="1" dirty="0"/>
              <a:t>PROPRIETARY</a:t>
            </a:r>
            <a:r>
              <a:rPr lang="en-US" b="0" dirty="0"/>
              <a:t> information.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053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We repeat this analysis for all four manufacturers [CLICK]</a:t>
            </a:r>
            <a:endParaRPr lang="en-US"/>
          </a:p>
          <a:p>
            <a:r>
              <a:rPr lang="en-US">
                <a:cs typeface="Calibri"/>
              </a:rPr>
              <a:t>We observe that the bit error rate increases with temperature in modules from three manufacturers, [CLICK]</a:t>
            </a:r>
          </a:p>
          <a:p>
            <a:r>
              <a:rPr lang="en-US">
                <a:cs typeface="Calibri"/>
              </a:rPr>
              <a:t>While it exhibits an opposite trend in modules from manufacturer B. We hypothesize that this happens due to different characteristics of charge trap error mechanisms in different manufacturers. Please refer to our full paper for more details [CLICK]</a:t>
            </a:r>
          </a:p>
          <a:p>
            <a:r>
              <a:rPr lang="en-US">
                <a:cs typeface="Calibri"/>
              </a:rPr>
              <a:t>Our main observation from this figure is that </a:t>
            </a:r>
            <a:r>
              <a:rPr lang="en-US"/>
              <a:t>A DRAM row’s BER can </a:t>
            </a:r>
            <a:r>
              <a:rPr lang="en-US" b="1"/>
              <a:t>either increase or decrease with temperature </a:t>
            </a:r>
            <a:r>
              <a:rPr lang="en-US"/>
              <a:t>depending on the DRAM manufacturer [CLICK]</a:t>
            </a: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185159124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Unfortunately, physical isolation and reactive refresh need this proprietary information to identify which rows to isolate or refresh.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85733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address these two challenges,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OUR GOAL in this paper is to prevent </a:t>
            </a:r>
            <a:r>
              <a:rPr lang="en-US" sz="1200" b="0" dirty="0"/>
              <a:t>RowHammer </a:t>
            </a:r>
            <a:r>
              <a:rPr lang="en-US" sz="1200" b="1" dirty="0">
                <a:solidFill>
                  <a:srgbClr val="00B050"/>
                </a:solidFill>
              </a:rPr>
              <a:t>efficiently</a:t>
            </a:r>
            <a:r>
              <a:rPr lang="en-US" sz="1200" b="0" dirty="0"/>
              <a:t> and </a:t>
            </a:r>
            <a:r>
              <a:rPr lang="en-US" sz="1200" b="1" dirty="0">
                <a:solidFill>
                  <a:srgbClr val="00B050"/>
                </a:solidFill>
              </a:rPr>
              <a:t>scalably</a:t>
            </a:r>
            <a:r>
              <a:rPr lang="en-US" sz="1200" b="0" dirty="0"/>
              <a:t> </a:t>
            </a:r>
            <a:r>
              <a:rPr lang="en-US" sz="1200" b="1" i="1" u="sng" dirty="0"/>
              <a:t>without</a:t>
            </a:r>
            <a:r>
              <a:rPr lang="en-US" sz="1200" b="0" u="sng" dirty="0"/>
              <a:t> </a:t>
            </a:r>
            <a:r>
              <a:rPr lang="en-US" sz="1200" b="1" u="sng" dirty="0"/>
              <a:t>knowledge</a:t>
            </a:r>
            <a:r>
              <a:rPr lang="en-US" sz="1200" b="0" u="sng" dirty="0"/>
              <a:t> of or </a:t>
            </a:r>
            <a:r>
              <a:rPr lang="en-US" sz="1200" b="1" u="sng" dirty="0"/>
              <a:t>modification</a:t>
            </a:r>
            <a:r>
              <a:rPr lang="en-US" sz="1200" b="0" u="sng" dirty="0"/>
              <a:t> to</a:t>
            </a:r>
            <a:r>
              <a:rPr lang="en-US" sz="1200" b="0" dirty="0"/>
              <a:t> DRAM internals.</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764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BlockHammer's key idea is to selectively throttle memory accesses </a:t>
            </a:r>
          </a:p>
          <a:p>
            <a:r>
              <a:rPr lang="en-US" dirty="0"/>
              <a:t>that may cause RowHammer bit-flips.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872462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that an attacker hammers a row to induce bit flips in its nearby rows [CLICK]</a:t>
            </a:r>
          </a:p>
          <a:p>
            <a:r>
              <a:rPr lang="en-US" dirty="0"/>
              <a:t>Existing mitigation mechanisms detect the attack [CLICK]</a:t>
            </a:r>
          </a:p>
          <a:p>
            <a:r>
              <a:rPr lang="en-US" dirty="0"/>
              <a:t>And try refreshing the nearby rows [CLICK]</a:t>
            </a:r>
          </a:p>
          <a:p>
            <a:r>
              <a:rPr lang="en-US" dirty="0"/>
              <a:t>However, the DRAM chip can internally map these row addresses to different physical rows [CLICK]</a:t>
            </a:r>
          </a:p>
          <a:p>
            <a:r>
              <a:rPr lang="en-US" dirty="0"/>
              <a:t>And thus bit flips may still occur[CLICK]</a:t>
            </a:r>
          </a:p>
          <a:p>
            <a:r>
              <a:rPr lang="en-US" dirty="0"/>
              <a:t>To avoid this, existing mechanisms need to know proprietary DRAM-internal row address mapping [CLICK]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214</a:t>
            </a:fld>
            <a:endParaRPr lang="en-US"/>
          </a:p>
        </p:txBody>
      </p:sp>
    </p:spTree>
    <p:extLst>
      <p:ext uri="{BB962C8B-B14F-4D97-AF65-F5344CB8AC3E}">
        <p14:creationId xmlns:p14="http://schemas.microsoft.com/office/powerpoint/2010/main" val="267146765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BlockHammer detects and selectively throttles the attack’s memory accesses [CLICK]</a:t>
            </a:r>
          </a:p>
          <a:p>
            <a:r>
              <a:rPr lang="en-US" dirty="0"/>
              <a:t>Therefore, the row’s activation count cannot reach critical levels, and no bit flip occurs [CLICK]</a:t>
            </a:r>
          </a:p>
          <a:p>
            <a:r>
              <a:rPr lang="en-US" dirty="0"/>
              <a:t>BlockHammer can optionally inform the system software about the attack for higher-level countermeasures [CLICK]</a:t>
            </a:r>
          </a:p>
          <a:p>
            <a:r>
              <a:rPr lang="en-US" dirty="0"/>
              <a:t>BlockHammer achieves all of these without needing proprietary information of or modifications to commodity DRAM chips [CLICK]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215</a:t>
            </a:fld>
            <a:endParaRPr lang="en-US"/>
          </a:p>
        </p:txBody>
      </p:sp>
    </p:spTree>
    <p:extLst>
      <p:ext uri="{BB962C8B-B14F-4D97-AF65-F5344CB8AC3E}">
        <p14:creationId xmlns:p14="http://schemas.microsoft.com/office/powerpoint/2010/main" val="310526961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BlockHammer was chosen as a finalist</a:t>
            </a:r>
          </a:p>
        </p:txBody>
      </p:sp>
      <p:sp>
        <p:nvSpPr>
          <p:cNvPr id="4" name="Slide Number Placeholder 3"/>
          <p:cNvSpPr>
            <a:spLocks noGrp="1"/>
          </p:cNvSpPr>
          <p:nvPr>
            <p:ph type="sldNum" sz="quarter" idx="5"/>
          </p:nvPr>
        </p:nvSpPr>
        <p:spPr/>
        <p:txBody>
          <a:bodyPr/>
          <a:lstStyle/>
          <a:p>
            <a:fld id="{11C67609-88E9-5A48-B122-2F095B028411}" type="slidenum">
              <a:rPr lang="en-US" smtClean="0"/>
              <a:t>216</a:t>
            </a:fld>
            <a:endParaRPr lang="en-US"/>
          </a:p>
        </p:txBody>
      </p:sp>
    </p:spTree>
    <p:extLst>
      <p:ext uri="{BB962C8B-B14F-4D97-AF65-F5344CB8AC3E}">
        <p14:creationId xmlns:p14="http://schemas.microsoft.com/office/powerpoint/2010/main" val="99491503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Intel Hardware Security Academic Awards</a:t>
            </a:r>
          </a:p>
        </p:txBody>
      </p:sp>
      <p:sp>
        <p:nvSpPr>
          <p:cNvPr id="4" name="Slide Number Placeholder 3"/>
          <p:cNvSpPr>
            <a:spLocks noGrp="1"/>
          </p:cNvSpPr>
          <p:nvPr>
            <p:ph type="sldNum" sz="quarter" idx="5"/>
          </p:nvPr>
        </p:nvSpPr>
        <p:spPr/>
        <p:txBody>
          <a:bodyPr/>
          <a:lstStyle/>
          <a:p>
            <a:fld id="{11C67609-88E9-5A48-B122-2F095B028411}" type="slidenum">
              <a:rPr lang="en-US" smtClean="0"/>
              <a:t>217</a:t>
            </a:fld>
            <a:endParaRPr lang="en-US"/>
          </a:p>
        </p:txBody>
      </p:sp>
    </p:spTree>
    <p:extLst>
      <p:ext uri="{BB962C8B-B14F-4D97-AF65-F5344CB8AC3E}">
        <p14:creationId xmlns:p14="http://schemas.microsoft.com/office/powerpoint/2010/main" val="28896037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BlockHammer consists of two mechanisms </a:t>
            </a:r>
            <a:r>
              <a:rPr lang="en-US" b="1" dirty="0"/>
              <a:t>[CLICK] </a:t>
            </a:r>
            <a:r>
              <a:rPr lang="en-US" dirty="0" err="1"/>
              <a:t>RowBlocker</a:t>
            </a:r>
            <a:r>
              <a:rPr lang="en-US" dirty="0"/>
              <a:t> </a:t>
            </a:r>
            <a:r>
              <a:rPr lang="en-US" b="1" dirty="0"/>
              <a:t>[CLICK] </a:t>
            </a:r>
            <a:r>
              <a:rPr lang="en-US" dirty="0"/>
              <a:t>and </a:t>
            </a:r>
            <a:r>
              <a:rPr lang="en-US" dirty="0" err="1"/>
              <a:t>AttackThrottler</a:t>
            </a:r>
            <a:r>
              <a:rPr lang="en-US" dirty="0"/>
              <a:t>.</a:t>
            </a:r>
          </a:p>
          <a:p>
            <a:endParaRPr lang="en-US" dirty="0"/>
          </a:p>
          <a:p>
            <a:r>
              <a:rPr lang="en-US" dirty="0" err="1"/>
              <a:t>RowBlocker</a:t>
            </a:r>
            <a:r>
              <a:rPr lang="en-US" dirty="0"/>
              <a:t> </a:t>
            </a:r>
            <a:r>
              <a:rPr lang="en-US" b="1" dirty="0"/>
              <a:t>[CLICK] </a:t>
            </a:r>
            <a:r>
              <a:rPr lang="en-US" dirty="0"/>
              <a:t>tracks </a:t>
            </a:r>
            <a:r>
              <a:rPr lang="en-US" b="1" dirty="0"/>
              <a:t>ROW ACTIVATION RATES </a:t>
            </a:r>
            <a:r>
              <a:rPr lang="en-US" dirty="0"/>
              <a:t>using area-efficient Bloom filters </a:t>
            </a:r>
          </a:p>
          <a:p>
            <a:r>
              <a:rPr lang="en-US" b="1" dirty="0"/>
              <a:t>[CLICK] BLACKLISTS </a:t>
            </a:r>
            <a:r>
              <a:rPr lang="en-US" b="0" dirty="0"/>
              <a:t>rows that are activated at a high rate</a:t>
            </a:r>
          </a:p>
          <a:p>
            <a:r>
              <a:rPr lang="en-US" b="1" dirty="0"/>
              <a:t>[CLICK]</a:t>
            </a:r>
            <a:r>
              <a:rPr lang="en-US" b="0" dirty="0"/>
              <a:t> </a:t>
            </a:r>
            <a:r>
              <a:rPr lang="en-US" b="1" dirty="0"/>
              <a:t>THROTTLES </a:t>
            </a:r>
            <a:r>
              <a:rPr lang="en-US" b="0" dirty="0"/>
              <a:t>(or enforces a certain delay between) activations targeting a blacklisted row. </a:t>
            </a:r>
          </a:p>
          <a:p>
            <a:r>
              <a:rPr lang="en-US" b="1" dirty="0"/>
              <a:t>[CLICK] </a:t>
            </a:r>
            <a:r>
              <a:rPr lang="en-US" b="0" dirty="0"/>
              <a:t>By doing so, </a:t>
            </a:r>
            <a:r>
              <a:rPr lang="en-US" b="0" dirty="0" err="1"/>
              <a:t>RowBlocker</a:t>
            </a:r>
            <a:r>
              <a:rPr lang="en-US" b="0" dirty="0"/>
              <a:t> ensures that </a:t>
            </a:r>
            <a:r>
              <a:rPr lang="en-US" b="1" dirty="0"/>
              <a:t>NO ROW</a:t>
            </a:r>
            <a:r>
              <a:rPr lang="en-US" b="0" dirty="0"/>
              <a:t> can be activated at a high enough rate to induce RowHammer bit-flips. </a:t>
            </a:r>
          </a:p>
          <a:p>
            <a:r>
              <a:rPr lang="en-US" b="1" dirty="0"/>
              <a:t>[CLICK] </a:t>
            </a:r>
            <a:r>
              <a:rPr lang="en-US" b="0" dirty="0" err="1"/>
              <a:t>AttackThrottler</a:t>
            </a:r>
            <a:r>
              <a:rPr lang="en-US" b="0" dirty="0"/>
              <a:t> </a:t>
            </a:r>
            <a:r>
              <a:rPr lang="en-US" b="1" dirty="0"/>
              <a:t>IDENTIFIES</a:t>
            </a:r>
            <a:r>
              <a:rPr lang="en-US" b="0" dirty="0"/>
              <a:t> threads that try activating blacklisted rows. </a:t>
            </a:r>
          </a:p>
          <a:p>
            <a:r>
              <a:rPr lang="en-US" b="0" dirty="0"/>
              <a:t>[CLICK] and reduces their memory bandwidth consumption by throttling their memory requests.</a:t>
            </a:r>
          </a:p>
          <a:p>
            <a:r>
              <a:rPr lang="en-US" b="1" dirty="0"/>
              <a:t>[CLICK] </a:t>
            </a:r>
            <a:r>
              <a:rPr lang="en-US" b="0" dirty="0"/>
              <a:t>By doing so, </a:t>
            </a:r>
            <a:r>
              <a:rPr lang="en-US" b="0" dirty="0" err="1"/>
              <a:t>AttackThrottler</a:t>
            </a:r>
            <a:r>
              <a:rPr lang="en-US" b="0" dirty="0"/>
              <a:t> greatly reduces the performance degradation and energy wastage a RowHammer attack inflicts on a system.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05049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RowBlocker</a:t>
            </a:r>
            <a:r>
              <a:rPr lang="en-US" dirty="0"/>
              <a:t> modifies the memory request scheduler TO THROTTLE row activations that could lead to bit-flips. </a:t>
            </a:r>
          </a:p>
          <a:p>
            <a:r>
              <a:rPr lang="en-US" dirty="0"/>
              <a:t>[CLICK] to do so, it BLACKLISTS rows with high activation rates and DELAYS subsequent activations targeting them.</a:t>
            </a:r>
          </a:p>
          <a:p>
            <a:r>
              <a:rPr lang="en-US" dirty="0"/>
              <a:t>[CLICK] we call the blacklisting logic </a:t>
            </a:r>
            <a:r>
              <a:rPr lang="en-US" dirty="0" err="1"/>
              <a:t>RowBlocker</a:t>
            </a:r>
            <a:r>
              <a:rPr lang="en-US" dirty="0"/>
              <a:t>-BL </a:t>
            </a:r>
          </a:p>
          <a:p>
            <a:r>
              <a:rPr lang="en-US" dirty="0"/>
              <a:t>[CLICK] and </a:t>
            </a:r>
            <a:r>
              <a:rPr lang="en-US" dirty="0" err="1"/>
              <a:t>thedelaying</a:t>
            </a:r>
            <a:r>
              <a:rPr lang="en-US" dirty="0"/>
              <a:t> logic </a:t>
            </a:r>
            <a:r>
              <a:rPr lang="en-US" dirty="0" err="1"/>
              <a:t>RowBlocker</a:t>
            </a:r>
            <a:r>
              <a:rPr lang="en-US" dirty="0"/>
              <a:t>-HB.</a:t>
            </a:r>
          </a:p>
          <a:p>
            <a:r>
              <a:rPr lang="en-US" b="1" dirty="0"/>
              <a:t>[END]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43930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throttle row activations with a high activation rate, </a:t>
            </a:r>
            <a:r>
              <a:rPr lang="en-US" dirty="0" err="1"/>
              <a:t>RowBlocker</a:t>
            </a:r>
            <a:r>
              <a:rPr lang="en-US" dirty="0"/>
              <a:t> blocks a row activation if the row is BOTH blacklisted AND recently activated.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explains how </a:t>
            </a:r>
            <a:r>
              <a:rPr lang="en-US" dirty="0" err="1"/>
              <a:t>RowBlocker</a:t>
            </a:r>
            <a:r>
              <a:rPr lang="en-US" dirty="0"/>
              <a:t> operates in high level.</a:t>
            </a:r>
          </a:p>
          <a:p>
            <a:r>
              <a:rPr lang="en-US" b="1" dirty="0"/>
              <a:t>[CLICK] </a:t>
            </a:r>
            <a:r>
              <a:rPr lang="en-US" dirty="0"/>
              <a:t>Memory request scheduler pings </a:t>
            </a:r>
            <a:r>
              <a:rPr lang="en-US" dirty="0" err="1"/>
              <a:t>RowBlocker</a:t>
            </a:r>
            <a:r>
              <a:rPr lang="en-US" dirty="0"/>
              <a:t> with a "</a:t>
            </a:r>
            <a:r>
              <a:rPr lang="en-US" b="1" dirty="0"/>
              <a:t>is the row activation RowHammer-safe</a:t>
            </a:r>
            <a:r>
              <a:rPr lang="en-US" dirty="0"/>
              <a:t>"  query before performing the row activation. </a:t>
            </a:r>
          </a:p>
          <a:p>
            <a:r>
              <a:rPr lang="en-US" b="1" dirty="0"/>
              <a:t>[CLICK] </a:t>
            </a:r>
            <a:r>
              <a:rPr lang="en-US" dirty="0" err="1"/>
              <a:t>RowBlocker</a:t>
            </a:r>
            <a:r>
              <a:rPr lang="en-US" dirty="0"/>
              <a:t> simultaneously checks both components </a:t>
            </a:r>
          </a:p>
          <a:p>
            <a:r>
              <a:rPr lang="en-US" b="1" dirty="0"/>
              <a:t>[CLICK] </a:t>
            </a:r>
            <a:r>
              <a:rPr lang="en-US" dirty="0"/>
              <a:t>if a row is </a:t>
            </a:r>
            <a:r>
              <a:rPr lang="en-US" b="1" dirty="0"/>
              <a:t>blacklisted</a:t>
            </a:r>
            <a:r>
              <a:rPr lang="en-US" dirty="0"/>
              <a:t> [CLICK] and </a:t>
            </a:r>
            <a:r>
              <a:rPr lang="en-US" b="1" dirty="0"/>
              <a:t>recently activated</a:t>
            </a:r>
            <a:r>
              <a:rPr lang="en-US" dirty="0"/>
              <a:t>, </a:t>
            </a:r>
          </a:p>
          <a:p>
            <a:r>
              <a:rPr lang="en-US" dirty="0"/>
              <a:t>activating the row can be unsafe. </a:t>
            </a:r>
          </a:p>
          <a:p>
            <a:r>
              <a:rPr lang="en-US" dirty="0"/>
              <a:t>Therefore, the row activation is blocked. </a:t>
            </a:r>
          </a:p>
          <a:p>
            <a:r>
              <a:rPr lang="en-US" dirty="0"/>
              <a:t>Meanwhile, other requests in the request queue can be serviced. </a:t>
            </a:r>
          </a:p>
          <a:p>
            <a:r>
              <a:rPr lang="en-US" b="1" dirty="0"/>
              <a:t>[END]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64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256E-0B53-0480-FBEF-7CA40CE44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DB88A-602F-A110-3302-59F37AC7A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5F65F-7512-72FC-3AE0-4E7BE0180670}"/>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5EC984BE-F782-C109-4D42-B4DADE13BB22}"/>
              </a:ext>
            </a:extLst>
          </p:cNvPr>
          <p:cNvSpPr>
            <a:spLocks noGrp="1"/>
          </p:cNvSpPr>
          <p:nvPr>
            <p:ph type="sldNum" sz="quarter" idx="5"/>
          </p:nvPr>
        </p:nvSpPr>
        <p:spPr/>
        <p:txBody>
          <a:bodyPr/>
          <a:lstStyle/>
          <a:p>
            <a:fld id="{11C67609-88E9-5A48-B122-2F095B028411}" type="slidenum">
              <a:rPr lang="en-US" smtClean="0"/>
              <a:t>22</a:t>
            </a:fld>
            <a:endParaRPr lang="en-US"/>
          </a:p>
        </p:txBody>
      </p:sp>
    </p:spTree>
    <p:extLst>
      <p:ext uri="{BB962C8B-B14F-4D97-AF65-F5344CB8AC3E}">
        <p14:creationId xmlns:p14="http://schemas.microsoft.com/office/powerpoint/2010/main" val="247836533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memory request scheduler issues a row activation, </a:t>
            </a:r>
          </a:p>
          <a:p>
            <a:r>
              <a:rPr lang="en-US" b="1" dirty="0"/>
              <a:t>BOTH </a:t>
            </a:r>
            <a:r>
              <a:rPr lang="en-US" dirty="0"/>
              <a:t>components are updated with the row activation information.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9988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RowBlocker</a:t>
            </a:r>
            <a:r>
              <a:rPr lang="en-US" dirty="0"/>
              <a:t>-BL or the blacklisting logic </a:t>
            </a:r>
          </a:p>
          <a:p>
            <a:r>
              <a:rPr lang="en-US" b="1" dirty="0"/>
              <a:t>[CLICK] Tracks</a:t>
            </a:r>
            <a:r>
              <a:rPr lang="en-US" dirty="0"/>
              <a:t> row activation rates </a:t>
            </a:r>
          </a:p>
          <a:p>
            <a:r>
              <a:rPr lang="en-US" b="1" dirty="0"/>
              <a:t>and Blacklists</a:t>
            </a:r>
            <a:r>
              <a:rPr lang="en-US" dirty="0"/>
              <a:t> a row when its activation count in a time window exceeds a threshold. </a:t>
            </a:r>
          </a:p>
          <a:p>
            <a:r>
              <a:rPr lang="en-US" b="1" dirty="0"/>
              <a:t>[CLICK] </a:t>
            </a:r>
            <a:r>
              <a:rPr lang="en-US" dirty="0"/>
              <a:t>To do this in an area-efficient way, it employs two counting Bloom filters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25191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counting Bloom filter is essentially an array of counters </a:t>
            </a:r>
          </a:p>
          <a:p>
            <a:r>
              <a:rPr lang="en-US" b="1" dirty="0"/>
              <a:t>[CLICK] </a:t>
            </a:r>
            <a:r>
              <a:rPr lang="en-US" dirty="0"/>
              <a:t>addressed by hashed identifiers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dirty="0"/>
              <a:t>When a row A is activated,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row id is provided to a set of hash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evaluate a set of indices to the counter array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which is incremented.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a:t>
            </a:r>
            <a:r>
              <a:rPr lang="en-US" dirty="0"/>
              <a:t>ctivating another row,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say row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increments another subset of counters.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dirty="0"/>
              <a:t>As shown here, counter can be used for more than one row ids.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Therefore, a row's activation count can be observed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than its actual value leading false positives.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dirty="0"/>
              <a:t> We estimate a row's activation count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dirty="0"/>
              <a:t>the minimum value across its corresponding counters.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dirty="0"/>
              <a:t> These counters are never decremented. Therefore, a row’s activation count cannot be observed less than its actual value, hence no false negatives.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b="0" dirty="0"/>
              <a:t>The counters can saturate though as they are never decremented. To avoid this, we periodically reset them without losing data by adopting a time-interleaving approach.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8774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will explain this time interleaving next</a:t>
            </a:r>
          </a:p>
          <a:p>
            <a:r>
              <a:rPr lang="en-US" b="1" dirty="0"/>
              <a:t>[CLICK] </a:t>
            </a:r>
            <a:r>
              <a:rPr lang="en-US" dirty="0"/>
              <a:t>Blacklisting logic employs TWO counting bloom filters </a:t>
            </a:r>
          </a:p>
          <a:p>
            <a:r>
              <a:rPr lang="en-US" b="1" dirty="0"/>
              <a:t>[CLICK] </a:t>
            </a:r>
            <a:r>
              <a:rPr lang="en-US" dirty="0"/>
              <a:t>A new row activation is inserted in BOTH filters at ALL times. </a:t>
            </a:r>
          </a:p>
          <a:p>
            <a:r>
              <a:rPr lang="en-US" b="1" dirty="0"/>
              <a:t>[CLICK] </a:t>
            </a:r>
            <a:r>
              <a:rPr lang="en-US" dirty="0"/>
              <a:t>Only one filter responds to test queries at a given time that we call the ACTIVE FILTER.</a:t>
            </a:r>
          </a:p>
          <a:p>
            <a:r>
              <a:rPr lang="en-US" b="1" dirty="0"/>
              <a:t>[CLICK] </a:t>
            </a:r>
            <a:r>
              <a:rPr lang="en-US" dirty="0"/>
              <a:t>The active filter alternates at every epoch between two filters.</a:t>
            </a:r>
          </a:p>
          <a:p>
            <a:r>
              <a:rPr lang="en-US" b="1" dirty="0"/>
              <a:t>[CLICK</a:t>
            </a:r>
            <a:r>
              <a:rPr lang="en-US" b="0" dirty="0"/>
              <a:t>] Let's look at the operation of two filters</a:t>
            </a:r>
            <a:r>
              <a:rPr lang="en-US" b="1" dirty="0"/>
              <a:t> CBFA </a:t>
            </a:r>
            <a:r>
              <a:rPr lang="en-US" b="0" dirty="0"/>
              <a:t>and </a:t>
            </a:r>
            <a:r>
              <a:rPr lang="en-US" b="1" dirty="0"/>
              <a:t>CBFB</a:t>
            </a:r>
            <a:r>
              <a:rPr lang="en-US" b="0" dirty="0"/>
              <a:t> across the timeline shown here. </a:t>
            </a:r>
          </a:p>
          <a:p>
            <a:r>
              <a:rPr lang="en-US" b="1" dirty="0"/>
              <a:t>[CLICK] A </a:t>
            </a:r>
            <a:r>
              <a:rPr lang="en-US" b="0" dirty="0"/>
              <a:t>green bar indicates that the filter is active at a given time. </a:t>
            </a:r>
          </a:p>
          <a:p>
            <a:r>
              <a:rPr lang="en-US" b="1" dirty="0"/>
              <a:t>[CLICK] </a:t>
            </a:r>
            <a:r>
              <a:rPr lang="en-US" b="0" dirty="0"/>
              <a:t>We call the other filter PASSIVE and indicate its state with a gray bar. </a:t>
            </a:r>
          </a:p>
          <a:p>
            <a:r>
              <a:rPr lang="en-US" b="1" dirty="0"/>
              <a:t>[END]</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03190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At timestamp 1, CBFA is active. </a:t>
            </a:r>
          </a:p>
          <a:p>
            <a:r>
              <a:rPr lang="en-US" b="1" dirty="0"/>
              <a:t>[CLICK]</a:t>
            </a:r>
            <a:r>
              <a:rPr lang="en-US" b="0" dirty="0"/>
              <a:t> Assume that a row is activated at a high rate </a:t>
            </a:r>
          </a:p>
          <a:p>
            <a:r>
              <a:rPr lang="en-US" b="0" dirty="0"/>
              <a:t>in epochs one and two </a:t>
            </a:r>
          </a:p>
          <a:p>
            <a:r>
              <a:rPr lang="en-US" b="1" dirty="0"/>
              <a:t>[CLICK] </a:t>
            </a:r>
            <a:r>
              <a:rPr lang="en-US" b="0" dirty="0"/>
              <a:t>and at a low rate later on. </a:t>
            </a:r>
          </a:p>
          <a:p>
            <a:r>
              <a:rPr lang="en-US" b="1" dirty="0"/>
              <a:t>[CLICK]</a:t>
            </a:r>
            <a:r>
              <a:rPr lang="en-US" b="0" dirty="0"/>
              <a:t> </a:t>
            </a:r>
            <a:r>
              <a:rPr lang="en-US" b="0" dirty="0" err="1"/>
              <a:t>RowBlocker</a:t>
            </a:r>
            <a:r>
              <a:rPr lang="en-US" b="0" dirty="0"/>
              <a:t> blacklists a row if the row's activation count reaches the blacklisting threshold called NBL</a:t>
            </a:r>
          </a:p>
          <a:p>
            <a:r>
              <a:rPr lang="en-US" b="0" dirty="0"/>
              <a:t>A</a:t>
            </a:r>
            <a:r>
              <a:rPr lang="en-US" b="1" dirty="0"/>
              <a:t> </a:t>
            </a:r>
            <a:r>
              <a:rPr lang="en-US" b="0" dirty="0"/>
              <a:t>blue bar shows that the row's activation count is below the blacklisting threshold. </a:t>
            </a:r>
          </a:p>
          <a:p>
            <a:r>
              <a:rPr lang="en-US" b="1" dirty="0"/>
              <a:t>[CLICK] </a:t>
            </a:r>
            <a:r>
              <a:rPr lang="en-US" b="0" dirty="0"/>
              <a:t>at timestamp 2, the row's activation count reaches blacklisting threshold (NBL)</a:t>
            </a:r>
          </a:p>
          <a:p>
            <a:r>
              <a:rPr lang="en-US" b="0" dirty="0"/>
              <a:t>and the row is blacklisted </a:t>
            </a:r>
          </a:p>
          <a:p>
            <a:r>
              <a:rPr lang="en-US" b="1" dirty="0"/>
              <a:t>[CLICK]</a:t>
            </a:r>
            <a:r>
              <a:rPr lang="en-US" b="0" dirty="0"/>
              <a:t> as indicated by the red bar. </a:t>
            </a:r>
          </a:p>
          <a:p>
            <a:r>
              <a:rPr lang="en-US" b="1" dirty="0"/>
              <a:t>[CLICK] </a:t>
            </a:r>
            <a:r>
              <a:rPr lang="en-US" b="0" dirty="0"/>
              <a:t>at timestamp 3, the active filter (CBFA) is cleared </a:t>
            </a:r>
          </a:p>
          <a:p>
            <a:r>
              <a:rPr lang="en-US" b="1" dirty="0"/>
              <a:t>[CLICK] </a:t>
            </a:r>
            <a:r>
              <a:rPr lang="en-US" b="0" dirty="0"/>
              <a:t>and CBFB becomes the active filter for epoch 2. </a:t>
            </a:r>
          </a:p>
          <a:p>
            <a:r>
              <a:rPr lang="en-US" b="1" dirty="0"/>
              <a:t>[CLICK] </a:t>
            </a:r>
            <a:r>
              <a:rPr lang="en-US" b="0" dirty="0"/>
              <a:t>since CBFB knows the high activation rate during epoch 1, it keeps the row blacklisted until the end of epoch 2.</a:t>
            </a:r>
          </a:p>
          <a:p>
            <a:r>
              <a:rPr lang="en-US" b="1" dirty="0"/>
              <a:t>[CLICK] </a:t>
            </a:r>
            <a:r>
              <a:rPr lang="en-US" b="0" dirty="0"/>
              <a:t>meanwhile, at timestamp 4, row's activation counters in CBFA exceeds blacklisting threshold again</a:t>
            </a:r>
          </a:p>
          <a:p>
            <a:r>
              <a:rPr lang="en-US" b="1" dirty="0"/>
              <a:t>[CLICK] </a:t>
            </a:r>
            <a:r>
              <a:rPr lang="en-US" b="0" dirty="0"/>
              <a:t>At the end of epoch 2 (at timestamp 5), CBFB is cleared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b="0" dirty="0"/>
              <a:t>and CBFA becomes the active filter again. </a:t>
            </a:r>
          </a:p>
          <a:p>
            <a:r>
              <a:rPr lang="en-US" b="0" dirty="0"/>
              <a:t>CBFA immediately blacklists the row because its counters reached NBL at timestamp 4. </a:t>
            </a:r>
          </a:p>
          <a:p>
            <a:r>
              <a:rPr lang="en-US" b="1" dirty="0"/>
              <a:t>[CLICK] </a:t>
            </a:r>
            <a:r>
              <a:rPr lang="en-US" b="0" dirty="0"/>
              <a:t>Assuming that the row is no longer rapidly activated during epoch 3, its counters in CBFB remain below the blacklisting threshold </a:t>
            </a:r>
          </a:p>
          <a:p>
            <a:r>
              <a:rPr lang="en-US" b="1" dirty="0"/>
              <a:t>[CLICK] </a:t>
            </a:r>
            <a:r>
              <a:rPr lang="en-US" b="0" dirty="0"/>
              <a:t>and it is no longer blacklisted starting from timestamp 6. </a:t>
            </a:r>
          </a:p>
          <a:p>
            <a:r>
              <a:rPr lang="en-US" b="1" dirty="0"/>
              <a:t>[END]</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83327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RowHammer-safe operation, </a:t>
            </a:r>
            <a:r>
              <a:rPr lang="en-US" dirty="0" err="1"/>
              <a:t>RowBlocker</a:t>
            </a:r>
            <a:r>
              <a:rPr lang="en-US" dirty="0"/>
              <a:t> limits the activation rate of blacklisted rows at a RowHammer-safe level. </a:t>
            </a:r>
          </a:p>
          <a:p>
            <a:r>
              <a:rPr lang="en-US" b="1" dirty="0"/>
              <a:t>[CLICK]</a:t>
            </a:r>
            <a:r>
              <a:rPr lang="en-US" dirty="0"/>
              <a:t> An activation rate is RowHammer-safe if it is smaller than the ratio of RowHammer threshold (NRH) to the refresh window </a:t>
            </a:r>
            <a:r>
              <a:rPr lang="en-US" dirty="0" err="1"/>
              <a:t>tREFW</a:t>
            </a:r>
            <a:r>
              <a:rPr lang="en-US" dirty="0"/>
              <a:t>.</a:t>
            </a:r>
          </a:p>
          <a:p>
            <a:r>
              <a:rPr lang="en-US" b="1" dirty="0"/>
              <a:t>[CLICK]</a:t>
            </a:r>
            <a:r>
              <a:rPr lang="en-US" dirty="0"/>
              <a:t> </a:t>
            </a:r>
            <a:r>
              <a:rPr lang="en-US" dirty="0" err="1"/>
              <a:t>RowBlocker</a:t>
            </a:r>
            <a:r>
              <a:rPr lang="en-US" dirty="0"/>
              <a:t> ensures this activation rate within the lifetime of each counting Bloom filter (</a:t>
            </a:r>
            <a:r>
              <a:rPr lang="en-US" dirty="0" err="1"/>
              <a:t>tCBF</a:t>
            </a:r>
            <a:r>
              <a:rPr lang="en-US" dirty="0"/>
              <a:t>) which is bounded by CLEAR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dirty="0"/>
              <a:t> Therefore, we write the RowHammer-safe condition as activation rate in a </a:t>
            </a:r>
            <a:r>
              <a:rPr lang="en-US" dirty="0" err="1"/>
              <a:t>tCBF</a:t>
            </a:r>
            <a:r>
              <a:rPr lang="en-US" dirty="0"/>
              <a:t> to be smaller than or equal to NRH row activations per </a:t>
            </a:r>
            <a:r>
              <a:rPr lang="en-US" dirty="0" err="1"/>
              <a:t>tREFW</a:t>
            </a:r>
            <a:r>
              <a:rPr lang="en-US" dirty="0"/>
              <a:t> refresh window.</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6988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Denoting the number of activations in a </a:t>
            </a:r>
            <a:r>
              <a:rPr lang="en-US" dirty="0" err="1"/>
              <a:t>tCBF</a:t>
            </a:r>
            <a:r>
              <a:rPr lang="en-US" dirty="0"/>
              <a:t> as </a:t>
            </a:r>
            <a:r>
              <a:rPr lang="en-US" dirty="0" err="1"/>
              <a:t>nCBF</a:t>
            </a:r>
            <a:r>
              <a:rPr lang="en-US" dirty="0"/>
              <a:t>, we derive the shown constraint. </a:t>
            </a:r>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42146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RowBlocker</a:t>
            </a:r>
            <a:r>
              <a:rPr lang="en-US" dirty="0"/>
              <a:t>-HB is the component which ensures that all rows experience a RowHammer-safe activation rate.</a:t>
            </a:r>
          </a:p>
          <a:p>
            <a:r>
              <a:rPr lang="en-US" b="1" dirty="0"/>
              <a:t>[CLICK] </a:t>
            </a:r>
            <a:r>
              <a:rPr lang="en-US" dirty="0"/>
              <a:t>I will explain how this mechanism works on a timeline.</a:t>
            </a:r>
          </a:p>
          <a:p>
            <a:r>
              <a:rPr lang="en-US" b="1" dirty="0"/>
              <a:t>[CLICK] </a:t>
            </a:r>
            <a:r>
              <a:rPr lang="en-US" b="0" dirty="0"/>
              <a:t>Within a</a:t>
            </a:r>
            <a:r>
              <a:rPr lang="en-US" b="1" dirty="0"/>
              <a:t> </a:t>
            </a:r>
            <a:r>
              <a:rPr lang="en-US" b="0" dirty="0" err="1"/>
              <a:t>tCBF</a:t>
            </a:r>
            <a:r>
              <a:rPr lang="en-US" dirty="0"/>
              <a:t> time window, </a:t>
            </a:r>
          </a:p>
          <a:p>
            <a:r>
              <a:rPr lang="en-US" b="1" dirty="0"/>
              <a:t>[CLICK]</a:t>
            </a:r>
            <a:r>
              <a:rPr lang="en-US" dirty="0"/>
              <a:t> </a:t>
            </a:r>
            <a:r>
              <a:rPr lang="en-US" dirty="0" err="1"/>
              <a:t>RowBlocker</a:t>
            </a:r>
            <a:r>
              <a:rPr lang="en-US" dirty="0"/>
              <a:t> limits a row’s activation count to NCBF.</a:t>
            </a:r>
          </a:p>
          <a:p>
            <a:r>
              <a:rPr lang="en-US" b="1" dirty="0"/>
              <a:t>[CLICK] Now a</a:t>
            </a:r>
            <a:r>
              <a:rPr lang="en-US" dirty="0"/>
              <a:t>ssume that an attacker tries hammering a row as rapidly as possible. </a:t>
            </a:r>
          </a:p>
          <a:p>
            <a:r>
              <a:rPr lang="en-US" dirty="0"/>
              <a:t>Each spike in this illustration represents a row activation.</a:t>
            </a:r>
          </a:p>
          <a:p>
            <a:r>
              <a:rPr lang="en-US" dirty="0"/>
              <a:t>Due to the DDR specs, there has to be a minimum time window between subsequent activations called </a:t>
            </a:r>
            <a:r>
              <a:rPr lang="en-US" dirty="0" err="1"/>
              <a:t>tRC</a:t>
            </a:r>
            <a:r>
              <a:rPr lang="en-US" dirty="0"/>
              <a:t>. </a:t>
            </a:r>
          </a:p>
          <a:p>
            <a:r>
              <a:rPr lang="en-US" b="1" dirty="0"/>
              <a:t>[CLICK] </a:t>
            </a:r>
            <a:r>
              <a:rPr lang="en-US" b="0" dirty="0"/>
              <a:t>Therefore, </a:t>
            </a:r>
            <a:r>
              <a:rPr lang="en-US" dirty="0"/>
              <a:t>A row’s activation count can reach the blacklisting threshold (NBL) at a minimum time window of </a:t>
            </a:r>
            <a:r>
              <a:rPr lang="en-US" dirty="0" err="1"/>
              <a:t>tRC</a:t>
            </a:r>
            <a:r>
              <a:rPr lang="en-US" dirty="0"/>
              <a:t> times NBL. </a:t>
            </a:r>
          </a:p>
          <a:p>
            <a:r>
              <a:rPr lang="en-US" b="1" dirty="0"/>
              <a:t>[CLICK] </a:t>
            </a:r>
            <a:r>
              <a:rPr lang="en-US" dirty="0"/>
              <a:t>At this point the row is blacklisted and subsequent activations targeting the row</a:t>
            </a:r>
            <a:r>
              <a:rPr lang="en-US" b="0" dirty="0"/>
              <a:t> are throttled until the end of </a:t>
            </a:r>
            <a:r>
              <a:rPr lang="en-US" b="0" dirty="0" err="1"/>
              <a:t>tCBF</a:t>
            </a:r>
            <a:r>
              <a:rPr lang="en-US" b="0" dirty="0"/>
              <a:t> time window. </a:t>
            </a:r>
          </a:p>
          <a:p>
            <a:r>
              <a:rPr lang="en-US" b="1" dirty="0"/>
              <a:t>[CLICK] </a:t>
            </a:r>
            <a:r>
              <a:rPr lang="en-US" b="0" dirty="0"/>
              <a:t>A red spike represents </a:t>
            </a:r>
            <a:r>
              <a:rPr lang="en-US" dirty="0"/>
              <a:t>an activation targeting the row when the row is blacklisted.</a:t>
            </a:r>
            <a:endParaRPr lang="en-US" b="0" dirty="0"/>
          </a:p>
          <a:p>
            <a:r>
              <a:rPr lang="en-US" b="1" dirty="0"/>
              <a:t>[CLICK] </a:t>
            </a:r>
            <a:r>
              <a:rPr lang="en-US" b="0" dirty="0"/>
              <a:t>To throttle subsequent row activations, </a:t>
            </a:r>
            <a:r>
              <a:rPr lang="en-US" b="0" dirty="0" err="1"/>
              <a:t>RowBlocker</a:t>
            </a:r>
            <a:r>
              <a:rPr lang="en-US" b="0" dirty="0"/>
              <a:t> </a:t>
            </a:r>
            <a:r>
              <a:rPr lang="en-US" dirty="0"/>
              <a:t>ensures a time delay (</a:t>
            </a:r>
            <a:r>
              <a:rPr lang="en-US" dirty="0" err="1"/>
              <a:t>tDelay</a:t>
            </a:r>
            <a:r>
              <a:rPr lang="en-US" dirty="0"/>
              <a:t>) between them. </a:t>
            </a:r>
          </a:p>
          <a:p>
            <a:r>
              <a:rPr lang="en-US" dirty="0"/>
              <a:t>Therefore, a row can be activated at most this </a:t>
            </a:r>
            <a:r>
              <a:rPr lang="en-US" b="1" dirty="0"/>
              <a:t>[CLICK] </a:t>
            </a:r>
            <a:r>
              <a:rPr lang="en-US" dirty="0"/>
              <a:t>many times when it is blacklisted. </a:t>
            </a:r>
          </a:p>
          <a:p>
            <a:r>
              <a:rPr lang="en-US" b="1" dirty="0"/>
              <a:t>[CLICK] and b</a:t>
            </a:r>
            <a:r>
              <a:rPr lang="en-US" dirty="0"/>
              <a:t>y configuring </a:t>
            </a:r>
            <a:r>
              <a:rPr lang="en-US" dirty="0" err="1"/>
              <a:t>tDelay</a:t>
            </a:r>
            <a:r>
              <a:rPr lang="en-US" dirty="0"/>
              <a:t>, </a:t>
            </a:r>
            <a:r>
              <a:rPr lang="en-US" dirty="0" err="1"/>
              <a:t>RowBlocker</a:t>
            </a:r>
            <a:r>
              <a:rPr lang="en-US" dirty="0"/>
              <a:t> limits NCBF. </a:t>
            </a:r>
          </a:p>
          <a:p>
            <a:r>
              <a:rPr lang="en-US" dirty="0"/>
              <a:t>Please refer to the full paper for more details about this calculation. </a:t>
            </a:r>
          </a:p>
          <a:p>
            <a:r>
              <a:rPr lang="en-US" b="1" dirty="0"/>
              <a:t>[END]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94644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RowBlocker</a:t>
            </a:r>
            <a:r>
              <a:rPr lang="en-US" dirty="0"/>
              <a:t>-HB ensures that no subsequent blacklisted row activation is performed sooner than </a:t>
            </a:r>
            <a:r>
              <a:rPr lang="en-US" dirty="0" err="1"/>
              <a:t>tDelay</a:t>
            </a:r>
            <a:r>
              <a:rPr lang="en-US" dirty="0"/>
              <a:t>. </a:t>
            </a:r>
          </a:p>
          <a:p>
            <a:r>
              <a:rPr lang="en-US" b="1" dirty="0"/>
              <a:t>[CLICK] </a:t>
            </a:r>
            <a:r>
              <a:rPr lang="en-US" dirty="0"/>
              <a:t>To do so, it implements a history buffer that contains the information of all row activations that can fit in a </a:t>
            </a:r>
            <a:r>
              <a:rPr lang="en-US" dirty="0" err="1"/>
              <a:t>tDelay</a:t>
            </a:r>
            <a:r>
              <a:rPr lang="en-US" dirty="0"/>
              <a:t> time window. </a:t>
            </a:r>
          </a:p>
          <a:p>
            <a:r>
              <a:rPr lang="en-US" b="1" dirty="0"/>
              <a:t>[CLICK]</a:t>
            </a:r>
            <a:r>
              <a:rPr lang="en-US" dirty="0"/>
              <a:t> A blacklisted row activation is blocked as long as </a:t>
            </a:r>
            <a:r>
              <a:rPr lang="en-US" sz="1200" dirty="0"/>
              <a:t>a valid activation record of the row exists in the history buffer. </a:t>
            </a:r>
          </a:p>
          <a:p>
            <a:r>
              <a:rPr lang="en-US" sz="1200" b="1" dirty="0"/>
              <a:t>[CLICK]</a:t>
            </a:r>
            <a:r>
              <a:rPr lang="en-US" sz="1200" dirty="0"/>
              <a:t> this way, no row can be activated at a high enough rate to induce bit-flips.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37776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err="1"/>
              <a:t>AttackThorttler</a:t>
            </a:r>
            <a:r>
              <a:rPr lang="en-US" sz="2400" b="0" dirty="0"/>
              <a:t> tackles the </a:t>
            </a:r>
            <a:r>
              <a:rPr lang="en-US" sz="2400" b="1" dirty="0"/>
              <a:t>performance degradation </a:t>
            </a:r>
            <a:r>
              <a:rPr lang="en-US" sz="2400" b="0" dirty="0"/>
              <a:t>and </a:t>
            </a:r>
            <a:r>
              <a:rPr lang="en-US" sz="2400" b="1" dirty="0"/>
              <a:t>energy wastage </a:t>
            </a:r>
            <a:r>
              <a:rPr lang="en-US" sz="2400" b="0" dirty="0"/>
              <a:t>that a RowHammer attack causes. </a:t>
            </a:r>
          </a:p>
          <a:p>
            <a:r>
              <a:rPr lang="en-US" sz="2400" b="1" dirty="0"/>
              <a:t>[CLICK]</a:t>
            </a:r>
            <a:r>
              <a:rPr lang="en-US" sz="2400" dirty="0"/>
              <a:t> To identify and reduce the negative impact of a RowHammer attack, </a:t>
            </a:r>
            <a:r>
              <a:rPr lang="en-US" sz="2400" dirty="0" err="1"/>
              <a:t>AttackThrottler</a:t>
            </a:r>
            <a:r>
              <a:rPr lang="en-US" sz="2400" dirty="0"/>
              <a:t> leverages the observation that a RowHammer attack intrinsically keeps activating blacklisted rows.  </a:t>
            </a:r>
          </a:p>
          <a:p>
            <a:r>
              <a:rPr lang="en-US" sz="2400" b="1" dirty="0"/>
              <a:t>[CLICK]</a:t>
            </a:r>
            <a:r>
              <a:rPr lang="en-US" sz="2400" dirty="0"/>
              <a:t> To this end, </a:t>
            </a:r>
            <a:r>
              <a:rPr lang="en-US" sz="2400" dirty="0" err="1"/>
              <a:t>AttackThrottler</a:t>
            </a:r>
            <a:r>
              <a:rPr lang="en-US" sz="2400" dirty="0"/>
              <a:t> introduces a new metric called RowHammer Likelihood Index (RHLI), which is calculated as the </a:t>
            </a:r>
            <a:r>
              <a:rPr lang="en-US" sz="2000" dirty="0"/>
              <a:t>number of blacklisted row activations normalized to the maximum number of blacklisted row activations that BlockHammer allows. </a:t>
            </a:r>
          </a:p>
          <a:p>
            <a:r>
              <a:rPr lang="en-US" sz="2000" b="1" dirty="0"/>
              <a:t>[CLICK]</a:t>
            </a:r>
            <a:r>
              <a:rPr lang="en-US" sz="2000" dirty="0"/>
              <a:t> RHLI is zero for benign threads that do not try activating any blacklisted row. </a:t>
            </a:r>
          </a:p>
          <a:p>
            <a:r>
              <a:rPr lang="en-US" sz="2000" b="1" dirty="0"/>
              <a:t>[CLICK] </a:t>
            </a:r>
            <a:r>
              <a:rPr lang="en-US" sz="2000" dirty="0"/>
              <a:t>RHLI is one when the thread's row activation count reaches RowHammer threshold, meaning that the thread performs RowHammer attack. </a:t>
            </a:r>
          </a:p>
          <a:p>
            <a:r>
              <a:rPr lang="en-US" sz="2400" b="1" dirty="0"/>
              <a:t>[CLICK]</a:t>
            </a:r>
            <a:r>
              <a:rPr lang="en-US" sz="2400" dirty="0"/>
              <a:t> RHLI of a thread increases when the thread behaves more similar to a RowHammer attack. </a:t>
            </a:r>
            <a:endParaRPr lang="en-US" sz="1200" dirty="0">
              <a:latin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940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9AE84-062E-297D-BF85-5FA57C367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222C8-10F0-6A80-7CC8-BC1514749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7B45C-23CB-C2BE-5D92-DB8BC5E6B3C2}"/>
              </a:ext>
            </a:extLst>
          </p:cNvPr>
          <p:cNvSpPr>
            <a:spLocks noGrp="1"/>
          </p:cNvSpPr>
          <p:nvPr>
            <p:ph type="body" idx="1"/>
          </p:nvPr>
        </p:nvSpPr>
        <p:spPr/>
        <p:txBody>
          <a:bodyPr/>
          <a:lstStyle/>
          <a:p>
            <a:r>
              <a:rPr lang="en-US" dirty="0"/>
              <a:t>The second example is about the memory access patterns. [CLICK]</a:t>
            </a:r>
          </a:p>
          <a:p>
            <a:r>
              <a:rPr lang="en-US" dirty="0"/>
              <a:t>Previously known worst-case access pattern opens and closes an aggressor row as fast as possible [CLICK]</a:t>
            </a:r>
          </a:p>
          <a:p>
            <a:r>
              <a:rPr lang="en-US" dirty="0"/>
              <a:t>In contrast, in this study, we wait for some time after opening the aggressor row [CLICK]</a:t>
            </a:r>
          </a:p>
          <a:p>
            <a:r>
              <a:rPr lang="en-US" dirty="0"/>
              <a:t>We observe that doing this significantly reduces the necessary hammer count to induce the first bitflip [CLICK]</a:t>
            </a:r>
          </a:p>
          <a:p>
            <a:r>
              <a:rPr lang="en-US" dirty="0"/>
              <a:t>An implication is that an existing mitigation can be ineffective if it is not designed accounting for this effect [CLICK]</a:t>
            </a:r>
          </a:p>
          <a:p>
            <a:r>
              <a:rPr lang="en-US" dirty="0"/>
              <a:t>A follow-up of our work investigates this effect more rigorously and shows that this effect is an artifact of a new read disturbance phenomenon called </a:t>
            </a:r>
            <a:r>
              <a:rPr lang="en-US" dirty="0" err="1"/>
              <a:t>RowPress</a:t>
            </a:r>
            <a:r>
              <a:rPr lang="en-US" dirty="0"/>
              <a:t> [CLICK]</a:t>
            </a:r>
          </a:p>
        </p:txBody>
      </p:sp>
      <p:sp>
        <p:nvSpPr>
          <p:cNvPr id="4" name="Slide Number Placeholder 3">
            <a:extLst>
              <a:ext uri="{FF2B5EF4-FFF2-40B4-BE49-F238E27FC236}">
                <a16:creationId xmlns:a16="http://schemas.microsoft.com/office/drawing/2014/main" id="{2367190C-A95C-702B-55E2-AA6315CFB833}"/>
              </a:ext>
            </a:extLst>
          </p:cNvPr>
          <p:cNvSpPr>
            <a:spLocks noGrp="1"/>
          </p:cNvSpPr>
          <p:nvPr>
            <p:ph type="sldNum" sz="quarter" idx="5"/>
          </p:nvPr>
        </p:nvSpPr>
        <p:spPr/>
        <p:txBody>
          <a:bodyPr/>
          <a:lstStyle/>
          <a:p>
            <a:fld id="{11C67609-88E9-5A48-B122-2F095B028411}" type="slidenum">
              <a:rPr lang="en-US" smtClean="0"/>
              <a:t>23</a:t>
            </a:fld>
            <a:endParaRPr lang="en-US"/>
          </a:p>
        </p:txBody>
      </p:sp>
    </p:spTree>
    <p:extLst>
      <p:ext uri="{BB962C8B-B14F-4D97-AF65-F5344CB8AC3E}">
        <p14:creationId xmlns:p14="http://schemas.microsoft.com/office/powerpoint/2010/main" val="264565883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[CLICK] </a:t>
            </a:r>
            <a:r>
              <a:rPr lang="en-US" sz="2400" dirty="0" err="1"/>
              <a:t>AttackThrottler</a:t>
            </a:r>
            <a:r>
              <a:rPr lang="en-US" sz="2400" dirty="0"/>
              <a:t> applies a smaller quota to a thread’s in-flight request count as RHLI increases.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[CLICK]</a:t>
            </a:r>
            <a:r>
              <a:rPr lang="en-US" sz="2400" dirty="0"/>
              <a:t> If </a:t>
            </a:r>
            <a:r>
              <a:rPr lang="en-US" sz="2000" dirty="0"/>
              <a:t>RHLI is 0: No quota is applied as the thread is benign. [CLICK] When RHLI reaches 1, no request is allowed as the thread performs a RowHammer attack.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[CLICK] Through this throttling, </a:t>
            </a:r>
            <a:r>
              <a:rPr lang="en-US" sz="2000" dirty="0" err="1"/>
              <a:t>AttackThrottler</a:t>
            </a:r>
            <a:r>
              <a:rPr lang="en-US" sz="2000" dirty="0"/>
              <a:t> reduces a thread\s memory bandwidth consumption proportional to its similarity to a RowHammer attack, freeing up memory bandwidth for concurrent benign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[CLICK] By doing so, </a:t>
            </a:r>
            <a:r>
              <a:rPr lang="en-US" sz="2000" b="1" dirty="0" err="1"/>
              <a:t>AttackThrottler</a:t>
            </a:r>
            <a:r>
              <a:rPr lang="en-US" sz="2000" b="1" dirty="0"/>
              <a:t> </a:t>
            </a:r>
            <a:r>
              <a:rPr lang="en-US" sz="1200" dirty="0">
                <a:latin typeface="Cambria" panose="02040503050406030204" pitchFamily="18" charset="0"/>
              </a:rPr>
              <a:t>greatly reduces the </a:t>
            </a:r>
            <a:r>
              <a:rPr lang="en-US" sz="1200" b="1" dirty="0" err="1">
                <a:latin typeface="Cambria" panose="02040503050406030204" pitchFamily="18" charset="0"/>
              </a:rPr>
              <a:t>perfomance</a:t>
            </a:r>
            <a:r>
              <a:rPr lang="en-US" sz="1200" b="1" dirty="0">
                <a:latin typeface="Cambria" panose="02040503050406030204" pitchFamily="18" charset="0"/>
              </a:rPr>
              <a:t> degradation </a:t>
            </a:r>
            <a:r>
              <a:rPr lang="en-US" sz="1200" dirty="0">
                <a:latin typeface="Cambria" panose="02040503050406030204" pitchFamily="18" charset="0"/>
              </a:rPr>
              <a:t>and</a:t>
            </a:r>
            <a:r>
              <a:rPr lang="en-US" sz="1200" b="1" dirty="0">
                <a:latin typeface="Cambria" panose="02040503050406030204" pitchFamily="18" charset="0"/>
              </a:rPr>
              <a:t> energy wastage </a:t>
            </a:r>
            <a:br>
              <a:rPr lang="en-US" sz="1200" b="1" dirty="0">
                <a:latin typeface="Cambria" panose="02040503050406030204" pitchFamily="18" charset="0"/>
              </a:rPr>
            </a:br>
            <a:r>
              <a:rPr lang="en-US" sz="1200" dirty="0">
                <a:latin typeface="Cambria" panose="02040503050406030204" pitchFamily="18" charset="0"/>
              </a:rPr>
              <a:t>a RowHammer attack inflicts on the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[CLICK] Alternatively, </a:t>
            </a:r>
            <a:r>
              <a:rPr lang="en-US" sz="1200" b="0" dirty="0"/>
              <a:t>RHLI can also be used as a RowHammer attack indicator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by the system software for software-level countermeasures.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79453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 and compare BlockHammer's hardware complexity </a:t>
            </a:r>
          </a:p>
          <a:p>
            <a:r>
              <a:rPr lang="en-US" dirty="0"/>
              <a:t>with six state-of-the-art RowHammer mitigation mechanisms, namely </a:t>
            </a:r>
          </a:p>
          <a:p>
            <a:r>
              <a:rPr lang="en-US" dirty="0"/>
              <a:t>PARA, </a:t>
            </a:r>
            <a:r>
              <a:rPr lang="en-US" dirty="0" err="1"/>
              <a:t>ProHIT</a:t>
            </a:r>
            <a:r>
              <a:rPr lang="en-US" dirty="0"/>
              <a:t>, </a:t>
            </a:r>
            <a:r>
              <a:rPr lang="en-US" dirty="0" err="1"/>
              <a:t>MRLoc</a:t>
            </a:r>
            <a:r>
              <a:rPr lang="en-US" dirty="0"/>
              <a:t>, CBT, TWiCe, and Graphene. </a:t>
            </a:r>
          </a:p>
          <a:p>
            <a:r>
              <a:rPr lang="en-US" dirty="0"/>
              <a:t>[CLICK] we calculate hardware complexity in terms of AREA, ACCESS ENERGY, and STATIC POWER consumption for a RowHammer threshold of 32K,</a:t>
            </a:r>
          </a:p>
          <a:p>
            <a:r>
              <a:rPr lang="en-US" dirty="0"/>
              <a:t>which is a realistic assumption for current DRAM chips</a:t>
            </a:r>
          </a:p>
          <a:p>
            <a:r>
              <a:rPr lang="en-US" dirty="0"/>
              <a:t>[CLICK] We observe that BlockHammer is LOW COST and competitive with state-of-the-art RowHammer mitigation mechanisms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48665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hardware complexity scales with worsening RowHammer vulnerability, </a:t>
            </a:r>
          </a:p>
          <a:p>
            <a:r>
              <a:rPr lang="en-US" b="1" dirty="0"/>
              <a:t>[CLICK]</a:t>
            </a:r>
            <a:r>
              <a:rPr lang="en-US" dirty="0"/>
              <a:t> we repeat the analysis for a RowHammer threshold of 1K, which is projected for future DRAM chips. </a:t>
            </a:r>
          </a:p>
          <a:p>
            <a:r>
              <a:rPr lang="en-US" b="1" dirty="0"/>
              <a:t>[CLICK]</a:t>
            </a:r>
            <a:r>
              <a:rPr lang="en-US" dirty="0"/>
              <a:t> We compare how the complexity of each mechanism changes in terms of </a:t>
            </a:r>
          </a:p>
          <a:p>
            <a:r>
              <a:rPr lang="en-US" b="1" dirty="0"/>
              <a:t>[CLICK] </a:t>
            </a:r>
            <a:r>
              <a:rPr lang="en-US" dirty="0"/>
              <a:t>chip area,</a:t>
            </a:r>
          </a:p>
          <a:p>
            <a:r>
              <a:rPr lang="en-US" b="1" dirty="0"/>
              <a:t>[CLICK] </a:t>
            </a:r>
            <a:r>
              <a:rPr lang="en-US" dirty="0"/>
              <a:t>access energy,</a:t>
            </a:r>
          </a:p>
          <a:p>
            <a:r>
              <a:rPr lang="en-US" b="1" dirty="0"/>
              <a:t>[CLICK] </a:t>
            </a:r>
            <a:r>
              <a:rPr lang="en-US" dirty="0"/>
              <a:t>and static power consumption. </a:t>
            </a:r>
          </a:p>
          <a:p>
            <a:r>
              <a:rPr lang="en-US" b="1" dirty="0"/>
              <a:t>[CLICK]</a:t>
            </a:r>
            <a:r>
              <a:rPr lang="en-US" dirty="0"/>
              <a:t> We observe that BlockHammer’s hardware complexity scales more efficiently than state-of-the-art RowHammer </a:t>
            </a:r>
            <a:r>
              <a:rPr lang="en-US" dirty="0" err="1"/>
              <a:t>mitigaiton</a:t>
            </a:r>
            <a:r>
              <a:rPr lang="en-US" dirty="0"/>
              <a:t> mechanisms.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36452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cycle-level simulations using </a:t>
            </a:r>
            <a:r>
              <a:rPr lang="en-US" b="1" dirty="0"/>
              <a:t>RAMULATOR</a:t>
            </a:r>
            <a:r>
              <a:rPr lang="en-US" dirty="0"/>
              <a:t> and </a:t>
            </a:r>
            <a:r>
              <a:rPr lang="en-US" b="1" dirty="0"/>
              <a:t>DRAMPOWER</a:t>
            </a:r>
            <a:r>
              <a:rPr lang="en-US" dirty="0"/>
              <a:t> to evaluate the performance and DRAM energy consumption. </a:t>
            </a:r>
          </a:p>
          <a:p>
            <a:r>
              <a:rPr lang="en-US" b="1" dirty="0"/>
              <a:t>[CLICK]</a:t>
            </a:r>
            <a:r>
              <a:rPr lang="en-US" dirty="0"/>
              <a:t> We simulate a realistic system with a </a:t>
            </a:r>
            <a:r>
              <a:rPr lang="en-US" b="1" dirty="0"/>
              <a:t>DDR4</a:t>
            </a:r>
            <a:r>
              <a:rPr lang="en-US" dirty="0"/>
              <a:t> DRAM module.</a:t>
            </a:r>
          </a:p>
          <a:p>
            <a:r>
              <a:rPr lang="en-US" b="1" dirty="0"/>
              <a:t>[CLICK] </a:t>
            </a:r>
            <a:r>
              <a:rPr lang="en-US" dirty="0"/>
              <a:t>We use single-core workloads from four benchmarks in our simulations. </a:t>
            </a:r>
          </a:p>
          <a:p>
            <a:r>
              <a:rPr lang="en-US" b="1" dirty="0"/>
              <a:t>22 SPEC</a:t>
            </a:r>
            <a:r>
              <a:rPr lang="en-US" dirty="0"/>
              <a:t> benchmarks, 4 disk I/O memory access traces from </a:t>
            </a:r>
            <a:r>
              <a:rPr lang="en-US" b="1" dirty="0"/>
              <a:t>YCSB</a:t>
            </a:r>
            <a:r>
              <a:rPr lang="en-US" dirty="0"/>
              <a:t> benchmark suite, 2 memory access traces collected from a </a:t>
            </a:r>
            <a:r>
              <a:rPr lang="en-US" b="1" dirty="0"/>
              <a:t>network</a:t>
            </a:r>
            <a:r>
              <a:rPr lang="en-US" dirty="0"/>
              <a:t> </a:t>
            </a:r>
            <a:r>
              <a:rPr lang="en-US" b="1" dirty="0"/>
              <a:t>accelerator</a:t>
            </a:r>
            <a:r>
              <a:rPr lang="en-US" dirty="0"/>
              <a:t> chip, and 2 synthetic traces that mimic</a:t>
            </a:r>
            <a:r>
              <a:rPr lang="en-US" b="1" dirty="0"/>
              <a:t> bulk data copy with non-temporal hint</a:t>
            </a:r>
            <a:r>
              <a:rPr lang="en-US" dirty="0"/>
              <a:t>. </a:t>
            </a:r>
          </a:p>
          <a:p>
            <a:r>
              <a:rPr lang="en-US" b="1" dirty="0"/>
              <a:t>[CLICK] </a:t>
            </a:r>
            <a:r>
              <a:rPr lang="en-US" dirty="0"/>
              <a:t>We randomly combine these workloads to create </a:t>
            </a:r>
            <a:r>
              <a:rPr lang="en-US" b="1" dirty="0"/>
              <a:t>two</a:t>
            </a:r>
            <a:r>
              <a:rPr lang="en-US" dirty="0"/>
              <a:t> </a:t>
            </a:r>
            <a:r>
              <a:rPr lang="en-US" b="1" dirty="0"/>
              <a:t>types</a:t>
            </a:r>
            <a:r>
              <a:rPr lang="en-US" dirty="0"/>
              <a:t> of eight-core </a:t>
            </a:r>
            <a:r>
              <a:rPr lang="en-US" dirty="0" err="1"/>
              <a:t>multiprogrammed</a:t>
            </a:r>
            <a:r>
              <a:rPr lang="en-US" dirty="0"/>
              <a:t> workloads: </a:t>
            </a:r>
          </a:p>
          <a:p>
            <a:r>
              <a:rPr lang="en-US" b="1" dirty="0"/>
              <a:t>[CLICK] </a:t>
            </a:r>
            <a:r>
              <a:rPr lang="en-US" b="0" dirty="0"/>
              <a:t>workloads that contain eight </a:t>
            </a:r>
            <a:r>
              <a:rPr lang="en-US" dirty="0"/>
              <a:t>benign applications</a:t>
            </a:r>
          </a:p>
          <a:p>
            <a:r>
              <a:rPr lang="en-US" b="1" dirty="0"/>
              <a:t>[CLICK] </a:t>
            </a:r>
            <a:r>
              <a:rPr lang="en-US" dirty="0"/>
              <a:t>and workloads that contain </a:t>
            </a:r>
            <a:r>
              <a:rPr lang="en-US" b="1" dirty="0"/>
              <a:t>seven</a:t>
            </a:r>
            <a:r>
              <a:rPr lang="en-US" dirty="0"/>
              <a:t> </a:t>
            </a:r>
            <a:r>
              <a:rPr lang="en-US" b="1" dirty="0"/>
              <a:t>benign</a:t>
            </a:r>
            <a:r>
              <a:rPr lang="en-US" dirty="0"/>
              <a:t> applications along with </a:t>
            </a:r>
            <a:r>
              <a:rPr lang="en-US" b="1" dirty="0"/>
              <a:t>one thread </a:t>
            </a:r>
            <a:r>
              <a:rPr lang="en-US" dirty="0"/>
              <a:t>performing RowHammer attack.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35225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evaluating for single-core benign workloads. </a:t>
            </a:r>
          </a:p>
          <a:p>
            <a:r>
              <a:rPr lang="en-US" b="1" dirty="0"/>
              <a:t>[CLICK] </a:t>
            </a:r>
            <a:r>
              <a:rPr lang="en-US" dirty="0"/>
              <a:t>We classify single-core workloads into three categories based on their Row Buffer Conflicts per Kilo Instruction </a:t>
            </a:r>
          </a:p>
          <a:p>
            <a:r>
              <a:rPr lang="en-US" b="1" dirty="0"/>
              <a:t>[CLICK]</a:t>
            </a:r>
            <a:r>
              <a:rPr lang="en-US" dirty="0"/>
              <a:t> We evaluate the performance and DRAM energy consumption for BlockHammer and six state-of-the-art RowHammer mitigation mechanisms. </a:t>
            </a:r>
          </a:p>
          <a:p>
            <a:r>
              <a:rPr lang="en-US" b="1" dirty="0"/>
              <a:t>[CLICK] </a:t>
            </a:r>
            <a:r>
              <a:rPr lang="en-US" dirty="0"/>
              <a:t>We observe that no application’s row activation count exceeds BlockHammer’s blacklisting threshold. </a:t>
            </a:r>
          </a:p>
          <a:p>
            <a:r>
              <a:rPr lang="en-US" b="1" dirty="0"/>
              <a:t>[CLICK] </a:t>
            </a:r>
            <a:r>
              <a:rPr lang="en-US" dirty="0"/>
              <a:t>Therefore, BlockHammer does not change the performance or DRAM energy consumption for single-core benign applications.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9765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these RowHammer mitigation mechanisms and BlockHammer for eight-core </a:t>
            </a:r>
            <a:r>
              <a:rPr lang="en-US" dirty="0" err="1"/>
              <a:t>multiprogrammed</a:t>
            </a:r>
            <a:r>
              <a:rPr lang="en-US" dirty="0"/>
              <a:t> workloads</a:t>
            </a:r>
          </a:p>
          <a:p>
            <a:r>
              <a:rPr lang="en-US" b="1" dirty="0"/>
              <a:t>[CLICK]</a:t>
            </a:r>
            <a:r>
              <a:rPr lang="en-US" dirty="0"/>
              <a:t> when there is no RowHammer attack.</a:t>
            </a:r>
          </a:p>
          <a:p>
            <a:r>
              <a:rPr lang="en-US" b="1" dirty="0"/>
              <a:t>[CLICK] </a:t>
            </a:r>
            <a:r>
              <a:rPr lang="en-US" dirty="0"/>
              <a:t>and when there is a RowHammer attack present. </a:t>
            </a:r>
          </a:p>
          <a:p>
            <a:r>
              <a:rPr lang="en-US" b="1" dirty="0"/>
              <a:t>[CLICK] </a:t>
            </a:r>
            <a:r>
              <a:rPr lang="en-US" b="0" dirty="0"/>
              <a:t>We use four metrics in this evaluation to demonstrate </a:t>
            </a:r>
            <a:endParaRPr lang="en-US" b="1" dirty="0"/>
          </a:p>
          <a:p>
            <a:r>
              <a:rPr lang="en-US" b="1" dirty="0"/>
              <a:t>[CLICK</a:t>
            </a:r>
            <a:r>
              <a:rPr lang="en-US" b="0" dirty="0"/>
              <a:t>] the system throughput, </a:t>
            </a:r>
          </a:p>
          <a:p>
            <a:r>
              <a:rPr lang="en-US" b="1" dirty="0"/>
              <a:t>[CLICK</a:t>
            </a:r>
            <a:r>
              <a:rPr lang="en-US" b="0" dirty="0"/>
              <a:t>] job turnaround time, </a:t>
            </a:r>
          </a:p>
          <a:p>
            <a:r>
              <a:rPr lang="en-US" b="1" dirty="0"/>
              <a:t>[CLICK</a:t>
            </a:r>
            <a:r>
              <a:rPr lang="en-US" b="0" dirty="0"/>
              <a:t>] unfairness,</a:t>
            </a:r>
          </a:p>
          <a:p>
            <a:r>
              <a:rPr lang="en-US" b="1" dirty="0"/>
              <a:t>[CLICK</a:t>
            </a:r>
            <a:r>
              <a:rPr lang="en-US" b="0" dirty="0"/>
              <a:t>]  and DRAM energy consumption. </a:t>
            </a:r>
          </a:p>
          <a:p>
            <a:r>
              <a:rPr lang="en-US" b="1" dirty="0"/>
              <a:t>[CLICK] </a:t>
            </a:r>
            <a:r>
              <a:rPr lang="en-US" b="0" dirty="0"/>
              <a:t>When there is no attack in the system, BlockHammer introduces very low performance and DRAM energy overheads.</a:t>
            </a:r>
          </a:p>
          <a:p>
            <a:r>
              <a:rPr lang="en-US" b="1" dirty="0"/>
              <a:t>[CLICK]  </a:t>
            </a:r>
            <a:r>
              <a:rPr lang="en-US" b="0" dirty="0"/>
              <a:t>When there is an attack present in the system, </a:t>
            </a:r>
          </a:p>
          <a:p>
            <a:r>
              <a:rPr lang="en-US" dirty="0"/>
              <a:t>BlockHammer </a:t>
            </a:r>
            <a:r>
              <a:rPr lang="en-US" b="1" dirty="0"/>
              <a:t>significantly increases </a:t>
            </a:r>
            <a:r>
              <a:rPr lang="en-US" dirty="0"/>
              <a:t>benign application performance</a:t>
            </a:r>
          </a:p>
          <a:p>
            <a:r>
              <a:rPr lang="en-US" dirty="0"/>
              <a:t>and </a:t>
            </a:r>
            <a:r>
              <a:rPr lang="en-US" b="1" dirty="0"/>
              <a:t>reduces </a:t>
            </a:r>
            <a:r>
              <a:rPr lang="en-US" dirty="0"/>
              <a:t>DRAM energy consumption. </a:t>
            </a:r>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89954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a scalability study with worsening RowHammer vulnerability. </a:t>
            </a:r>
          </a:p>
          <a:p>
            <a:r>
              <a:rPr lang="en-US" dirty="0"/>
              <a:t>[CLICK] again for the cases where there is no RowHammer attack </a:t>
            </a:r>
          </a:p>
          <a:p>
            <a:r>
              <a:rPr lang="en-US" dirty="0"/>
              <a:t>[CLICK] and when there is a RowHammer attack present. </a:t>
            </a:r>
          </a:p>
          <a:p>
            <a:r>
              <a:rPr lang="en-US" dirty="0"/>
              <a:t>We scale the RowHammer threshold from 32K down to 1K.</a:t>
            </a:r>
          </a:p>
          <a:p>
            <a:r>
              <a:rPr lang="en-US" dirty="0"/>
              <a:t>[CLICK] Here are the results for system throughput </a:t>
            </a:r>
          </a:p>
          <a:p>
            <a:r>
              <a:rPr lang="en-US" dirty="0"/>
              <a:t>[CLICK] job turnaround time </a:t>
            </a:r>
          </a:p>
          <a:p>
            <a:r>
              <a:rPr lang="en-US" dirty="0"/>
              <a:t>[CLICK] unfairness </a:t>
            </a:r>
          </a:p>
          <a:p>
            <a:r>
              <a:rPr lang="en-US" dirty="0"/>
              <a:t>[CLICK] and DRAM energy consumption</a:t>
            </a:r>
          </a:p>
          <a:p>
            <a:r>
              <a:rPr lang="en-US" dirty="0"/>
              <a:t>[CLICK] </a:t>
            </a:r>
            <a:r>
              <a:rPr lang="en-US"/>
              <a:t>We observe </a:t>
            </a:r>
            <a:r>
              <a:rPr lang="en-US" dirty="0"/>
              <a:t>that BlockHammer's performance and energy overheads remain negligible even when RowHammer threshold is scaled </a:t>
            </a:r>
            <a:r>
              <a:rPr lang="en-US" dirty="0" err="1"/>
              <a:t>downto</a:t>
            </a:r>
            <a:r>
              <a:rPr lang="en-US" dirty="0"/>
              <a:t> 1K </a:t>
            </a:r>
          </a:p>
          <a:p>
            <a:r>
              <a:rPr lang="en-US" dirty="0"/>
              <a:t>[CLICK] and BlockHammer scalably provides much higher performance and lower energy consumption than state-of-the-art mechanisms when there is a RowHammer attack present.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59786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more analyses and implementation details available in the full paper.</a:t>
            </a:r>
          </a:p>
          <a:p>
            <a:r>
              <a:rPr lang="en-US" b="1" dirty="0"/>
              <a:t>[CLICK]</a:t>
            </a:r>
            <a:r>
              <a:rPr lang="en-US" dirty="0"/>
              <a:t> First, the paper shares a security proof where we mathematically represent ALL POSSIBLE access patterns and show that NO ROW can be activated at a high-enough rate to induce bit-flips when BlockHammer is configured correctly.</a:t>
            </a:r>
          </a:p>
          <a:p>
            <a:r>
              <a:rPr lang="en-US" b="1" dirty="0"/>
              <a:t>[CLICK]</a:t>
            </a:r>
            <a:r>
              <a:rPr lang="en-US" dirty="0"/>
              <a:t> Second, the paper explains how BlockHammer addresses many-sided attacks by tuning its thresholds. </a:t>
            </a:r>
          </a:p>
          <a:p>
            <a:r>
              <a:rPr lang="en-US" b="1" dirty="0"/>
              <a:t>[CLICK] </a:t>
            </a:r>
            <a:r>
              <a:rPr lang="en-US" dirty="0"/>
              <a:t>Third, we evaluate all four high-level RowHammer mitigation approaches through analyzing 14 mechanisms from four aspects</a:t>
            </a:r>
          </a:p>
          <a:p>
            <a:r>
              <a:rPr lang="en-US" b="1" dirty="0"/>
              <a:t>[CLICK] </a:t>
            </a:r>
            <a:r>
              <a:rPr lang="en-US" dirty="0"/>
              <a:t>comprehensive protection  </a:t>
            </a:r>
          </a:p>
          <a:p>
            <a:r>
              <a:rPr lang="en-US" b="1" dirty="0"/>
              <a:t>[CLICK] </a:t>
            </a:r>
            <a:r>
              <a:rPr lang="en-US" dirty="0" err="1"/>
              <a:t>compatibiltiy</a:t>
            </a:r>
            <a:r>
              <a:rPr lang="en-US" dirty="0"/>
              <a:t> with commodity DRAM chips </a:t>
            </a:r>
          </a:p>
          <a:p>
            <a:r>
              <a:rPr lang="en-US" b="1" dirty="0"/>
              <a:t>[CLICK] </a:t>
            </a:r>
            <a:r>
              <a:rPr lang="en-US" dirty="0"/>
              <a:t>scalability with worsening RowHammer vulnerability </a:t>
            </a:r>
          </a:p>
          <a:p>
            <a:r>
              <a:rPr lang="en-US" b="1" dirty="0"/>
              <a:t>[CLICK] </a:t>
            </a:r>
            <a:r>
              <a:rPr lang="en-US" dirty="0"/>
              <a:t>and deterministic protection. </a:t>
            </a:r>
          </a:p>
          <a:p>
            <a:r>
              <a:rPr lang="en-US" b="1" dirty="0"/>
              <a:t>[CLICK]</a:t>
            </a:r>
            <a:r>
              <a:rPr lang="en-US" dirty="0"/>
              <a:t> We show that BlockHammer is the only mechanism that satisfies all of them. </a:t>
            </a:r>
          </a:p>
          <a:p>
            <a:r>
              <a:rPr lang="en-US" b="1" dirty="0"/>
              <a:t>[END]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57854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properties indicate how vulnerable a DRAM chip is to RowHammer. </a:t>
            </a:r>
          </a:p>
          <a:p>
            <a:r>
              <a:rPr lang="en-US" b="1" dirty="0"/>
              <a:t>[CLICK] </a:t>
            </a:r>
            <a:r>
              <a:rPr lang="en-US" dirty="0"/>
              <a:t>RowHammer threshold is the minimum number of row activations in a refresh window to induce a RowHammer bit-flip. </a:t>
            </a:r>
          </a:p>
          <a:p>
            <a:r>
              <a:rPr lang="en-US" b="1" dirty="0"/>
              <a:t>[CLICK] </a:t>
            </a:r>
            <a:r>
              <a:rPr lang="en-US" dirty="0"/>
              <a:t>Blast radius is the maximum physical distance from the aggressor row at which RowHammer bit-flips can be observed.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38591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I am Giray,</a:t>
            </a:r>
            <a:r>
              <a:rPr lang="en-US" b="0" u="none" baseline="0" dirty="0"/>
              <a:t> </a:t>
            </a:r>
            <a:r>
              <a:rPr lang="en-US" baseline="0" dirty="0"/>
              <a:t>and I will present our new paper HiRA: Hidden Row Activation</a:t>
            </a:r>
            <a:endParaRPr lang="en-US" sz="1200" b="1" i="1" baseline="0" dirty="0">
              <a:solidFill>
                <a:schemeClr val="bg1"/>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299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RowPress amplifies read disturbance because</a:t>
            </a:r>
          </a:p>
          <a:p>
            <a:endParaRPr lang="en-US" dirty="0"/>
          </a:p>
          <a:p>
            <a:r>
              <a:rPr lang="en-US" dirty="0"/>
              <a:t>First, it reduces the minimum number of row activations needed to induce a bitflip by 1-2 orders of magnitude</a:t>
            </a:r>
          </a:p>
          <a:p>
            <a:endParaRPr lang="en-US" dirty="0"/>
          </a:p>
          <a:p>
            <a:r>
              <a:rPr lang="en-US" dirty="0"/>
              <a:t>Second, in extreme cases, activating a row only once induces bitflips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2500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Refresh is mainly used for two purposes [CLICK]</a:t>
            </a:r>
          </a:p>
          <a:p>
            <a:r>
              <a:rPr lang="en-US" dirty="0"/>
              <a:t>The first one is called: Periodic Refresh to periodically restore the charge that DRAM cells leak over time [CLICK]</a:t>
            </a:r>
          </a:p>
          <a:p>
            <a:r>
              <a:rPr lang="en-US" dirty="0"/>
              <a:t>The second one is relevant to a read-disturb error mechanism called RowHammer, where repeatedly accessing a DRAM row can cause bit flips in other physically near by rows [CLICK]</a:t>
            </a:r>
          </a:p>
          <a:p>
            <a:r>
              <a:rPr lang="en-US" dirty="0"/>
              <a:t>A common method of mitigating RowHammer is refreshing potentially affected rows, called preventive refresh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63840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increasing DRAM chip density, [CLICK]</a:t>
            </a:r>
          </a:p>
          <a:p>
            <a:r>
              <a:rPr lang="en-US" dirty="0"/>
              <a:t>More rows need to be refreshed [CLICK]</a:t>
            </a:r>
          </a:p>
          <a:p>
            <a:r>
              <a:rPr lang="en-US" dirty="0"/>
              <a:t>And cells can store smaller charge leading to more periodic refresh operations[CLICK]</a:t>
            </a:r>
          </a:p>
          <a:p>
            <a:r>
              <a:rPr lang="en-US" dirty="0"/>
              <a:t>In this plot, we sweep DRAM chip capacity on the x-axis and investigate how the performance overhead of DRAM refresh operations change[CLICK]</a:t>
            </a:r>
          </a:p>
          <a:p>
            <a:r>
              <a:rPr lang="en-US" dirty="0"/>
              <a:t>We observe 26% slowdown in system performance caused by periodic refreshes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4683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with increasing DRAM chip density, [CLICK]</a:t>
            </a:r>
          </a:p>
          <a:p>
            <a:r>
              <a:rPr lang="en-US" dirty="0"/>
              <a:t>RowHammer vulnerability worsens such that [CLICK] RowHammer threshold, which is the minimum activation count needed to induce RowHammer bit flips, is reduced by more than an order of magnitude in less than a decade, requiring more aggressive preventive refresh operations [CLICK]</a:t>
            </a:r>
          </a:p>
          <a:p>
            <a:r>
              <a:rPr lang="en-US" dirty="0"/>
              <a:t>We observe as large as 96% slowdown in system performance with reducing RowHammer threshold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26519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HiRA is based on the key insight that [CLICK] </a:t>
            </a:r>
          </a:p>
          <a:p>
            <a:r>
              <a:rPr lang="en-US" dirty="0"/>
              <a:t>activating two rows in quick succession [CLICK]</a:t>
            </a:r>
          </a:p>
          <a:p>
            <a:r>
              <a:rPr lang="en-US" dirty="0"/>
              <a:t>That are in different subarrays in the same bank[CLICK]</a:t>
            </a:r>
          </a:p>
          <a:p>
            <a:r>
              <a:rPr lang="en-US" dirty="0"/>
              <a:t>Can refresh one row [CLICK]</a:t>
            </a:r>
          </a:p>
          <a:p>
            <a:r>
              <a:rPr lang="en-US" dirty="0"/>
              <a:t>Concurrently with activating the other row [CLICK]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1767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how HiRA refreshes a RowA concurrently with activating a RowB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HiRA, only one row can be activated in a bank at a given time [CLICK]</a:t>
            </a:r>
          </a:p>
          <a:p>
            <a:r>
              <a:rPr lang="en-US" dirty="0"/>
              <a:t>Therefore, we activate RowA, wait until the row is refreshed [CLICK]</a:t>
            </a:r>
          </a:p>
          <a:p>
            <a:r>
              <a:rPr lang="en-US" dirty="0"/>
              <a:t>Precharge the bank [CLICK]</a:t>
            </a:r>
          </a:p>
          <a:p>
            <a:r>
              <a:rPr lang="en-US" dirty="0"/>
              <a:t>And activate RowB to read data from RowB [CLICK]</a:t>
            </a:r>
          </a:p>
          <a:p>
            <a:r>
              <a:rPr lang="en-US" dirty="0"/>
              <a:t>With HiRA, [CLICK]</a:t>
            </a:r>
          </a:p>
          <a:p>
            <a:r>
              <a:rPr lang="en-US" dirty="0"/>
              <a:t>We issue ACT-PRE-ACT command sequence [CLICK]</a:t>
            </a:r>
          </a:p>
          <a:p>
            <a:r>
              <a:rPr lang="en-US" dirty="0"/>
              <a:t>Which starts </a:t>
            </a:r>
            <a:r>
              <a:rPr lang="en-US" dirty="0" err="1"/>
              <a:t>RowA’s</a:t>
            </a:r>
            <a:r>
              <a:rPr lang="en-US" dirty="0"/>
              <a:t> refresh with the first ACT [CLICK]</a:t>
            </a:r>
          </a:p>
          <a:p>
            <a:r>
              <a:rPr lang="en-US" dirty="0"/>
              <a:t>And </a:t>
            </a:r>
            <a:r>
              <a:rPr lang="en-US" dirty="0" err="1"/>
              <a:t>RowB’s</a:t>
            </a:r>
            <a:r>
              <a:rPr lang="en-US" dirty="0"/>
              <a:t> activation with the second ACT [CLICK]</a:t>
            </a:r>
          </a:p>
          <a:p>
            <a:r>
              <a:rPr lang="en-US" dirty="0"/>
              <a:t>With this parallelization, we can perform the column access earlier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544726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that HiRA works in 56 off-the-shelf </a:t>
            </a:r>
            <a:r>
              <a:rPr lang="en-US" dirty="0" err="1"/>
              <a:t>dRAM</a:t>
            </a:r>
            <a:r>
              <a:rPr lang="en-US" dirty="0"/>
              <a:t> chips from SK-Hynix, which we specify in the full paper  [CLICK]</a:t>
            </a:r>
          </a:p>
          <a:p>
            <a:r>
              <a:rPr lang="en-US" dirty="0"/>
              <a:t>To leverage HiRA [CLICK] </a:t>
            </a:r>
          </a:p>
          <a:p>
            <a:r>
              <a:rPr lang="en-US" dirty="0"/>
              <a:t>for a given DRAM row's refresh, [CLICK] </a:t>
            </a:r>
          </a:p>
          <a:p>
            <a:r>
              <a:rPr lang="en-US" dirty="0"/>
              <a:t>we can choose any of the 32% of the rows in the same bank to activate </a:t>
            </a:r>
            <a:r>
              <a:rPr lang="en-US" dirty="0" err="1"/>
              <a:t>concurently</a:t>
            </a:r>
            <a:r>
              <a:rPr lang="en-US" dirty="0"/>
              <a:t> with the refresh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3167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observe that HiRA reduces time spent for refresh operations by 51.4% [CLICK]</a:t>
            </a:r>
          </a:p>
          <a:p>
            <a:r>
              <a:rPr lang="en-US" dirty="0"/>
              <a:t>Therefore, we conclude that HiRA effectively reduces the time spent for refresh operation in off-the-shelf DRAM chips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0566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paper contains more experimental results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1206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HiRA-MC’s goal is to leverage HiRA’s parallelism as much as possible [CLICK]</a:t>
            </a:r>
          </a:p>
          <a:p>
            <a:r>
              <a:rPr lang="en-US" dirty="0"/>
              <a:t>It is based on the key insight that a time slack is needed to find a row activation and a refresh that we can perform HiRA on [CLICK]</a:t>
            </a:r>
          </a:p>
          <a:p>
            <a:r>
              <a:rPr lang="en-US" dirty="0"/>
              <a:t>Here is an example on a timeline [CLICK]</a:t>
            </a:r>
          </a:p>
          <a:p>
            <a:r>
              <a:rPr lang="en-US" dirty="0"/>
              <a:t>HiRA-MC generates a refresh request [CLICK]</a:t>
            </a:r>
          </a:p>
          <a:p>
            <a:r>
              <a:rPr lang="en-US" dirty="0"/>
              <a:t>With a time slack before it needs to be performed [CLICK]</a:t>
            </a:r>
          </a:p>
          <a:p>
            <a:r>
              <a:rPr lang="en-US" dirty="0"/>
              <a:t>During this time slack, the memory controller can perform row activations [CLICK]</a:t>
            </a:r>
          </a:p>
          <a:p>
            <a:r>
              <a:rPr lang="en-US" dirty="0"/>
              <a:t>Assuming that </a:t>
            </a:r>
            <a:r>
              <a:rPr lang="en-US" dirty="0" err="1"/>
              <a:t>RowZ</a:t>
            </a:r>
            <a:r>
              <a:rPr lang="en-US" dirty="0"/>
              <a:t> and RowA are in two electrically disconnected subarrays, [CLICK]</a:t>
            </a:r>
          </a:p>
          <a:p>
            <a:r>
              <a:rPr lang="en-US" dirty="0"/>
              <a:t>HiRA-MC replaces </a:t>
            </a:r>
            <a:r>
              <a:rPr lang="en-US" dirty="0" err="1"/>
              <a:t>rowZ’s</a:t>
            </a:r>
            <a:r>
              <a:rPr lang="en-US" dirty="0"/>
              <a:t> activation with a </a:t>
            </a:r>
            <a:r>
              <a:rPr lang="en-US" dirty="0" err="1"/>
              <a:t>hiRA</a:t>
            </a:r>
            <a:r>
              <a:rPr lang="en-US" dirty="0"/>
              <a:t> operation targeting both RowA and </a:t>
            </a:r>
            <a:r>
              <a:rPr lang="en-US" dirty="0" err="1"/>
              <a:t>RowZ</a:t>
            </a:r>
            <a:r>
              <a:rPr lang="en-US" dirty="0"/>
              <a:t>. [CLICK]</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23023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HiRA-MC contains the necessary components to timely generate each periodic and RowHammer-preventive refresh request with a deadline [CLICK]</a:t>
            </a:r>
          </a:p>
          <a:p>
            <a:r>
              <a:rPr lang="en-US" dirty="0"/>
              <a:t>To buffer each refresh request until its deadline [CLICK]</a:t>
            </a:r>
          </a:p>
          <a:p>
            <a:r>
              <a:rPr lang="en-US" dirty="0"/>
              <a:t>And to find if it can refresh a row concurrently with a DRAM access or another refresh request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232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5</a:t>
            </a:fld>
            <a:endParaRPr lang="en-US"/>
          </a:p>
        </p:txBody>
      </p:sp>
    </p:spTree>
    <p:extLst>
      <p:ext uri="{BB962C8B-B14F-4D97-AF65-F5344CB8AC3E}">
        <p14:creationId xmlns:p14="http://schemas.microsoft.com/office/powerpoint/2010/main" val="2959357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EE5C5-0EF4-A557-C10B-67B40F783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081B2-5789-F47C-847A-69102BCB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A09359-4E58-35F3-BDA8-42400B16D7EC}"/>
              </a:ext>
            </a:extLst>
          </p:cNvPr>
          <p:cNvSpPr>
            <a:spLocks noGrp="1"/>
          </p:cNvSpPr>
          <p:nvPr>
            <p:ph type="body" idx="1"/>
          </p:nvPr>
        </p:nvSpPr>
        <p:spPr/>
        <p:txBody>
          <a:bodyPr/>
          <a:lstStyle/>
          <a:p>
            <a:r>
              <a:rPr lang="en-US"/>
              <a:t>This is a simplified diagram of a DRAM cell, </a:t>
            </a:r>
            <a:r>
              <a:rPr lang="en-US" b="0" baseline="0"/>
              <a:t>where the data is stored as capacitor voltage and accessed through the access transistor</a:t>
            </a:r>
            <a:r>
              <a:rPr lang="en-US"/>
              <a:t> [CLICK]</a:t>
            </a:r>
          </a:p>
          <a:p>
            <a:r>
              <a:rPr lang="en-US"/>
              <a:t>A DRAM cell inherently exhibits several charge leakage paths [CLICK]</a:t>
            </a:r>
          </a:p>
          <a:p>
            <a:r>
              <a:rPr lang="en-US"/>
              <a:t>And requires to perform refresh operations to restore the capacitor voltage with a time period called refresh window.</a:t>
            </a:r>
          </a:p>
          <a:p>
            <a:r>
              <a:rPr lang="en-US"/>
              <a:t>[PAUSE]</a:t>
            </a:r>
          </a:p>
          <a:p>
            <a:r>
              <a:rPr lang="en-US"/>
              <a:t>To access a DRAM cell, [CLICK]</a:t>
            </a:r>
          </a:p>
          <a:p>
            <a:r>
              <a:rPr lang="en-US" b="0"/>
              <a:t>the memory controller must first open or activate the row to fetch the row’s data into the row buffer </a:t>
            </a:r>
            <a:r>
              <a:rPr lang="en-US" b="1"/>
              <a:t>[CLICK]</a:t>
            </a:r>
            <a:endParaRPr lang="en-US" b="0"/>
          </a:p>
          <a:p>
            <a:r>
              <a:rPr lang="en-US" b="0"/>
              <a:t>The READ and WRITE requests targeting the row are serviced from the row buffer [CLICK]</a:t>
            </a:r>
          </a:p>
          <a:p>
            <a:r>
              <a:rPr lang="en-US" b="0"/>
              <a:t>After all requests are serviced from the row, the memory controller must close or </a:t>
            </a:r>
            <a:r>
              <a:rPr lang="en-US" b="0" err="1"/>
              <a:t>precharge</a:t>
            </a:r>
            <a:r>
              <a:rPr lang="en-US" b="0"/>
              <a:t> the row in order to begin accessing data from another row. </a:t>
            </a:r>
            <a:r>
              <a:rPr lang="en-US" b="1"/>
              <a:t>[CLICK]</a:t>
            </a:r>
            <a:endParaRPr lang="en-US"/>
          </a:p>
          <a:p>
            <a:endParaRPr lang="en-US"/>
          </a:p>
          <a:p>
            <a:endParaRPr lang="en-US"/>
          </a:p>
        </p:txBody>
      </p:sp>
      <p:sp>
        <p:nvSpPr>
          <p:cNvPr id="4" name="Slide Number Placeholder 3">
            <a:extLst>
              <a:ext uri="{FF2B5EF4-FFF2-40B4-BE49-F238E27FC236}">
                <a16:creationId xmlns:a16="http://schemas.microsoft.com/office/drawing/2014/main" id="{3C0474A9-646B-B8E1-E7EF-C8850178C2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40679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t>
            </a:r>
            <a:r>
              <a:rPr lang="en-US" dirty="0" err="1"/>
              <a:t>Ramulator</a:t>
            </a:r>
            <a:r>
              <a:rPr lang="en-US" dirty="0"/>
              <a:t> for cycle-level simulations in our performance evaluation [CLICK]</a:t>
            </a:r>
          </a:p>
          <a:p>
            <a:r>
              <a:rPr lang="en-US" dirty="0"/>
              <a:t>We simulate a realistic system with the shown parameters that I will not explain in detail [CLICK]</a:t>
            </a:r>
          </a:p>
          <a:p>
            <a:r>
              <a:rPr lang="en-US" dirty="0"/>
              <a:t>We simulate 125 different 8-core </a:t>
            </a:r>
            <a:r>
              <a:rPr lang="en-US" dirty="0" err="1"/>
              <a:t>multiprogrammed</a:t>
            </a:r>
            <a:r>
              <a:rPr lang="en-US" dirty="0"/>
              <a:t> workloads [CLICK]</a:t>
            </a:r>
          </a:p>
          <a:p>
            <a:r>
              <a:rPr lang="en-US" dirty="0"/>
              <a:t>We sweep DRAM chip capacity from 2Gb to 128Gb [CLICK]</a:t>
            </a:r>
          </a:p>
          <a:p>
            <a:r>
              <a:rPr lang="en-US" dirty="0"/>
              <a:t>And RowHammer threshold: the minimum number of activations needed to induce the first RowHammer bit flip from 1K to 64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86480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DRAM chip capacity on the x-axis and system performance on the y-axis [CLICK]</a:t>
            </a:r>
          </a:p>
          <a:p>
            <a:r>
              <a:rPr lang="en-US" dirty="0"/>
              <a:t>System performance is normalized to an ideal system with no periodic refresh [CLICK]</a:t>
            </a:r>
          </a:p>
          <a:p>
            <a:r>
              <a:rPr lang="en-US" dirty="0"/>
              <a:t>Baseline system uses conventional REF commands [CLICK]</a:t>
            </a:r>
          </a:p>
          <a:p>
            <a:r>
              <a:rPr lang="en-US" dirty="0"/>
              <a:t>We observe that periodic refreshes cause significant slow down as DRAM chip capacity increases [CLICK]</a:t>
            </a:r>
          </a:p>
          <a:p>
            <a:r>
              <a:rPr lang="en-US" dirty="0"/>
              <a:t>And HiRA improves system performance by 12.6% compared to the baseline [CLICK]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05311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RowHammer threshold on the x-axis and system performance on the y-axis [CLICK]</a:t>
            </a:r>
          </a:p>
          <a:p>
            <a:r>
              <a:rPr lang="en-US" dirty="0"/>
              <a:t>System performance is normalized to a system with no RowHammer defense and thus no preventive refreshes [CLICK]</a:t>
            </a:r>
          </a:p>
          <a:p>
            <a:r>
              <a:rPr lang="en-US" dirty="0"/>
              <a:t>As the baseline, we choose PARA the RowHammer defense with the lowest hardware overhead for this analysis [CLICK]</a:t>
            </a:r>
          </a:p>
          <a:p>
            <a:r>
              <a:rPr lang="en-US" dirty="0"/>
              <a:t>We observe that preventive refreshes cause significant slow down as RowHammer threshold reduces[CLICK]</a:t>
            </a:r>
          </a:p>
          <a:p>
            <a:r>
              <a:rPr lang="en-US" dirty="0"/>
              <a:t>And HiRA improves system performance by 3.7x compared to PARA [CLICK] </a:t>
            </a:r>
          </a:p>
          <a:p>
            <a:endParaRPr lang="en-US" dirty="0"/>
          </a:p>
          <a:p>
            <a:endParaRPr lang="en-US" dirty="0"/>
          </a:p>
          <a:p>
            <a:r>
              <a:rPr lang="en-US" dirty="0"/>
              <a:t>Proof of concept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83136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 to the full paper for more </a:t>
            </a:r>
          </a:p>
          <a:p>
            <a:r>
              <a:rPr lang="en-US" dirty="0"/>
              <a:t>Real DRAM chip experiments on verification of HiRA and HiRA’s variation across banks [CLICK]</a:t>
            </a:r>
          </a:p>
          <a:p>
            <a:r>
              <a:rPr lang="en-US" dirty="0"/>
              <a:t>Sensitivity to the time slack and the number of channels and ranks [CLICK]</a:t>
            </a:r>
          </a:p>
          <a:p>
            <a:r>
              <a:rPr lang="en-US" dirty="0"/>
              <a:t>The hardware complexity analysis where we show that HiRA-MC is a low cost mechanism [CLICK]</a:t>
            </a:r>
          </a:p>
          <a:p>
            <a:r>
              <a:rPr lang="en-US" dirty="0"/>
              <a:t>Details about the experimental methodology, including detailed algorithms of real chip experiments and an extensive security analysis for preventive refreshes [</a:t>
            </a:r>
            <a:r>
              <a:rPr lang="en-US" dirty="0" err="1"/>
              <a:t>clICK</a:t>
            </a:r>
            <a:r>
              <a:rPr lang="en-US" dirty="0"/>
              <a:t>]</a:t>
            </a:r>
          </a:p>
          <a:p>
            <a:r>
              <a:rPr lang="en-US" dirty="0"/>
              <a:t>And detailed algorithm of finding concurrent refreshes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57218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HiRA work, we overcome three challenges: [CLICK]</a:t>
            </a:r>
          </a:p>
          <a:p>
            <a:r>
              <a:rPr lang="en-US" dirty="0"/>
              <a:t>First, HiRA concurrently activates two rows in the same bank [CLICK]</a:t>
            </a:r>
          </a:p>
          <a:p>
            <a:r>
              <a:rPr lang="en-US" dirty="0"/>
              <a:t>But row activations in a bank are not performed concurrently [CLICK]</a:t>
            </a:r>
          </a:p>
          <a:p>
            <a:r>
              <a:rPr lang="en-US" dirty="0"/>
              <a:t>HiRA overcomes this challenge by violating certain timing constraints that leads to concurrent row activations in a bank [CLICK]</a:t>
            </a:r>
          </a:p>
          <a:p>
            <a:endParaRPr lang="en-US" dirty="0"/>
          </a:p>
          <a:p>
            <a:r>
              <a:rPr lang="en-US" dirty="0"/>
              <a:t>Second, HiRA needs to issue two row activation commands in quick succession [CLICK]</a:t>
            </a:r>
          </a:p>
          <a:p>
            <a:r>
              <a:rPr lang="en-US" dirty="0"/>
              <a:t>But DRAM chips ignore a. second row activation before a DRAM bank is precharged [CLICK]</a:t>
            </a:r>
          </a:p>
          <a:p>
            <a:r>
              <a:rPr lang="en-US" dirty="0"/>
              <a:t>HiRA overcomes this challenge by issuing a precharge command in between two row activations [CLICK]</a:t>
            </a:r>
          </a:p>
          <a:p>
            <a:endParaRPr lang="en-US" dirty="0"/>
          </a:p>
          <a:p>
            <a:r>
              <a:rPr lang="en-US" dirty="0"/>
              <a:t>Third, HiRA activates two DRAM rows in the same bank [CLICK]</a:t>
            </a:r>
          </a:p>
          <a:p>
            <a:r>
              <a:rPr lang="en-US" dirty="0"/>
              <a:t>But concurrently activating two rows in the same bank can lead the two rows to override each other’s data over shared bitlines [CLICK]</a:t>
            </a:r>
          </a:p>
          <a:p>
            <a:r>
              <a:rPr lang="en-US" dirty="0" err="1"/>
              <a:t>HiRa</a:t>
            </a:r>
            <a:r>
              <a:rPr lang="en-US" dirty="0"/>
              <a:t> overcomes this  challenge by choosing two rows from electrically disconnected subarrays [CLICK]</a:t>
            </a:r>
          </a:p>
          <a:p>
            <a:endParaRPr lang="en-US" dirty="0"/>
          </a:p>
          <a:p>
            <a:r>
              <a:rPr lang="en-US" dirty="0"/>
              <a:t>Therefore, </a:t>
            </a:r>
            <a:r>
              <a:rPr lang="en-US" dirty="0" err="1"/>
              <a:t>hiRA</a:t>
            </a:r>
            <a:r>
              <a:rPr lang="en-US" dirty="0"/>
              <a:t> violates DRAM timing constraints in issuing a sequence of Act-PRE-ACT commands that target two rows in two electrically disconnected subarrays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42570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04041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RowA : </a:t>
            </a:r>
            <a:r>
              <a:rPr lang="en-US" dirty="0" err="1"/>
              <a:t>Connencts</a:t>
            </a:r>
            <a:r>
              <a:rPr lang="en-US" dirty="0"/>
              <a:t> RowA to its Local Row Buffer, starting the refresh of RowA</a:t>
            </a:r>
          </a:p>
          <a:p>
            <a:r>
              <a:rPr lang="en-US" dirty="0"/>
              <a:t>PRE: Interrupts row activation before the local row buffer X is </a:t>
            </a:r>
            <a:r>
              <a:rPr lang="en-US" dirty="0" err="1"/>
              <a:t>connnected</a:t>
            </a:r>
            <a:r>
              <a:rPr lang="en-US" dirty="0"/>
              <a:t> to the bank </a:t>
            </a:r>
            <a:r>
              <a:rPr lang="en-US" dirty="0" err="1"/>
              <a:t>i</a:t>
            </a:r>
            <a:r>
              <a:rPr lang="en-US" dirty="0"/>
              <a:t>/o</a:t>
            </a:r>
          </a:p>
          <a:p>
            <a:r>
              <a:rPr lang="en-US" dirty="0"/>
              <a:t>ACT RowB: Interrupts the PRE operation before it closes the </a:t>
            </a:r>
            <a:r>
              <a:rPr lang="en-US" dirty="0" err="1"/>
              <a:t>rowB</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2394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leverage HiRA [CLICK] </a:t>
            </a:r>
          </a:p>
          <a:p>
            <a:r>
              <a:rPr lang="en-US" dirty="0"/>
              <a:t>for a given DRAM row's refresh, [CLICK] </a:t>
            </a:r>
          </a:p>
          <a:p>
            <a:r>
              <a:rPr lang="en-US" dirty="0"/>
              <a:t>we can choose any of the 32% of the rows in the same bank to concurrently activate [CLICK]</a:t>
            </a:r>
          </a:p>
          <a:p>
            <a:r>
              <a:rPr lang="en-US" dirty="0"/>
              <a:t>Therefore, HiRA effectively reduces the time spent for refresh operations in off-the-shelf DRAM chips [CLICK]</a:t>
            </a:r>
          </a:p>
          <a:p>
            <a:endParaRPr lang="en-US" dirty="0"/>
          </a:p>
          <a:p>
            <a:endParaRPr lang="en-US" dirty="0"/>
          </a:p>
          <a:p>
            <a:r>
              <a:rPr lang="en-US" dirty="0"/>
              <a:t>KEEP THE TABLE HERE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501422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3680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83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demonstrate RowPress on a real system with a recent Intel processor and a Samsung DDR4 module with TRR </a:t>
            </a:r>
            <a:r>
              <a:rPr lang="en-US" err="1"/>
              <a:t>rowhammer</a:t>
            </a:r>
            <a:r>
              <a:rPr lang="en-US"/>
              <a:t> mitigation. The key idea of our RowPress program is to keep a DRAM row open for a longer period by keeping accessing different cache blocks in the row.</a:t>
            </a:r>
          </a:p>
          <a:p>
            <a:endParaRPr lang="en-US">
              <a:cs typeface="Calibri"/>
            </a:endParaRPr>
          </a:p>
          <a:p>
            <a:r>
              <a:rPr lang="en-US">
                <a:cs typeface="Calibri"/>
              </a:rPr>
              <a:t>Here is the key part of our program, where we can change the number of cache blocks read per aggressor row activation. If we only read 1 cache block, then the program does the same as </a:t>
            </a:r>
            <a:r>
              <a:rPr lang="en-US" err="1">
                <a:cs typeface="Calibri"/>
              </a:rPr>
              <a:t>RowHammer</a:t>
            </a:r>
            <a:endParaRPr lang="en-US">
              <a:cs typeface="Calibri"/>
            </a:endParaRPr>
          </a:p>
        </p:txBody>
      </p:sp>
      <p:sp>
        <p:nvSpPr>
          <p:cNvPr id="4" name="Slide Number Placeholder 3"/>
          <p:cNvSpPr>
            <a:spLocks noGrp="1"/>
          </p:cNvSpPr>
          <p:nvPr>
            <p:ph type="sldNum" sz="quarter" idx="5"/>
          </p:nvPr>
        </p:nvSpPr>
        <p:spPr/>
        <p:txBody>
          <a:bodyPr/>
          <a:lstStyle/>
          <a:p>
            <a:fld id="{834C1FA8-7F30-4F1F-B2F6-2EBFCCE1E968}" type="slidenum">
              <a:rPr lang="en-CH" smtClean="0"/>
              <a:t>26</a:t>
            </a:fld>
            <a:endParaRPr lang="en-CH"/>
          </a:p>
        </p:txBody>
      </p:sp>
    </p:spTree>
    <p:extLst>
      <p:ext uri="{BB962C8B-B14F-4D97-AF65-F5344CB8AC3E}">
        <p14:creationId xmlns:p14="http://schemas.microsoft.com/office/powerpoint/2010/main" val="358172991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440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42896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26205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28392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45953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1282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37407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5640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74829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7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73F5C-DE5B-4733-2936-2C6BCA92E6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D3AC2-8A87-5150-4CBC-AAC7BFCF4D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B0333-432B-2CD7-AE64-6F861F9C7A5B}"/>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5CB2111A-91BC-0700-D6D1-642B98784033}"/>
              </a:ext>
            </a:extLst>
          </p:cNvPr>
          <p:cNvSpPr>
            <a:spLocks noGrp="1"/>
          </p:cNvSpPr>
          <p:nvPr>
            <p:ph type="sldNum" sz="quarter" idx="5"/>
          </p:nvPr>
        </p:nvSpPr>
        <p:spPr/>
        <p:txBody>
          <a:bodyPr/>
          <a:lstStyle/>
          <a:p>
            <a:fld id="{11C67609-88E9-5A48-B122-2F095B028411}" type="slidenum">
              <a:rPr lang="en-US" smtClean="0"/>
              <a:t>27</a:t>
            </a:fld>
            <a:endParaRPr lang="en-US"/>
          </a:p>
        </p:txBody>
      </p:sp>
    </p:spTree>
    <p:extLst>
      <p:ext uri="{BB962C8B-B14F-4D97-AF65-F5344CB8AC3E}">
        <p14:creationId xmlns:p14="http://schemas.microsoft.com/office/powerpoint/2010/main" val="399256660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3334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ARXIV VERSION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3967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95996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77929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concludes my talk. Thanks for listening. I’m happy to receive your questions.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54159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C0811-A385-3403-9ED6-D9BAD8488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37BF9-E004-7D95-AA7B-672494F29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CBF15-D279-082D-205D-B2633D6210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BreakHammer identifies threads that cause too much overhead due to triggering </a:t>
            </a:r>
            <a:r>
              <a:rPr lang="en-US" dirty="0" err="1"/>
              <a:t>RowHammer</a:t>
            </a:r>
            <a:r>
              <a:rPr lang="en-US" dirty="0"/>
              <a:t>-preventive actions, we call such threads suspect threads.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BreakHammer performs two checks to determine a thread as suspect: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dirty="0"/>
              <a:t> First, BreakHammer checks if a thread’s score exceeds a minimum threshold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dirty="0"/>
              <a:t> Second, BreakHammer checks if a thread’s score largely deviates from the average score of all threads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dirty="0"/>
              <a:t> A thread that satisfies both checks is identified as a suspect thread</a:t>
            </a:r>
          </a:p>
        </p:txBody>
      </p:sp>
      <p:sp>
        <p:nvSpPr>
          <p:cNvPr id="4" name="Slide Number Placeholder 3">
            <a:extLst>
              <a:ext uri="{FF2B5EF4-FFF2-40B4-BE49-F238E27FC236}">
                <a16:creationId xmlns:a16="http://schemas.microsoft.com/office/drawing/2014/main" id="{B202B7E1-BD0B-102D-F956-BA817405F5C8}"/>
              </a:ext>
            </a:extLst>
          </p:cNvPr>
          <p:cNvSpPr>
            <a:spLocks noGrp="1"/>
          </p:cNvSpPr>
          <p:nvPr>
            <p:ph type="sldNum" sz="quarter" idx="5"/>
          </p:nvPr>
        </p:nvSpPr>
        <p:spPr/>
        <p:txBody>
          <a:bodyPr/>
          <a:lstStyle/>
          <a:p>
            <a:fld id="{2F65BF41-557F-464F-A572-936F8C7D1291}" type="slidenum">
              <a:rPr lang="tr-TR" smtClean="0"/>
              <a:t>284</a:t>
            </a:fld>
            <a:endParaRPr lang="tr-TR"/>
          </a:p>
        </p:txBody>
      </p:sp>
    </p:spTree>
    <p:extLst>
      <p:ext uri="{BB962C8B-B14F-4D97-AF65-F5344CB8AC3E}">
        <p14:creationId xmlns:p14="http://schemas.microsoft.com/office/powerpoint/2010/main" val="3950648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601E-448F-6C71-5DF9-F7F09DD29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87DAF-84B2-7451-4986-296813CA8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C201C-E44C-30EC-0E60-988782D39870}"/>
              </a:ext>
            </a:extLst>
          </p:cNvPr>
          <p:cNvSpPr>
            <a:spLocks noGrp="1"/>
          </p:cNvSpPr>
          <p:nvPr>
            <p:ph type="body" idx="1"/>
          </p:nvPr>
        </p:nvSpPr>
        <p:spPr/>
        <p:txBody>
          <a:bodyPr/>
          <a:lstStyle/>
          <a:p>
            <a:r>
              <a:rPr lang="en-US" dirty="0"/>
              <a:t>The third key finding is about the variation of read disturbance across DRAM rows. Assume that this box represents all rows in a bank [CLICK]</a:t>
            </a:r>
          </a:p>
          <a:p>
            <a:r>
              <a:rPr lang="en-US" dirty="0"/>
              <a:t>If the weakest 10% of the rows experience bitflips after being hammered for N times, [CLICK]</a:t>
            </a:r>
          </a:p>
          <a:p>
            <a:r>
              <a:rPr lang="en-US" dirty="0"/>
              <a:t>We need at least 2N hammers to induce a bitflip in the remaining 90% [CLICK]</a:t>
            </a:r>
          </a:p>
          <a:p>
            <a:r>
              <a:rPr lang="en-US" dirty="0"/>
              <a:t>This shows that RowHammer vulnerability significantly varies across DRAM rows [CLICK]</a:t>
            </a:r>
          </a:p>
          <a:p>
            <a:r>
              <a:rPr lang="en-US" dirty="0"/>
              <a:t>And mitigation mechanisms that are configured for the worst row, overprotect many rows, leading to performance / energy / area overheads [CLICK]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22D30F3-9EE9-0B91-E778-0ED5AD4CA60A}"/>
              </a:ext>
            </a:extLst>
          </p:cNvPr>
          <p:cNvSpPr>
            <a:spLocks noGrp="1"/>
          </p:cNvSpPr>
          <p:nvPr>
            <p:ph type="sldNum" sz="quarter" idx="5"/>
          </p:nvPr>
        </p:nvSpPr>
        <p:spPr/>
        <p:txBody>
          <a:bodyPr/>
          <a:lstStyle/>
          <a:p>
            <a:fld id="{35E676A0-33B1-4B4B-B1AA-B0B917FCAA93}" type="slidenum">
              <a:rPr lang="en-US" smtClean="0"/>
              <a:t>28</a:t>
            </a:fld>
            <a:endParaRPr lang="en-US"/>
          </a:p>
        </p:txBody>
      </p:sp>
    </p:spTree>
    <p:extLst>
      <p:ext uri="{BB962C8B-B14F-4D97-AF65-F5344CB8AC3E}">
        <p14:creationId xmlns:p14="http://schemas.microsoft.com/office/powerpoint/2010/main" val="3710613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9C35D-34E7-F233-2508-AF264D1E6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97283-09A7-CA19-799D-14C171B36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82EDC-7B57-BE4A-143B-D31AF4F3AFE5}"/>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CC98A30A-D2B7-BBED-B9AA-CDB1B47E91B8}"/>
              </a:ext>
            </a:extLst>
          </p:cNvPr>
          <p:cNvSpPr>
            <a:spLocks noGrp="1"/>
          </p:cNvSpPr>
          <p:nvPr>
            <p:ph type="sldNum" sz="quarter" idx="5"/>
          </p:nvPr>
        </p:nvSpPr>
        <p:spPr/>
        <p:txBody>
          <a:bodyPr/>
          <a:lstStyle/>
          <a:p>
            <a:fld id="{11C67609-88E9-5A48-B122-2F095B028411}" type="slidenum">
              <a:rPr lang="en-US" smtClean="0"/>
              <a:t>29</a:t>
            </a:fld>
            <a:endParaRPr lang="en-US"/>
          </a:p>
        </p:txBody>
      </p:sp>
    </p:spTree>
    <p:extLst>
      <p:ext uri="{BB962C8B-B14F-4D97-AF65-F5344CB8AC3E}">
        <p14:creationId xmlns:p14="http://schemas.microsoft.com/office/powerpoint/2010/main" val="1195431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CDD8B-AF11-CC2A-FD5F-0621AC9F9F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DB9-E930-B6D8-B3E1-724812ED7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9F840-A47F-E207-1C0A-AF442139E07E}"/>
              </a:ext>
            </a:extLst>
          </p:cNvPr>
          <p:cNvSpPr>
            <a:spLocks noGrp="1"/>
          </p:cNvSpPr>
          <p:nvPr>
            <p:ph type="body" idx="1"/>
          </p:nvPr>
        </p:nvSpPr>
        <p:spPr/>
        <p:txBody>
          <a:bodyPr/>
          <a:lstStyle/>
          <a:p>
            <a:r>
              <a:rPr lang="en-US" dirty="0"/>
              <a:t>We use </a:t>
            </a:r>
            <a:r>
              <a:rPr lang="en-US" dirty="0" err="1"/>
              <a:t>Ramulator</a:t>
            </a:r>
            <a:r>
              <a:rPr lang="en-US" dirty="0"/>
              <a:t> for cycle-level simulations in our performance evaluation [CLICK]</a:t>
            </a:r>
          </a:p>
          <a:p>
            <a:r>
              <a:rPr lang="en-US" dirty="0"/>
              <a:t>We simulate a realistic system with the shown parameters that I will not explain in detail [CLICK]</a:t>
            </a:r>
          </a:p>
          <a:p>
            <a:r>
              <a:rPr lang="en-US" dirty="0"/>
              <a:t>We simulate 125 different 8-core </a:t>
            </a:r>
            <a:r>
              <a:rPr lang="en-US" dirty="0" err="1"/>
              <a:t>multiprogrammed</a:t>
            </a:r>
            <a:r>
              <a:rPr lang="en-US" dirty="0"/>
              <a:t> workloads [CLICK]</a:t>
            </a:r>
          </a:p>
          <a:p>
            <a:r>
              <a:rPr lang="en-US" dirty="0"/>
              <a:t>We sweep DRAM chip capacity from 2Gb to 128Gb [CLICK]</a:t>
            </a:r>
          </a:p>
          <a:p>
            <a:r>
              <a:rPr lang="en-US" dirty="0"/>
              <a:t>And RowHammer threshold: the minimum number of activations needed to induce the first RowHammer bit flip from 1K to 64 [CLICK]</a:t>
            </a:r>
          </a:p>
          <a:p>
            <a:endParaRPr lang="en-US" dirty="0"/>
          </a:p>
        </p:txBody>
      </p:sp>
      <p:sp>
        <p:nvSpPr>
          <p:cNvPr id="4" name="Slide Number Placeholder 3">
            <a:extLst>
              <a:ext uri="{FF2B5EF4-FFF2-40B4-BE49-F238E27FC236}">
                <a16:creationId xmlns:a16="http://schemas.microsoft.com/office/drawing/2014/main" id="{B4EAF1A6-ADF8-492E-85BF-91F4A1C96BB8}"/>
              </a:ext>
            </a:extLst>
          </p:cNvPr>
          <p:cNvSpPr>
            <a:spLocks noGrp="1"/>
          </p:cNvSpPr>
          <p:nvPr>
            <p:ph type="sldNum" sz="quarter" idx="5"/>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425600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A3FA4-0B5F-B733-5D6E-922878718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DE3DB-A152-66C9-7464-074D7B3C9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8CBBB-EC58-0EFF-1337-E7249D3633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83FCB-0C46-FB8F-A2FD-2E2FF2EE3A3C}"/>
              </a:ext>
            </a:extLst>
          </p:cNvPr>
          <p:cNvSpPr>
            <a:spLocks noGrp="1"/>
          </p:cNvSpPr>
          <p:nvPr>
            <p:ph type="sldNum" sz="quarter" idx="5"/>
          </p:nvPr>
        </p:nvSpPr>
        <p:spPr/>
        <p:txBody>
          <a:bodyPr/>
          <a:lstStyle/>
          <a:p>
            <a:fld id="{11C67609-88E9-5A48-B122-2F095B028411}" type="slidenum">
              <a:rPr lang="en-US" smtClean="0"/>
              <a:t>32</a:t>
            </a:fld>
            <a:endParaRPr lang="en-US"/>
          </a:p>
        </p:txBody>
      </p:sp>
    </p:spTree>
    <p:extLst>
      <p:ext uri="{BB962C8B-B14F-4D97-AF65-F5344CB8AC3E}">
        <p14:creationId xmlns:p14="http://schemas.microsoft.com/office/powerpoint/2010/main" val="344676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B0AC-0F9F-5ADE-B8EB-3E54AB04A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C8F2B-59AD-556F-7336-EF4FFC7CB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F4B61B-2792-5595-605C-1C0CCD1F6F50}"/>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54E85EB8-6125-B5FC-6C58-109329379F2E}"/>
              </a:ext>
            </a:extLst>
          </p:cNvPr>
          <p:cNvSpPr>
            <a:spLocks noGrp="1"/>
          </p:cNvSpPr>
          <p:nvPr>
            <p:ph type="sldNum" sz="quarter" idx="5"/>
          </p:nvPr>
        </p:nvSpPr>
        <p:spPr/>
        <p:txBody>
          <a:bodyPr/>
          <a:lstStyle/>
          <a:p>
            <a:fld id="{11C67609-88E9-5A48-B122-2F095B028411}" type="slidenum">
              <a:rPr lang="en-US" smtClean="0"/>
              <a:t>33</a:t>
            </a:fld>
            <a:endParaRPr lang="en-US"/>
          </a:p>
        </p:txBody>
      </p:sp>
    </p:spTree>
    <p:extLst>
      <p:ext uri="{BB962C8B-B14F-4D97-AF65-F5344CB8AC3E}">
        <p14:creationId xmlns:p14="http://schemas.microsoft.com/office/powerpoint/2010/main" val="2765056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38536-CDE3-4C9F-E76E-1EB4A1B2C7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AA4BF-2350-36F4-64F9-5C1E23434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92AFF-C0A8-C791-0A7F-7D92216474E8}"/>
              </a:ext>
            </a:extLst>
          </p:cNvPr>
          <p:cNvSpPr>
            <a:spLocks noGrp="1"/>
          </p:cNvSpPr>
          <p:nvPr>
            <p:ph type="body" idx="1"/>
          </p:nvPr>
        </p:nvSpPr>
        <p:spPr/>
        <p:txBody>
          <a:bodyPr/>
          <a:lstStyle/>
          <a:p>
            <a:r>
              <a:rPr lang="en-US" dirty="0"/>
              <a:t>The second problem is about compatibility with DRAM communication protocols [CLICK]</a:t>
            </a:r>
          </a:p>
          <a:p>
            <a:r>
              <a:rPr lang="en-US" dirty="0"/>
              <a:t>Let’s recap how we manage memory addresses. We use virtual addresses in the application level [CLICK]</a:t>
            </a:r>
          </a:p>
          <a:p>
            <a:r>
              <a:rPr lang="en-US" dirty="0"/>
              <a:t>The system software translates them to physical addresses [CLICK]</a:t>
            </a:r>
          </a:p>
          <a:p>
            <a:r>
              <a:rPr lang="en-US" dirty="0"/>
              <a:t>Which then parsed in the memory controller to identify DRAM bus addresses, such as banks and rows [CLICK]</a:t>
            </a:r>
          </a:p>
          <a:p>
            <a:r>
              <a:rPr lang="en-US" dirty="0"/>
              <a:t>All these translations are visible within the processor [CLICK]</a:t>
            </a:r>
          </a:p>
          <a:p>
            <a:r>
              <a:rPr lang="en-US" dirty="0"/>
              <a:t>However, yet another translation is performed within the DRAM chips from processor-visible addresses to physical row addresses [CLICK]</a:t>
            </a:r>
          </a:p>
          <a:p>
            <a:r>
              <a:rPr lang="en-US" dirty="0"/>
              <a:t>This translation is proprietary information of the DRAM vendors and obfuscated from the processor [CLICK]</a:t>
            </a:r>
          </a:p>
          <a:p>
            <a:r>
              <a:rPr lang="en-US" dirty="0"/>
              <a:t>When a RowHammer attack hammers a Row A [CLICK]</a:t>
            </a:r>
          </a:p>
          <a:p>
            <a:r>
              <a:rPr lang="en-US" dirty="0"/>
              <a:t>A defense implemented in the processor can detect this attack [CLICK]</a:t>
            </a:r>
          </a:p>
          <a:p>
            <a:r>
              <a:rPr lang="en-US" dirty="0"/>
              <a:t>And preventively refresh row addresses A+1 and A-1, which may not correspond to actual victim rows [CLICK]</a:t>
            </a:r>
          </a:p>
          <a:p>
            <a:r>
              <a:rPr lang="en-US" dirty="0"/>
              <a:t>As a result, bitflips still may occur [CLICK]</a:t>
            </a:r>
          </a:p>
          <a:p>
            <a:r>
              <a:rPr lang="en-US" dirty="0"/>
              <a:t>Unfortunately, many existing solutions rely on this proprietary information [CLICK]</a:t>
            </a:r>
          </a:p>
        </p:txBody>
      </p:sp>
      <p:sp>
        <p:nvSpPr>
          <p:cNvPr id="4" name="Slide Number Placeholder 3">
            <a:extLst>
              <a:ext uri="{FF2B5EF4-FFF2-40B4-BE49-F238E27FC236}">
                <a16:creationId xmlns:a16="http://schemas.microsoft.com/office/drawing/2014/main" id="{59D8A89D-5A84-715A-476F-F99DED66D4C6}"/>
              </a:ext>
            </a:extLst>
          </p:cNvPr>
          <p:cNvSpPr>
            <a:spLocks noGrp="1"/>
          </p:cNvSpPr>
          <p:nvPr>
            <p:ph type="sldNum" sz="quarter" idx="5"/>
          </p:nvPr>
        </p:nvSpPr>
        <p:spPr/>
        <p:txBody>
          <a:bodyPr/>
          <a:lstStyle/>
          <a:p>
            <a:fld id="{11C67609-88E9-5A48-B122-2F095B028411}" type="slidenum">
              <a:rPr lang="en-US" smtClean="0"/>
              <a:t>34</a:t>
            </a:fld>
            <a:endParaRPr lang="en-US"/>
          </a:p>
        </p:txBody>
      </p:sp>
    </p:spTree>
    <p:extLst>
      <p:ext uri="{BB962C8B-B14F-4D97-AF65-F5344CB8AC3E}">
        <p14:creationId xmlns:p14="http://schemas.microsoft.com/office/powerpoint/2010/main" val="3528021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A4DA5-C6D3-2AD6-3AFC-70756B29C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4593BC-6A21-4ED0-88CD-4B48D79F9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374B4-57F1-F2AA-91FC-96241A6BB3BB}"/>
              </a:ext>
            </a:extLst>
          </p:cNvPr>
          <p:cNvSpPr>
            <a:spLocks noGrp="1"/>
          </p:cNvSpPr>
          <p:nvPr>
            <p:ph type="body" idx="1"/>
          </p:nvPr>
        </p:nvSpPr>
        <p:spPr/>
        <p:txBody>
          <a:bodyPr/>
          <a:lstStyle/>
          <a:p>
            <a:r>
              <a:rPr lang="en-US" dirty="0"/>
              <a:t>The second problem is about compatibility with DRAM communication protocols [CLICK]</a:t>
            </a:r>
          </a:p>
          <a:p>
            <a:r>
              <a:rPr lang="en-US" dirty="0"/>
              <a:t>Let’s recap how we manage memory addresses. We use virtual addresses in the application level [CLICK]</a:t>
            </a:r>
          </a:p>
          <a:p>
            <a:r>
              <a:rPr lang="en-US" dirty="0"/>
              <a:t>The system software translates them to physical addresses [CLICK]</a:t>
            </a:r>
          </a:p>
          <a:p>
            <a:r>
              <a:rPr lang="en-US" dirty="0"/>
              <a:t>Which then parsed in the memory controller to identify DRAM bus addresses, such as banks and rows [CLICK]</a:t>
            </a:r>
          </a:p>
          <a:p>
            <a:r>
              <a:rPr lang="en-US" dirty="0"/>
              <a:t>All these translations are visible within the processor [CLICK]</a:t>
            </a:r>
          </a:p>
          <a:p>
            <a:r>
              <a:rPr lang="en-US" dirty="0"/>
              <a:t>However, yet another translation is performed within the DRAM chips from processor-visible addresses to physical row addresses [CLICK]</a:t>
            </a:r>
          </a:p>
          <a:p>
            <a:r>
              <a:rPr lang="en-US" dirty="0"/>
              <a:t>This translation is proprietary information of the DRAM vendors and obfuscated from the processor [CLICK]</a:t>
            </a:r>
          </a:p>
          <a:p>
            <a:r>
              <a:rPr lang="en-US" dirty="0"/>
              <a:t>When a RowHammer attack hammers a Row A [CLICK]</a:t>
            </a:r>
          </a:p>
          <a:p>
            <a:r>
              <a:rPr lang="en-US" dirty="0"/>
              <a:t>A defense implemented in the processor can detect this attack [CLICK]</a:t>
            </a:r>
          </a:p>
          <a:p>
            <a:r>
              <a:rPr lang="en-US" dirty="0"/>
              <a:t>And preventively refresh row addresses A+1 and A-1, which may not correspond to actual victim rows [CLICK]</a:t>
            </a:r>
          </a:p>
          <a:p>
            <a:r>
              <a:rPr lang="en-US" dirty="0"/>
              <a:t>As a result, bitflips still may occur [CLICK]</a:t>
            </a:r>
          </a:p>
          <a:p>
            <a:r>
              <a:rPr lang="en-US" dirty="0"/>
              <a:t>Unfortunately, many existing solutions rely on this proprietary information [CLICK]</a:t>
            </a:r>
          </a:p>
        </p:txBody>
      </p:sp>
      <p:sp>
        <p:nvSpPr>
          <p:cNvPr id="4" name="Slide Number Placeholder 3">
            <a:extLst>
              <a:ext uri="{FF2B5EF4-FFF2-40B4-BE49-F238E27FC236}">
                <a16:creationId xmlns:a16="http://schemas.microsoft.com/office/drawing/2014/main" id="{AFF5350B-6FB0-F057-B078-8545BD3B99D1}"/>
              </a:ext>
            </a:extLst>
          </p:cNvPr>
          <p:cNvSpPr>
            <a:spLocks noGrp="1"/>
          </p:cNvSpPr>
          <p:nvPr>
            <p:ph type="sldNum" sz="quarter" idx="5"/>
          </p:nvPr>
        </p:nvSpPr>
        <p:spPr/>
        <p:txBody>
          <a:bodyPr/>
          <a:lstStyle/>
          <a:p>
            <a:fld id="{11C67609-88E9-5A48-B122-2F095B028411}" type="slidenum">
              <a:rPr lang="en-US" smtClean="0"/>
              <a:t>35</a:t>
            </a:fld>
            <a:endParaRPr lang="en-US"/>
          </a:p>
        </p:txBody>
      </p:sp>
    </p:spTree>
    <p:extLst>
      <p:ext uri="{BB962C8B-B14F-4D97-AF65-F5344CB8AC3E}">
        <p14:creationId xmlns:p14="http://schemas.microsoft.com/office/powerpoint/2010/main" val="265630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8F6F3-89A3-D61F-F8B3-EF572CD17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D3CD0-079B-9092-FFED-0A2BCADAC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4E6C7A-683F-8652-4416-12966E17C5EF}"/>
              </a:ext>
            </a:extLst>
          </p:cNvPr>
          <p:cNvSpPr>
            <a:spLocks noGrp="1"/>
          </p:cNvSpPr>
          <p:nvPr>
            <p:ph type="body" idx="1"/>
          </p:nvPr>
        </p:nvSpPr>
        <p:spPr/>
        <p:txBody>
          <a:bodyPr/>
          <a:lstStyle/>
          <a:p>
            <a:r>
              <a:rPr lang="en-US" dirty="0"/>
              <a:t>Dynamic random access memory (DRAM) is the prevalent memory technology today. [CLICK]</a:t>
            </a:r>
          </a:p>
          <a:p>
            <a:r>
              <a:rPr lang="en-US" dirty="0"/>
              <a:t>DRAM stores a bit of data in the form of electrical charge on a capacitor [CLICK]</a:t>
            </a:r>
          </a:p>
          <a:p>
            <a:r>
              <a:rPr lang="en-US" dirty="0"/>
              <a:t>To access we assert a wire called </a:t>
            </a:r>
            <a:r>
              <a:rPr lang="en-US" dirty="0" err="1"/>
              <a:t>wordline</a:t>
            </a:r>
            <a:r>
              <a:rPr lang="en-US" dirty="0"/>
              <a:t> [CLICK]</a:t>
            </a:r>
          </a:p>
          <a:p>
            <a:r>
              <a:rPr lang="en-US" dirty="0"/>
              <a:t>Which enables a transistor, conducting the capacitor to another wire called bitline [CLICK]</a:t>
            </a:r>
          </a:p>
          <a:p>
            <a:r>
              <a:rPr lang="en-US" dirty="0"/>
              <a:t>DRAM is a volatile memory technology as it leaks charge over time and needs to be periodically refreshed [CLICK]</a:t>
            </a:r>
          </a:p>
          <a:p>
            <a:r>
              <a:rPr lang="en-US" dirty="0"/>
              <a:t>Accessing a DRAM cell disturbs other physically nearby cells and exacerbates their charge leakage. This is called DRAM read disturbance [CLICK]</a:t>
            </a:r>
          </a:p>
          <a:p>
            <a:endParaRPr lang="en-US" dirty="0"/>
          </a:p>
        </p:txBody>
      </p:sp>
      <p:sp>
        <p:nvSpPr>
          <p:cNvPr id="4" name="Slide Number Placeholder 3">
            <a:extLst>
              <a:ext uri="{FF2B5EF4-FFF2-40B4-BE49-F238E27FC236}">
                <a16:creationId xmlns:a16="http://schemas.microsoft.com/office/drawing/2014/main" id="{AA0AE5E5-260C-26AD-1205-FC8E997AD454}"/>
              </a:ext>
            </a:extLst>
          </p:cNvPr>
          <p:cNvSpPr>
            <a:spLocks noGrp="1"/>
          </p:cNvSpPr>
          <p:nvPr>
            <p:ph type="sldNum" sz="quarter" idx="5"/>
          </p:nvPr>
        </p:nvSpPr>
        <p:spPr/>
        <p:txBody>
          <a:bodyPr/>
          <a:lstStyle/>
          <a:p>
            <a:fld id="{11C67609-88E9-5A48-B122-2F095B028411}" type="slidenum">
              <a:rPr lang="en-US" smtClean="0"/>
              <a:t>6</a:t>
            </a:fld>
            <a:endParaRPr lang="en-US"/>
          </a:p>
        </p:txBody>
      </p:sp>
    </p:spTree>
    <p:extLst>
      <p:ext uri="{BB962C8B-B14F-4D97-AF65-F5344CB8AC3E}">
        <p14:creationId xmlns:p14="http://schemas.microsoft.com/office/powerpoint/2010/main" val="1198174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BA762-139E-5EB9-92C4-B083B7580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E05E9-9C27-7503-3541-0FD52D103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C3395-435D-FC55-AD76-4EAF7E762AC2}"/>
              </a:ext>
            </a:extLst>
          </p:cNvPr>
          <p:cNvSpPr>
            <a:spLocks noGrp="1"/>
          </p:cNvSpPr>
          <p:nvPr>
            <p:ph type="body" idx="1"/>
          </p:nvPr>
        </p:nvSpPr>
        <p:spPr/>
        <p:txBody>
          <a:bodyPr/>
          <a:lstStyle/>
          <a:p>
            <a:r>
              <a:rPr lang="en-US" dirty="0"/>
              <a:t>We conduct cycle-level simulations using </a:t>
            </a:r>
            <a:r>
              <a:rPr lang="en-US" b="1" dirty="0"/>
              <a:t>RAMULATOR</a:t>
            </a:r>
            <a:r>
              <a:rPr lang="en-US" dirty="0"/>
              <a:t> and </a:t>
            </a:r>
            <a:r>
              <a:rPr lang="en-US" b="1" dirty="0"/>
              <a:t>DRAMPOWER</a:t>
            </a:r>
            <a:r>
              <a:rPr lang="en-US" dirty="0"/>
              <a:t> to evaluate the performance and DRAM energy consumption. </a:t>
            </a:r>
          </a:p>
          <a:p>
            <a:r>
              <a:rPr lang="en-US" b="1" dirty="0"/>
              <a:t>[CLICK]</a:t>
            </a:r>
            <a:r>
              <a:rPr lang="en-US" dirty="0"/>
              <a:t> We simulate a realistic system with a </a:t>
            </a:r>
            <a:r>
              <a:rPr lang="en-US" b="1" dirty="0"/>
              <a:t>DDR4</a:t>
            </a:r>
            <a:r>
              <a:rPr lang="en-US" dirty="0"/>
              <a:t> DRAM module.</a:t>
            </a:r>
          </a:p>
          <a:p>
            <a:r>
              <a:rPr lang="en-US" b="1" dirty="0"/>
              <a:t>[CLICK] </a:t>
            </a:r>
            <a:r>
              <a:rPr lang="en-US" dirty="0"/>
              <a:t>We use single-core workloads from four benchmarks in our simulations. </a:t>
            </a:r>
          </a:p>
          <a:p>
            <a:r>
              <a:rPr lang="en-US" b="1" dirty="0"/>
              <a:t>22 SPEC</a:t>
            </a:r>
            <a:r>
              <a:rPr lang="en-US" dirty="0"/>
              <a:t> benchmarks, 4 disk I/O memory access traces from </a:t>
            </a:r>
            <a:r>
              <a:rPr lang="en-US" b="1" dirty="0"/>
              <a:t>YCSB</a:t>
            </a:r>
            <a:r>
              <a:rPr lang="en-US" dirty="0"/>
              <a:t> benchmark suite, 2 memory access traces collected from a </a:t>
            </a:r>
            <a:r>
              <a:rPr lang="en-US" b="1" dirty="0"/>
              <a:t>network</a:t>
            </a:r>
            <a:r>
              <a:rPr lang="en-US" dirty="0"/>
              <a:t> </a:t>
            </a:r>
            <a:r>
              <a:rPr lang="en-US" b="1" dirty="0"/>
              <a:t>accelerator</a:t>
            </a:r>
            <a:r>
              <a:rPr lang="en-US" dirty="0"/>
              <a:t> chip, and 2 synthetic traces that mimic</a:t>
            </a:r>
            <a:r>
              <a:rPr lang="en-US" b="1" dirty="0"/>
              <a:t> bulk data copy with non-temporal hint</a:t>
            </a:r>
            <a:r>
              <a:rPr lang="en-US" dirty="0"/>
              <a:t>. </a:t>
            </a:r>
          </a:p>
          <a:p>
            <a:r>
              <a:rPr lang="en-US" b="1" dirty="0"/>
              <a:t>[CLICK] </a:t>
            </a:r>
            <a:r>
              <a:rPr lang="en-US" dirty="0"/>
              <a:t>We randomly combine these workloads to create </a:t>
            </a:r>
            <a:r>
              <a:rPr lang="en-US" b="1" dirty="0"/>
              <a:t>two</a:t>
            </a:r>
            <a:r>
              <a:rPr lang="en-US" dirty="0"/>
              <a:t> </a:t>
            </a:r>
            <a:r>
              <a:rPr lang="en-US" b="1" dirty="0"/>
              <a:t>types</a:t>
            </a:r>
            <a:r>
              <a:rPr lang="en-US" dirty="0"/>
              <a:t> of eight-core </a:t>
            </a:r>
            <a:r>
              <a:rPr lang="en-US" dirty="0" err="1"/>
              <a:t>multiprogrammed</a:t>
            </a:r>
            <a:r>
              <a:rPr lang="en-US" dirty="0"/>
              <a:t> workloads: </a:t>
            </a:r>
          </a:p>
          <a:p>
            <a:r>
              <a:rPr lang="en-US" b="1" dirty="0"/>
              <a:t>[CLICK] </a:t>
            </a:r>
            <a:r>
              <a:rPr lang="en-US" b="0" dirty="0"/>
              <a:t>workloads that contain eight </a:t>
            </a:r>
            <a:r>
              <a:rPr lang="en-US" dirty="0"/>
              <a:t>benign applications</a:t>
            </a:r>
          </a:p>
          <a:p>
            <a:r>
              <a:rPr lang="en-US" b="1" dirty="0"/>
              <a:t>[CLICK] </a:t>
            </a:r>
            <a:r>
              <a:rPr lang="en-US" dirty="0"/>
              <a:t>and workloads that contain </a:t>
            </a:r>
            <a:r>
              <a:rPr lang="en-US" b="1" dirty="0"/>
              <a:t>seven</a:t>
            </a:r>
            <a:r>
              <a:rPr lang="en-US" dirty="0"/>
              <a:t> </a:t>
            </a:r>
            <a:r>
              <a:rPr lang="en-US" b="1" dirty="0"/>
              <a:t>benign</a:t>
            </a:r>
            <a:r>
              <a:rPr lang="en-US" dirty="0"/>
              <a:t> applications along with </a:t>
            </a:r>
            <a:r>
              <a:rPr lang="en-US" b="1" dirty="0"/>
              <a:t>one thread </a:t>
            </a:r>
            <a:r>
              <a:rPr lang="en-US" dirty="0"/>
              <a:t>performing RowHammer attack. </a:t>
            </a:r>
          </a:p>
        </p:txBody>
      </p:sp>
      <p:sp>
        <p:nvSpPr>
          <p:cNvPr id="4" name="Slide Number Placeholder 3">
            <a:extLst>
              <a:ext uri="{FF2B5EF4-FFF2-40B4-BE49-F238E27FC236}">
                <a16:creationId xmlns:a16="http://schemas.microsoft.com/office/drawing/2014/main" id="{1417B5CF-9FB0-609C-D621-7D0C47E8B4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075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17749-DEF2-DAA7-869C-CCDA9AB70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E9D64-AC0E-A3CF-4452-B7BEFE6BC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62C85-4B94-698D-E8CC-0DD4711CE32B}"/>
              </a:ext>
            </a:extLst>
          </p:cNvPr>
          <p:cNvSpPr>
            <a:spLocks noGrp="1"/>
          </p:cNvSpPr>
          <p:nvPr>
            <p:ph type="body" idx="1"/>
          </p:nvPr>
        </p:nvSpPr>
        <p:spPr/>
        <p:txBody>
          <a:bodyPr/>
          <a:lstStyle/>
          <a:p>
            <a:r>
              <a:rPr lang="en-US" dirty="0"/>
              <a:t>We conduct cycle-level simulations using </a:t>
            </a:r>
            <a:r>
              <a:rPr lang="en-US" b="1" dirty="0"/>
              <a:t>RAMULATOR</a:t>
            </a:r>
            <a:r>
              <a:rPr lang="en-US" dirty="0"/>
              <a:t> and </a:t>
            </a:r>
            <a:r>
              <a:rPr lang="en-US" b="1" dirty="0"/>
              <a:t>DRAMPOWER</a:t>
            </a:r>
            <a:r>
              <a:rPr lang="en-US" dirty="0"/>
              <a:t> to evaluate the performance and DRAM energy consumption. </a:t>
            </a:r>
          </a:p>
          <a:p>
            <a:r>
              <a:rPr lang="en-US" b="1" dirty="0"/>
              <a:t>[CLICK]</a:t>
            </a:r>
            <a:r>
              <a:rPr lang="en-US" dirty="0"/>
              <a:t> We simulate a realistic system with a </a:t>
            </a:r>
            <a:r>
              <a:rPr lang="en-US" b="1" dirty="0"/>
              <a:t>DDR4</a:t>
            </a:r>
            <a:r>
              <a:rPr lang="en-US" dirty="0"/>
              <a:t> DRAM module.</a:t>
            </a:r>
          </a:p>
          <a:p>
            <a:r>
              <a:rPr lang="en-US" b="1" dirty="0"/>
              <a:t>[CLICK] </a:t>
            </a:r>
            <a:r>
              <a:rPr lang="en-US" dirty="0"/>
              <a:t>We use single-core workloads from four benchmarks in our simulations. </a:t>
            </a:r>
          </a:p>
          <a:p>
            <a:r>
              <a:rPr lang="en-US" b="1" dirty="0"/>
              <a:t>22 SPEC</a:t>
            </a:r>
            <a:r>
              <a:rPr lang="en-US" dirty="0"/>
              <a:t> benchmarks, 4 disk I/O memory access traces from </a:t>
            </a:r>
            <a:r>
              <a:rPr lang="en-US" b="1" dirty="0"/>
              <a:t>YCSB</a:t>
            </a:r>
            <a:r>
              <a:rPr lang="en-US" dirty="0"/>
              <a:t> benchmark suite, 2 memory access traces collected from a </a:t>
            </a:r>
            <a:r>
              <a:rPr lang="en-US" b="1" dirty="0"/>
              <a:t>network</a:t>
            </a:r>
            <a:r>
              <a:rPr lang="en-US" dirty="0"/>
              <a:t> </a:t>
            </a:r>
            <a:r>
              <a:rPr lang="en-US" b="1" dirty="0"/>
              <a:t>accelerator</a:t>
            </a:r>
            <a:r>
              <a:rPr lang="en-US" dirty="0"/>
              <a:t> chip, and 2 synthetic traces that mimic</a:t>
            </a:r>
            <a:r>
              <a:rPr lang="en-US" b="1" dirty="0"/>
              <a:t> bulk data copy with non-temporal hint</a:t>
            </a:r>
            <a:r>
              <a:rPr lang="en-US" dirty="0"/>
              <a:t>. </a:t>
            </a:r>
          </a:p>
          <a:p>
            <a:r>
              <a:rPr lang="en-US" b="1" dirty="0"/>
              <a:t>[CLICK] </a:t>
            </a:r>
            <a:r>
              <a:rPr lang="en-US" dirty="0"/>
              <a:t>We randomly combine these workloads to create </a:t>
            </a:r>
            <a:r>
              <a:rPr lang="en-US" b="1" dirty="0"/>
              <a:t>two</a:t>
            </a:r>
            <a:r>
              <a:rPr lang="en-US" dirty="0"/>
              <a:t> </a:t>
            </a:r>
            <a:r>
              <a:rPr lang="en-US" b="1" dirty="0"/>
              <a:t>types</a:t>
            </a:r>
            <a:r>
              <a:rPr lang="en-US" dirty="0"/>
              <a:t> of eight-core </a:t>
            </a:r>
            <a:r>
              <a:rPr lang="en-US" dirty="0" err="1"/>
              <a:t>multiprogrammed</a:t>
            </a:r>
            <a:r>
              <a:rPr lang="en-US" dirty="0"/>
              <a:t> workloads: </a:t>
            </a:r>
          </a:p>
          <a:p>
            <a:r>
              <a:rPr lang="en-US" b="1" dirty="0"/>
              <a:t>[CLICK] </a:t>
            </a:r>
            <a:r>
              <a:rPr lang="en-US" b="0" dirty="0"/>
              <a:t>workloads that contain eight </a:t>
            </a:r>
            <a:r>
              <a:rPr lang="en-US" dirty="0"/>
              <a:t>benign applications</a:t>
            </a:r>
          </a:p>
          <a:p>
            <a:r>
              <a:rPr lang="en-US" b="1" dirty="0"/>
              <a:t>[CLICK] </a:t>
            </a:r>
            <a:r>
              <a:rPr lang="en-US" dirty="0"/>
              <a:t>and workloads that contain </a:t>
            </a:r>
            <a:r>
              <a:rPr lang="en-US" b="1" dirty="0"/>
              <a:t>seven</a:t>
            </a:r>
            <a:r>
              <a:rPr lang="en-US" dirty="0"/>
              <a:t> </a:t>
            </a:r>
            <a:r>
              <a:rPr lang="en-US" b="1" dirty="0"/>
              <a:t>benign</a:t>
            </a:r>
            <a:r>
              <a:rPr lang="en-US" dirty="0"/>
              <a:t> applications along with </a:t>
            </a:r>
            <a:r>
              <a:rPr lang="en-US" b="1" dirty="0"/>
              <a:t>one thread </a:t>
            </a:r>
            <a:r>
              <a:rPr lang="en-US" dirty="0"/>
              <a:t>performing RowHammer attack. </a:t>
            </a:r>
          </a:p>
        </p:txBody>
      </p:sp>
      <p:sp>
        <p:nvSpPr>
          <p:cNvPr id="4" name="Slide Number Placeholder 3">
            <a:extLst>
              <a:ext uri="{FF2B5EF4-FFF2-40B4-BE49-F238E27FC236}">
                <a16:creationId xmlns:a16="http://schemas.microsoft.com/office/drawing/2014/main" id="{3BBAF65B-7B42-5C4D-360F-B01F506041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972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40</a:t>
            </a:fld>
            <a:endParaRPr lang="en-US"/>
          </a:p>
        </p:txBody>
      </p:sp>
    </p:spTree>
    <p:extLst>
      <p:ext uri="{BB962C8B-B14F-4D97-AF65-F5344CB8AC3E}">
        <p14:creationId xmlns:p14="http://schemas.microsoft.com/office/powerpoint/2010/main" val="4020495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CCEA5-0E39-903D-31B5-F76E3A024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28ECC-1C85-8929-C772-C918FACE5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F19F53-446B-A03F-1C6B-42F4D8368F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With PRAC</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b="0" dirty="0"/>
              <a:t> DRAM maintains an activation counter for each DRAM row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 </a:t>
            </a:r>
            <a:r>
              <a:rPr lang="en-US" b="0" dirty="0"/>
              <a:t>Whenever one of these counters reaches a critical value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For example close to </a:t>
            </a:r>
            <a:r>
              <a:rPr lang="en-US" b="0" dirty="0" err="1"/>
              <a:t>RowHammer</a:t>
            </a:r>
            <a:r>
              <a:rPr lang="en-US" b="0" dirty="0"/>
              <a:t> threshold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 </a:t>
            </a:r>
            <a:r>
              <a:rPr lang="en-US" b="0" dirty="0"/>
              <a:t>The DRAM module triggers </a:t>
            </a:r>
            <a:r>
              <a:rPr lang="en-US" b="0" dirty="0" err="1"/>
              <a:t>whats</a:t>
            </a:r>
            <a:r>
              <a:rPr lang="en-US" b="0" dirty="0"/>
              <a:t> called a back-off</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[CLICK]</a:t>
            </a:r>
            <a:r>
              <a:rPr lang="en-US" b="0" dirty="0"/>
              <a:t> After a back-off is received by the memory controller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It stops performing accesses to DRAM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And starts sending special commands that allow time for preventive refreshes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dirty="0"/>
              <a:t>Make the arrow shorter for high activation count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dirty="0"/>
              <a:t>Refreshes should be refresh with subscript </a:t>
            </a:r>
            <a:r>
              <a:rPr lang="en-US" b="1" dirty="0" err="1"/>
              <a:t>ps</a:t>
            </a:r>
            <a:endParaRPr lang="en-US" b="1" dirty="0"/>
          </a:p>
        </p:txBody>
      </p:sp>
      <p:sp>
        <p:nvSpPr>
          <p:cNvPr id="4" name="Slide Number Placeholder 3">
            <a:extLst>
              <a:ext uri="{FF2B5EF4-FFF2-40B4-BE49-F238E27FC236}">
                <a16:creationId xmlns:a16="http://schemas.microsoft.com/office/drawing/2014/main" id="{16456887-08CC-AF16-7A84-EA206E31B6F7}"/>
              </a:ext>
            </a:extLst>
          </p:cNvPr>
          <p:cNvSpPr>
            <a:spLocks noGrp="1"/>
          </p:cNvSpPr>
          <p:nvPr>
            <p:ph type="sldNum" sz="quarter" idx="5"/>
          </p:nvPr>
        </p:nvSpPr>
        <p:spPr/>
        <p:txBody>
          <a:bodyPr/>
          <a:lstStyle/>
          <a:p>
            <a:fld id="{2F65BF41-557F-464F-A572-936F8C7D1291}" type="slidenum">
              <a:rPr lang="tr-TR" smtClean="0"/>
              <a:t>45</a:t>
            </a:fld>
            <a:endParaRPr lang="tr-TR"/>
          </a:p>
        </p:txBody>
      </p:sp>
    </p:spTree>
    <p:extLst>
      <p:ext uri="{BB962C8B-B14F-4D97-AF65-F5344CB8AC3E}">
        <p14:creationId xmlns:p14="http://schemas.microsoft.com/office/powerpoint/2010/main" val="3573650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F25B4-1AAA-DB92-9EE1-16DCFD2B5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735140-6B19-FA7B-45E6-B34E695B4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E0C03-14B6-623A-3FA6-764485B956EF}"/>
              </a:ext>
            </a:extLst>
          </p:cNvPr>
          <p:cNvSpPr>
            <a:spLocks noGrp="1"/>
          </p:cNvSpPr>
          <p:nvPr>
            <p:ph type="body" idx="1"/>
          </p:nvPr>
        </p:nvSpPr>
        <p:spPr/>
        <p:txBody>
          <a:bodyPr/>
          <a:lstStyle/>
          <a:p>
            <a:r>
              <a:rPr lang="en-US" dirty="0" err="1"/>
              <a:t>Chronus</a:t>
            </a:r>
            <a:r>
              <a:rPr lang="en-US" dirty="0"/>
              <a:t> concurrently updates counters with a small change to the bank</a:t>
            </a:r>
          </a:p>
          <a:p>
            <a:r>
              <a:rPr lang="en-US" dirty="0"/>
              <a:t>Alongside the regular DRAM subarrays that store data, </a:t>
            </a:r>
            <a:r>
              <a:rPr lang="en-US" dirty="0" err="1"/>
              <a:t>Chronus</a:t>
            </a:r>
            <a:r>
              <a:rPr lang="en-US" dirty="0"/>
              <a:t> adds an additional Counter subarray to store counters</a:t>
            </a:r>
          </a:p>
          <a:p>
            <a:r>
              <a:rPr lang="en-US" dirty="0"/>
              <a:t>DRAM -&gt; access, Counter -&gt; updates</a:t>
            </a:r>
          </a:p>
          <a:p>
            <a:r>
              <a:rPr lang="en-US" dirty="0"/>
              <a:t>SALP</a:t>
            </a:r>
          </a:p>
        </p:txBody>
      </p:sp>
      <p:sp>
        <p:nvSpPr>
          <p:cNvPr id="4" name="Slide Number Placeholder 3">
            <a:extLst>
              <a:ext uri="{FF2B5EF4-FFF2-40B4-BE49-F238E27FC236}">
                <a16:creationId xmlns:a16="http://schemas.microsoft.com/office/drawing/2014/main" id="{21B01698-A5ED-2DCB-8D56-63A262A2C880}"/>
              </a:ext>
            </a:extLst>
          </p:cNvPr>
          <p:cNvSpPr>
            <a:spLocks noGrp="1"/>
          </p:cNvSpPr>
          <p:nvPr>
            <p:ph type="sldNum" sz="quarter" idx="5"/>
          </p:nvPr>
        </p:nvSpPr>
        <p:spPr/>
        <p:txBody>
          <a:bodyPr/>
          <a:lstStyle/>
          <a:p>
            <a:fld id="{2F65BF41-557F-464F-A572-936F8C7D1291}" type="slidenum">
              <a:rPr lang="tr-TR" smtClean="0"/>
              <a:t>47</a:t>
            </a:fld>
            <a:endParaRPr lang="tr-TR"/>
          </a:p>
        </p:txBody>
      </p:sp>
    </p:spTree>
    <p:extLst>
      <p:ext uri="{BB962C8B-B14F-4D97-AF65-F5344CB8AC3E}">
        <p14:creationId xmlns:p14="http://schemas.microsoft.com/office/powerpoint/2010/main" val="4086363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38EB9-669B-0D59-8E01-778CE6FAB5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7D41C-4DFD-E514-1B82-9A7066527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448A5-46D4-19EF-1D6D-38BA38ED72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BreakHammer’s</a:t>
            </a:r>
            <a:r>
              <a:rPr lang="en-US" dirty="0"/>
              <a:t> key idea is to detect and slow down the memory accesses of threads that trigger many </a:t>
            </a:r>
            <a:r>
              <a:rPr lang="en-US" dirty="0" err="1"/>
              <a:t>RowHammer</a:t>
            </a:r>
            <a:r>
              <a:rPr lang="en-US" dirty="0"/>
              <a:t>-preventive 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a:t>
            </a:r>
            <a:r>
              <a:rPr lang="en-US" dirty="0"/>
              <a:t> We refer to these threads as suspect threads</a:t>
            </a:r>
          </a:p>
        </p:txBody>
      </p:sp>
      <p:sp>
        <p:nvSpPr>
          <p:cNvPr id="4" name="Slide Number Placeholder 3">
            <a:extLst>
              <a:ext uri="{FF2B5EF4-FFF2-40B4-BE49-F238E27FC236}">
                <a16:creationId xmlns:a16="http://schemas.microsoft.com/office/drawing/2014/main" id="{E9879E5E-6681-B1FC-034D-E6AE15DC6186}"/>
              </a:ext>
            </a:extLst>
          </p:cNvPr>
          <p:cNvSpPr>
            <a:spLocks noGrp="1"/>
          </p:cNvSpPr>
          <p:nvPr>
            <p:ph type="sldNum" sz="quarter" idx="5"/>
          </p:nvPr>
        </p:nvSpPr>
        <p:spPr/>
        <p:txBody>
          <a:bodyPr/>
          <a:lstStyle/>
          <a:p>
            <a:fld id="{2F65BF41-557F-464F-A572-936F8C7D1291}" type="slidenum">
              <a:rPr lang="tr-TR" smtClean="0"/>
              <a:t>49</a:t>
            </a:fld>
            <a:endParaRPr lang="tr-TR"/>
          </a:p>
        </p:txBody>
      </p:sp>
    </p:spTree>
    <p:extLst>
      <p:ext uri="{BB962C8B-B14F-4D97-AF65-F5344CB8AC3E}">
        <p14:creationId xmlns:p14="http://schemas.microsoft.com/office/powerpoint/2010/main" val="1046314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0EC86-BD2B-9C3D-12B4-A36940CC7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36981-CE51-8360-7A2B-63F4A29456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AA6D4-22B0-83FA-F7A2-982550383609}"/>
              </a:ext>
            </a:extLst>
          </p:cNvPr>
          <p:cNvSpPr>
            <a:spLocks noGrp="1"/>
          </p:cNvSpPr>
          <p:nvPr>
            <p:ph type="body" idx="1"/>
          </p:nvPr>
        </p:nvSpPr>
        <p:spPr/>
        <p:txBody>
          <a:bodyPr/>
          <a:lstStyle/>
          <a:p>
            <a:r>
              <a:rPr lang="en-US" dirty="0"/>
              <a:t>Hi, my name is Giray and today I will give a high-level overview of my PhD research and future research plans</a:t>
            </a:r>
          </a:p>
        </p:txBody>
      </p:sp>
      <p:sp>
        <p:nvSpPr>
          <p:cNvPr id="4" name="Slide Number Placeholder 3">
            <a:extLst>
              <a:ext uri="{FF2B5EF4-FFF2-40B4-BE49-F238E27FC236}">
                <a16:creationId xmlns:a16="http://schemas.microsoft.com/office/drawing/2014/main" id="{02DC7836-B73F-99EB-66ED-CC961106AE93}"/>
              </a:ext>
            </a:extLst>
          </p:cNvPr>
          <p:cNvSpPr>
            <a:spLocks noGrp="1"/>
          </p:cNvSpPr>
          <p:nvPr>
            <p:ph type="sldNum" sz="quarter" idx="5"/>
          </p:nvPr>
        </p:nvSpPr>
        <p:spPr/>
        <p:txBody>
          <a:bodyPr/>
          <a:lstStyle/>
          <a:p>
            <a:fld id="{11C67609-88E9-5A48-B122-2F095B028411}" type="slidenum">
              <a:rPr lang="en-US" smtClean="0"/>
              <a:t>65</a:t>
            </a:fld>
            <a:endParaRPr lang="en-US"/>
          </a:p>
        </p:txBody>
      </p:sp>
    </p:spTree>
    <p:extLst>
      <p:ext uri="{BB962C8B-B14F-4D97-AF65-F5344CB8AC3E}">
        <p14:creationId xmlns:p14="http://schemas.microsoft.com/office/powerpoint/2010/main" val="3773735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3CE8E-6A49-A924-9702-2FFABF45F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CCD01D-19D3-53B0-626D-64AF33D87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0D3F8-F249-C8F8-5F2C-818829392093}"/>
              </a:ext>
            </a:extLst>
          </p:cNvPr>
          <p:cNvSpPr>
            <a:spLocks noGrp="1"/>
          </p:cNvSpPr>
          <p:nvPr>
            <p:ph type="body" idx="1"/>
          </p:nvPr>
        </p:nvSpPr>
        <p:spPr/>
        <p:txBody>
          <a:bodyPr/>
          <a:lstStyle/>
          <a:p>
            <a:r>
              <a:rPr lang="en-US" dirty="0"/>
              <a:t>Hi, my name is Giray and today I will give a high-level overview of my PhD research and future research plans</a:t>
            </a:r>
          </a:p>
        </p:txBody>
      </p:sp>
      <p:sp>
        <p:nvSpPr>
          <p:cNvPr id="4" name="Slide Number Placeholder 3">
            <a:extLst>
              <a:ext uri="{FF2B5EF4-FFF2-40B4-BE49-F238E27FC236}">
                <a16:creationId xmlns:a16="http://schemas.microsoft.com/office/drawing/2014/main" id="{19597569-1A14-6DD3-B871-86129BD2CED5}"/>
              </a:ext>
            </a:extLst>
          </p:cNvPr>
          <p:cNvSpPr>
            <a:spLocks noGrp="1"/>
          </p:cNvSpPr>
          <p:nvPr>
            <p:ph type="sldNum" sz="quarter" idx="5"/>
          </p:nvPr>
        </p:nvSpPr>
        <p:spPr/>
        <p:txBody>
          <a:bodyPr/>
          <a:lstStyle/>
          <a:p>
            <a:fld id="{11C67609-88E9-5A48-B122-2F095B028411}" type="slidenum">
              <a:rPr lang="en-US" smtClean="0"/>
              <a:t>66</a:t>
            </a:fld>
            <a:endParaRPr lang="en-US"/>
          </a:p>
        </p:txBody>
      </p:sp>
    </p:spTree>
    <p:extLst>
      <p:ext uri="{BB962C8B-B14F-4D97-AF65-F5344CB8AC3E}">
        <p14:creationId xmlns:p14="http://schemas.microsoft.com/office/powerpoint/2010/main" val="1839191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DRAM module, used as the main memory on many systems. [CLICK]</a:t>
            </a:r>
          </a:p>
          <a:p>
            <a:r>
              <a:rPr lang="en-US"/>
              <a:t>A DRAM module consists of multiple chips each of which contains multiple banks [CLICK]</a:t>
            </a:r>
          </a:p>
          <a:p>
            <a:r>
              <a:rPr lang="en-US"/>
              <a:t>Each bank is composed of multiple subarrays [CLICK]</a:t>
            </a:r>
          </a:p>
          <a:p>
            <a:r>
              <a:rPr lang="en-US"/>
              <a:t>And within each subarray, there is a two dimensional array of DRAM cells. [CLICK]</a:t>
            </a:r>
          </a:p>
          <a:p>
            <a:r>
              <a:rPr lang="en-US"/>
              <a:t>These cells are organized into rows that are selected using </a:t>
            </a:r>
            <a:r>
              <a:rPr lang="en-US" err="1"/>
              <a:t>wordlines</a:t>
            </a:r>
            <a:r>
              <a:rPr lang="en-US"/>
              <a:t> [CLICK]</a:t>
            </a:r>
          </a:p>
          <a:p>
            <a:r>
              <a:rPr lang="en-US"/>
              <a:t>And the cells are connected to a row buffer via </a:t>
            </a:r>
            <a:r>
              <a:rPr lang="en-US" err="1"/>
              <a:t>bitlines</a:t>
            </a:r>
            <a:r>
              <a:rPr lang="en-US"/>
              <a:t> [CLICK]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29AF4-9733-4245-A38E-6E2258071B1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63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diagram of a DRAM cell, </a:t>
            </a:r>
            <a:r>
              <a:rPr lang="en-US" b="0" baseline="0"/>
              <a:t>where the data is stored as capacitor voltage and accessed through the access transistor</a:t>
            </a:r>
            <a:r>
              <a:rPr lang="en-US"/>
              <a:t> [CLICK]</a:t>
            </a:r>
          </a:p>
          <a:p>
            <a:r>
              <a:rPr lang="en-US"/>
              <a:t>A DRAM cell inherently exhibits several charge leakage paths [CLICK]</a:t>
            </a:r>
          </a:p>
          <a:p>
            <a:r>
              <a:rPr lang="en-US"/>
              <a:t>And requires to perform refresh operations to restore the capacitor voltage with a time period called refresh window.</a:t>
            </a:r>
          </a:p>
          <a:p>
            <a:r>
              <a:rPr lang="en-US"/>
              <a:t>[PAUSE]</a:t>
            </a:r>
          </a:p>
          <a:p>
            <a:r>
              <a:rPr lang="en-US"/>
              <a:t>To access a DRAM cell, [CLICK]</a:t>
            </a:r>
          </a:p>
          <a:p>
            <a:r>
              <a:rPr lang="en-US" b="0"/>
              <a:t>the memory controller must first open or activate the row to fetch the row’s data into the row buffer </a:t>
            </a:r>
            <a:r>
              <a:rPr lang="en-US" b="1"/>
              <a:t>[CLICK]</a:t>
            </a:r>
            <a:endParaRPr lang="en-US" b="0"/>
          </a:p>
          <a:p>
            <a:r>
              <a:rPr lang="en-US" b="0"/>
              <a:t>The READ and WRITE requests targeting the row are serviced from the row buffer [CLICK]</a:t>
            </a:r>
          </a:p>
          <a:p>
            <a:r>
              <a:rPr lang="en-US" b="0"/>
              <a:t>After all requests are serviced from the row, the memory controller must close or </a:t>
            </a:r>
            <a:r>
              <a:rPr lang="en-US" b="0" err="1"/>
              <a:t>precharge</a:t>
            </a:r>
            <a:r>
              <a:rPr lang="en-US" b="0"/>
              <a:t> the row in order to begin accessing data from another row. </a:t>
            </a:r>
            <a:r>
              <a:rPr lang="en-US" b="1"/>
              <a:t>[CLICK]</a:t>
            </a:r>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2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BDCAC-D682-EC47-8F74-5B78C5CB7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99A21-A364-24B5-ED20-1BB5B59FA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359629-935A-2CBD-B2C0-6E4C7929EFF5}"/>
              </a:ext>
            </a:extLst>
          </p:cNvPr>
          <p:cNvSpPr>
            <a:spLocks noGrp="1"/>
          </p:cNvSpPr>
          <p:nvPr>
            <p:ph type="body" idx="1"/>
          </p:nvPr>
        </p:nvSpPr>
        <p:spPr/>
        <p:txBody>
          <a:bodyPr/>
          <a:lstStyle/>
          <a:p>
            <a:r>
              <a:rPr lang="en-US" b="0" dirty="0"/>
              <a:t>A prime example of DRAM read disturbance is RowHammer, which I will show in this slide. </a:t>
            </a:r>
          </a:p>
          <a:p>
            <a:r>
              <a:rPr lang="en-US" b="0" dirty="0"/>
              <a:t>DRAM cells are organized in 2 dimensional arrays as rows and columns and internally accessed in a DRAM row granularity. For example, to access a data stored in Row 2, </a:t>
            </a:r>
            <a:r>
              <a:rPr lang="en-US" b="1" dirty="0"/>
              <a:t>[CLICK]</a:t>
            </a:r>
          </a:p>
          <a:p>
            <a:r>
              <a:rPr lang="en-US" b="0" dirty="0"/>
              <a:t>We first need to open Row 2, and then perform accesses. Once we need to access another row, we need to close Row 2 and open the other row </a:t>
            </a:r>
            <a:r>
              <a:rPr lang="en-US" b="1" dirty="0"/>
              <a:t>[CLICK]</a:t>
            </a:r>
          </a:p>
          <a:p>
            <a:r>
              <a:rPr lang="en-US" b="1" dirty="0"/>
              <a:t>[BACK&amp; FORTH] </a:t>
            </a:r>
            <a:r>
              <a:rPr lang="en-US" b="0" dirty="0"/>
              <a:t>If we keep opening and closing this row many times, called hammering a row, </a:t>
            </a:r>
            <a:r>
              <a:rPr lang="en-US" b="1" dirty="0"/>
              <a:t>[CLICK]</a:t>
            </a:r>
          </a:p>
          <a:p>
            <a:r>
              <a:rPr lang="en-US" b="0" dirty="0"/>
              <a:t>We observe bitflips in physically nearby DRAM rows </a:t>
            </a:r>
            <a:r>
              <a:rPr lang="en-US" b="1" dirty="0"/>
              <a:t>[CLICK]</a:t>
            </a:r>
          </a:p>
          <a:p>
            <a:r>
              <a:rPr lang="en-US" b="0" dirty="0"/>
              <a:t>This phenomenon is called RowHammer. We refer to the hammered row as the aggressor row and the rows that are affected as victim rows. </a:t>
            </a:r>
            <a:r>
              <a:rPr lang="en-US" b="1" dirty="0"/>
              <a:t>[CLICK]</a:t>
            </a:r>
          </a:p>
          <a:p>
            <a:endParaRPr lang="en-US" b="1" dirty="0"/>
          </a:p>
          <a:p>
            <a:endParaRPr lang="en-US" b="0" dirty="0"/>
          </a:p>
        </p:txBody>
      </p:sp>
      <p:sp>
        <p:nvSpPr>
          <p:cNvPr id="4" name="Slide Number Placeholder 3">
            <a:extLst>
              <a:ext uri="{FF2B5EF4-FFF2-40B4-BE49-F238E27FC236}">
                <a16:creationId xmlns:a16="http://schemas.microsoft.com/office/drawing/2014/main" id="{A7B256C5-8B93-F48E-7B8B-94BBC44076AA}"/>
              </a:ext>
            </a:extLst>
          </p:cNvPr>
          <p:cNvSpPr>
            <a:spLocks noGrp="1"/>
          </p:cNvSpPr>
          <p:nvPr>
            <p:ph type="sldNum" sz="quarter" idx="10"/>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4114397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B7A9D-E6DF-FD09-D78F-98BF5834D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28ED8-3C52-DF34-0C5A-87028435A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8B6B39-D29C-B554-E90D-A96E2820C6B4}"/>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02D90DD3-D993-FB26-DDBC-7CF89199CC55}"/>
              </a:ext>
            </a:extLst>
          </p:cNvPr>
          <p:cNvSpPr>
            <a:spLocks noGrp="1"/>
          </p:cNvSpPr>
          <p:nvPr>
            <p:ph type="sldNum" sz="quarter" idx="5"/>
          </p:nvPr>
        </p:nvSpPr>
        <p:spPr/>
        <p:txBody>
          <a:bodyPr/>
          <a:lstStyle/>
          <a:p>
            <a:fld id="{11C67609-88E9-5A48-B122-2F095B028411}" type="slidenum">
              <a:rPr lang="en-US" smtClean="0"/>
              <a:t>70</a:t>
            </a:fld>
            <a:endParaRPr lang="en-US"/>
          </a:p>
        </p:txBody>
      </p:sp>
    </p:spTree>
    <p:extLst>
      <p:ext uri="{BB962C8B-B14F-4D97-AF65-F5344CB8AC3E}">
        <p14:creationId xmlns:p14="http://schemas.microsoft.com/office/powerpoint/2010/main" val="402465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24A77-268F-3920-BACC-11D826899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ED2E5-1627-474A-15B1-4DEB1B967507}"/>
              </a:ext>
            </a:extLst>
          </p:cNvPr>
          <p:cNvSpPr>
            <a:spLocks noGrp="1" noRot="1" noChangeAspect="1"/>
          </p:cNvSpPr>
          <p:nvPr>
            <p:ph type="sldImg"/>
          </p:nvPr>
        </p:nvSpPr>
        <p:spPr>
          <a:xfrm>
            <a:off x="3028950" y="857250"/>
            <a:ext cx="3086100" cy="2314575"/>
          </a:xfrm>
        </p:spPr>
      </p:sp>
      <p:sp>
        <p:nvSpPr>
          <p:cNvPr id="3" name="Notes Placeholder 2">
            <a:extLst>
              <a:ext uri="{FF2B5EF4-FFF2-40B4-BE49-F238E27FC236}">
                <a16:creationId xmlns:a16="http://schemas.microsoft.com/office/drawing/2014/main" id="{8179E3A5-C755-367B-908A-5111ED5ED337}"/>
              </a:ext>
            </a:extLst>
          </p:cNvPr>
          <p:cNvSpPr>
            <a:spLocks noGrp="1"/>
          </p:cNvSpPr>
          <p:nvPr>
            <p:ph type="body" idx="1"/>
          </p:nvPr>
        </p:nvSpPr>
        <p:spPr/>
        <p:txBody>
          <a:bodyPr/>
          <a:lstStyle/>
          <a:p>
            <a:r>
              <a:rPr lang="en-US" sz="500" dirty="0"/>
              <a:t>In summary,</a:t>
            </a:r>
          </a:p>
          <a:p>
            <a:r>
              <a:rPr lang="en-US" sz="500" dirty="0"/>
              <a:t>[CLICK] The three major DRAM maintenance operations are refresh, RowHammer protection, and memory scrubbing.</a:t>
            </a:r>
          </a:p>
          <a:p>
            <a:r>
              <a:rPr lang="en-US" sz="500" dirty="0"/>
              <a:t>[CLICK] We observe that implementing new and efficient maintenance mechanisms often requires difficult-to-realize changes in various system components, including the DRAM interface and the memory controller.</a:t>
            </a:r>
          </a:p>
          <a:p>
            <a:r>
              <a:rPr lang="en-US" sz="500" dirty="0"/>
              <a:t>[CLICK] In this work, our goal is to first, ease the process of enabling new DRAM maintenance operations in DRAM and</a:t>
            </a:r>
          </a:p>
          <a:p>
            <a:r>
              <a:rPr lang="en-US" sz="500" dirty="0"/>
              <a:t>[CLICK] enable more efficient in-DRAM maintenance operations</a:t>
            </a:r>
          </a:p>
          <a:p>
            <a:r>
              <a:rPr lang="en-US" sz="500" dirty="0"/>
              <a:t>[CLICK] To this end, we propose Self-Managing DRAM (or SMD for short), which enables implementing new in-DRAM maintenance mechanisms with no further changes in the DRAM interface and the memory controller</a:t>
            </a:r>
          </a:p>
          <a:p>
            <a:endParaRPr lang="en-US" sz="500" dirty="0"/>
          </a:p>
          <a:p>
            <a:r>
              <a:rPr lang="en-US" sz="500" dirty="0"/>
              <a:t>[CLICK] According to our evaluations, SMD-based maintenance mechanisms achieve significant performance and energy efficiency benefits across many system configurations and workloads.</a:t>
            </a:r>
          </a:p>
          <a:p>
            <a:r>
              <a:rPr lang="en-US" sz="500" dirty="0"/>
              <a:t>[CLICK] We release the source code of SMD on </a:t>
            </a:r>
            <a:r>
              <a:rPr lang="en-US" sz="500" dirty="0" err="1"/>
              <a:t>github</a:t>
            </a:r>
            <a:r>
              <a:rPr lang="en-US" sz="500" dirty="0"/>
              <a:t>.</a:t>
            </a:r>
          </a:p>
        </p:txBody>
      </p:sp>
      <p:sp>
        <p:nvSpPr>
          <p:cNvPr id="4" name="Slide Number Placeholder 3">
            <a:extLst>
              <a:ext uri="{FF2B5EF4-FFF2-40B4-BE49-F238E27FC236}">
                <a16:creationId xmlns:a16="http://schemas.microsoft.com/office/drawing/2014/main" id="{D982A344-98AE-78AD-9606-DBEA42081ADE}"/>
              </a:ext>
            </a:extLst>
          </p:cNvPr>
          <p:cNvSpPr>
            <a:spLocks noGrp="1"/>
          </p:cNvSpPr>
          <p:nvPr>
            <p:ph type="sldNum" sz="quarter" idx="5"/>
          </p:nvPr>
        </p:nvSpPr>
        <p:spPr/>
        <p:txBody>
          <a:bodyPr/>
          <a:lstStyle/>
          <a:p>
            <a:fld id="{EF7F79D3-8C36-4CB5-B03B-F440DA7B71AF}" type="slidenum">
              <a:rPr lang="en-US" smtClean="0"/>
              <a:t>71</a:t>
            </a:fld>
            <a:endParaRPr lang="en-US"/>
          </a:p>
        </p:txBody>
      </p:sp>
    </p:spTree>
    <p:extLst>
      <p:ext uri="{BB962C8B-B14F-4D97-AF65-F5344CB8AC3E}">
        <p14:creationId xmlns:p14="http://schemas.microsoft.com/office/powerpoint/2010/main" val="561006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I am </a:t>
            </a:r>
            <a:r>
              <a:rPr lang="en-US" baseline="0" dirty="0" err="1"/>
              <a:t>Giray</a:t>
            </a:r>
            <a:r>
              <a:rPr lang="en-US" baseline="0" dirty="0"/>
              <a:t>,</a:t>
            </a: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I will be presenting our work </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i="1" dirty="0">
                <a:solidFill>
                  <a:schemeClr val="bg1"/>
                </a:solidFill>
                <a:latin typeface="Cambria"/>
                <a:cs typeface="Cambria"/>
              </a:rPr>
              <a:t>A Deeper Look into </a:t>
            </a:r>
            <a:r>
              <a:rPr lang="en-US" sz="1600" b="1" i="1" dirty="0" err="1">
                <a:solidFill>
                  <a:schemeClr val="bg1"/>
                </a:solidFill>
                <a:latin typeface="Cambria"/>
                <a:cs typeface="Cambria"/>
              </a:rPr>
              <a:t>RowHammer’s</a:t>
            </a:r>
            <a:r>
              <a:rPr lang="en-US" sz="1600" b="1" i="1" dirty="0">
                <a:solidFill>
                  <a:schemeClr val="bg1"/>
                </a:solidFill>
                <a:latin typeface="Cambria"/>
                <a:cs typeface="Cambria"/>
              </a:rPr>
              <a:t> Sensitivities:</a:t>
            </a:r>
            <a:br>
              <a:rPr lang="en-US" sz="1100" b="1" i="1" dirty="0">
                <a:solidFill>
                  <a:schemeClr val="bg1"/>
                </a:solidFill>
                <a:latin typeface="Cambria"/>
                <a:cs typeface="Cambria"/>
              </a:rPr>
            </a:br>
            <a:r>
              <a:rPr lang="en-US" sz="1200" b="1" i="1" dirty="0">
                <a:solidFill>
                  <a:schemeClr val="bg1"/>
                </a:solidFill>
                <a:latin typeface="Cambria"/>
                <a:cs typeface="Cambria"/>
              </a:rPr>
              <a:t>Experimental Analysis of Real DRAM Chips </a:t>
            </a:r>
            <a:br>
              <a:rPr lang="en-US" sz="1200" b="1" i="1" dirty="0">
                <a:solidFill>
                  <a:schemeClr val="bg1"/>
                </a:solidFill>
                <a:latin typeface="Cambria"/>
                <a:cs typeface="Cambria"/>
              </a:rPr>
            </a:br>
            <a:r>
              <a:rPr lang="en-US" sz="1200" b="1" i="1" dirty="0">
                <a:solidFill>
                  <a:schemeClr val="bg1"/>
                </a:solidFill>
                <a:latin typeface="Cambria"/>
                <a:cs typeface="Cambria"/>
              </a:rPr>
              <a:t>and Implications on Future Attacks and Defenses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baseline="0" dirty="0">
              <a:solidFill>
                <a:schemeClr val="bg1"/>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66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figure shows </a:t>
            </a:r>
            <a:r>
              <a:rPr lang="en-US"/>
              <a:t>the population density of cells, clustered based on their vulnerable temperature range. The x-axis and y-axis show the lower bound [CLICK] and the upper bound [CLICK] of a DRAM cell’s vulnerable temperature range [CLICK]</a:t>
            </a:r>
          </a:p>
          <a:p>
            <a:r>
              <a:rPr lang="en-US"/>
              <a:t>The color-scale and the percentage values show the fraction of cells for a given temperature range </a:t>
            </a:r>
            <a:r>
              <a:rPr lang="en-US">
                <a:cs typeface="Calibri"/>
              </a:rPr>
              <a:t>[CLICK]</a:t>
            </a:r>
          </a:p>
          <a:p>
            <a:r>
              <a:rPr lang="en-US">
                <a:cs typeface="Calibri"/>
              </a:rPr>
              <a:t>For example, 0.4% of the cells are vulnerable to RowHammer only between 55 and 60 degrees Celsius [CLICK], </a:t>
            </a:r>
          </a:p>
          <a:p>
            <a:r>
              <a:rPr lang="en-US">
                <a:cs typeface="Calibri"/>
              </a:rPr>
              <a:t>while 0.5% of the cells experience bit flips only between 70 and 85 degrees Celsius [CLICK]</a:t>
            </a:r>
          </a:p>
          <a:p>
            <a:r>
              <a:rPr lang="en-US">
                <a:cs typeface="Calibri"/>
              </a:rPr>
              <a:t>We conclude that different DRAM cells are vulnerable to RowHammer within specific temperature ranges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06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the results for all four manufacturers. </a:t>
            </a:r>
          </a:p>
          <a:p>
            <a:r>
              <a:rPr lang="en-US">
                <a:cs typeface="Calibri"/>
              </a:rPr>
              <a:t>We make two observations from this figure.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 observe that a </a:t>
            </a:r>
            <a:r>
              <a:rPr lang="en-US" b="1"/>
              <a:t>significant fraction </a:t>
            </a:r>
            <a:r>
              <a:rPr lang="en-US"/>
              <a:t>of vulnerable DRAM cells exhibit bit flips at </a:t>
            </a:r>
            <a:r>
              <a:rPr lang="en-US" b="1"/>
              <a:t>all tested temperatures </a:t>
            </a:r>
            <a:br>
              <a:rPr lang="en-US" b="1"/>
            </a:br>
            <a:r>
              <a:rPr lang="en-US"/>
              <a:t>For example, </a:t>
            </a:r>
            <a:r>
              <a:rPr lang="en-US">
                <a:cs typeface="Calibri"/>
              </a:rPr>
              <a:t>almost 30% of cells from manufacturer D experience bit flips at all temperatures we tested, [CLICK]</a:t>
            </a: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913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 we observe that [CLICK] </a:t>
            </a:r>
          </a:p>
          <a:p>
            <a:r>
              <a:rPr lang="en-US"/>
              <a:t>a small fraction of the cells from all four manufacturers are vulnerable to RowHammer </a:t>
            </a:r>
            <a:r>
              <a:rPr lang="en-US" b="1"/>
              <a:t>only in a very narrow temperature range. [CLICK]</a:t>
            </a:r>
          </a:p>
          <a:p>
            <a:r>
              <a:rPr lang="en-US" b="1"/>
              <a:t>For example, </a:t>
            </a:r>
            <a:r>
              <a:rPr lang="en-US">
                <a:cs typeface="Calibri"/>
              </a:rPr>
              <a:t>0.2% of the cells from manufacturer D experience bit flips only at 70C.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643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Next, we study the impact of temperature on DRAM rows. </a:t>
            </a:r>
            <a:r>
              <a:rPr lang="en-US">
                <a:cs typeface="Calibri"/>
              </a:rPr>
              <a:t>The figure shows </a:t>
            </a:r>
            <a:r>
              <a:rPr lang="en-US"/>
              <a:t>how the number of bit flips in the victim row changes as temperature increases.[CLICK] </a:t>
            </a:r>
          </a:p>
          <a:p>
            <a:r>
              <a:rPr lang="en-US"/>
              <a:t>The x-axis shows the increasing temperature [CLICK] and y-axis reports the variation in bit flip counts normalized to the mean value at 50°C. [CLICK]</a:t>
            </a:r>
          </a:p>
          <a:p>
            <a:r>
              <a:rPr lang="en-US">
                <a:cs typeface="Calibri"/>
              </a:rPr>
              <a:t>We observe that more cells experience a bit flip with increasing temperature, [CLICK]</a:t>
            </a:r>
          </a:p>
          <a:p>
            <a:endParaRPr lang="en-US"/>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68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We repeat this analysis for all four manufacturers [CLICK]</a:t>
            </a:r>
            <a:endParaRPr lang="en-US"/>
          </a:p>
          <a:p>
            <a:r>
              <a:rPr lang="en-US">
                <a:cs typeface="Calibri"/>
              </a:rPr>
              <a:t>We observe that the bit error rate increases with temperature in modules from three manufacturers, [CLICK]</a:t>
            </a:r>
          </a:p>
          <a:p>
            <a:r>
              <a:rPr lang="en-US">
                <a:cs typeface="Calibri"/>
              </a:rPr>
              <a:t>While it exhibits an opposite trend in modules from manufacturer B. We hypothesize that this happens due to different characteristics of charge trap error mechanisms in different manufacturers. Please refer to our full paper for more details [CLICK]</a:t>
            </a:r>
          </a:p>
          <a:p>
            <a:r>
              <a:rPr lang="en-US">
                <a:cs typeface="Calibri"/>
              </a:rPr>
              <a:t>Our main observation from this figure is that </a:t>
            </a:r>
            <a:r>
              <a:rPr lang="en-US"/>
              <a:t>A DRAM row’s BER can </a:t>
            </a:r>
            <a:r>
              <a:rPr lang="en-US" b="1"/>
              <a:t>either increase or decrease with temperature </a:t>
            </a:r>
            <a:r>
              <a:rPr lang="en-US"/>
              <a:t>depending on the DRAM manufacturer [CLICK]</a:t>
            </a: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591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perform this analysis, we conduct two sets of experiments [CLICK]</a:t>
            </a:r>
          </a:p>
          <a:p>
            <a:r>
              <a:rPr lang="en-US"/>
              <a:t>In the baseline, we hammer rows A and B as frequently as possible [CLICK]</a:t>
            </a:r>
          </a:p>
          <a:p>
            <a:r>
              <a:rPr lang="en-US"/>
              <a:t>In the first set of tests, we increase the time that an aggressor row is active [CLICK], </a:t>
            </a:r>
          </a:p>
          <a:p>
            <a:r>
              <a:rPr lang="en-US"/>
              <a:t>And in the second set of experiments we increase the time that the bank is </a:t>
            </a:r>
            <a:r>
              <a:rPr lang="en-US" err="1"/>
              <a:t>precharged</a:t>
            </a:r>
            <a:r>
              <a:rPr lang="en-US"/>
              <a:t>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565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demonstrates how [CLICK] </a:t>
            </a:r>
          </a:p>
          <a:p>
            <a:r>
              <a:rPr lang="en-US"/>
              <a:t>bit error rate varies [CLICK]</a:t>
            </a:r>
          </a:p>
          <a:p>
            <a:r>
              <a:rPr lang="en-US"/>
              <a:t>when aggressor row active time increases [CLICK]</a:t>
            </a:r>
          </a:p>
          <a:p>
            <a:r>
              <a:rPr lang="en-US"/>
              <a:t>We observe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[CLICK]</a:t>
            </a:r>
            <a:endParaRPr lang="en-US" sz="1400">
              <a:solidFill>
                <a:schemeClr val="bg1"/>
              </a:solidFill>
              <a:latin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008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F65BF41-557F-464F-A572-936F8C7D1291}" type="slidenum">
              <a:rPr lang="tr-TR" smtClean="0"/>
              <a:t>8</a:t>
            </a:fld>
            <a:endParaRPr lang="tr-TR"/>
          </a:p>
        </p:txBody>
      </p:sp>
    </p:spTree>
    <p:extLst>
      <p:ext uri="{BB962C8B-B14F-4D97-AF65-F5344CB8AC3E}">
        <p14:creationId xmlns:p14="http://schemas.microsoft.com/office/powerpoint/2010/main" val="3370974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the same trend on modules from all four manufacturers [CLICK]</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064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plot, we investigate the variation in </a:t>
            </a:r>
            <a:r>
              <a:rPr lang="en-US" dirty="0" err="1"/>
              <a:t>Hcfirst</a:t>
            </a:r>
            <a:r>
              <a:rPr lang="en-US" dirty="0"/>
              <a:t>, [CLICK] </a:t>
            </a:r>
          </a:p>
          <a:p>
            <a:r>
              <a:rPr lang="en-US" dirty="0"/>
              <a:t>the minimum activation count to observe a bit flip [CLICK]</a:t>
            </a:r>
          </a:p>
          <a:p>
            <a:r>
              <a:rPr lang="en-US" dirty="0"/>
              <a:t>With increasing aggressor row active time [CLICK]</a:t>
            </a:r>
          </a:p>
          <a:p>
            <a:r>
              <a:rPr lang="en-US" dirty="0"/>
              <a:t>We observe that DRAM cells experience bit flips at smaller activation counts when aggressor rows stay active longer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153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the same trend on modules from all four manufacturers [CLICK]</a:t>
            </a:r>
          </a:p>
          <a:p>
            <a:r>
              <a:rPr lang="en-US"/>
              <a:t>Based on our observations on the bit error rate and </a:t>
            </a:r>
            <a:r>
              <a:rPr lang="en-US" err="1"/>
              <a:t>Hcfirst</a:t>
            </a:r>
            <a:r>
              <a:rPr lang="en-US"/>
              <a:t>, we conclude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lower activation counts</a:t>
            </a:r>
            <a:r>
              <a:rPr lang="en-US" sz="1200">
                <a:solidFill>
                  <a:schemeClr val="bg1"/>
                </a:solidFill>
                <a:latin typeface="Cambria" panose="02040503050406030204" pitchFamily="18" charset="0"/>
              </a:rPr>
              <a:t> [CLICK]</a:t>
            </a:r>
            <a:endParaRPr lang="en-US" sz="1200">
              <a:latin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153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 high activation count, RowPress increases the time the that aggressor stays open.</a:t>
            </a:r>
          </a:p>
          <a:p>
            <a:endParaRPr lang="en-US" dirty="0"/>
          </a:p>
          <a:p>
            <a:r>
              <a:rPr lang="en-US" dirty="0"/>
              <a:t>Doing </a:t>
            </a:r>
            <a:r>
              <a:rPr lang="en-GB" dirty="0"/>
              <a:t>disturbs adjacent rows enough to cause bitflips without a very high activation count.</a:t>
            </a:r>
          </a:p>
          <a:p>
            <a:r>
              <a:rPr lang="en-GB" dirty="0"/>
              <a:t>We observe bitflips even with only one activation in extreme cases.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3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do this analysis, we first investigate how </a:t>
            </a:r>
            <a:r>
              <a:rPr lang="en-US" err="1"/>
              <a:t>Hcfirst</a:t>
            </a:r>
            <a:r>
              <a:rPr lang="en-US"/>
              <a:t>, [CLICK] </a:t>
            </a:r>
          </a:p>
          <a:p>
            <a:r>
              <a:rPr lang="en-US"/>
              <a:t>the minimum activation count to observe bit flips, varies [CLICK]</a:t>
            </a:r>
          </a:p>
          <a:p>
            <a:r>
              <a:rPr lang="en-US"/>
              <a:t>across different DRAM rows sorted by reducing </a:t>
            </a:r>
            <a:r>
              <a:rPr lang="en-US" err="1"/>
              <a:t>Hcfirst</a:t>
            </a:r>
            <a:r>
              <a:rPr lang="en-US"/>
              <a:t> value on the x-axis.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Each curve in this plot represents a different DRAM module [CLICK] </a:t>
            </a:r>
          </a:p>
          <a:p>
            <a:r>
              <a:rPr lang="en-US"/>
              <a:t>We observe that </a:t>
            </a:r>
            <a:r>
              <a:rPr lang="en-US" err="1"/>
              <a:t>Hcfirst</a:t>
            </a:r>
            <a:r>
              <a:rPr lang="en-US"/>
              <a:t> values and thus the RowHammer vulnerability significantly varies across DRAM rows, as we highlight [CLICK]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950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significant variation can be observed on modules from all four manufacturers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312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into the most vulnerable DRAM rows, [CLICK] </a:t>
            </a:r>
          </a:p>
          <a:p>
            <a:r>
              <a:rPr lang="en-US"/>
              <a:t>We observe that the most vulnerable 10% of the rows experience bit flips at activation counts about half the </a:t>
            </a:r>
            <a:r>
              <a:rPr lang="en-US" err="1"/>
              <a:t>Hcfirst</a:t>
            </a:r>
            <a:r>
              <a:rPr lang="en-US"/>
              <a:t> of the other rows [CLICK]</a:t>
            </a:r>
          </a:p>
          <a:p>
            <a:r>
              <a:rPr lang="en-US"/>
              <a:t>Therefore, we conclude that a small fraction of DRAM rows are significantly more vulnerable to RowHammer than the vast majority of the rows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1839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how the RowHammer vulnerability varies across columns, we generate a heatmap plot of [CLICK]</a:t>
            </a:r>
          </a:p>
          <a:p>
            <a:r>
              <a:rPr lang="en-US"/>
              <a:t>bit error rates [CLICK]</a:t>
            </a:r>
          </a:p>
          <a:p>
            <a:r>
              <a:rPr lang="en-US"/>
              <a:t>across columns [CLICK] </a:t>
            </a:r>
          </a:p>
          <a:p>
            <a:r>
              <a:rPr lang="en-US"/>
              <a:t>and chips [CLICK]</a:t>
            </a:r>
          </a:p>
          <a:p>
            <a:r>
              <a:rPr lang="en-US"/>
              <a:t>We observe that bit errors concentrate on certain DRAM columns more than others, implying that certain columns are significantly more vulnerable to RowHammer than other columns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167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investigate the variation across columns and chips, we cluster each DRAM column based on [CLICK] </a:t>
            </a:r>
          </a:p>
          <a:p>
            <a:r>
              <a:rPr lang="en-US"/>
              <a:t>its RowHammer vulnerability on average across DRAM chips [CLICK]</a:t>
            </a:r>
          </a:p>
          <a:p>
            <a:r>
              <a:rPr lang="en-US"/>
              <a:t>and the variation in its vulnerability across DRAM chips </a:t>
            </a:r>
          </a:p>
          <a:p>
            <a:r>
              <a:rPr lang="en-US"/>
              <a:t>This plot shows the population density of DRAM columns exhibiting a level of RowHammer vulnerability and variation across chips</a:t>
            </a:r>
          </a:p>
          <a:p>
            <a:r>
              <a:rPr lang="en-US"/>
              <a:t>For example, [CLICK] 16.7% of DRAM columns exhibit a high RowHammer vulnerability across all chips, indicating design-induced variation across columns [CLICK]</a:t>
            </a:r>
          </a:p>
          <a:p>
            <a:r>
              <a:rPr lang="en-US"/>
              <a:t>In contrast, 30.6% of DRAM columns exhibit a high variation in their RowHammer vulnerability across chips, indicating manufacturing-process-induced variation [CLICK]</a:t>
            </a:r>
          </a:p>
          <a:p>
            <a:pPr algn="l"/>
            <a:endParaRPr lang="en-US" b="0"/>
          </a:p>
          <a:p>
            <a:pPr algn="l"/>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352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same analysis for four manufacturers [CLICK]</a:t>
            </a:r>
          </a:p>
          <a:p>
            <a:r>
              <a:rPr lang="en-US" dirty="0"/>
              <a:t>We observe that there exist columns with very low or very high variation across chips from all four manufacturers [CLICK]</a:t>
            </a:r>
          </a:p>
          <a:p>
            <a:r>
              <a:rPr lang="en-US" b="0" dirty="0"/>
              <a:t>Based on this analysis, we conclude that </a:t>
            </a:r>
            <a:r>
              <a:rPr lang="en-US" sz="1200" b="0" dirty="0">
                <a:latin typeface="Cambria" panose="02040503050406030204" pitchFamily="18" charset="0"/>
              </a:rPr>
              <a:t>both </a:t>
            </a:r>
            <a:r>
              <a:rPr lang="en-US" sz="1200" b="0" dirty="0">
                <a:solidFill>
                  <a:srgbClr val="8B288C"/>
                </a:solidFill>
                <a:latin typeface="Cambria" panose="02040503050406030204" pitchFamily="18" charset="0"/>
              </a:rPr>
              <a:t>manufacturing process and design </a:t>
            </a:r>
            <a:r>
              <a:rPr lang="en-US" sz="1200" b="0" dirty="0">
                <a:latin typeface="Cambria" panose="02040503050406030204" pitchFamily="18" charset="0"/>
              </a:rPr>
              <a:t>affect a </a:t>
            </a:r>
            <a:r>
              <a:rPr lang="en-US" sz="1200" b="0" dirty="0">
                <a:solidFill>
                  <a:srgbClr val="8B288C"/>
                </a:solidFill>
                <a:latin typeface="Cambria" panose="02040503050406030204" pitchFamily="18" charset="0"/>
              </a:rPr>
              <a:t>DRAM column’s RowHammer vulnerability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722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DDE7C-8AB3-BAD7-F031-F402D8B97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A94DF-B58B-1DDF-6A9D-C587027C1E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E3BF83-D09F-24D0-571B-5F96F56D285E}"/>
              </a:ext>
            </a:extLst>
          </p:cNvPr>
          <p:cNvSpPr>
            <a:spLocks noGrp="1"/>
          </p:cNvSpPr>
          <p:nvPr>
            <p:ph type="body" idx="1"/>
          </p:nvPr>
        </p:nvSpPr>
        <p:spPr/>
        <p:txBody>
          <a:bodyPr/>
          <a:lstStyle/>
          <a:p>
            <a:r>
              <a:rPr lang="en-US" b="0" dirty="0"/>
              <a:t>With technology node scaling, DRAM cells get smaller in size and closer to each other</a:t>
            </a:r>
            <a:r>
              <a:rPr lang="en-US" b="1" dirty="0"/>
              <a:t>[CLICK]</a:t>
            </a:r>
          </a:p>
          <a:p>
            <a:r>
              <a:rPr lang="en-US" b="0" dirty="0"/>
              <a:t>Such that we observe significant reductions in the minimum hammer count to induce the first bitflip</a:t>
            </a:r>
            <a:r>
              <a:rPr lang="en-US" b="1" dirty="0"/>
              <a:t> </a:t>
            </a:r>
            <a:r>
              <a:rPr lang="en-US" b="0" dirty="0"/>
              <a:t>in the last decade </a:t>
            </a:r>
            <a:r>
              <a:rPr lang="en-US" b="1" dirty="0"/>
              <a:t>[CLICK]</a:t>
            </a:r>
          </a:p>
          <a:p>
            <a:r>
              <a:rPr lang="en-US" b="0" dirty="0"/>
              <a:t>Thus DRAM cells become increasingly more vulnerable to read disturbance </a:t>
            </a:r>
            <a:r>
              <a:rPr lang="en-US" b="1" dirty="0"/>
              <a:t>[CLICK]</a:t>
            </a:r>
          </a:p>
          <a:p>
            <a:endParaRPr lang="en-US" b="1" dirty="0"/>
          </a:p>
        </p:txBody>
      </p:sp>
      <p:sp>
        <p:nvSpPr>
          <p:cNvPr id="4" name="Slide Number Placeholder 3">
            <a:extLst>
              <a:ext uri="{FF2B5EF4-FFF2-40B4-BE49-F238E27FC236}">
                <a16:creationId xmlns:a16="http://schemas.microsoft.com/office/drawing/2014/main" id="{D3CC8295-6A0D-97EF-4181-149B5C4024AA}"/>
              </a:ext>
            </a:extLst>
          </p:cNvPr>
          <p:cNvSpPr>
            <a:spLocks noGrp="1"/>
          </p:cNvSpPr>
          <p:nvPr>
            <p:ph type="sldNum" sz="quarter" idx="5"/>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147761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first example for an attack improvement, the attacker manipulates the DRAM module’s temperature to increase the RowHammer vulnerability of the cells that store sensitive data [CLICK]</a:t>
            </a:r>
          </a:p>
          <a:p>
            <a:r>
              <a:rPr lang="en-US"/>
              <a:t>We observe that DRAM cells are vulnerable to RowHammer in a bounded temperature range [CLICK] </a:t>
            </a:r>
          </a:p>
          <a:p>
            <a:r>
              <a:rPr lang="en-US"/>
              <a:t>that we call vulnerable temperature range [CLICK]</a:t>
            </a:r>
          </a:p>
          <a:p>
            <a:r>
              <a:rPr lang="en-US"/>
              <a:t>For example, let this range be from 50 to 70 degrees </a:t>
            </a:r>
            <a:r>
              <a:rPr lang="en-US" err="1"/>
              <a:t>celsius</a:t>
            </a:r>
            <a:r>
              <a:rPr lang="en-US"/>
              <a:t> for the victim cells </a:t>
            </a:r>
          </a:p>
          <a:p>
            <a:r>
              <a:rPr lang="en-US"/>
              <a:t>To attack the cells within their vulnerable temperature range, an attacker can  [CLICK] </a:t>
            </a:r>
          </a:p>
          <a:p>
            <a:r>
              <a:rPr lang="en-US"/>
              <a:t>heat up the chip if its current temperature is below 50 [CLICK]</a:t>
            </a:r>
          </a:p>
          <a:p>
            <a:r>
              <a:rPr lang="en-US"/>
              <a:t>Or cool down the chip if its current temperature is above 70 degrees </a:t>
            </a:r>
            <a:r>
              <a:rPr lang="en-US" err="1"/>
              <a:t>celsius</a:t>
            </a:r>
            <a:r>
              <a:rPr lang="en-US"/>
              <a:t> [CLICK]</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438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attack example, the attacker uses RowHammer to understand the DRAM chip’s current temperature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example, more than 76% of the vulnerable cells experience bit flips above 70 degrees Celsius for </a:t>
            </a:r>
            <a:r>
              <a:rPr lang="en-US" dirty="0" err="1"/>
              <a:t>Mfr</a:t>
            </a:r>
            <a:r>
              <a:rPr lang="en-US" dirty="0"/>
              <a:t> C. Focusing on these cells, an attacker can identify abnormal operating conditions that might occur in a data center during its peak hours. This information can be used to trigger an attack when the data center is under pressure[CLICK]</a:t>
            </a:r>
          </a:p>
          <a:p>
            <a:endParaRPr lang="en-US" dirty="0"/>
          </a:p>
          <a:p>
            <a:r>
              <a:rPr lang="en-US" dirty="0"/>
              <a:t>If it is important to measure temperature precisely, the attacker can focus on a smaller set of vulnerable cells that experience bit flips only in a narrow temperature range. For example, 0.4% of vulnerable cells experience bit flips only at 70 degrees Celsius in </a:t>
            </a:r>
            <a:r>
              <a:rPr lang="en-US" dirty="0" err="1"/>
              <a:t>Mfr</a:t>
            </a:r>
            <a:r>
              <a:rPr lang="en-US" dirty="0"/>
              <a:t> C. Using these cells, the attacker can precisely detect the temperature and trigger an attack accordingly [CLICK]</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0391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third example, an attacker can leverage the effect of aggressor row active time [CLICK]</a:t>
            </a:r>
          </a:p>
          <a:p>
            <a:r>
              <a:rPr lang="en-US" dirty="0"/>
              <a:t>In this scenario, instead of activating aggressor rows as frequently as possible, [CLICK]</a:t>
            </a:r>
          </a:p>
          <a:p>
            <a:r>
              <a:rPr lang="en-US" dirty="0"/>
              <a:t>the attacker can keep the aggressor rows active for longer time [CLICK]</a:t>
            </a:r>
          </a:p>
          <a:p>
            <a:r>
              <a:rPr lang="en-US" dirty="0"/>
              <a:t>Based on our analyses, </a:t>
            </a:r>
            <a:r>
              <a:rPr lang="en-US" dirty="0" err="1"/>
              <a:t>HCfirst</a:t>
            </a:r>
            <a:r>
              <a:rPr lang="en-US" dirty="0"/>
              <a:t> reduces by 36% on average with the proposed access pattern</a:t>
            </a:r>
          </a:p>
          <a:p>
            <a:r>
              <a:rPr lang="en-US" dirty="0"/>
              <a:t>With this reduction, an attacker can bypass RowHammer defenses that do not account for this reduction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987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will also explain two improvements for defense mechanisms in this slide, but you can find more in the paper [CLICK]</a:t>
            </a:r>
          </a:p>
          <a:p>
            <a:r>
              <a:rPr lang="en-US"/>
              <a:t>The first improvement leverages the variation across rows [CLICK]</a:t>
            </a:r>
          </a:p>
          <a:p>
            <a:r>
              <a:rPr lang="en-US"/>
              <a:t>We observe that 90% of the rows do not experience bit flips until the activation count reaches the double </a:t>
            </a:r>
            <a:r>
              <a:rPr lang="en-US" err="1"/>
              <a:t>Hcfirst</a:t>
            </a:r>
            <a:r>
              <a:rPr lang="en-US"/>
              <a:t> of the 10% of the rows.[CLICK]</a:t>
            </a:r>
          </a:p>
          <a:p>
            <a:endParaRPr lang="en-US"/>
          </a:p>
          <a:p>
            <a:r>
              <a:rPr lang="en-US"/>
              <a:t>Therefore, we can reduce the aggressiveness of defense mechanisms for 90% of the rows, which can reduce the area overheads of state-of-the-art defense mechanisms: [CLICK] BlockHammer and [CLICK] Graphene, by 33 and 80%, respectively [CLICK]</a:t>
            </a:r>
          </a:p>
          <a:p>
            <a:endParaRPr lang="en-US"/>
          </a:p>
          <a:p>
            <a:r>
              <a:rPr lang="en-US"/>
              <a:t>The second example leverages the variation in RowHammer vulnerability with temperature [CLICK]</a:t>
            </a:r>
          </a:p>
          <a:p>
            <a:r>
              <a:rPr lang="en-US"/>
              <a:t>We show that DRAM cells experience bit flips in bounded temperature ranges [CLICK]</a:t>
            </a:r>
          </a:p>
          <a:p>
            <a:r>
              <a:rPr lang="en-US"/>
              <a:t>To avoid bit flips, A DRAM row can be disabled when its cells are vulnerable to RowHammer at the current operating temperature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668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more defense improvements in the paper that I will briefly mention in this slide [CLICK]</a:t>
            </a:r>
          </a:p>
          <a:p>
            <a:pPr>
              <a:buClr>
                <a:schemeClr val="tx1"/>
              </a:buClr>
            </a:pPr>
            <a:endParaRPr lang="en-US" dirty="0">
              <a:latin typeface="Cambria"/>
              <a:ea typeface="Cambria"/>
            </a:endParaRPr>
          </a:p>
          <a:p>
            <a:pPr>
              <a:buClr>
                <a:schemeClr val="tx1"/>
              </a:buClr>
            </a:pPr>
            <a:r>
              <a:rPr lang="en-US" dirty="0">
                <a:latin typeface="Cambria"/>
                <a:ea typeface="Cambria"/>
              </a:rPr>
              <a:t>First, Leveraging </a:t>
            </a:r>
            <a:r>
              <a:rPr lang="en-US" b="1" dirty="0">
                <a:solidFill>
                  <a:srgbClr val="C55910"/>
                </a:solidFill>
                <a:latin typeface="Cambria"/>
                <a:ea typeface="Cambria"/>
              </a:rPr>
              <a:t>the similarity across subarrays </a:t>
            </a:r>
            <a:r>
              <a:rPr lang="en-US" dirty="0">
                <a:latin typeface="Cambria"/>
                <a:ea typeface="Cambria"/>
              </a:rPr>
              <a:t>in a DRAM module </a:t>
            </a:r>
            <a:br>
              <a:rPr lang="en-US" dirty="0">
                <a:latin typeface="Cambria"/>
                <a:ea typeface="Cambria"/>
              </a:rPr>
            </a:br>
            <a:r>
              <a:rPr lang="en-US" dirty="0">
                <a:latin typeface="Cambria"/>
                <a:ea typeface="Cambria"/>
              </a:rPr>
              <a:t>can </a:t>
            </a:r>
            <a:r>
              <a:rPr lang="en-US" b="1" dirty="0">
                <a:solidFill>
                  <a:srgbClr val="C55910"/>
                </a:solidFill>
                <a:latin typeface="Cambria"/>
                <a:ea typeface="Cambria"/>
              </a:rPr>
              <a:t>reduce the module’s profiling time </a:t>
            </a:r>
            <a:r>
              <a:rPr lang="en-US" dirty="0">
                <a:latin typeface="Cambria"/>
                <a:ea typeface="Cambria"/>
              </a:rPr>
              <a:t>for RowHammer errors</a:t>
            </a:r>
          </a:p>
          <a:p>
            <a:pPr>
              <a:buClr>
                <a:schemeClr val="tx1"/>
              </a:buClr>
            </a:pPr>
            <a:endParaRPr lang="en-US" dirty="0">
              <a:ea typeface="Cambria"/>
            </a:endParaRPr>
          </a:p>
          <a:p>
            <a:pPr>
              <a:buClr>
                <a:schemeClr val="tx1"/>
              </a:buClr>
            </a:pPr>
            <a:r>
              <a:rPr lang="en-US" dirty="0">
                <a:latin typeface="Cambria"/>
                <a:ea typeface="Cambria"/>
              </a:rPr>
              <a:t>Second, Monitoring and limiting the </a:t>
            </a:r>
            <a:r>
              <a:rPr lang="en-US" b="1" dirty="0">
                <a:solidFill>
                  <a:srgbClr val="C00000"/>
                </a:solidFill>
                <a:latin typeface="Cambria"/>
                <a:ea typeface="Cambria"/>
              </a:rPr>
              <a:t>aggressor row active time </a:t>
            </a:r>
            <a:r>
              <a:rPr lang="en-US" dirty="0">
                <a:latin typeface="Cambria"/>
                <a:ea typeface="Cambria"/>
              </a:rPr>
              <a:t>from the memory controller can</a:t>
            </a:r>
            <a:r>
              <a:rPr lang="en-US" b="1" dirty="0">
                <a:solidFill>
                  <a:srgbClr val="421B60"/>
                </a:solidFill>
                <a:latin typeface="Cambria"/>
                <a:ea typeface="Cambria"/>
              </a:rPr>
              <a:t> </a:t>
            </a:r>
            <a:r>
              <a:rPr lang="en-US" b="1" dirty="0">
                <a:solidFill>
                  <a:srgbClr val="C00000"/>
                </a:solidFill>
                <a:latin typeface="Cambria"/>
                <a:ea typeface="Cambria"/>
              </a:rPr>
              <a:t>reduce the RowHammer vulnerability </a:t>
            </a:r>
            <a:r>
              <a:rPr lang="en-US" dirty="0">
                <a:latin typeface="Cambria"/>
                <a:ea typeface="Cambria"/>
              </a:rPr>
              <a:t>and </a:t>
            </a:r>
            <a:r>
              <a:rPr lang="en-US" b="1" dirty="0">
                <a:solidFill>
                  <a:srgbClr val="C00000"/>
                </a:solidFill>
                <a:latin typeface="Cambria"/>
                <a:ea typeface="Cambria"/>
              </a:rPr>
              <a:t>make defenses more efficient </a:t>
            </a:r>
            <a:endParaRPr lang="en-US" b="1" i="1" baseline="-25000" dirty="0">
              <a:solidFill>
                <a:srgbClr val="C00000"/>
              </a:solidFill>
              <a:latin typeface="Cambria"/>
              <a:ea typeface="Cambria"/>
            </a:endParaRPr>
          </a:p>
          <a:p>
            <a:pPr>
              <a:buClr>
                <a:schemeClr val="tx1"/>
              </a:buClr>
            </a:pPr>
            <a:endParaRPr lang="en-US" dirty="0">
              <a:ea typeface="Cambria"/>
            </a:endParaRPr>
          </a:p>
          <a:p>
            <a:pPr>
              <a:buClr>
                <a:schemeClr val="tx1"/>
              </a:buClr>
            </a:pPr>
            <a:r>
              <a:rPr lang="en-US" b="1" dirty="0">
                <a:solidFill>
                  <a:srgbClr val="538233"/>
                </a:solidFill>
                <a:latin typeface="Cambria"/>
                <a:ea typeface="Cambria"/>
              </a:rPr>
              <a:t>Third, ECC schemes </a:t>
            </a:r>
            <a:r>
              <a:rPr lang="en-US" dirty="0">
                <a:latin typeface="Cambria"/>
                <a:ea typeface="Cambria"/>
              </a:rPr>
              <a:t>can target the </a:t>
            </a:r>
            <a:r>
              <a:rPr lang="en-US" b="1" dirty="0">
                <a:solidFill>
                  <a:srgbClr val="538233"/>
                </a:solidFill>
                <a:latin typeface="Cambria"/>
                <a:ea typeface="Cambria"/>
              </a:rPr>
              <a:t>non-uniform bit error distribution </a:t>
            </a:r>
            <a:r>
              <a:rPr lang="en-US" dirty="0">
                <a:latin typeface="Cambria"/>
                <a:ea typeface="Cambria"/>
              </a:rPr>
              <a:t>caused by </a:t>
            </a:r>
            <a:r>
              <a:rPr lang="en-US" b="1" dirty="0">
                <a:solidFill>
                  <a:srgbClr val="538233"/>
                </a:solidFill>
                <a:latin typeface="Cambria"/>
                <a:ea typeface="Cambria"/>
              </a:rPr>
              <a:t>design-induced variation </a:t>
            </a:r>
            <a:r>
              <a:rPr lang="en-US" dirty="0">
                <a:latin typeface="Cambria"/>
                <a:ea typeface="Cambria"/>
              </a:rPr>
              <a:t>across DRAM columns</a:t>
            </a:r>
          </a:p>
          <a:p>
            <a:pPr marL="0" indent="0">
              <a:buClr>
                <a:schemeClr val="tx1"/>
              </a:buClr>
              <a:buNone/>
            </a:pPr>
            <a:endParaRPr lang="en-US" b="1" i="1" baseline="-25000" dirty="0">
              <a:solidFill>
                <a:srgbClr val="421B60"/>
              </a:solidFill>
              <a:latin typeface="Cambria"/>
              <a:ea typeface="Cambria"/>
            </a:endParaRPr>
          </a:p>
          <a:p>
            <a:pPr>
              <a:buClr>
                <a:schemeClr val="tx1"/>
              </a:buClr>
            </a:pPr>
            <a:r>
              <a:rPr lang="en-US" b="1" dirty="0">
                <a:solidFill>
                  <a:srgbClr val="0070C0"/>
                </a:solidFill>
                <a:latin typeface="Cambria"/>
                <a:ea typeface="Cambria"/>
              </a:rPr>
              <a:t>Fourth, Cooling</a:t>
            </a:r>
            <a:r>
              <a:rPr lang="en-US" dirty="0">
                <a:latin typeface="Cambria"/>
                <a:ea typeface="Cambria"/>
              </a:rPr>
              <a:t> DRAM chips can </a:t>
            </a:r>
            <a:r>
              <a:rPr lang="en-US" b="1" dirty="0">
                <a:solidFill>
                  <a:srgbClr val="0070C0"/>
                </a:solidFill>
                <a:latin typeface="Cambria"/>
                <a:ea typeface="Cambria"/>
              </a:rPr>
              <a:t>reduce overall bit error rate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24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figure shows the distribution of the change in HCfirst, which is the minimum activation count to observe a bit flip. The purple line indicates how HCfirst changes when changing the temperature from 50 to 55 celsius degrees, and the orange line indicates how HCfirst changes when the temperature increases from 50 to 90 Celsius degrees [CLICK]</a:t>
            </a:r>
            <a:endParaRPr lang="en-US"/>
          </a:p>
          <a:p>
            <a:r>
              <a:rPr lang="en-US">
                <a:cs typeface="Calibri"/>
              </a:rPr>
              <a:t>The y-axis shows the percentage change in in HCfirst.  Positive percentage changes indicate that the cell is less vulnerable to RowHammer when the temperature increases, and a negative percentage change indicates that the  cell is more vulnerable when the temperature increases [CLICK]</a:t>
            </a:r>
          </a:p>
          <a:p>
            <a:r>
              <a:rPr lang="en-US">
                <a:cs typeface="Calibri"/>
              </a:rPr>
              <a:t>The x-axis shows the vulnerable cells ordered from most positive to most negative temperature change [CLICK]</a:t>
            </a:r>
          </a:p>
          <a:p>
            <a:r>
              <a:rPr lang="en-US"/>
              <a:t>For each curve, we mark the x- axis point at which the curve crosses the y = 0% line. This represents the percentile of rows whose vulnerability decreases [CLICK]</a:t>
            </a:r>
          </a:p>
          <a:p>
            <a:endParaRPr lang="en-US">
              <a:cs typeface="Calibri" panose="020F0502020204030204"/>
            </a:endParaRPr>
          </a:p>
          <a:p>
            <a:endParaRPr lang="en-US">
              <a:cs typeface="Calibri" panose="020F0502020204030204"/>
            </a:endParaRPr>
          </a:p>
          <a:p>
            <a:endParaRPr lang="en-US" b="1">
              <a:cs typeface="Calibri"/>
            </a:endParaRP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933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results for all four manufacturers. </a:t>
            </a:r>
          </a:p>
          <a:p>
            <a:r>
              <a:rPr lang="en-US"/>
              <a:t>We make three observations from this figure. [CLICK]</a:t>
            </a:r>
          </a:p>
          <a:p>
            <a:r>
              <a:rPr lang="en-US"/>
              <a:t>First, we observe that a DRAM rows can show </a:t>
            </a:r>
            <a:r>
              <a:rPr lang="en-US" b="1"/>
              <a:t>either higher or lower </a:t>
            </a:r>
            <a:r>
              <a:rPr lang="en-US" b="1" i="1"/>
              <a:t>HCfirst</a:t>
            </a:r>
            <a:r>
              <a:rPr lang="en-US" b="1"/>
              <a:t>  </a:t>
            </a:r>
            <a:r>
              <a:rPr lang="en-US"/>
              <a:t>when</a:t>
            </a:r>
            <a:r>
              <a:rPr lang="en-US" b="1"/>
              <a:t> temperature increases </a:t>
            </a:r>
            <a:r>
              <a:rPr lang="en-US"/>
              <a:t>[CLICK]</a:t>
            </a:r>
          </a:p>
          <a:p>
            <a:r>
              <a:rPr lang="en-US">
                <a:cs typeface="Calibri"/>
              </a:rPr>
              <a:t>For example, in manufacturer C, some DRAM cells show higher HCfirst, and other show lower HCfirst [CLICK]</a:t>
            </a:r>
          </a:p>
          <a:p>
            <a:endParaRPr lang="en-US">
              <a:cs typeface="Calibri"/>
            </a:endParaRPr>
          </a:p>
          <a:p>
            <a:endParaRPr lang="en-US" b="1">
              <a:cs typeface="Calibri"/>
            </a:endParaRP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2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 [CLICK] </a:t>
            </a:r>
          </a:p>
          <a:p>
            <a:r>
              <a:rPr lang="en-US"/>
              <a:t>We observe that </a:t>
            </a:r>
            <a:r>
              <a:rPr lang="en-US" b="1" i="1"/>
              <a:t>HCfirst</a:t>
            </a:r>
            <a:r>
              <a:rPr lang="en-US"/>
              <a:t> tends to generally </a:t>
            </a:r>
            <a:r>
              <a:rPr lang="en-US" b="1"/>
              <a:t>decrease</a:t>
            </a:r>
            <a:r>
              <a:rPr lang="en-US"/>
              <a:t> as </a:t>
            </a:r>
            <a:r>
              <a:rPr lang="en-US" b="1"/>
              <a:t>temperature change (Δ</a:t>
            </a:r>
            <a:r>
              <a:rPr lang="en-US" b="1" i="1"/>
              <a:t>T</a:t>
            </a:r>
            <a:r>
              <a:rPr lang="en-US" b="1"/>
              <a:t>) increases  </a:t>
            </a:r>
            <a:r>
              <a:rPr lang="en-US"/>
              <a:t>[CLICK]</a:t>
            </a:r>
          </a:p>
          <a:p>
            <a:r>
              <a:rPr lang="en-US"/>
              <a:t>The figure shows that, for all manufacturer, the percentage  of cells that are more vulnerable to RowHammer increases, when comparing the temperature change from 50 to 55C to the temperature change from 50 to 90C [CLICK]</a:t>
            </a:r>
            <a:endParaRPr lang="en-US">
              <a:cs typeface="Calibri"/>
            </a:endParaRP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607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885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08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BC5A7-9798-6189-4C14-1436F3672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8AB9E-BC1B-EB5F-772D-BB668804C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FF98A-A539-C9EF-EBF9-76CAA4E2B13C}"/>
              </a:ext>
            </a:extLst>
          </p:cNvPr>
          <p:cNvSpPr>
            <a:spLocks noGrp="1"/>
          </p:cNvSpPr>
          <p:nvPr>
            <p:ph type="body" idx="1"/>
          </p:nvPr>
        </p:nvSpPr>
        <p:spPr/>
        <p:txBody>
          <a:bodyPr/>
          <a:lstStyle/>
          <a:p>
            <a:r>
              <a:rPr lang="en-US" dirty="0"/>
              <a:t>My thesis identifies two problems about solving DRAM read disturbance [CLICK]</a:t>
            </a:r>
          </a:p>
          <a:p>
            <a:r>
              <a:rPr lang="en-US" dirty="0"/>
              <a:t>First, As DRAM cells become more vulnerable, [CLICK]</a:t>
            </a:r>
          </a:p>
          <a:p>
            <a:r>
              <a:rPr lang="en-US" dirty="0"/>
              <a:t>Existing solutions become prohibitively expensive or ineffective going forward [CLICK]</a:t>
            </a:r>
          </a:p>
          <a:p>
            <a:r>
              <a:rPr lang="en-US" dirty="0"/>
              <a:t>Thus, we need more efficient and scalable solutions [CLICK]</a:t>
            </a:r>
          </a:p>
          <a:p>
            <a:r>
              <a:rPr lang="en-US" dirty="0"/>
              <a:t>And we believe that a more detailed understanding of DRAM read disturbance can help us to achieve it[CLICK]</a:t>
            </a:r>
          </a:p>
        </p:txBody>
      </p:sp>
      <p:sp>
        <p:nvSpPr>
          <p:cNvPr id="4" name="Slide Number Placeholder 3">
            <a:extLst>
              <a:ext uri="{FF2B5EF4-FFF2-40B4-BE49-F238E27FC236}">
                <a16:creationId xmlns:a16="http://schemas.microsoft.com/office/drawing/2014/main" id="{73F47F53-E5A6-B220-E1BA-41C440273354}"/>
              </a:ext>
            </a:extLst>
          </p:cNvPr>
          <p:cNvSpPr>
            <a:spLocks noGrp="1"/>
          </p:cNvSpPr>
          <p:nvPr>
            <p:ph type="sldNum" sz="quarter" idx="5"/>
          </p:nvPr>
        </p:nvSpPr>
        <p:spPr/>
        <p:txBody>
          <a:bodyPr/>
          <a:lstStyle/>
          <a:p>
            <a:fld id="{11C67609-88E9-5A48-B122-2F095B028411}" type="slidenum">
              <a:rPr lang="en-US" smtClean="0"/>
              <a:t>10</a:t>
            </a:fld>
            <a:endParaRPr lang="en-US"/>
          </a:p>
        </p:txBody>
      </p:sp>
    </p:spTree>
    <p:extLst>
      <p:ext uri="{BB962C8B-B14F-4D97-AF65-F5344CB8AC3E}">
        <p14:creationId xmlns:p14="http://schemas.microsoft.com/office/powerpoint/2010/main" val="12498941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plots demonstrate how bit error rate [CLICK]</a:t>
            </a:r>
          </a:p>
          <a:p>
            <a:r>
              <a:rPr lang="en-US"/>
              <a:t>And </a:t>
            </a:r>
            <a:r>
              <a:rPr lang="en-US" err="1"/>
              <a:t>Hcfirst</a:t>
            </a:r>
            <a:r>
              <a:rPr lang="en-US"/>
              <a:t> changes with increasing aggressor row active time for all four manufacturers [CLICK]</a:t>
            </a:r>
          </a:p>
          <a:p>
            <a:r>
              <a:rPr lang="en-US"/>
              <a:t>We observe a significant increase in bit error rates [CLICK]</a:t>
            </a:r>
          </a:p>
          <a:p>
            <a:r>
              <a:rPr lang="en-US"/>
              <a:t>And a significant decrease in </a:t>
            </a:r>
            <a:r>
              <a:rPr lang="en-US" err="1"/>
              <a:t>Hcfirst</a:t>
            </a:r>
            <a:r>
              <a:rPr lang="en-US"/>
              <a:t> with the increasing aggressor row active time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Therefore, we conclude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lower hammer counts</a:t>
            </a:r>
            <a:r>
              <a:rPr lang="en-US" sz="1200">
                <a:solidFill>
                  <a:schemeClr val="bg1"/>
                </a:solidFill>
                <a:latin typeface="Cambria" panose="02040503050406030204" pitchFamily="18" charset="0"/>
              </a:rPr>
              <a:t> [CLICK]</a:t>
            </a:r>
            <a:endParaRPr lang="en-US" sz="120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Cambria" panose="02040503050406030204" pitchFamily="18" charset="0"/>
              </a:rPr>
              <a:t>We also analyze the relative standard deviation (or coefficient of variation) of both metrics with increasing active time in the paper [CLICK]</a:t>
            </a:r>
            <a:br>
              <a:rPr lang="en-US" sz="1200">
                <a:solidFill>
                  <a:schemeClr val="bg1"/>
                </a:solidFill>
                <a:latin typeface="Cambria" panose="02040503050406030204" pitchFamily="18" charset="0"/>
              </a:rPr>
            </a:br>
            <a:r>
              <a:rPr lang="en-US" sz="1200">
                <a:latin typeface="Cambria" panose="02040503050406030204" pitchFamily="18" charset="0"/>
              </a:rPr>
              <a:t>and conclude that RowHammer vulnerability consistently worsens as the aggressor row active time increases across all DRAM rows we tested [CLICK]</a:t>
            </a:r>
            <a:endParaRPr lang="en-US" sz="1400">
              <a:solidFill>
                <a:schemeClr val="bg1"/>
              </a:solidFill>
              <a:latin typeface="Cambria" panose="02040503050406030204" pitchFamily="18" charset="0"/>
            </a:endParaRPr>
          </a:p>
          <a:p>
            <a:endParaRPr lang="en-US"/>
          </a:p>
          <a:p>
            <a:endParaRPr lang="en-US"/>
          </a:p>
          <a:p>
            <a:r>
              <a:rPr lang="en-US"/>
              <a:t>Jeremie's method of explaining on one figure and showing all in the next slide </a:t>
            </a:r>
          </a:p>
          <a:p>
            <a:r>
              <a:rPr lang="en-US"/>
              <a:t>one observation per slide </a:t>
            </a:r>
          </a:p>
          <a:p>
            <a:r>
              <a:rPr lang="en-US"/>
              <a:t>write </a:t>
            </a:r>
            <a:r>
              <a:rPr lang="en-US" err="1"/>
              <a:t>hcfirst</a:t>
            </a:r>
            <a:r>
              <a:rPr lang="en-US"/>
              <a:t> openly </a:t>
            </a:r>
          </a:p>
          <a:p>
            <a:r>
              <a:rPr lang="en-US"/>
              <a:t>just flash </a:t>
            </a:r>
            <a:r>
              <a:rPr lang="en-US" err="1"/>
              <a:t>hcfirst</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652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these plots demonstrate how bit error rate [CLICK]</a:t>
            </a:r>
          </a:p>
          <a:p>
            <a:r>
              <a:rPr lang="en-US"/>
              <a:t>And </a:t>
            </a:r>
            <a:r>
              <a:rPr lang="en-US" err="1"/>
              <a:t>Hcfirst</a:t>
            </a:r>
            <a:r>
              <a:rPr lang="en-US"/>
              <a:t> changes with increasing the bank’s </a:t>
            </a:r>
            <a:r>
              <a:rPr lang="en-US" err="1"/>
              <a:t>precharged</a:t>
            </a:r>
            <a:r>
              <a:rPr lang="en-US"/>
              <a:t> time [CLICK]</a:t>
            </a:r>
          </a:p>
          <a:p>
            <a:r>
              <a:rPr lang="en-US"/>
              <a:t>We observe that bit error rates significantly decrease [CLICK]</a:t>
            </a:r>
          </a:p>
          <a:p>
            <a:r>
              <a:rPr lang="en-US"/>
              <a:t>And </a:t>
            </a:r>
            <a:r>
              <a:rPr lang="en-US" err="1"/>
              <a:t>Hcfirst</a:t>
            </a:r>
            <a:r>
              <a:rPr lang="en-US"/>
              <a:t> values increase as the bank’s </a:t>
            </a:r>
            <a:r>
              <a:rPr lang="en-US" err="1"/>
              <a:t>precharged</a:t>
            </a:r>
            <a:r>
              <a:rPr lang="en-US"/>
              <a:t> time increases [CLICK]</a:t>
            </a:r>
          </a:p>
          <a:p>
            <a:r>
              <a:rPr lang="en-US"/>
              <a:t>Therefore, as the bank stays </a:t>
            </a:r>
            <a:r>
              <a:rPr lang="en-US" err="1"/>
              <a:t>precharged</a:t>
            </a:r>
            <a:r>
              <a:rPr lang="en-US"/>
              <a:t> longer, </a:t>
            </a:r>
            <a:r>
              <a:rPr lang="en-US" sz="1200" b="1">
                <a:solidFill>
                  <a:srgbClr val="8B288C"/>
                </a:solidFill>
                <a:latin typeface="Cambria" panose="02040503050406030204" pitchFamily="18" charset="0"/>
              </a:rPr>
              <a:t>fewer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higher hammer counts</a:t>
            </a:r>
            <a:r>
              <a:rPr lang="en-US" sz="1200">
                <a:solidFill>
                  <a:schemeClr val="bg1"/>
                </a:solidFill>
                <a:latin typeface="Cambria" panose="02040503050406030204" pitchFamily="18" charset="0"/>
              </a:rPr>
              <a:t> [CLICK]</a:t>
            </a:r>
            <a:endParaRPr lang="en-US" sz="1400">
              <a:solidFill>
                <a:schemeClr val="bg1"/>
              </a:solidFill>
              <a:latin typeface="Cambria" panose="02040503050406030204" pitchFamily="18" charset="0"/>
            </a:endParaRPr>
          </a:p>
          <a:p>
            <a:r>
              <a:rPr lang="en-US" sz="1200">
                <a:solidFill>
                  <a:schemeClr val="bg1"/>
                </a:solidFill>
                <a:latin typeface="Cambria" panose="02040503050406030204" pitchFamily="18" charset="0"/>
              </a:rPr>
              <a:t>We also analyze the relative standard deviation (or coefficient of variation) of both metrics with increasing the bank's </a:t>
            </a:r>
            <a:r>
              <a:rPr lang="en-US" sz="1200" err="1">
                <a:solidFill>
                  <a:schemeClr val="bg1"/>
                </a:solidFill>
                <a:latin typeface="Cambria" panose="02040503050406030204" pitchFamily="18" charset="0"/>
              </a:rPr>
              <a:t>precharged</a:t>
            </a:r>
            <a:r>
              <a:rPr lang="en-US" sz="1200">
                <a:solidFill>
                  <a:schemeClr val="bg1"/>
                </a:solidFill>
                <a:latin typeface="Cambria" panose="02040503050406030204" pitchFamily="18" charset="0"/>
              </a:rPr>
              <a:t> time in the paper [CLICK]</a:t>
            </a:r>
            <a:br>
              <a:rPr lang="en-US" sz="1200">
                <a:solidFill>
                  <a:schemeClr val="bg1"/>
                </a:solidFill>
                <a:latin typeface="Cambria" panose="02040503050406030204" pitchFamily="18" charset="0"/>
              </a:rPr>
            </a:br>
            <a:r>
              <a:rPr lang="en-US" sz="1200">
                <a:latin typeface="Cambria" panose="02040503050406030204" pitchFamily="18" charset="0"/>
              </a:rPr>
              <a:t>and conclude that RowHammer vulnerability consistently reduces as the bank’s </a:t>
            </a:r>
            <a:r>
              <a:rPr lang="en-US" sz="1200" err="1">
                <a:latin typeface="Cambria" panose="02040503050406030204" pitchFamily="18" charset="0"/>
              </a:rPr>
              <a:t>precharged</a:t>
            </a:r>
            <a:r>
              <a:rPr lang="en-US" sz="1200">
                <a:latin typeface="Cambria" panose="02040503050406030204" pitchFamily="18" charset="0"/>
              </a:rPr>
              <a:t> time increases [CLICK]</a:t>
            </a:r>
          </a:p>
          <a:p>
            <a:endParaRPr lang="en-US" sz="1200">
              <a:latin typeface="Cambria" panose="02040503050406030204" pitchFamily="18" charset="0"/>
            </a:endParaRPr>
          </a:p>
          <a:p>
            <a:endParaRPr lang="en-US" sz="1200">
              <a:latin typeface="Cambria" panose="02040503050406030204" pitchFamily="18" charset="0"/>
            </a:endParaRPr>
          </a:p>
          <a:p>
            <a:r>
              <a:rPr lang="en-US" sz="1200">
                <a:latin typeface="Cambria" panose="02040503050406030204" pitchFamily="18" charset="0"/>
              </a:rPr>
              <a:t>can be more </a:t>
            </a:r>
            <a:r>
              <a:rPr lang="en-US" sz="1200" err="1">
                <a:latin typeface="Cambria" panose="02040503050406030204" pitchFamily="18" charset="0"/>
              </a:rPr>
              <a:t>inthe</a:t>
            </a:r>
            <a:r>
              <a:rPr lang="en-US" sz="1200">
                <a:latin typeface="Cambria" panose="02040503050406030204" pitchFamily="18" charset="0"/>
              </a:rPr>
              <a:t> paper slide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7218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321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into the most vulnerable DRAM rows, We compare the </a:t>
            </a:r>
            <a:r>
              <a:rPr lang="en-US" err="1"/>
              <a:t>HCfirst</a:t>
            </a:r>
            <a:r>
              <a:rPr lang="en-US"/>
              <a:t> of the most vulnerable row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the minimum </a:t>
            </a:r>
            <a:r>
              <a:rPr lang="en-US" err="1"/>
              <a:t>HCfirst</a:t>
            </a:r>
            <a:r>
              <a:rPr lang="en-US"/>
              <a:t> in 90</a:t>
            </a:r>
            <a:r>
              <a:rPr lang="en-US" baseline="30000"/>
              <a:t>th</a:t>
            </a:r>
            <a:r>
              <a:rPr lang="en-US"/>
              <a:t> percentile of rows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boxplot shows [CLICK] the distribution of this ratio [CLICK] across DRAM modules for each manufacturer</a:t>
            </a:r>
          </a:p>
          <a:p>
            <a:r>
              <a:rPr lang="en-US"/>
              <a:t>We observe that the most vulnerable 10% of the rows experience bit flips at activation counts about half the </a:t>
            </a:r>
            <a:r>
              <a:rPr lang="en-US" err="1"/>
              <a:t>Hcfirst</a:t>
            </a:r>
            <a:r>
              <a:rPr lang="en-US"/>
              <a:t> of the other rows [CLICK]</a:t>
            </a:r>
          </a:p>
          <a:p>
            <a:r>
              <a:rPr lang="en-US"/>
              <a:t>Therefore, we conclude that a small fraction of DRAM rows are significantly more vulnerable to RowHammer than the vast majority of rows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6613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how the RowHammer vulnerability varies across columns, we generate a heatmap plot of bit error rates across columns [CLICK] and chips [CLICK]</a:t>
            </a:r>
          </a:p>
          <a:p>
            <a:r>
              <a:rPr lang="en-US"/>
              <a:t>We observe that bit errors concentrate on certain DRAM columns more than others, implying that certain columns are significantly more vulnerable to RowHammer than other columns [CLICK]</a:t>
            </a:r>
          </a:p>
          <a:p>
            <a:endParaRPr lang="en-US"/>
          </a:p>
          <a:p>
            <a:r>
              <a:rPr lang="en-US"/>
              <a:t>define color scale </a:t>
            </a:r>
          </a:p>
          <a:p>
            <a:r>
              <a:rPr lang="en-US"/>
              <a:t>remove the first sentence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1883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investigate how the RowHammer vulnerability varies across DRAM subarrays in a DRAM module</a:t>
            </a:r>
          </a:p>
          <a:p>
            <a:r>
              <a:rPr lang="en-US"/>
              <a:t>Subarrays are marked in terms of the average [CLICK] and the minimum [CLICK] </a:t>
            </a:r>
            <a:r>
              <a:rPr lang="en-US" err="1"/>
              <a:t>HCfirst</a:t>
            </a:r>
            <a:r>
              <a:rPr lang="en-US"/>
              <a:t> values they exhibit across DRAM rows that they contain [CLICK]</a:t>
            </a:r>
          </a:p>
          <a:p>
            <a:r>
              <a:rPr lang="en-US"/>
              <a:t>We observe that the minimum </a:t>
            </a:r>
            <a:r>
              <a:rPr lang="en-US" err="1"/>
              <a:t>Hcfirst</a:t>
            </a:r>
            <a:r>
              <a:rPr lang="en-US"/>
              <a:t> in a subarray is about the half of the average </a:t>
            </a:r>
            <a:r>
              <a:rPr lang="en-US" err="1"/>
              <a:t>Hcfirst</a:t>
            </a:r>
            <a:r>
              <a:rPr lang="en-US"/>
              <a:t> in a subarray [CLICK]</a:t>
            </a:r>
          </a:p>
          <a:p>
            <a:pPr algn="l"/>
            <a:r>
              <a:rPr lang="en-US"/>
              <a:t>Therefore, we conclude that </a:t>
            </a:r>
            <a:r>
              <a:rPr lang="en-US" sz="1200">
                <a:latin typeface="Cambria" panose="02040503050406030204" pitchFamily="18" charset="0"/>
              </a:rPr>
              <a:t>The </a:t>
            </a:r>
            <a:r>
              <a:rPr lang="en-US" sz="1200" b="1">
                <a:solidFill>
                  <a:srgbClr val="8B288C"/>
                </a:solidFill>
                <a:latin typeface="Cambria" panose="02040503050406030204" pitchFamily="18" charset="0"/>
              </a:rPr>
              <a:t>most vulnerable </a:t>
            </a:r>
            <a:r>
              <a:rPr lang="en-US" sz="1200">
                <a:latin typeface="Cambria" panose="02040503050406030204" pitchFamily="18" charset="0"/>
              </a:rPr>
              <a:t>DRAM row in a subarray is </a:t>
            </a:r>
            <a:r>
              <a:rPr lang="en-US" sz="1200" b="1">
                <a:solidFill>
                  <a:srgbClr val="8B288C"/>
                </a:solidFill>
                <a:latin typeface="Cambria" panose="02040503050406030204" pitchFamily="18" charset="0"/>
              </a:rPr>
              <a:t>significantly more vulnerable </a:t>
            </a:r>
            <a:r>
              <a:rPr lang="en-US" sz="1200">
                <a:latin typeface="Cambria" panose="02040503050406030204" pitchFamily="18" charset="0"/>
              </a:rPr>
              <a:t>than the other rows </a:t>
            </a:r>
            <a:r>
              <a:rPr lang="en-US" sz="1200" b="1">
                <a:solidFill>
                  <a:srgbClr val="8B288C"/>
                </a:solidFill>
                <a:latin typeface="Cambria" panose="02040503050406030204" pitchFamily="18" charset="0"/>
              </a:rPr>
              <a:t>in the subarray [CLICK]</a:t>
            </a:r>
          </a:p>
          <a:p>
            <a:pPr algn="l"/>
            <a:endParaRPr lang="en-US" sz="1200" b="1">
              <a:solidFill>
                <a:srgbClr val="8B288C"/>
              </a:solidFill>
              <a:latin typeface="Cambria" panose="02040503050406030204" pitchFamily="18" charset="0"/>
            </a:endParaRPr>
          </a:p>
          <a:p>
            <a:pPr algn="l"/>
            <a:r>
              <a:rPr lang="en-US" sz="1200" b="1">
                <a:solidFill>
                  <a:srgbClr val="8B288C"/>
                </a:solidFill>
                <a:latin typeface="Cambria" panose="02040503050406030204" pitchFamily="18" charset="0"/>
              </a:rPr>
              <a:t>avoid highlighting the linear regression </a:t>
            </a:r>
          </a:p>
          <a:p>
            <a:pPr algn="l"/>
            <a:r>
              <a:rPr lang="en-US" sz="1200" b="1">
                <a:solidFill>
                  <a:srgbClr val="8B288C"/>
                </a:solidFill>
                <a:latin typeface="Cambria" panose="02040503050406030204" pitchFamily="18" charset="0"/>
              </a:rPr>
              <a:t>slope of the curve is </a:t>
            </a:r>
            <a:r>
              <a:rPr lang="en-US" sz="1200" b="1" err="1">
                <a:solidFill>
                  <a:srgbClr val="8B288C"/>
                </a:solidFill>
                <a:latin typeface="Cambria" panose="02040503050406030204" pitchFamily="18" charset="0"/>
              </a:rPr>
              <a:t>approx</a:t>
            </a:r>
            <a:r>
              <a:rPr lang="en-US" sz="1200" b="1">
                <a:solidFill>
                  <a:srgbClr val="8B288C"/>
                </a:solidFill>
                <a:latin typeface="Cambria" panose="02040503050406030204" pitchFamily="18" charset="0"/>
              </a:rPr>
              <a:t> .5 </a:t>
            </a:r>
          </a:p>
          <a:p>
            <a:pPr algn="l"/>
            <a:endParaRPr lang="en-US" sz="1200" b="1">
              <a:solidFill>
                <a:srgbClr val="8B288C"/>
              </a:solidFill>
              <a:latin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0966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plot, each marker style represents subarrays in a different DRAM module [CLICK]</a:t>
            </a:r>
          </a:p>
          <a:p>
            <a:r>
              <a:rPr lang="en-US"/>
              <a:t>We observe that subarrays within a DRAM module exhibit more similar </a:t>
            </a:r>
            <a:r>
              <a:rPr lang="en-US" err="1"/>
              <a:t>Hcfirst</a:t>
            </a:r>
            <a:r>
              <a:rPr lang="en-US"/>
              <a:t> values to each other, compared to subarrays in different DRAM modules [CLICK]</a:t>
            </a:r>
          </a:p>
          <a:p>
            <a:r>
              <a:rPr lang="en-US"/>
              <a:t>and we verify this observation based on Bhattacharyya distance analysis in the paper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806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these similarities more, we compare the similarity of </a:t>
            </a:r>
            <a:r>
              <a:rPr lang="en-US" err="1"/>
              <a:t>HCfirst</a:t>
            </a:r>
            <a:r>
              <a:rPr lang="en-US"/>
              <a:t> distributions between subarrays from the same module [CLICK]</a:t>
            </a:r>
          </a:p>
          <a:p>
            <a:r>
              <a:rPr lang="en-US"/>
              <a:t>And from different modules [CLICK]</a:t>
            </a:r>
          </a:p>
          <a:p>
            <a:r>
              <a:rPr lang="en-US"/>
              <a:t>This plot shows the cumulative distribution of this similarity in terms of normalized Bhattacharyya distance (BD)</a:t>
            </a:r>
          </a:p>
          <a:p>
            <a:r>
              <a:rPr lang="en-US"/>
              <a:t>A normalized BD of 1.0 [CLICK]</a:t>
            </a:r>
          </a:p>
          <a:p>
            <a:r>
              <a:rPr lang="en-US"/>
              <a:t>indicates that two distributions are identical, while [CLICK] </a:t>
            </a:r>
          </a:p>
          <a:p>
            <a:r>
              <a:rPr lang="en-US"/>
              <a:t>two distributions exhibit more difference as the normalized BD takes larger or smaller values than 1.0 [CLICK]</a:t>
            </a:r>
          </a:p>
          <a:p>
            <a:r>
              <a:rPr lang="en-US"/>
              <a:t>Especially in manufacturers B and C, we observe a significant difference between </a:t>
            </a:r>
            <a:r>
              <a:rPr lang="en-US" err="1"/>
              <a:t>normaized</a:t>
            </a:r>
            <a:r>
              <a:rPr lang="en-US"/>
              <a:t> BD values of subarray within the same module and subarrays in different modules [CLICK]</a:t>
            </a:r>
          </a:p>
          <a:p>
            <a:pPr algn="l"/>
            <a:r>
              <a:rPr lang="en-US"/>
              <a:t>Therefore, we conclude that </a:t>
            </a:r>
            <a:r>
              <a:rPr lang="en-US" sz="1200" err="1">
                <a:latin typeface="Cambria" panose="02040503050406030204" pitchFamily="18" charset="0"/>
              </a:rPr>
              <a:t>HC</a:t>
            </a:r>
            <a:r>
              <a:rPr lang="en-US" sz="1200" baseline="-25000" err="1">
                <a:latin typeface="Cambria" panose="02040503050406030204" pitchFamily="18" charset="0"/>
              </a:rPr>
              <a:t>first</a:t>
            </a:r>
            <a:r>
              <a:rPr lang="en-US" sz="1200">
                <a:latin typeface="Cambria" panose="02040503050406030204" pitchFamily="18" charset="0"/>
              </a:rPr>
              <a:t> distributions of subarrays </a:t>
            </a:r>
            <a:r>
              <a:rPr lang="en-US" sz="1200" b="1">
                <a:solidFill>
                  <a:srgbClr val="8B288C"/>
                </a:solidFill>
                <a:latin typeface="Cambria" panose="02040503050406030204" pitchFamily="18" charset="0"/>
              </a:rPr>
              <a:t>within a DRAM module</a:t>
            </a:r>
            <a:r>
              <a:rPr lang="en-US" sz="1200">
                <a:latin typeface="Cambria" panose="02040503050406030204" pitchFamily="18" charset="0"/>
              </a:rPr>
              <a:t> exhibit </a:t>
            </a:r>
            <a:r>
              <a:rPr lang="en-US" sz="1200" b="1">
                <a:solidFill>
                  <a:srgbClr val="8B288C"/>
                </a:solidFill>
                <a:latin typeface="Cambria" panose="02040503050406030204" pitchFamily="18" charset="0"/>
              </a:rPr>
              <a:t>significantly more similarity </a:t>
            </a:r>
            <a:r>
              <a:rPr lang="en-US" sz="1200">
                <a:latin typeface="Cambria" panose="02040503050406030204" pitchFamily="18" charset="0"/>
              </a:rPr>
              <a:t>to each other than </a:t>
            </a:r>
            <a:r>
              <a:rPr lang="en-US" sz="1200" err="1">
                <a:latin typeface="Cambria" panose="02040503050406030204" pitchFamily="18" charset="0"/>
              </a:rPr>
              <a:t>HC</a:t>
            </a:r>
            <a:r>
              <a:rPr lang="en-US" sz="1200" baseline="-25000" err="1">
                <a:latin typeface="Cambria" panose="02040503050406030204" pitchFamily="18" charset="0"/>
              </a:rPr>
              <a:t>first</a:t>
            </a:r>
            <a:r>
              <a:rPr lang="en-US" sz="1200">
                <a:latin typeface="Cambria" panose="02040503050406030204" pitchFamily="18" charset="0"/>
              </a:rPr>
              <a:t> distributions of subarrays </a:t>
            </a:r>
            <a:r>
              <a:rPr lang="en-US" sz="1200" b="1">
                <a:solidFill>
                  <a:srgbClr val="8B288C"/>
                </a:solidFill>
                <a:latin typeface="Cambria" panose="02040503050406030204" pitchFamily="18" charset="0"/>
              </a:rPr>
              <a:t>from different modules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8059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8365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another improvement, an attacker can leverage the observation that increasing aggressor row's active time reduces </a:t>
            </a:r>
            <a:r>
              <a:rPr lang="en-US" err="1"/>
              <a:t>HCfirst</a:t>
            </a:r>
            <a:r>
              <a:rPr lang="en-US"/>
              <a:t> [CLICK]</a:t>
            </a:r>
          </a:p>
          <a:p>
            <a:r>
              <a:rPr lang="en-US"/>
              <a:t>The attacker can exploit this observation to reduce </a:t>
            </a:r>
            <a:r>
              <a:rPr lang="en-US" err="1"/>
              <a:t>Hcfirst</a:t>
            </a:r>
            <a:r>
              <a:rPr lang="en-US"/>
              <a:t> by 36% on average, by performing [CLICK] </a:t>
            </a:r>
          </a:p>
          <a:p>
            <a:r>
              <a:rPr lang="en-US"/>
              <a:t>10 to 15 additional column accesses to an aggressor row, [CLICK]</a:t>
            </a:r>
          </a:p>
          <a:p>
            <a:r>
              <a:rPr lang="en-US"/>
              <a:t>This way, an attacker can bypass RowHammer defenses that do not account for this reduction in </a:t>
            </a:r>
            <a:r>
              <a:rPr lang="en-US" err="1"/>
              <a:t>Hcfirst</a:t>
            </a:r>
            <a:r>
              <a:rPr lang="en-US"/>
              <a:t> [CLICK]</a:t>
            </a:r>
          </a:p>
          <a:p>
            <a:r>
              <a:rPr lang="en-US"/>
              <a:t>We believe that these observations can be leveraged to craft more effective RowHammer attacks [CLICK]</a:t>
            </a:r>
          </a:p>
          <a:p>
            <a:endParaRPr lang="en-US"/>
          </a:p>
          <a:p>
            <a:r>
              <a:rPr lang="en-US" err="1"/>
              <a:t>HCfirst</a:t>
            </a:r>
            <a:r>
              <a:rPr lang="en-US"/>
              <a:t> is cut </a:t>
            </a:r>
          </a:p>
          <a:p>
            <a:r>
              <a:rPr lang="en-US"/>
              <a:t>what do arrows mean? </a:t>
            </a:r>
          </a:p>
          <a:p>
            <a:r>
              <a:rPr lang="en-US"/>
              <a:t>avoid using </a:t>
            </a:r>
            <a:r>
              <a:rPr lang="en-US" err="1"/>
              <a:t>hcfirst</a:t>
            </a:r>
            <a:endParaRPr lang="en-US"/>
          </a:p>
          <a:p>
            <a:r>
              <a:rPr lang="en-US"/>
              <a:t>draw the attack pattern and emphasize bypassing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709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63D63-ECDE-7FFD-59AD-F798E6BFB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74335-A9D1-C9FD-1DA0-4C7A91424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7CB2F-6EF4-8A56-ED01-175139162CFF}"/>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810F5783-70D5-A787-FE1B-3BC910B58B8B}"/>
              </a:ext>
            </a:extLst>
          </p:cNvPr>
          <p:cNvSpPr>
            <a:spLocks noGrp="1"/>
          </p:cNvSpPr>
          <p:nvPr>
            <p:ph type="sldNum" sz="quarter" idx="5"/>
          </p:nvPr>
        </p:nvSpPr>
        <p:spPr/>
        <p:txBody>
          <a:bodyPr/>
          <a:lstStyle/>
          <a:p>
            <a:fld id="{11C67609-88E9-5A48-B122-2F095B028411}" type="slidenum">
              <a:rPr lang="en-US" smtClean="0"/>
              <a:t>11</a:t>
            </a:fld>
            <a:endParaRPr lang="en-US"/>
          </a:p>
        </p:txBody>
      </p:sp>
    </p:spTree>
    <p:extLst>
      <p:ext uri="{BB962C8B-B14F-4D97-AF65-F5344CB8AC3E}">
        <p14:creationId xmlns:p14="http://schemas.microsoft.com/office/powerpoint/2010/main" val="36323682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our observations, [CLICK] an attacker can measure a DRAM chip’s current temperature [CLICK]</a:t>
            </a:r>
          </a:p>
          <a:p>
            <a:r>
              <a:rPr lang="en-US"/>
              <a:t>As an example, 0.4% of DRAM cells are vulnerable to RowHammer only at 70 degree Celsius. Focusing on these cells, an attacker can trigger another attack when the DRAM chip is at this temperature level [CLICK]</a:t>
            </a:r>
          </a:p>
          <a:p>
            <a:r>
              <a:rPr lang="en-US"/>
              <a:t>As another example, more than 76% of the cells are vulnerable above 70 degrees Celsius. Focusing on these cells, an attacker can identify abnormal operating conditions that might be caused by a data center’s peak hours or an end-user’s behavioral changes. [CLICK]</a:t>
            </a:r>
          </a:p>
          <a:p>
            <a:r>
              <a:rPr lang="en-US"/>
              <a:t>Alternatively, if physical access is possible, the attacker can heat up or cool down a DRAM chip to increase the success probability of the attack [CLICK]</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06151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I am </a:t>
            </a:r>
            <a:r>
              <a:rPr lang="en-US" baseline="0" dirty="0" err="1"/>
              <a:t>Giray</a:t>
            </a:r>
            <a:r>
              <a:rPr lang="en-US" baseline="0" dirty="0"/>
              <a:t>,</a:t>
            </a:r>
            <a:r>
              <a:rPr lang="en-US" b="0" u="none" baseline="0" dirty="0"/>
              <a:t> </a:t>
            </a:r>
            <a:r>
              <a:rPr lang="en-US" baseline="0" dirty="0"/>
              <a:t>and I will present our new paper Understanding RowHammer Under Reduced </a:t>
            </a:r>
            <a:r>
              <a:rPr lang="en-US" baseline="0" dirty="0" err="1"/>
              <a:t>Wordline</a:t>
            </a:r>
            <a:r>
              <a:rPr lang="en-US" baseline="0" dirty="0"/>
              <a:t> Voltage</a:t>
            </a:r>
            <a:endParaRPr lang="en-US" sz="1200" b="1" i="1" baseline="0" dirty="0">
              <a:solidFill>
                <a:schemeClr val="bg1"/>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2998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cartoon provides a closer look into RowHammer. [CLICK]</a:t>
            </a:r>
          </a:p>
          <a:p>
            <a:r>
              <a:rPr lang="en-US" dirty="0"/>
              <a:t>Asserting high voltage to a row’s </a:t>
            </a:r>
            <a:r>
              <a:rPr lang="en-US" dirty="0" err="1"/>
              <a:t>wordline</a:t>
            </a:r>
            <a:r>
              <a:rPr lang="en-US" dirty="0"/>
              <a:t> for row activation disturbs nearby rows [CLICK]</a:t>
            </a:r>
          </a:p>
          <a:p>
            <a:r>
              <a:rPr lang="en-US" dirty="0"/>
              <a:t>Repeating this operation [CLICK] many times [CLICK] exacerbates the leakage in victim rows and leads to bit flips [CLICK]</a:t>
            </a:r>
          </a:p>
          <a:p>
            <a:r>
              <a:rPr lang="en-US" dirty="0"/>
              <a:t>Therefore, repeatedly toggling </a:t>
            </a:r>
            <a:r>
              <a:rPr lang="en-US" dirty="0" err="1"/>
              <a:t>wordline</a:t>
            </a:r>
            <a:r>
              <a:rPr lang="en-US" dirty="0"/>
              <a:t> voltage is the key to induce RowHammer bit flips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8179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hypothesize that [CLICK] </a:t>
            </a:r>
          </a:p>
          <a:p>
            <a:r>
              <a:rPr lang="en-US" dirty="0"/>
              <a:t>Lowering the magnitude of </a:t>
            </a:r>
            <a:r>
              <a:rPr lang="en-US" dirty="0" err="1"/>
              <a:t>wordline</a:t>
            </a:r>
            <a:r>
              <a:rPr lang="en-US" dirty="0"/>
              <a:t> voltage [CLICK]</a:t>
            </a:r>
          </a:p>
          <a:p>
            <a:r>
              <a:rPr lang="en-US" dirty="0"/>
              <a:t>can reduce RowHammer vulnerability [CLICK]</a:t>
            </a:r>
          </a:p>
          <a:p>
            <a:r>
              <a:rPr lang="en-US" dirty="0"/>
              <a:t>without significantly affecting reliable DRAM operation [END]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0724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In our characterization, [CLICK] </a:t>
            </a:r>
          </a:p>
          <a:p>
            <a:r>
              <a:rPr lang="en-US" b="1" dirty="0">
                <a:cs typeface="Calibri"/>
              </a:rPr>
              <a:t>we test 272 real DRAM chips [CLICK] </a:t>
            </a:r>
          </a:p>
          <a:p>
            <a:r>
              <a:rPr lang="en-US" b="1" dirty="0">
                <a:cs typeface="Calibri"/>
              </a:rPr>
              <a:t>from three major manufacturers,  [CLICK] </a:t>
            </a:r>
          </a:p>
          <a:p>
            <a:r>
              <a:rPr lang="en-US" b="1" dirty="0">
                <a:cs typeface="Calibri"/>
              </a:rPr>
              <a:t>that implement different densities, die revisions, and chip organizations[CLICK]  </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4269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cs typeface="Calibri"/>
              </a:rPr>
              <a:t>The full paper provides for more detailed information about both the algorithms for each of our experiments and the chips that we test</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6128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begin with investigating </a:t>
            </a:r>
            <a:r>
              <a:rPr lang="en-US" dirty="0" err="1">
                <a:cs typeface="Calibri"/>
              </a:rPr>
              <a:t>wordline</a:t>
            </a:r>
            <a:r>
              <a:rPr lang="en-US" dirty="0">
                <a:cs typeface="Calibri"/>
              </a:rPr>
              <a:t> voltage’s effect on RowHammer bit error rate. 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RowHammer bit error rate. Lower bit error rate is better for robustness [CLICK]</a:t>
            </a:r>
          </a:p>
          <a:p>
            <a:r>
              <a:rPr lang="en-US" dirty="0">
                <a:cs typeface="Calibri"/>
              </a:rPr>
              <a:t>In this plot, each curve represents a different DRAM module [CLICK]</a:t>
            </a:r>
          </a:p>
          <a:p>
            <a:r>
              <a:rPr lang="en-US" dirty="0">
                <a:cs typeface="Calibri"/>
              </a:rPr>
              <a:t>And the shade around each curve shows the variation across different DRAM rows [CLICK] </a:t>
            </a:r>
          </a:p>
          <a:p>
            <a:r>
              <a:rPr lang="en-US" dirty="0">
                <a:cs typeface="Calibri"/>
              </a:rPr>
              <a:t>We observe that fewer DRAM cells experience RowHammer bit flips under reduced </a:t>
            </a:r>
            <a:r>
              <a:rPr lang="en-US" dirty="0" err="1">
                <a:cs typeface="Calibri"/>
              </a:rPr>
              <a:t>wordline</a:t>
            </a:r>
            <a:r>
              <a:rPr lang="en-US" dirty="0">
                <a:cs typeface="Calibri"/>
              </a:rPr>
              <a:t> voltage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0065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contrast to the dominant trend, </a:t>
            </a:r>
            <a:endParaRPr lang="en-US" dirty="0"/>
          </a:p>
          <a:p>
            <a:r>
              <a:rPr lang="en-US" dirty="0">
                <a:cs typeface="Calibri"/>
              </a:rPr>
              <a:t>we also observe that BER slightly increases for a small fraction of DRAM rows [CLICK]</a:t>
            </a:r>
            <a:endParaRPr lang="en-US" dirty="0"/>
          </a:p>
          <a:p>
            <a:r>
              <a:rPr lang="en-US" dirty="0"/>
              <a:t>Therefore, we conclude that reducing </a:t>
            </a:r>
            <a:r>
              <a:rPr lang="en-US" dirty="0" err="1"/>
              <a:t>wordline</a:t>
            </a:r>
            <a:r>
              <a:rPr lang="en-US" dirty="0"/>
              <a:t> voltage can cause more cells to experience bit flips in small fraction of rows [END]</a:t>
            </a:r>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7658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make these observations for all three manufacturers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275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minimum activation count needed to induce a RowHammer bit flip. Higher is better for robustness in this plot [CLICK]</a:t>
            </a:r>
          </a:p>
          <a:p>
            <a:r>
              <a:rPr lang="en-US" dirty="0">
                <a:cs typeface="Calibri"/>
              </a:rPr>
              <a:t>Again, each curve represents a different DRAM module [CLICK]</a:t>
            </a:r>
          </a:p>
          <a:p>
            <a:r>
              <a:rPr lang="en-US" dirty="0">
                <a:cs typeface="Calibri"/>
              </a:rPr>
              <a:t>and the shade around a curve shows the variation across DRAM rows [CLICK]</a:t>
            </a:r>
          </a:p>
          <a:p>
            <a:r>
              <a:rPr lang="en-US" dirty="0">
                <a:cs typeface="Calibri"/>
              </a:rPr>
              <a:t>We observe that a RowHammer bit flip occurs at larger activation counts under reduced </a:t>
            </a:r>
            <a:r>
              <a:rPr lang="en-US" dirty="0" err="1">
                <a:cs typeface="Calibri"/>
              </a:rPr>
              <a:t>wordline</a:t>
            </a:r>
            <a:r>
              <a:rPr lang="en-US" dirty="0">
                <a:cs typeface="Calibri"/>
              </a:rPr>
              <a:t> voltage [CLICK]</a:t>
            </a:r>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20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7A54-340C-21A1-287B-8E2C2F69A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4C26F-D8A1-AD08-791F-BB88A21B17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6D98E-48AA-5A44-5F75-DC1F9902C963}"/>
              </a:ext>
            </a:extLst>
          </p:cNvPr>
          <p:cNvSpPr>
            <a:spLocks noGrp="1"/>
          </p:cNvSpPr>
          <p:nvPr>
            <p:ph type="body" idx="1"/>
          </p:nvPr>
        </p:nvSpPr>
        <p:spPr/>
        <p:txBody>
          <a:bodyPr/>
          <a:lstStyle/>
          <a:p>
            <a:r>
              <a:rPr lang="en-US" dirty="0"/>
              <a:t>To address these two problems, we conducted several studies encompassed in this thesis statement [CLICK]</a:t>
            </a:r>
          </a:p>
          <a:p>
            <a:r>
              <a:rPr lang="en-US" sz="1200" dirty="0">
                <a:solidFill>
                  <a:schemeClr val="tx2">
                    <a:lumMod val="50000"/>
                  </a:schemeClr>
                </a:solidFill>
              </a:rPr>
              <a:t>We can </a:t>
            </a:r>
            <a:r>
              <a:rPr lang="en-US" sz="1200" b="1" dirty="0">
                <a:solidFill>
                  <a:schemeClr val="tx2">
                    <a:lumMod val="50000"/>
                  </a:schemeClr>
                </a:solidFill>
              </a:rPr>
              <a:t>mitigate DRAM read disturbance</a:t>
            </a:r>
            <a:r>
              <a:rPr lang="en-US" sz="1200" dirty="0">
                <a:solidFill>
                  <a:schemeClr val="tx2">
                    <a:lumMod val="50000"/>
                  </a:schemeClr>
                </a:solidFill>
              </a:rPr>
              <a:t> </a:t>
            </a:r>
            <a:r>
              <a:rPr lang="en-US" sz="1200" b="1" dirty="0">
                <a:solidFill>
                  <a:schemeClr val="tx2">
                    <a:lumMod val="50000"/>
                  </a:schemeClr>
                </a:solidFill>
              </a:rPr>
              <a:t>efficiently  </a:t>
            </a:r>
            <a:r>
              <a:rPr lang="en-US" sz="1200" dirty="0">
                <a:solidFill>
                  <a:schemeClr val="tx2">
                    <a:lumMod val="50000"/>
                  </a:schemeClr>
                </a:solidFill>
              </a:rPr>
              <a:t>and</a:t>
            </a:r>
            <a:r>
              <a:rPr lang="en-US" sz="1200" b="1" dirty="0">
                <a:solidFill>
                  <a:schemeClr val="tx2">
                    <a:lumMod val="50000"/>
                  </a:schemeClr>
                </a:solidFill>
              </a:rPr>
              <a:t> scalably from three aspects </a:t>
            </a:r>
            <a:r>
              <a:rPr lang="en-US" sz="1200" dirty="0">
                <a:solidFill>
                  <a:schemeClr val="tx2">
                    <a:lumMod val="50000"/>
                  </a:schemeClr>
                </a:solidFill>
              </a:rPr>
              <a:t>[CLICK]</a:t>
            </a:r>
          </a:p>
          <a:p>
            <a:endParaRPr lang="en-US" sz="1200" dirty="0">
              <a:solidFill>
                <a:srgbClr val="D51E4C"/>
              </a:solidFill>
            </a:endParaRPr>
          </a:p>
          <a:p>
            <a:r>
              <a:rPr lang="en-US" sz="1200" dirty="0">
                <a:solidFill>
                  <a:srgbClr val="D51E4C"/>
                </a:solidFill>
              </a:rPr>
              <a:t>First, by building a </a:t>
            </a:r>
            <a:r>
              <a:rPr lang="en-US" sz="1200" b="1" dirty="0">
                <a:solidFill>
                  <a:srgbClr val="D51E4C"/>
                </a:solidFill>
              </a:rPr>
              <a:t>detailed understanding </a:t>
            </a:r>
            <a:r>
              <a:rPr lang="en-US" sz="1200" dirty="0">
                <a:solidFill>
                  <a:srgbClr val="D51E4C"/>
                </a:solidFill>
              </a:rPr>
              <a:t>of DRAM read disturbance [CLICK],</a:t>
            </a:r>
          </a:p>
          <a:p>
            <a:r>
              <a:rPr lang="en-US" sz="1200" dirty="0">
                <a:solidFill>
                  <a:srgbClr val="D51E4C"/>
                </a:solidFill>
              </a:rPr>
              <a:t>Which we explore for temperature [CLICK], </a:t>
            </a:r>
          </a:p>
          <a:p>
            <a:r>
              <a:rPr lang="en-US" sz="1200" dirty="0">
                <a:solidFill>
                  <a:srgbClr val="D51E4C"/>
                </a:solidFill>
              </a:rPr>
              <a:t>Memory access patterns [CLICK],</a:t>
            </a:r>
          </a:p>
          <a:p>
            <a:r>
              <a:rPr lang="en-US" sz="1200" dirty="0">
                <a:solidFill>
                  <a:srgbClr val="D51E4C"/>
                </a:solidFill>
              </a:rPr>
              <a:t>Victim cell’s physical location [CLICK],</a:t>
            </a:r>
          </a:p>
          <a:p>
            <a:r>
              <a:rPr lang="en-US" sz="1200" dirty="0">
                <a:solidFill>
                  <a:srgbClr val="D51E4C"/>
                </a:solidFill>
              </a:rPr>
              <a:t>And voltage [CLICK]</a:t>
            </a:r>
          </a:p>
          <a:p>
            <a:endParaRPr lang="en-US" sz="1200" dirty="0">
              <a:solidFill>
                <a:srgbClr val="D51E4C"/>
              </a:solidFill>
            </a:endParaRPr>
          </a:p>
          <a:p>
            <a:r>
              <a:rPr lang="en-US" sz="1200" dirty="0">
                <a:solidFill>
                  <a:srgbClr val="D51E4C"/>
                </a:solidFill>
              </a:rPr>
              <a:t>Second, by </a:t>
            </a:r>
            <a:r>
              <a:rPr lang="en-US" sz="1200" dirty="0">
                <a:solidFill>
                  <a:srgbClr val="536D82"/>
                </a:solidFill>
              </a:rPr>
              <a:t>leveraging </a:t>
            </a:r>
            <a:r>
              <a:rPr lang="en-US" sz="1200" b="1" dirty="0">
                <a:solidFill>
                  <a:srgbClr val="536D82"/>
                </a:solidFill>
              </a:rPr>
              <a:t>insights into modern DRAM chips </a:t>
            </a:r>
            <a:r>
              <a:rPr lang="en-US" sz="1200" dirty="0">
                <a:solidFill>
                  <a:srgbClr val="536D82"/>
                </a:solidFill>
              </a:rPr>
              <a:t>and </a:t>
            </a:r>
            <a:r>
              <a:rPr lang="en-US" sz="1200" b="1" dirty="0">
                <a:solidFill>
                  <a:srgbClr val="536D82"/>
                </a:solidFill>
              </a:rPr>
              <a:t>memory controllers [CLICK],</a:t>
            </a:r>
          </a:p>
          <a:p>
            <a:r>
              <a:rPr lang="en-US" sz="1200" b="1" dirty="0">
                <a:solidFill>
                  <a:srgbClr val="536D82"/>
                </a:solidFill>
              </a:rPr>
              <a:t>Where we leverage the heterogeneity in DRAM cells’ vulnerability levels [CLICK]</a:t>
            </a:r>
          </a:p>
          <a:p>
            <a:r>
              <a:rPr lang="en-US" sz="1200" b="1" dirty="0">
                <a:solidFill>
                  <a:srgbClr val="536D82"/>
                </a:solidFill>
              </a:rPr>
              <a:t>and parallelize preventive actions [CLICK]</a:t>
            </a:r>
          </a:p>
          <a:p>
            <a:endParaRPr lang="en-US" sz="1200" b="1" dirty="0">
              <a:solidFill>
                <a:srgbClr val="536D82"/>
              </a:solidFill>
            </a:endParaRPr>
          </a:p>
          <a:p>
            <a:r>
              <a:rPr lang="en-US" sz="1200" b="1" dirty="0">
                <a:solidFill>
                  <a:srgbClr val="536D82"/>
                </a:solidFill>
              </a:rPr>
              <a:t>Third, by </a:t>
            </a:r>
            <a:r>
              <a:rPr lang="en-US" sz="1200" dirty="0">
                <a:solidFill>
                  <a:srgbClr val="5B90AE"/>
                </a:solidFill>
              </a:rPr>
              <a:t>devising </a:t>
            </a:r>
            <a:r>
              <a:rPr lang="en-US" sz="1200" b="1" dirty="0">
                <a:solidFill>
                  <a:srgbClr val="5B90AE"/>
                </a:solidFill>
              </a:rPr>
              <a:t>novel solutions </a:t>
            </a:r>
            <a:r>
              <a:rPr lang="en-US" sz="1200" dirty="0">
                <a:solidFill>
                  <a:srgbClr val="5B90AE"/>
                </a:solidFill>
              </a:rPr>
              <a:t>that do not require </a:t>
            </a:r>
            <a:r>
              <a:rPr lang="en-US" sz="1200" b="1" dirty="0">
                <a:solidFill>
                  <a:srgbClr val="5B90AE"/>
                </a:solidFill>
              </a:rPr>
              <a:t>proprietary knowledge </a:t>
            </a:r>
            <a:r>
              <a:rPr lang="en-US" sz="1200" dirty="0">
                <a:solidFill>
                  <a:srgbClr val="5B90AE"/>
                </a:solidFill>
              </a:rPr>
              <a:t>of DRAM chip internals[CLICK],</a:t>
            </a:r>
          </a:p>
          <a:p>
            <a:r>
              <a:rPr lang="en-US" sz="1200" dirty="0">
                <a:solidFill>
                  <a:srgbClr val="5B90AE"/>
                </a:solidFill>
              </a:rPr>
              <a:t>Which we achieve by selectively throttling unsafe accesses [CLICK]</a:t>
            </a:r>
          </a:p>
          <a:p>
            <a:endParaRPr lang="en-US" dirty="0"/>
          </a:p>
        </p:txBody>
      </p:sp>
      <p:sp>
        <p:nvSpPr>
          <p:cNvPr id="4" name="Slide Number Placeholder 3">
            <a:extLst>
              <a:ext uri="{FF2B5EF4-FFF2-40B4-BE49-F238E27FC236}">
                <a16:creationId xmlns:a16="http://schemas.microsoft.com/office/drawing/2014/main" id="{1604CEB4-D3B8-D16A-C58D-8F6E5AFD5E58}"/>
              </a:ext>
            </a:extLst>
          </p:cNvPr>
          <p:cNvSpPr>
            <a:spLocks noGrp="1"/>
          </p:cNvSpPr>
          <p:nvPr>
            <p:ph type="sldNum" sz="quarter" idx="5"/>
          </p:nvPr>
        </p:nvSpPr>
        <p:spPr/>
        <p:txBody>
          <a:bodyPr/>
          <a:lstStyle/>
          <a:p>
            <a:fld id="{11C67609-88E9-5A48-B122-2F095B028411}" type="slidenum">
              <a:rPr lang="en-US" smtClean="0"/>
              <a:t>12</a:t>
            </a:fld>
            <a:endParaRPr lang="en-US"/>
          </a:p>
        </p:txBody>
      </p:sp>
    </p:spTree>
    <p:extLst>
      <p:ext uri="{BB962C8B-B14F-4D97-AF65-F5344CB8AC3E}">
        <p14:creationId xmlns:p14="http://schemas.microsoft.com/office/powerpoint/2010/main" val="15818934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observe that bit flips can also occur at slightly lower activation counts for a small fraction of DRAM rows [CLICK]</a:t>
            </a:r>
            <a:endParaRPr lang="en-US" dirty="0"/>
          </a:p>
          <a:p>
            <a:r>
              <a:rPr lang="en-US" dirty="0"/>
              <a:t>Therefore, we conclude that reducing </a:t>
            </a:r>
            <a:r>
              <a:rPr lang="en-US" dirty="0" err="1"/>
              <a:t>wordline</a:t>
            </a:r>
            <a:r>
              <a:rPr lang="en-US" dirty="0"/>
              <a:t> voltage can worsen RowHammer vulnerability of a small fraction of rows [END]</a:t>
            </a:r>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2852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two observations apply to DRAM chips from all three manufacturers</a:t>
            </a:r>
            <a:endParaRPr lang="en-US" dirty="0"/>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9807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this point our we observe that reducing </a:t>
            </a:r>
            <a:r>
              <a:rPr lang="en-US" dirty="0" err="1"/>
              <a:t>wordline</a:t>
            </a:r>
            <a:r>
              <a:rPr lang="en-US" dirty="0"/>
              <a:t> voltage reduces RowHammer vulnerability [CLICK]</a:t>
            </a:r>
          </a:p>
          <a:p>
            <a:r>
              <a:rPr lang="en-US" dirty="0"/>
              <a:t>However, it can negatively affect DRAM row activation and refresh rate by causing a weaker channel in access transistors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0038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begin with investigating </a:t>
            </a:r>
            <a:r>
              <a:rPr lang="en-US" dirty="0" err="1">
                <a:cs typeface="Calibri"/>
              </a:rPr>
              <a:t>wordline</a:t>
            </a:r>
            <a:r>
              <a:rPr lang="en-US" dirty="0">
                <a:cs typeface="Calibri"/>
              </a:rPr>
              <a:t> voltage's effect on row activation latency [CLICK]</a:t>
            </a:r>
          </a:p>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row activation latency[CLICK]</a:t>
            </a:r>
          </a:p>
          <a:p>
            <a:r>
              <a:rPr lang="en-US" dirty="0">
                <a:cs typeface="Calibri"/>
              </a:rPr>
              <a:t>We observe that the row activation latency increases with reduced </a:t>
            </a:r>
            <a:r>
              <a:rPr lang="en-US" dirty="0" err="1">
                <a:cs typeface="Calibri"/>
              </a:rPr>
              <a:t>wordline</a:t>
            </a:r>
            <a:r>
              <a:rPr lang="en-US" dirty="0">
                <a:cs typeface="Calibri"/>
              </a:rPr>
              <a:t> voltage [CLICK]</a:t>
            </a:r>
            <a:endParaRPr lang="en-US" b="0" dirty="0">
              <a:cs typeface="Calibri"/>
            </a:endParaRPr>
          </a:p>
          <a:p>
            <a:r>
              <a:rPr lang="en-US" b="0" dirty="0">
                <a:cs typeface="Calibri"/>
              </a:rPr>
              <a:t>However, the nominal activation latency already has a significant </a:t>
            </a:r>
            <a:r>
              <a:rPr lang="en-US" b="0" dirty="0" err="1">
                <a:cs typeface="Calibri"/>
              </a:rPr>
              <a:t>guardband</a:t>
            </a:r>
            <a:r>
              <a:rPr lang="en-US" b="0" dirty="0">
                <a:cs typeface="Calibri"/>
              </a:rPr>
              <a:t>, [CLICK] </a:t>
            </a:r>
          </a:p>
          <a:p>
            <a:r>
              <a:rPr lang="en-US" b="0" dirty="0">
                <a:cs typeface="Calibri"/>
              </a:rPr>
              <a:t>allowing most DRAM chips to complete row activation before the nominal activation latency [END]</a:t>
            </a:r>
            <a:endParaRPr lang="en-US" b="0"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07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observe across all three manufacturers that 208 out of 272 DRAM chips work reliably using the nominal activation latency</a:t>
            </a:r>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5859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dirty="0"/>
              <a:t>We have 64 DRAM chips that exhibit erroneous behavior. Among those, 48 from manufacturer A reliably work with a row activation latency of 24ns [CLICK]</a:t>
            </a:r>
          </a:p>
          <a:p>
            <a:r>
              <a:rPr lang="en-US" sz="1800" b="0" dirty="0"/>
              <a:t>the remaining 16 from </a:t>
            </a:r>
            <a:r>
              <a:rPr lang="en-US" sz="1800" b="0" dirty="0" err="1"/>
              <a:t>Mfr</a:t>
            </a:r>
            <a:r>
              <a:rPr lang="en-US" sz="1800" b="0" dirty="0"/>
              <a:t> B reliably works with a row activation latency of 15ns [CLICK]</a:t>
            </a:r>
          </a:p>
          <a:p>
            <a:r>
              <a:rPr lang="en-US" sz="1800" b="0" dirty="0"/>
              <a:t>All DRAM chips from </a:t>
            </a:r>
            <a:r>
              <a:rPr lang="en-US" sz="1800" b="0" dirty="0" err="1"/>
              <a:t>Mfr</a:t>
            </a:r>
            <a:r>
              <a:rPr lang="en-US" sz="1800" b="0" dirty="0"/>
              <a:t> C reliably works using the nominal row activation latency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7627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more insights into our experimental observations we also conduct SPICE simulations [CLICK]</a:t>
            </a:r>
          </a:p>
          <a:p>
            <a:r>
              <a:rPr lang="en-US" dirty="0"/>
              <a:t>We use a 22 nm transistor model with the component parameters shown in this table [CLICK] </a:t>
            </a:r>
          </a:p>
          <a:p>
            <a:r>
              <a:rPr lang="en-US" dirty="0"/>
              <a:t>and we conduct Monte Carlo analysis with 5% variation and 10K iterations to account for manufacturing process variation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0682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waveform of the </a:t>
            </a:r>
            <a:r>
              <a:rPr lang="en-US" dirty="0" err="1"/>
              <a:t>bitline</a:t>
            </a:r>
            <a:r>
              <a:rPr lang="en-US" dirty="0"/>
              <a:t> voltage during a row activation. Different colors represent different levels of </a:t>
            </a:r>
            <a:r>
              <a:rPr lang="en-US" dirty="0" err="1"/>
              <a:t>wordline</a:t>
            </a:r>
            <a:r>
              <a:rPr lang="en-US" dirty="0"/>
              <a:t> voltage [CLICK]</a:t>
            </a:r>
          </a:p>
          <a:p>
            <a:r>
              <a:rPr lang="en-US" dirty="0"/>
              <a:t>Row activation completes when the </a:t>
            </a:r>
            <a:r>
              <a:rPr lang="en-US" dirty="0" err="1"/>
              <a:t>bitline</a:t>
            </a:r>
            <a:r>
              <a:rPr lang="en-US" dirty="0"/>
              <a:t> voltage reaches a threshold value [CLICK]</a:t>
            </a:r>
          </a:p>
          <a:p>
            <a:r>
              <a:rPr lang="en-US" dirty="0"/>
              <a:t>We observe that the row activation latency increases when </a:t>
            </a:r>
            <a:r>
              <a:rPr lang="en-US" dirty="0" err="1"/>
              <a:t>wordline</a:t>
            </a:r>
            <a:r>
              <a:rPr lang="en-US" dirty="0"/>
              <a:t> voltage is reduced from 2.5V (yellow) to 1.7V (purple) [CLICK]</a:t>
            </a:r>
          </a:p>
          <a:p>
            <a:r>
              <a:rPr lang="en-US" dirty="0"/>
              <a:t>To show why it happens, here we have a DRAM cell [CLICK]</a:t>
            </a:r>
          </a:p>
          <a:p>
            <a:r>
              <a:rPr lang="en-US" dirty="0"/>
              <a:t>When we reduce the </a:t>
            </a:r>
            <a:r>
              <a:rPr lang="en-US" dirty="0" err="1"/>
              <a:t>wordline</a:t>
            </a:r>
            <a:r>
              <a:rPr lang="en-US" dirty="0"/>
              <a:t> voltage, the voltage difference between the gate and the source of the access transistor gets lower, potentially leading to a weaker channel [CLICK]</a:t>
            </a:r>
          </a:p>
          <a:p>
            <a:r>
              <a:rPr lang="en-US" dirty="0"/>
              <a:t>Therefore, the row activation latency increases with reduced </a:t>
            </a:r>
            <a:r>
              <a:rPr lang="en-US" dirty="0" err="1"/>
              <a:t>wordline</a:t>
            </a:r>
            <a:r>
              <a:rPr lang="en-US" dirty="0"/>
              <a:t> voltage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7609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probability density function of the row activation latency across different iterations of Monte Carlo analysis in our SPICE simulations. Different </a:t>
            </a:r>
            <a:r>
              <a:rPr lang="en-US" dirty="0" err="1"/>
              <a:t>wordline</a:t>
            </a:r>
            <a:r>
              <a:rPr lang="en-US" dirty="0"/>
              <a:t> voltages are color-coded. [CLICK]</a:t>
            </a:r>
          </a:p>
          <a:p>
            <a:r>
              <a:rPr lang="en-US" dirty="0"/>
              <a:t>We observe that the worst-case row activation latency is still lower than the nominal activation latency when the </a:t>
            </a:r>
            <a:r>
              <a:rPr lang="en-US" dirty="0" err="1"/>
              <a:t>wordline</a:t>
            </a:r>
            <a:r>
              <a:rPr lang="en-US" dirty="0"/>
              <a:t> voltage is larger than or equal to 1.9V [CLICK]</a:t>
            </a:r>
          </a:p>
          <a:p>
            <a:r>
              <a:rPr lang="en-US" dirty="0"/>
              <a:t>and voltage scaling reduces the available </a:t>
            </a:r>
            <a:r>
              <a:rPr lang="en-US" dirty="0" err="1"/>
              <a:t>guardband</a:t>
            </a:r>
            <a:r>
              <a:rPr lang="en-US" dirty="0"/>
              <a:t> [CLICK]</a:t>
            </a:r>
          </a:p>
          <a:p>
            <a:r>
              <a:rPr lang="en-US" dirty="0"/>
              <a:t>We observe that our experimental observations and SPICE simulation results agree with each other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3997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Next we investigate how </a:t>
            </a:r>
            <a:r>
              <a:rPr lang="en-US" dirty="0" err="1">
                <a:cs typeface="Calibri"/>
              </a:rPr>
              <a:t>wordline</a:t>
            </a:r>
            <a:r>
              <a:rPr lang="en-US" dirty="0">
                <a:cs typeface="Calibri"/>
              </a:rPr>
              <a:t> voltage affects DRAM refresh. This figure shows how [CLICK] </a:t>
            </a:r>
          </a:p>
          <a:p>
            <a:r>
              <a:rPr lang="en-US" dirty="0">
                <a:cs typeface="Calibri"/>
              </a:rPr>
              <a:t>Retention bit errors occur for different </a:t>
            </a:r>
            <a:r>
              <a:rPr lang="en-US" dirty="0" err="1">
                <a:cs typeface="Calibri"/>
              </a:rPr>
              <a:t>wordline</a:t>
            </a:r>
            <a:r>
              <a:rPr lang="en-US" dirty="0">
                <a:cs typeface="Calibri"/>
              </a:rPr>
              <a:t> voltage levels[CLICK] </a:t>
            </a:r>
          </a:p>
          <a:p>
            <a:r>
              <a:rPr lang="en-US" dirty="0">
                <a:cs typeface="Calibri"/>
              </a:rPr>
              <a:t>For different refresh windows [CLICK]</a:t>
            </a:r>
          </a:p>
          <a:p>
            <a:r>
              <a:rPr lang="en-US" dirty="0">
                <a:cs typeface="Calibri"/>
              </a:rPr>
              <a:t>We observe that more DRAM cells tend to experience data retention bit flips when </a:t>
            </a:r>
            <a:r>
              <a:rPr lang="en-US" dirty="0" err="1">
                <a:cs typeface="Calibri"/>
              </a:rPr>
              <a:t>wordline</a:t>
            </a:r>
            <a:r>
              <a:rPr lang="en-US" dirty="0">
                <a:cs typeface="Calibri"/>
              </a:rPr>
              <a:t> voltage is reduced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64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85B736-2E4D-B759-B843-D55F41DE6A6A}"/>
              </a:ext>
            </a:extLst>
          </p:cNvPr>
          <p:cNvSpPr/>
          <p:nvPr userDrawn="1"/>
        </p:nvSpPr>
        <p:spPr>
          <a:xfrm>
            <a:off x="0" y="0"/>
            <a:ext cx="9144000" cy="3602038"/>
          </a:xfrm>
          <a:prstGeom prst="rect">
            <a:avLst/>
          </a:prstGeom>
          <a:solidFill>
            <a:srgbClr val="0076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080" y="1"/>
            <a:ext cx="9138920" cy="3171824"/>
          </a:xfrm>
          <a:prstGeom prst="rect">
            <a:avLst/>
          </a:prstGeom>
        </p:spPr>
        <p:txBody>
          <a:bodyPr anchor="b"/>
          <a:lstStyle>
            <a:lvl1pPr algn="ctr">
              <a:defRPr sz="6000">
                <a:solidFill>
                  <a:schemeClr val="bg1"/>
                </a:solidFill>
                <a:latin typeface="Cambria" panose="020405030504060302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0" y="4279106"/>
            <a:ext cx="9138920" cy="978694"/>
          </a:xfrm>
          <a:prstGeom prst="rect">
            <a:avLst/>
          </a:prstGeom>
        </p:spPr>
        <p:txBody>
          <a:bodyPr/>
          <a:lstStyle>
            <a:lvl1pPr marL="0" indent="0" algn="ctr">
              <a:buNone/>
              <a:defRPr sz="2400">
                <a:latin typeface="Cambria" panose="0204050305040603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9988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2" cy="965201"/>
          </a:xfrm>
          <a:prstGeom prst="rect">
            <a:avLst/>
          </a:prstGeom>
          <a:noFill/>
          <a:ln w="57150">
            <a:noFill/>
          </a:ln>
        </p:spPr>
        <p:txBody>
          <a:bodyPr>
            <a:normAutofit/>
          </a:bodyPr>
          <a:lstStyle>
            <a:lvl1pPr marL="57150" indent="0">
              <a:tabLst/>
              <a:defRPr sz="3600" b="0">
                <a:solidFill>
                  <a:srgbClr val="007698"/>
                </a:solidFill>
                <a:latin typeface="Garamond" panose="02020404030301010803"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1" y="965201"/>
            <a:ext cx="9143999" cy="5336922"/>
          </a:xfrm>
          <a:prstGeom prst="rect">
            <a:avLst/>
          </a:prstGeom>
        </p:spPr>
        <p:txBody>
          <a:bodyPr/>
          <a:lstStyle>
            <a:lvl1pPr marL="347663" indent="-225425">
              <a:tabLst/>
              <a:defRPr sz="2400">
                <a:latin typeface="Cambria" panose="02040503050406030204" pitchFamily="18" charset="0"/>
              </a:defRPr>
            </a:lvl1pPr>
            <a:lvl2pPr>
              <a:defRPr sz="2000">
                <a:latin typeface="Cambria" panose="02040503050406030204" pitchFamily="18" charset="0"/>
              </a:defRPr>
            </a:lvl2pPr>
            <a:lvl3pPr>
              <a:defRPr sz="2000">
                <a:latin typeface="Cambria" panose="02040503050406030204" pitchFamily="18" charset="0"/>
              </a:defRPr>
            </a:lvl3pPr>
            <a:lvl4pPr>
              <a:defRPr sz="2000">
                <a:latin typeface="Cambria" panose="02040503050406030204" pitchFamily="18" charset="0"/>
              </a:defRPr>
            </a:lvl4pPr>
            <a:lvl5pPr>
              <a:defRPr sz="2000">
                <a:latin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7086600" y="6483351"/>
            <a:ext cx="2057400" cy="365125"/>
          </a:xfrm>
          <a:prstGeom prst="rect">
            <a:avLst/>
          </a:prstGeom>
        </p:spPr>
        <p:txBody>
          <a:bodyPr/>
          <a:lstStyle>
            <a:lvl1pPr>
              <a:defRPr sz="1600" b="1">
                <a:solidFill>
                  <a:schemeClr val="tx1"/>
                </a:solidFill>
                <a:latin typeface="Cambria" panose="02040503050406030204" pitchFamily="18" charset="0"/>
              </a:defRPr>
            </a:lvl1pPr>
          </a:lstStyle>
          <a:p>
            <a:fld id="{676C2683-0D41-1E45-8714-724CB2570654}" type="slidenum">
              <a:rPr lang="en-US" smtClean="0"/>
              <a:pPr/>
              <a:t>‹#›</a:t>
            </a:fld>
            <a:endParaRPr lang="en-US" dirty="0"/>
          </a:p>
        </p:txBody>
      </p:sp>
      <p:cxnSp>
        <p:nvCxnSpPr>
          <p:cNvPr id="8" name="Straight Connector 7">
            <a:extLst>
              <a:ext uri="{FF2B5EF4-FFF2-40B4-BE49-F238E27FC236}">
                <a16:creationId xmlns:a16="http://schemas.microsoft.com/office/drawing/2014/main" id="{D82E9B19-38F1-183D-F6F1-A74A32694004}"/>
              </a:ext>
            </a:extLst>
          </p:cNvPr>
          <p:cNvCxnSpPr>
            <a:cxnSpLocks/>
          </p:cNvCxnSpPr>
          <p:nvPr userDrawn="1"/>
        </p:nvCxnSpPr>
        <p:spPr>
          <a:xfrm>
            <a:off x="-80786" y="-229361"/>
            <a:ext cx="9149371" cy="0"/>
          </a:xfrm>
          <a:prstGeom prst="line">
            <a:avLst/>
          </a:prstGeom>
          <a:ln w="38100">
            <a:solidFill>
              <a:srgbClr val="001F60"/>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7DF352B-D110-15BD-227D-12B129CEABF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9983" y="6505366"/>
            <a:ext cx="1488394" cy="286339"/>
          </a:xfrm>
          <a:prstGeom prst="rect">
            <a:avLst/>
          </a:prstGeom>
        </p:spPr>
      </p:pic>
    </p:spTree>
    <p:extLst>
      <p:ext uri="{BB962C8B-B14F-4D97-AF65-F5344CB8AC3E}">
        <p14:creationId xmlns:p14="http://schemas.microsoft.com/office/powerpoint/2010/main" val="198276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8CCC66-8E36-7493-9695-6DDFEE53BD22}"/>
              </a:ext>
            </a:extLst>
          </p:cNvPr>
          <p:cNvSpPr/>
          <p:nvPr userDrawn="1"/>
        </p:nvSpPr>
        <p:spPr>
          <a:xfrm>
            <a:off x="0" y="1045029"/>
            <a:ext cx="9144000" cy="3266621"/>
          </a:xfrm>
          <a:prstGeom prst="rect">
            <a:avLst/>
          </a:prstGeom>
          <a:solidFill>
            <a:srgbClr val="007698"/>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709739"/>
            <a:ext cx="7886700" cy="1947861"/>
          </a:xfrm>
          <a:prstGeom prst="rect">
            <a:avLst/>
          </a:prstGeom>
        </p:spPr>
        <p:txBody>
          <a:bodyPr anchor="ctr"/>
          <a:lstStyle>
            <a:lvl1pPr>
              <a:defRPr sz="6000">
                <a:solidFill>
                  <a:schemeClr val="bg1"/>
                </a:solidFill>
                <a:latin typeface="Cambria" panose="02040503050406030204" pitchFamily="18" charset="0"/>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2D871ACC-E68E-BED9-EB6C-AFC43D3977F5}"/>
              </a:ext>
            </a:extLst>
          </p:cNvPr>
          <p:cNvSpPr>
            <a:spLocks noGrp="1"/>
          </p:cNvSpPr>
          <p:nvPr>
            <p:ph type="sldNum" sz="quarter" idx="12"/>
          </p:nvPr>
        </p:nvSpPr>
        <p:spPr>
          <a:xfrm>
            <a:off x="7086600" y="6483351"/>
            <a:ext cx="2057400" cy="365125"/>
          </a:xfrm>
          <a:prstGeom prst="rect">
            <a:avLst/>
          </a:prstGeom>
        </p:spPr>
        <p:txBody>
          <a:bodyPr/>
          <a:lstStyle>
            <a:lvl1pPr>
              <a:defRPr sz="1600" b="1">
                <a:solidFill>
                  <a:schemeClr val="tx1"/>
                </a:solidFill>
                <a:latin typeface="Cambria" panose="02040503050406030204" pitchFamily="18" charset="0"/>
              </a:defRPr>
            </a:lvl1pPr>
          </a:lstStyle>
          <a:p>
            <a:fld id="{676C2683-0D41-1E45-8714-724CB2570654}" type="slidenum">
              <a:rPr lang="en-US" smtClean="0"/>
              <a:pPr/>
              <a:t>‹#›</a:t>
            </a:fld>
            <a:endParaRPr lang="en-US" dirty="0"/>
          </a:p>
        </p:txBody>
      </p:sp>
      <p:pic>
        <p:nvPicPr>
          <p:cNvPr id="3" name="Graphic 2">
            <a:extLst>
              <a:ext uri="{FF2B5EF4-FFF2-40B4-BE49-F238E27FC236}">
                <a16:creationId xmlns:a16="http://schemas.microsoft.com/office/drawing/2014/main" id="{28E9166A-3F5C-4D2C-7519-887171422D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9983" y="6505366"/>
            <a:ext cx="1488394" cy="286339"/>
          </a:xfrm>
          <a:prstGeom prst="rect">
            <a:avLst/>
          </a:prstGeom>
        </p:spPr>
      </p:pic>
    </p:spTree>
    <p:extLst>
      <p:ext uri="{BB962C8B-B14F-4D97-AF65-F5344CB8AC3E}">
        <p14:creationId xmlns:p14="http://schemas.microsoft.com/office/powerpoint/2010/main" val="64163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 y="965201"/>
            <a:ext cx="4514851" cy="5518150"/>
          </a:xfrm>
          <a:prstGeom prst="rect">
            <a:avLst/>
          </a:prstGeom>
        </p:spPr>
        <p:txBody>
          <a:bodyPr>
            <a:normAutofit/>
          </a:bodyPr>
          <a:lstStyle>
            <a:lvl1pPr marL="288925" indent="-173038">
              <a:tabLst/>
              <a:defRPr sz="2400">
                <a:latin typeface="Cambria" panose="02040503050406030204" pitchFamily="18" charset="0"/>
              </a:defRPr>
            </a:lvl1pPr>
            <a:lvl2pPr>
              <a:defRPr sz="2000">
                <a:latin typeface="Cambria" panose="02040503050406030204" pitchFamily="18" charset="0"/>
              </a:defRPr>
            </a:lvl2pPr>
            <a:lvl3pPr>
              <a:defRPr sz="1800">
                <a:latin typeface="Cambria" panose="02040503050406030204" pitchFamily="18" charset="0"/>
              </a:defRPr>
            </a:lvl3pPr>
            <a:lvl4pPr>
              <a:defRPr sz="1600">
                <a:latin typeface="Cambria" panose="02040503050406030204" pitchFamily="18" charset="0"/>
              </a:defRPr>
            </a:lvl4pPr>
            <a:lvl5pPr>
              <a:defRPr sz="1600">
                <a:latin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965201"/>
            <a:ext cx="4514850" cy="5518150"/>
          </a:xfrm>
          <a:prstGeom prst="rect">
            <a:avLst/>
          </a:prstGeom>
        </p:spPr>
        <p:txBody>
          <a:bodyPr>
            <a:normAutofit/>
          </a:bodyPr>
          <a:lstStyle>
            <a:lvl1pPr>
              <a:defRPr sz="2400">
                <a:latin typeface="Cambria" panose="02040503050406030204" pitchFamily="18" charset="0"/>
              </a:defRPr>
            </a:lvl1pPr>
            <a:lvl2pPr>
              <a:defRPr sz="2000">
                <a:latin typeface="Cambria" panose="02040503050406030204" pitchFamily="18" charset="0"/>
              </a:defRPr>
            </a:lvl2pPr>
            <a:lvl3pPr>
              <a:defRPr sz="1800">
                <a:latin typeface="Cambria" panose="02040503050406030204" pitchFamily="18" charset="0"/>
              </a:defRPr>
            </a:lvl3pPr>
            <a:lvl4pPr>
              <a:defRPr sz="1600">
                <a:latin typeface="Cambria" panose="02040503050406030204" pitchFamily="18" charset="0"/>
              </a:defRPr>
            </a:lvl4pPr>
            <a:lvl5pPr>
              <a:defRPr sz="1600">
                <a:latin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04ADC118-F8F2-B980-D5D9-98611DB06C1F}"/>
              </a:ext>
            </a:extLst>
          </p:cNvPr>
          <p:cNvSpPr txBox="1">
            <a:spLocks/>
          </p:cNvSpPr>
          <p:nvPr userDrawn="1"/>
        </p:nvSpPr>
        <p:spPr>
          <a:xfrm>
            <a:off x="-1" y="0"/>
            <a:ext cx="9144002" cy="965201"/>
          </a:xfrm>
          <a:prstGeom prst="rect">
            <a:avLst/>
          </a:prstGeom>
          <a:no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endParaRPr lang="en-US" dirty="0"/>
          </a:p>
        </p:txBody>
      </p:sp>
      <p:sp>
        <p:nvSpPr>
          <p:cNvPr id="10" name="Slide Number Placeholder 5">
            <a:extLst>
              <a:ext uri="{FF2B5EF4-FFF2-40B4-BE49-F238E27FC236}">
                <a16:creationId xmlns:a16="http://schemas.microsoft.com/office/drawing/2014/main" id="{24303339-944C-949E-3CDE-E46015BF6629}"/>
              </a:ext>
            </a:extLst>
          </p:cNvPr>
          <p:cNvSpPr txBox="1">
            <a:spLocks/>
          </p:cNvSpPr>
          <p:nvPr userDrawn="1"/>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a:t>
            </a:fld>
            <a:endParaRPr lang="en-US" dirty="0"/>
          </a:p>
        </p:txBody>
      </p:sp>
      <p:sp>
        <p:nvSpPr>
          <p:cNvPr id="11" name="Title 10">
            <a:extLst>
              <a:ext uri="{FF2B5EF4-FFF2-40B4-BE49-F238E27FC236}">
                <a16:creationId xmlns:a16="http://schemas.microsoft.com/office/drawing/2014/main" id="{E1EB9332-AB55-1599-4221-B88829541768}"/>
              </a:ext>
            </a:extLst>
          </p:cNvPr>
          <p:cNvSpPr>
            <a:spLocks noGrp="1"/>
          </p:cNvSpPr>
          <p:nvPr>
            <p:ph type="title"/>
          </p:nvPr>
        </p:nvSpPr>
        <p:spPr>
          <a:xfrm>
            <a:off x="0" y="-2187"/>
            <a:ext cx="9144000" cy="965201"/>
          </a:xfrm>
          <a:prstGeom prst="rect">
            <a:avLst/>
          </a:prstGeom>
        </p:spPr>
        <p:txBody>
          <a:bodyPr>
            <a:normAutofit/>
          </a:bodyPr>
          <a:lstStyle>
            <a:lvl1pPr marL="60325" indent="0">
              <a:tabLst/>
              <a:defRPr sz="3600">
                <a:solidFill>
                  <a:srgbClr val="08799A"/>
                </a:solidFill>
                <a:latin typeface="Garamond" panose="02020404030301010803" pitchFamily="18" charset="0"/>
              </a:defRPr>
            </a:lvl1pPr>
          </a:lstStyle>
          <a:p>
            <a:r>
              <a:rPr lang="en-US"/>
              <a:t>Click to edit Master title style</a:t>
            </a:r>
            <a:endParaRPr lang="en-US" dirty="0"/>
          </a:p>
        </p:txBody>
      </p:sp>
      <p:pic>
        <p:nvPicPr>
          <p:cNvPr id="2" name="Graphic 1">
            <a:extLst>
              <a:ext uri="{FF2B5EF4-FFF2-40B4-BE49-F238E27FC236}">
                <a16:creationId xmlns:a16="http://schemas.microsoft.com/office/drawing/2014/main" id="{D809BC7D-FFEB-0A34-80DE-81C9EB9A10D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9983" y="6505366"/>
            <a:ext cx="1488394" cy="286339"/>
          </a:xfrm>
          <a:prstGeom prst="rect">
            <a:avLst/>
          </a:prstGeom>
        </p:spPr>
      </p:pic>
    </p:spTree>
    <p:extLst>
      <p:ext uri="{BB962C8B-B14F-4D97-AF65-F5344CB8AC3E}">
        <p14:creationId xmlns:p14="http://schemas.microsoft.com/office/powerpoint/2010/main" val="359383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şlık ve İçerik">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67A03328-A26B-0D75-E944-B0D91AFD99F5}"/>
              </a:ext>
            </a:extLst>
          </p:cNvPr>
          <p:cNvSpPr/>
          <p:nvPr userDrawn="1"/>
        </p:nvSpPr>
        <p:spPr>
          <a:xfrm>
            <a:off x="0" y="0"/>
            <a:ext cx="9143998" cy="872836"/>
          </a:xfrm>
          <a:prstGeom prst="rect">
            <a:avLst/>
          </a:prstGeom>
          <a:solidFill>
            <a:srgbClr val="CFDE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itle 1"/>
          <p:cNvSpPr>
            <a:spLocks noGrp="1"/>
          </p:cNvSpPr>
          <p:nvPr>
            <p:ph type="title"/>
          </p:nvPr>
        </p:nvSpPr>
        <p:spPr>
          <a:xfrm>
            <a:off x="133004" y="0"/>
            <a:ext cx="8894618" cy="931025"/>
          </a:xfrm>
        </p:spPr>
        <p:txBody>
          <a:bodyPr>
            <a:noAutofit/>
          </a:bodyPr>
          <a:lstStyle>
            <a:lvl1pPr>
              <a:defRPr sz="3200" b="1">
                <a:solidFill>
                  <a:srgbClr val="2963E3"/>
                </a:solidFill>
              </a:defRPr>
            </a:lvl1pPr>
          </a:lstStyle>
          <a:p>
            <a:r>
              <a:rPr lang="en-US"/>
              <a:t>Click to edit Master title style</a:t>
            </a:r>
            <a:endParaRPr lang="en-US" dirty="0"/>
          </a:p>
        </p:txBody>
      </p:sp>
      <p:sp>
        <p:nvSpPr>
          <p:cNvPr id="3" name="Content Placeholder 2"/>
          <p:cNvSpPr>
            <a:spLocks noGrp="1"/>
          </p:cNvSpPr>
          <p:nvPr>
            <p:ph idx="1"/>
          </p:nvPr>
        </p:nvSpPr>
        <p:spPr>
          <a:xfrm>
            <a:off x="-1" y="1088967"/>
            <a:ext cx="9143999" cy="5087996"/>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21078" y="6517178"/>
            <a:ext cx="1033897" cy="204298"/>
          </a:xfrm>
        </p:spPr>
        <p:txBody>
          <a:bodyPr/>
          <a:lstStyle/>
          <a:p>
            <a:fld id="{A332BEE0-9135-4AC6-885F-82FD1AE2535E}" type="datetime1">
              <a:rPr lang="tr-TR" smtClean="0"/>
              <a:t>24.03.2025</a:t>
            </a:fld>
            <a:endParaRPr lang="tr-TR" dirty="0"/>
          </a:p>
        </p:txBody>
      </p:sp>
      <p:sp>
        <p:nvSpPr>
          <p:cNvPr id="5" name="Footer Placeholder 4"/>
          <p:cNvSpPr>
            <a:spLocks noGrp="1"/>
          </p:cNvSpPr>
          <p:nvPr>
            <p:ph type="ftr" sz="quarter" idx="11"/>
          </p:nvPr>
        </p:nvSpPr>
        <p:spPr>
          <a:xfrm>
            <a:off x="3968299" y="6517178"/>
            <a:ext cx="4427556" cy="204298"/>
          </a:xfrm>
        </p:spPr>
        <p:txBody>
          <a:bodyPr/>
          <a:lstStyle/>
          <a:p>
            <a:endParaRPr lang="tr-TR" dirty="0"/>
          </a:p>
        </p:txBody>
      </p:sp>
      <p:sp>
        <p:nvSpPr>
          <p:cNvPr id="6" name="Slide Number Placeholder 5"/>
          <p:cNvSpPr>
            <a:spLocks noGrp="1"/>
          </p:cNvSpPr>
          <p:nvPr>
            <p:ph type="sldNum" sz="quarter" idx="12"/>
          </p:nvPr>
        </p:nvSpPr>
        <p:spPr>
          <a:xfrm>
            <a:off x="8395854" y="6517178"/>
            <a:ext cx="489065" cy="204298"/>
          </a:xfrm>
        </p:spPr>
        <p:txBody>
          <a:bodyPr/>
          <a:lstStyle>
            <a:lvl1pPr>
              <a:defRPr sz="1800"/>
            </a:lvl1pPr>
          </a:lstStyle>
          <a:p>
            <a:fld id="{CBE5B309-C2CE-4D90-B104-F7E98438FC65}" type="slidenum">
              <a:rPr lang="tr-TR" smtClean="0"/>
              <a:pPr/>
              <a:t>‹#›</a:t>
            </a:fld>
            <a:endParaRPr lang="tr-TR" dirty="0"/>
          </a:p>
        </p:txBody>
      </p:sp>
      <p:pic>
        <p:nvPicPr>
          <p:cNvPr id="9" name="Graphic 2">
            <a:extLst>
              <a:ext uri="{FF2B5EF4-FFF2-40B4-BE49-F238E27FC236}">
                <a16:creationId xmlns:a16="http://schemas.microsoft.com/office/drawing/2014/main" id="{2D315ADC-F693-4AFB-AC3B-1C4C4DCE7A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300" y="6514678"/>
            <a:ext cx="1315489" cy="253076"/>
          </a:xfrm>
          <a:prstGeom prst="rect">
            <a:avLst/>
          </a:prstGeom>
        </p:spPr>
      </p:pic>
    </p:spTree>
    <p:extLst>
      <p:ext uri="{BB962C8B-B14F-4D97-AF65-F5344CB8AC3E}">
        <p14:creationId xmlns:p14="http://schemas.microsoft.com/office/powerpoint/2010/main" val="333175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598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50573"/>
            <a:ext cx="6915118" cy="1141619"/>
          </a:xfrm>
          <a:prstGeom prst="rect">
            <a:avLst/>
          </a:prstGeom>
        </p:spPr>
        <p:txBody>
          <a:bodyPr anchor="ctr"/>
          <a:lstStyle>
            <a:lvl1pPr>
              <a:lnSpc>
                <a:spcPct val="100000"/>
              </a:lnSpc>
              <a:spcAft>
                <a:spcPts val="600"/>
              </a:spcAft>
              <a:defRPr sz="3200" b="1">
                <a:solidFill>
                  <a:schemeClr val="tx2">
                    <a:lumMod val="75000"/>
                  </a:schemeClr>
                </a:solidFill>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1215342"/>
            <a:ext cx="8987622" cy="514037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
        <p:nvSpPr>
          <p:cNvPr id="6" name="Picture Placeholder 5">
            <a:extLst>
              <a:ext uri="{FF2B5EF4-FFF2-40B4-BE49-F238E27FC236}">
                <a16:creationId xmlns:a16="http://schemas.microsoft.com/office/drawing/2014/main" id="{DA7A8B87-AFDB-FD4D-ACE1-4633C0FC8DD3}"/>
              </a:ext>
            </a:extLst>
          </p:cNvPr>
          <p:cNvSpPr>
            <a:spLocks noGrp="1"/>
          </p:cNvSpPr>
          <p:nvPr>
            <p:ph type="pic" sz="quarter" idx="10" hasCustomPrompt="1"/>
          </p:nvPr>
        </p:nvSpPr>
        <p:spPr>
          <a:xfrm>
            <a:off x="7026274" y="-1"/>
            <a:ext cx="2117725" cy="1203767"/>
          </a:xfrm>
          <a:prstGeom prst="rect">
            <a:avLst/>
          </a:prstGeom>
        </p:spPr>
        <p:txBody>
          <a:bodyPr anchor="ctr"/>
          <a:lstStyle>
            <a:lvl1pPr marL="0" indent="0" algn="ctr">
              <a:buNone/>
              <a:defRPr/>
            </a:lvl1pPr>
          </a:lstStyle>
          <a:p>
            <a:r>
              <a:rPr lang="en-US" dirty="0"/>
              <a:t>Webcam Here</a:t>
            </a:r>
          </a:p>
        </p:txBody>
      </p:sp>
    </p:spTree>
    <p:extLst>
      <p:ext uri="{BB962C8B-B14F-4D97-AF65-F5344CB8AC3E}">
        <p14:creationId xmlns:p14="http://schemas.microsoft.com/office/powerpoint/2010/main" val="292384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834DFB5-8E08-8C8F-A7EA-050439739A3B}"/>
              </a:ext>
            </a:extLst>
          </p:cNvPr>
          <p:cNvSpPr>
            <a:spLocks noGrp="1"/>
          </p:cNvSpPr>
          <p:nvPr>
            <p:ph type="sldNum" sz="quarter" idx="4"/>
          </p:nvPr>
        </p:nvSpPr>
        <p:spPr>
          <a:xfrm>
            <a:off x="7086600" y="6483351"/>
            <a:ext cx="2057400" cy="365125"/>
          </a:xfrm>
          <a:prstGeom prst="rect">
            <a:avLst/>
          </a:prstGeom>
        </p:spPr>
        <p:txBody>
          <a:bodyPr/>
          <a:lstStyle>
            <a:lvl1pPr algn="r">
              <a:defRPr sz="1600" b="1">
                <a:solidFill>
                  <a:schemeClr val="tx1"/>
                </a:solidFill>
                <a:latin typeface="Cambria" panose="02040503050406030204" pitchFamily="18" charset="0"/>
              </a:defRPr>
            </a:lvl1pPr>
          </a:lstStyle>
          <a:p>
            <a:fld id="{676C2683-0D41-1E45-8714-724CB2570654}" type="slidenum">
              <a:rPr lang="en-US" smtClean="0"/>
              <a:pPr/>
              <a:t>‹#›</a:t>
            </a:fld>
            <a:endParaRPr lang="en-US" dirty="0"/>
          </a:p>
        </p:txBody>
      </p:sp>
      <p:sp>
        <p:nvSpPr>
          <p:cNvPr id="10" name="Title Placeholder 9">
            <a:extLst>
              <a:ext uri="{FF2B5EF4-FFF2-40B4-BE49-F238E27FC236}">
                <a16:creationId xmlns:a16="http://schemas.microsoft.com/office/drawing/2014/main" id="{EBE22F62-849C-5C9B-D918-0BD210E8B944}"/>
              </a:ext>
            </a:extLst>
          </p:cNvPr>
          <p:cNvSpPr>
            <a:spLocks noGrp="1"/>
          </p:cNvSpPr>
          <p:nvPr>
            <p:ph type="title"/>
          </p:nvPr>
        </p:nvSpPr>
        <p:spPr>
          <a:xfrm>
            <a:off x="0" y="0"/>
            <a:ext cx="9144000" cy="96520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67715791-3317-DF0D-5F8E-0EBA322F9522}"/>
              </a:ext>
            </a:extLst>
          </p:cNvPr>
          <p:cNvSpPr>
            <a:spLocks noGrp="1"/>
          </p:cNvSpPr>
          <p:nvPr>
            <p:ph type="body" idx="1"/>
          </p:nvPr>
        </p:nvSpPr>
        <p:spPr>
          <a:xfrm>
            <a:off x="0" y="965201"/>
            <a:ext cx="9143998" cy="5518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858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defTabSz="914400" rtl="0" eaLnBrk="1" latinLnBrk="0" hangingPunct="1">
        <a:lnSpc>
          <a:spcPct val="90000"/>
        </a:lnSpc>
        <a:spcBef>
          <a:spcPct val="0"/>
        </a:spcBef>
        <a:buNone/>
        <a:defRPr sz="3600" kern="1200">
          <a:solidFill>
            <a:srgbClr val="007698"/>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91.png"/><Relationship Id="rId4" Type="http://schemas.openxmlformats.org/officeDocument/2006/relationships/image" Target="../media/image101.emf"/></Relationships>
</file>

<file path=ppt/slides/_rels/slide10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03.png"/><Relationship Id="rId4" Type="http://schemas.openxmlformats.org/officeDocument/2006/relationships/image" Target="../media/image10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87.emf"/><Relationship Id="rId4" Type="http://schemas.openxmlformats.org/officeDocument/2006/relationships/image" Target="../media/image2.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hyperlink" Target="https://arxiv.org/abs/2206.09999" TargetMode="External"/><Relationship Id="rId4" Type="http://schemas.openxmlformats.org/officeDocument/2006/relationships/image" Target="../media/image111.png"/></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hyperlink" Target="https://github.com/CMU-SAFARI/DRAM-Voltage-Study" TargetMode="External"/><Relationship Id="rId5" Type="http://schemas.openxmlformats.org/officeDocument/2006/relationships/hyperlink" Target="https://people.inf.ethz.ch/omutlu/pub/Voltron-reduced-voltage-DRAM-sigmetrics17-paper.pdf" TargetMode="External"/><Relationship Id="rId4" Type="http://schemas.openxmlformats.org/officeDocument/2006/relationships/image" Target="../media/image121.png"/></Relationships>
</file>

<file path=ppt/slides/_rels/slide12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arxiv.org/pdf/2211.05838.pdf" TargetMode="External"/><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hyperlink" Target="https://github.com/CMU-SAFARI/DRAM-Bender" TargetMode="External"/><Relationship Id="rId9"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87.emf"/><Relationship Id="rId4" Type="http://schemas.openxmlformats.org/officeDocument/2006/relationships/image" Target="../media/image2.svg"/></Relationships>
</file>

<file path=ppt/slides/_rels/slide1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arxiv.org/pdf/2402.18652.pdf"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www.merriam-webster.com/dictionary/sword"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52.xml.rels><?xml version="1.0" encoding="UTF-8" standalone="yes"?>
<Relationships xmlns="http://schemas.openxmlformats.org/package/2006/relationships"><Relationship Id="rId3" Type="http://schemas.openxmlformats.org/officeDocument/2006/relationships/hyperlink" Target="https://pngimg.com/download/54878"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github.com/CMU-SAFARI/ramulator2"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87.emf"/><Relationship Id="rId4" Type="http://schemas.openxmlformats.org/officeDocument/2006/relationships/image" Target="../media/image2.svg"/></Relationships>
</file>

<file path=ppt/slides/_rels/slide16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87.emf"/><Relationship Id="rId4" Type="http://schemas.openxmlformats.org/officeDocument/2006/relationships/image" Target="../media/image2.svg"/></Relationships>
</file>

<file path=ppt/slides/_rels/slide16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87.emf"/><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87.emf"/><Relationship Id="rId4" Type="http://schemas.openxmlformats.org/officeDocument/2006/relationships/image" Target="../media/image2.svg"/></Relationships>
</file>

<file path=ppt/slides/_rels/slide174.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52.svg"/><Relationship Id="rId5" Type="http://schemas.openxmlformats.org/officeDocument/2006/relationships/image" Target="../media/image151.png"/><Relationship Id="rId10" Type="http://schemas.openxmlformats.org/officeDocument/2006/relationships/image" Target="../media/image156.svg"/><Relationship Id="rId4" Type="http://schemas.openxmlformats.org/officeDocument/2006/relationships/image" Target="../media/image150.svg"/><Relationship Id="rId9" Type="http://schemas.openxmlformats.org/officeDocument/2006/relationships/image" Target="../media/image155.png"/></Relationships>
</file>

<file path=ppt/slides/_rels/slide17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33.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87.emf"/><Relationship Id="rId4" Type="http://schemas.openxmlformats.org/officeDocument/2006/relationships/image" Target="../media/image2.svg"/></Relationships>
</file>

<file path=ppt/slides/_rels/slide1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61.gif"/><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60.gif"/><Relationship Id="rId5" Type="http://schemas.openxmlformats.org/officeDocument/2006/relationships/image" Target="../media/image159.png"/><Relationship Id="rId4" Type="http://schemas.openxmlformats.org/officeDocument/2006/relationships/image" Target="../media/image15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0.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3.emf"/><Relationship Id="rId7" Type="http://schemas.openxmlformats.org/officeDocument/2006/relationships/image" Target="../media/image167.emf"/><Relationship Id="rId2" Type="http://schemas.openxmlformats.org/officeDocument/2006/relationships/image" Target="../media/image162.emf"/><Relationship Id="rId1" Type="http://schemas.openxmlformats.org/officeDocument/2006/relationships/slideLayout" Target="../slideLayouts/slideLayout2.xml"/><Relationship Id="rId6" Type="http://schemas.openxmlformats.org/officeDocument/2006/relationships/image" Target="../media/image166.emf"/><Relationship Id="rId11" Type="http://schemas.openxmlformats.org/officeDocument/2006/relationships/hyperlink" Target="https://people.inf.ethz.ch/omutlu/pub/Revisiting-RowHammer_isca20.pdf" TargetMode="External"/><Relationship Id="rId5" Type="http://schemas.openxmlformats.org/officeDocument/2006/relationships/image" Target="../media/image165.emf"/><Relationship Id="rId10" Type="http://schemas.openxmlformats.org/officeDocument/2006/relationships/image" Target="../media/image170.emf"/><Relationship Id="rId4" Type="http://schemas.openxmlformats.org/officeDocument/2006/relationships/image" Target="../media/image164.emf"/><Relationship Id="rId9" Type="http://schemas.openxmlformats.org/officeDocument/2006/relationships/image" Target="../media/image169.emf"/></Relationships>
</file>

<file path=ppt/slides/_rels/slide181.xml.rels><?xml version="1.0" encoding="UTF-8" standalone="yes"?>
<Relationships xmlns="http://schemas.openxmlformats.org/package/2006/relationships"><Relationship Id="rId8" Type="http://schemas.openxmlformats.org/officeDocument/2006/relationships/hyperlink" Target="https://www.youtube.com/watch?v=R3VKbbbWMnY" TargetMode="External"/><Relationship Id="rId3" Type="http://schemas.openxmlformats.org/officeDocument/2006/relationships/hyperlink" Target="http://iscaconf.org/isca2023/" TargetMode="External"/><Relationship Id="rId7" Type="http://schemas.openxmlformats.org/officeDocument/2006/relationships/hyperlink" Target="https://people.inf.ethz.ch/omutlu/pub/RowPress_isca23-lightning-talk.pdf" TargetMode="External"/><Relationship Id="rId2" Type="http://schemas.openxmlformats.org/officeDocument/2006/relationships/hyperlink" Target="https://people.inf.ethz.ch/omutlu/pub/RowPress_isca23.pdf" TargetMode="External"/><Relationship Id="rId1" Type="http://schemas.openxmlformats.org/officeDocument/2006/relationships/slideLayout" Target="../slideLayouts/slideLayout2.xml"/><Relationship Id="rId6" Type="http://schemas.openxmlformats.org/officeDocument/2006/relationships/hyperlink" Target="https://people.inf.ethz.ch/omutlu/pub/RowPress_isca23-lightning-talk.pptx" TargetMode="External"/><Relationship Id="rId11" Type="http://schemas.openxmlformats.org/officeDocument/2006/relationships/image" Target="../media/image172.png"/><Relationship Id="rId5" Type="http://schemas.openxmlformats.org/officeDocument/2006/relationships/hyperlink" Target="https://people.inf.ethz.ch/omutlu/pub/RowPress_isca23-talk.pdf" TargetMode="External"/><Relationship Id="rId10" Type="http://schemas.openxmlformats.org/officeDocument/2006/relationships/image" Target="../media/image171.png"/><Relationship Id="rId4" Type="http://schemas.openxmlformats.org/officeDocument/2006/relationships/hyperlink" Target="https://people.inf.ethz.ch/omutlu/pub/RowPress_isca23-talk.pptx" TargetMode="External"/><Relationship Id="rId9" Type="http://schemas.openxmlformats.org/officeDocument/2006/relationships/hyperlink" Target="https://github.com/CMU-SAFARI/RowPress"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hyperlink" Target="https://www.youtube.com/watch?v=R3VKbbbWMnY" TargetMode="External"/><Relationship Id="rId3" Type="http://schemas.openxmlformats.org/officeDocument/2006/relationships/hyperlink" Target="http://iscaconf.org/isca2023/" TargetMode="External"/><Relationship Id="rId7" Type="http://schemas.openxmlformats.org/officeDocument/2006/relationships/hyperlink" Target="https://people.inf.ethz.ch/omutlu/pub/RowPress_isca23-lightning-talk.pdf" TargetMode="External"/><Relationship Id="rId2" Type="http://schemas.openxmlformats.org/officeDocument/2006/relationships/hyperlink" Target="https://people.inf.ethz.ch/omutlu/pub/RowPress_isca23.pdf" TargetMode="External"/><Relationship Id="rId1" Type="http://schemas.openxmlformats.org/officeDocument/2006/relationships/slideLayout" Target="../slideLayouts/slideLayout2.xml"/><Relationship Id="rId6" Type="http://schemas.openxmlformats.org/officeDocument/2006/relationships/hyperlink" Target="https://people.inf.ethz.ch/omutlu/pub/RowPress_isca23-lightning-talk.pptx" TargetMode="External"/><Relationship Id="rId11" Type="http://schemas.openxmlformats.org/officeDocument/2006/relationships/image" Target="../media/image172.png"/><Relationship Id="rId5" Type="http://schemas.openxmlformats.org/officeDocument/2006/relationships/hyperlink" Target="https://people.inf.ethz.ch/omutlu/pub/RowPress_isca23-talk.pdf" TargetMode="External"/><Relationship Id="rId10" Type="http://schemas.openxmlformats.org/officeDocument/2006/relationships/image" Target="../media/image171.png"/><Relationship Id="rId4" Type="http://schemas.openxmlformats.org/officeDocument/2006/relationships/hyperlink" Target="https://people.inf.ethz.ch/omutlu/pub/RowPress_isca23-talk.pptx" TargetMode="External"/><Relationship Id="rId9" Type="http://schemas.openxmlformats.org/officeDocument/2006/relationships/hyperlink" Target="https://github.com/CMU-SAFARI/RowPress"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87.emf"/><Relationship Id="rId4" Type="http://schemas.openxmlformats.org/officeDocument/2006/relationships/image" Target="../media/image2.svg"/></Relationships>
</file>

<file path=ppt/slides/_rels/slide18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pdf/2402.18652.pdf" TargetMode="External"/><Relationship Id="rId2" Type="http://schemas.openxmlformats.org/officeDocument/2006/relationships/notesSlide" Target="../notesSlides/notesSlide144.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87.emf"/><Relationship Id="rId4" Type="http://schemas.openxmlformats.org/officeDocument/2006/relationships/image" Target="../media/image2.sv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xml"/><Relationship Id="rId5" Type="http://schemas.openxmlformats.org/officeDocument/2006/relationships/image" Target="../media/image87.emf"/><Relationship Id="rId4" Type="http://schemas.openxmlformats.org/officeDocument/2006/relationships/image" Target="../media/image2.svg"/></Relationships>
</file>

<file path=ppt/slides/_rels/slide19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52.svg"/><Relationship Id="rId5" Type="http://schemas.openxmlformats.org/officeDocument/2006/relationships/image" Target="../media/image151.png"/><Relationship Id="rId10" Type="http://schemas.openxmlformats.org/officeDocument/2006/relationships/image" Target="../media/image156.svg"/><Relationship Id="rId4" Type="http://schemas.openxmlformats.org/officeDocument/2006/relationships/image" Target="../media/image150.svg"/><Relationship Id="rId9" Type="http://schemas.openxmlformats.org/officeDocument/2006/relationships/image" Target="../media/image155.png"/></Relationships>
</file>

<file path=ppt/slides/_rels/slide19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iimpacts.org/tepsbrainestimat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0.xml.rels><?xml version="1.0" encoding="UTF-8" standalone="yes"?>
<Relationships xmlns="http://schemas.openxmlformats.org/package/2006/relationships"><Relationship Id="rId8" Type="http://schemas.openxmlformats.org/officeDocument/2006/relationships/hyperlink" Target="https://www.youtube.com/watch?v=R3VKbbbWMnY" TargetMode="External"/><Relationship Id="rId3" Type="http://schemas.openxmlformats.org/officeDocument/2006/relationships/hyperlink" Target="http://iscaconf.org/isca2023/" TargetMode="External"/><Relationship Id="rId7" Type="http://schemas.openxmlformats.org/officeDocument/2006/relationships/hyperlink" Target="https://people.inf.ethz.ch/omutlu/pub/RowPress_isca23-lightning-talk.pdf" TargetMode="External"/><Relationship Id="rId2" Type="http://schemas.openxmlformats.org/officeDocument/2006/relationships/hyperlink" Target="https://people.inf.ethz.ch/omutlu/pub/RowPress_isca23.pdf" TargetMode="External"/><Relationship Id="rId1" Type="http://schemas.openxmlformats.org/officeDocument/2006/relationships/slideLayout" Target="../slideLayouts/slideLayout2.xml"/><Relationship Id="rId6" Type="http://schemas.openxmlformats.org/officeDocument/2006/relationships/hyperlink" Target="https://people.inf.ethz.ch/omutlu/pub/RowPress_isca23-lightning-talk.pptx" TargetMode="External"/><Relationship Id="rId11" Type="http://schemas.openxmlformats.org/officeDocument/2006/relationships/image" Target="../media/image172.png"/><Relationship Id="rId5" Type="http://schemas.openxmlformats.org/officeDocument/2006/relationships/hyperlink" Target="https://people.inf.ethz.ch/omutlu/pub/RowPress_isca23-talk.pdf" TargetMode="External"/><Relationship Id="rId10" Type="http://schemas.openxmlformats.org/officeDocument/2006/relationships/image" Target="../media/image171.png"/><Relationship Id="rId4" Type="http://schemas.openxmlformats.org/officeDocument/2006/relationships/hyperlink" Target="https://people.inf.ethz.ch/omutlu/pub/RowPress_isca23-talk.pptx" TargetMode="External"/><Relationship Id="rId9" Type="http://schemas.openxmlformats.org/officeDocument/2006/relationships/hyperlink" Target="https://github.com/CMU-SAFARI/RowPress"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3.emf"/><Relationship Id="rId7" Type="http://schemas.openxmlformats.org/officeDocument/2006/relationships/image" Target="../media/image167.emf"/><Relationship Id="rId2" Type="http://schemas.openxmlformats.org/officeDocument/2006/relationships/image" Target="../media/image162.emf"/><Relationship Id="rId1" Type="http://schemas.openxmlformats.org/officeDocument/2006/relationships/slideLayout" Target="../slideLayouts/slideLayout2.xml"/><Relationship Id="rId6" Type="http://schemas.openxmlformats.org/officeDocument/2006/relationships/image" Target="../media/image166.emf"/><Relationship Id="rId11" Type="http://schemas.openxmlformats.org/officeDocument/2006/relationships/hyperlink" Target="https://people.inf.ethz.ch/omutlu/pub/Revisiting-RowHammer_isca20.pdf" TargetMode="External"/><Relationship Id="rId5" Type="http://schemas.openxmlformats.org/officeDocument/2006/relationships/image" Target="../media/image165.emf"/><Relationship Id="rId10" Type="http://schemas.openxmlformats.org/officeDocument/2006/relationships/image" Target="../media/image170.emf"/><Relationship Id="rId4" Type="http://schemas.openxmlformats.org/officeDocument/2006/relationships/image" Target="../media/image164.emf"/><Relationship Id="rId9" Type="http://schemas.openxmlformats.org/officeDocument/2006/relationships/image" Target="../media/image169.emf"/></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6.xml"/><Relationship Id="rId6" Type="http://schemas.openxmlformats.org/officeDocument/2006/relationships/image" Target="../media/image176.png"/><Relationship Id="rId5" Type="http://schemas.openxmlformats.org/officeDocument/2006/relationships/image" Target="../media/image87.emf"/><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61.gif"/><Relationship Id="rId5" Type="http://schemas.openxmlformats.org/officeDocument/2006/relationships/image" Target="../media/image160.gif"/><Relationship Id="rId4" Type="http://schemas.openxmlformats.org/officeDocument/2006/relationships/image" Target="../media/image159.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2.wdp"/><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77.jpeg"/><Relationship Id="rId4" Type="http://schemas.openxmlformats.org/officeDocument/2006/relationships/hyperlink" Target="https://pixabay.com/en/warning-sign-slow-traffic-safety-36602/"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hyperlink" Target="https://people.inf.ethz.ch/omutlu/pub/BlockHammer_preventing-DRAM-rowhammer-at-low-cost_hpca21.pdf"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image" Target="../media/image179.jpeg"/><Relationship Id="rId4" Type="http://schemas.openxmlformats.org/officeDocument/2006/relationships/hyperlink" Target="https://people.inf.ethz.ch/omutlu/pub/BlockHammer_preventing-DRAM-rowhammer-at-low-cost_hpca21.pdf" TargetMode="Externa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80.emf"/><Relationship Id="rId7" Type="http://schemas.openxmlformats.org/officeDocument/2006/relationships/image" Target="../media/image184.emf"/><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20.xml.rels><?xml version="1.0" encoding="UTF-8" standalone="yes"?>
<Relationships xmlns="http://schemas.openxmlformats.org/package/2006/relationships"><Relationship Id="rId8" Type="http://schemas.openxmlformats.org/officeDocument/2006/relationships/image" Target="../media/image182.emf"/><Relationship Id="rId13" Type="http://schemas.openxmlformats.org/officeDocument/2006/relationships/image" Target="../media/image190.emf"/><Relationship Id="rId3" Type="http://schemas.openxmlformats.org/officeDocument/2006/relationships/image" Target="../media/image180.emf"/><Relationship Id="rId7" Type="http://schemas.openxmlformats.org/officeDocument/2006/relationships/image" Target="../media/image184.emf"/><Relationship Id="rId12" Type="http://schemas.openxmlformats.org/officeDocument/2006/relationships/image" Target="../media/image189.emf"/><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181.emf"/><Relationship Id="rId11" Type="http://schemas.openxmlformats.org/officeDocument/2006/relationships/image" Target="../media/image188.emf"/><Relationship Id="rId5" Type="http://schemas.openxmlformats.org/officeDocument/2006/relationships/image" Target="../media/image183.emf"/><Relationship Id="rId10" Type="http://schemas.openxmlformats.org/officeDocument/2006/relationships/image" Target="../media/image187.emf"/><Relationship Id="rId4" Type="http://schemas.openxmlformats.org/officeDocument/2006/relationships/image" Target="../media/image185.emf"/><Relationship Id="rId9" Type="http://schemas.openxmlformats.org/officeDocument/2006/relationships/image" Target="../media/image186.emf"/></Relationships>
</file>

<file path=ppt/slides/_rels/slide221.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image" Target="../media/image180.emf"/><Relationship Id="rId7" Type="http://schemas.openxmlformats.org/officeDocument/2006/relationships/image" Target="../media/image182.emf"/><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184.emf"/><Relationship Id="rId5" Type="http://schemas.openxmlformats.org/officeDocument/2006/relationships/image" Target="../media/image181.emf"/><Relationship Id="rId10" Type="http://schemas.openxmlformats.org/officeDocument/2006/relationships/image" Target="../media/image193.emf"/><Relationship Id="rId4" Type="http://schemas.openxmlformats.org/officeDocument/2006/relationships/image" Target="../media/image183.emf"/><Relationship Id="rId9" Type="http://schemas.openxmlformats.org/officeDocument/2006/relationships/image" Target="../media/image192.emf"/></Relationships>
</file>

<file path=ppt/slides/_rels/slide222.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notesSlide" Target="../notesSlides/notesSlide171.xml"/><Relationship Id="rId1" Type="http://schemas.openxmlformats.org/officeDocument/2006/relationships/slideLayout" Target="../slideLayouts/slideLayout7.xml"/><Relationship Id="rId4" Type="http://schemas.openxmlformats.org/officeDocument/2006/relationships/image" Target="../media/image184.emf"/></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97.emf"/><Relationship Id="rId5" Type="http://schemas.openxmlformats.org/officeDocument/2006/relationships/image" Target="../media/image196.emf"/><Relationship Id="rId4" Type="http://schemas.openxmlformats.org/officeDocument/2006/relationships/image" Target="../media/image195.emf"/></Relationships>
</file>

<file path=ppt/slides/_rels/slide225.xml.rels><?xml version="1.0" encoding="UTF-8" standalone="yes"?>
<Relationships xmlns="http://schemas.openxmlformats.org/package/2006/relationships"><Relationship Id="rId8" Type="http://schemas.openxmlformats.org/officeDocument/2006/relationships/image" Target="../media/image200.emf"/><Relationship Id="rId13" Type="http://schemas.openxmlformats.org/officeDocument/2006/relationships/image" Target="../media/image205.emf"/><Relationship Id="rId18" Type="http://schemas.openxmlformats.org/officeDocument/2006/relationships/image" Target="../media/image210.emf"/><Relationship Id="rId3" Type="http://schemas.openxmlformats.org/officeDocument/2006/relationships/image" Target="../media/image194.emf"/><Relationship Id="rId7" Type="http://schemas.openxmlformats.org/officeDocument/2006/relationships/image" Target="../media/image199.emf"/><Relationship Id="rId12" Type="http://schemas.openxmlformats.org/officeDocument/2006/relationships/image" Target="../media/image204.emf"/><Relationship Id="rId17" Type="http://schemas.openxmlformats.org/officeDocument/2006/relationships/image" Target="../media/image209.emf"/><Relationship Id="rId2" Type="http://schemas.openxmlformats.org/officeDocument/2006/relationships/notesSlide" Target="../notesSlides/notesSlide174.xml"/><Relationship Id="rId16" Type="http://schemas.openxmlformats.org/officeDocument/2006/relationships/image" Target="../media/image208.emf"/><Relationship Id="rId20" Type="http://schemas.openxmlformats.org/officeDocument/2006/relationships/image" Target="../media/image211.emf"/><Relationship Id="rId1" Type="http://schemas.openxmlformats.org/officeDocument/2006/relationships/slideLayout" Target="../slideLayouts/slideLayout7.xml"/><Relationship Id="rId6" Type="http://schemas.openxmlformats.org/officeDocument/2006/relationships/image" Target="../media/image198.emf"/><Relationship Id="rId11" Type="http://schemas.openxmlformats.org/officeDocument/2006/relationships/image" Target="../media/image203.emf"/><Relationship Id="rId5" Type="http://schemas.openxmlformats.org/officeDocument/2006/relationships/image" Target="../media/image196.emf"/><Relationship Id="rId15" Type="http://schemas.openxmlformats.org/officeDocument/2006/relationships/image" Target="../media/image207.emf"/><Relationship Id="rId10" Type="http://schemas.openxmlformats.org/officeDocument/2006/relationships/image" Target="../media/image202.emf"/><Relationship Id="rId19" Type="http://schemas.openxmlformats.org/officeDocument/2006/relationships/image" Target="../media/image197.emf"/><Relationship Id="rId4" Type="http://schemas.openxmlformats.org/officeDocument/2006/relationships/image" Target="../media/image195.emf"/><Relationship Id="rId9" Type="http://schemas.openxmlformats.org/officeDocument/2006/relationships/image" Target="../media/image201.emf"/><Relationship Id="rId14" Type="http://schemas.openxmlformats.org/officeDocument/2006/relationships/image" Target="../media/image206.emf"/></Relationships>
</file>

<file path=ppt/slides/_rels/slide226.xml.rels><?xml version="1.0" encoding="UTF-8" standalone="yes"?>
<Relationships xmlns="http://schemas.openxmlformats.org/package/2006/relationships"><Relationship Id="rId8" Type="http://schemas.openxmlformats.org/officeDocument/2006/relationships/image" Target="../media/image209.emf"/><Relationship Id="rId3" Type="http://schemas.openxmlformats.org/officeDocument/2006/relationships/image" Target="../media/image194.emf"/><Relationship Id="rId7" Type="http://schemas.openxmlformats.org/officeDocument/2006/relationships/image" Target="../media/image201.emf"/><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97.emf"/><Relationship Id="rId5" Type="http://schemas.openxmlformats.org/officeDocument/2006/relationships/image" Target="../media/image200.emf"/><Relationship Id="rId10" Type="http://schemas.openxmlformats.org/officeDocument/2006/relationships/image" Target="NULL"/><Relationship Id="rId4" Type="http://schemas.openxmlformats.org/officeDocument/2006/relationships/image" Target="../media/image198.emf"/><Relationship Id="rId9" Type="http://schemas.openxmlformats.org/officeDocument/2006/relationships/image" Target="../media/image210.emf"/></Relationships>
</file>

<file path=ppt/slides/_rels/slide227.xml.rels><?xml version="1.0" encoding="UTF-8" standalone="yes"?>
<Relationships xmlns="http://schemas.openxmlformats.org/package/2006/relationships"><Relationship Id="rId8" Type="http://schemas.openxmlformats.org/officeDocument/2006/relationships/image" Target="../media/image209.emf"/><Relationship Id="rId13" Type="http://schemas.openxmlformats.org/officeDocument/2006/relationships/image" Target="NULL"/><Relationship Id="rId3" Type="http://schemas.openxmlformats.org/officeDocument/2006/relationships/image" Target="../media/image194.emf"/><Relationship Id="rId7" Type="http://schemas.openxmlformats.org/officeDocument/2006/relationships/image" Target="../media/image201.emf"/><Relationship Id="rId12" Type="http://schemas.openxmlformats.org/officeDocument/2006/relationships/image" Target="NULL"/><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197.emf"/><Relationship Id="rId11" Type="http://schemas.openxmlformats.org/officeDocument/2006/relationships/image" Target="NULL"/><Relationship Id="rId5" Type="http://schemas.openxmlformats.org/officeDocument/2006/relationships/image" Target="../media/image200.emf"/><Relationship Id="rId10" Type="http://schemas.openxmlformats.org/officeDocument/2006/relationships/image" Target="NULL"/><Relationship Id="rId4" Type="http://schemas.openxmlformats.org/officeDocument/2006/relationships/image" Target="../media/image198.emf"/><Relationship Id="rId9" Type="http://schemas.openxmlformats.org/officeDocument/2006/relationships/image" Target="../media/image210.emf"/></Relationships>
</file>

<file path=ppt/slides/_rels/slide22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81.emf"/><Relationship Id="rId7" Type="http://schemas.openxmlformats.org/officeDocument/2006/relationships/image" Target="NULL"/><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82.emf"/><Relationship Id="rId9" Type="http://schemas.openxmlformats.org/officeDocument/2006/relationships/image" Target="NUL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0.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178.xml"/><Relationship Id="rId1" Type="http://schemas.openxmlformats.org/officeDocument/2006/relationships/slideLayout" Target="../slideLayouts/slideLayout7.xml"/><Relationship Id="rId4" Type="http://schemas.openxmlformats.org/officeDocument/2006/relationships/image" Target="../media/image182.emf"/></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85.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23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86.xm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2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1.png"/><Relationship Id="rId7" Type="http://schemas.openxmlformats.org/officeDocument/2006/relationships/image" Target="../media/image220.svg"/><Relationship Id="rId2" Type="http://schemas.openxmlformats.org/officeDocument/2006/relationships/notesSlide" Target="../notesSlides/notesSlide189.xml"/><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87.emf"/><Relationship Id="rId4" Type="http://schemas.openxmlformats.org/officeDocument/2006/relationships/image" Target="../media/image2.svg"/></Relationships>
</file>

<file path=ppt/slides/_rels/slide245.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152.svg"/><Relationship Id="rId5" Type="http://schemas.openxmlformats.org/officeDocument/2006/relationships/image" Target="../media/image151.png"/><Relationship Id="rId10" Type="http://schemas.openxmlformats.org/officeDocument/2006/relationships/image" Target="../media/image156.svg"/><Relationship Id="rId4" Type="http://schemas.openxmlformats.org/officeDocument/2006/relationships/image" Target="../media/image150.svg"/><Relationship Id="rId9" Type="http://schemas.openxmlformats.org/officeDocument/2006/relationships/image" Target="../media/image155.png"/></Relationships>
</file>

<file path=ppt/slides/_rels/slide24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7.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hyperlink" Target="https://arxiv.org/pdf/2209.10198.pdf" TargetMode="Externa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7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17.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hyperlink" Target="https://arxiv.org/pdf/2209.10198.pdf" TargetMode="Externa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7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20.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27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3.emf"/><Relationship Id="rId7" Type="http://schemas.openxmlformats.org/officeDocument/2006/relationships/image" Target="../media/image167.emf"/><Relationship Id="rId2" Type="http://schemas.openxmlformats.org/officeDocument/2006/relationships/image" Target="../media/image162.emf"/><Relationship Id="rId1" Type="http://schemas.openxmlformats.org/officeDocument/2006/relationships/slideLayout" Target="../slideLayouts/slideLayout2.xml"/><Relationship Id="rId6" Type="http://schemas.openxmlformats.org/officeDocument/2006/relationships/image" Target="../media/image166.emf"/><Relationship Id="rId11" Type="http://schemas.openxmlformats.org/officeDocument/2006/relationships/hyperlink" Target="https://people.inf.ethz.ch/omutlu/pub/Revisiting-RowHammer_isca20.pdf" TargetMode="External"/><Relationship Id="rId5" Type="http://schemas.openxmlformats.org/officeDocument/2006/relationships/image" Target="../media/image165.emf"/><Relationship Id="rId10" Type="http://schemas.openxmlformats.org/officeDocument/2006/relationships/image" Target="../media/image170.emf"/><Relationship Id="rId4" Type="http://schemas.openxmlformats.org/officeDocument/2006/relationships/image" Target="../media/image164.emf"/><Relationship Id="rId9" Type="http://schemas.openxmlformats.org/officeDocument/2006/relationships/image" Target="../media/image169.emf"/></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1.png"/><Relationship Id="rId7" Type="http://schemas.openxmlformats.org/officeDocument/2006/relationships/image" Target="../media/image220.svg"/><Relationship Id="rId2" Type="http://schemas.openxmlformats.org/officeDocument/2006/relationships/notesSlide" Target="../notesSlides/notesSlide224.xml"/><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87.emf"/><Relationship Id="rId4" Type="http://schemas.openxmlformats.org/officeDocument/2006/relationships/image" Target="../media/image2.svg"/></Relationships>
</file>

<file path=ppt/slides/_rels/slide28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25.xml"/><Relationship Id="rId1" Type="http://schemas.openxmlformats.org/officeDocument/2006/relationships/slideLayout" Target="../slideLayouts/slideLayout5.xml"/><Relationship Id="rId5" Type="http://schemas.openxmlformats.org/officeDocument/2006/relationships/image" Target="../media/image70.jpe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ngimg.com/download/54878"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pixabay.com/en/warning-sign-slow-traffic-safety-3660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live/YQwRYWpCsk0?si=jXPueMHb5wgs69-q" TargetMode="External"/><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youtube.com/live/CRtm1es4n3o?si=8N5zB6e_RUc5Ejl8" TargetMode="External"/><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hyperlink" Target="https://www.jedec.org/standards-documents/docs/jep301-1" TargetMode="External"/><Relationship Id="rId4" Type="http://schemas.openxmlformats.org/officeDocument/2006/relationships/hyperlink" Target="https://www.jedec.org/standards-documents/docs/jep300-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github.com/CMU-SAFARI/ramulator2"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CMU-SAFARI/Chronus" TargetMode="External"/><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jpeg"/><Relationship Id="rId7" Type="http://schemas.openxmlformats.org/officeDocument/2006/relationships/image" Target="../media/image70.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hyperlink" Target="https://github.com/CMU-SAFARI/BreakHammer" TargetMode="External"/><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CMU-SAFARI/BreakHammer" TargetMode="Externa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2404.11284"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gif"/><Relationship Id="rId7" Type="http://schemas.openxmlformats.org/officeDocument/2006/relationships/hyperlink" Target="https://colaboratorio.net/juan/hardware/2017/deteccion-errores-la-memoria-ram-memtest86/" TargetMode="External"/><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soisk.info/index.php/Testowanie_pami%C4%99ci_RA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agyaglikci.github.io/" TargetMode="External"/><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hyperlink" Target="mailto:agirayyaglikci@gmail.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s://github.com/CMU-SAFARI/PaCRAM" TargetMode="External"/><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emf"/><Relationship Id="rId4" Type="http://schemas.openxmlformats.org/officeDocument/2006/relationships/image" Target="../media/image2.svg"/></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D78E7-EA73-0179-70C1-635E93E42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03E8B-5403-80F3-A63A-CE2F902B5437}"/>
              </a:ext>
            </a:extLst>
          </p:cNvPr>
          <p:cNvSpPr>
            <a:spLocks noGrp="1"/>
          </p:cNvSpPr>
          <p:nvPr>
            <p:ph type="ctrTitle"/>
          </p:nvPr>
        </p:nvSpPr>
        <p:spPr>
          <a:xfrm>
            <a:off x="5080" y="0"/>
            <a:ext cx="9138920" cy="3590619"/>
          </a:xfrm>
        </p:spPr>
        <p:txBody>
          <a:bodyPr anchor="ctr">
            <a:noAutofit/>
          </a:bodyPr>
          <a:lstStyle/>
          <a:p>
            <a:r>
              <a:rPr lang="en-US" sz="5400" dirty="0"/>
              <a:t>Scaling Systems </a:t>
            </a:r>
            <a:br>
              <a:rPr lang="en-US" sz="5400" dirty="0"/>
            </a:br>
            <a:r>
              <a:rPr lang="en-US" sz="5400" dirty="0"/>
              <a:t>Robustly and Sustainably</a:t>
            </a:r>
            <a:br>
              <a:rPr lang="en-US" sz="4000" dirty="0"/>
            </a:br>
            <a:r>
              <a:rPr lang="en-US" sz="3200" dirty="0"/>
              <a:t>Outstanding Challenges and Research Perspective</a:t>
            </a:r>
            <a:endParaRPr lang="en-US" sz="2400" dirty="0">
              <a:solidFill>
                <a:schemeClr val="bg1">
                  <a:lumMod val="85000"/>
                </a:schemeClr>
              </a:solidFill>
            </a:endParaRPr>
          </a:p>
        </p:txBody>
      </p:sp>
      <p:sp>
        <p:nvSpPr>
          <p:cNvPr id="3" name="Subtitle 2">
            <a:extLst>
              <a:ext uri="{FF2B5EF4-FFF2-40B4-BE49-F238E27FC236}">
                <a16:creationId xmlns:a16="http://schemas.microsoft.com/office/drawing/2014/main" id="{FC2FADAB-A07F-FA10-393B-8396C172555C}"/>
              </a:ext>
            </a:extLst>
          </p:cNvPr>
          <p:cNvSpPr>
            <a:spLocks noGrp="1"/>
          </p:cNvSpPr>
          <p:nvPr>
            <p:ph type="subTitle" idx="1"/>
          </p:nvPr>
        </p:nvSpPr>
        <p:spPr/>
        <p:txBody>
          <a:bodyPr>
            <a:noAutofit/>
          </a:bodyPr>
          <a:lstStyle/>
          <a:p>
            <a:pPr>
              <a:lnSpc>
                <a:spcPts val="2180"/>
              </a:lnSpc>
              <a:spcBef>
                <a:spcPts val="400"/>
              </a:spcBef>
            </a:pPr>
            <a:r>
              <a:rPr lang="en-US" sz="2400" b="1" dirty="0"/>
              <a:t>Abdullah Giray </a:t>
            </a:r>
            <a:r>
              <a:rPr lang="en-US" sz="2400" b="1" dirty="0" err="1"/>
              <a:t>Yağlıkçı</a:t>
            </a:r>
            <a:endParaRPr lang="en-US" sz="2400" b="1" dirty="0"/>
          </a:p>
          <a:p>
            <a:pPr>
              <a:lnSpc>
                <a:spcPts val="2180"/>
              </a:lnSpc>
              <a:spcBef>
                <a:spcPts val="400"/>
              </a:spcBef>
            </a:pPr>
            <a:endParaRPr lang="en-US" sz="2400" b="1" dirty="0"/>
          </a:p>
          <a:p>
            <a:pPr>
              <a:lnSpc>
                <a:spcPts val="2180"/>
              </a:lnSpc>
              <a:spcBef>
                <a:spcPts val="400"/>
              </a:spcBef>
            </a:pPr>
            <a:r>
              <a:rPr lang="en-US" sz="2400" dirty="0">
                <a:solidFill>
                  <a:schemeClr val="bg1">
                    <a:lumMod val="50000"/>
                  </a:schemeClr>
                </a:solidFill>
              </a:rPr>
              <a:t>Helmholt</a:t>
            </a:r>
            <a:r>
              <a:rPr lang="en-US" dirty="0">
                <a:solidFill>
                  <a:schemeClr val="bg1">
                    <a:lumMod val="50000"/>
                  </a:schemeClr>
                </a:solidFill>
              </a:rPr>
              <a:t>z Center for Information Security</a:t>
            </a:r>
            <a:endParaRPr lang="en-US" sz="2400" dirty="0">
              <a:solidFill>
                <a:schemeClr val="bg1">
                  <a:lumMod val="50000"/>
                </a:schemeClr>
              </a:solidFill>
            </a:endParaRPr>
          </a:p>
          <a:p>
            <a:pPr>
              <a:lnSpc>
                <a:spcPts val="2180"/>
              </a:lnSpc>
              <a:spcBef>
                <a:spcPts val="400"/>
              </a:spcBef>
            </a:pPr>
            <a:r>
              <a:rPr lang="en-US" sz="2400" dirty="0">
                <a:solidFill>
                  <a:schemeClr val="bg1">
                    <a:lumMod val="50000"/>
                  </a:schemeClr>
                </a:solidFill>
              </a:rPr>
              <a:t>March </a:t>
            </a:r>
            <a:r>
              <a:rPr lang="en-US" dirty="0">
                <a:solidFill>
                  <a:schemeClr val="bg1">
                    <a:lumMod val="50000"/>
                  </a:schemeClr>
                </a:solidFill>
              </a:rPr>
              <a:t>25</a:t>
            </a:r>
            <a:r>
              <a:rPr lang="en-US" sz="2400" dirty="0">
                <a:solidFill>
                  <a:schemeClr val="bg1">
                    <a:lumMod val="50000"/>
                  </a:schemeClr>
                </a:solidFill>
              </a:rPr>
              <a:t>, 2025</a:t>
            </a:r>
          </a:p>
          <a:p>
            <a:endParaRPr lang="en-US" dirty="0"/>
          </a:p>
        </p:txBody>
      </p:sp>
      <p:sp>
        <p:nvSpPr>
          <p:cNvPr id="13" name="Subtitle 2">
            <a:extLst>
              <a:ext uri="{FF2B5EF4-FFF2-40B4-BE49-F238E27FC236}">
                <a16:creationId xmlns:a16="http://schemas.microsoft.com/office/drawing/2014/main" id="{6D2520D0-0E2D-6467-AABC-1E7CCFF25FEC}"/>
              </a:ext>
            </a:extLst>
          </p:cNvPr>
          <p:cNvSpPr txBox="1">
            <a:spLocks/>
          </p:cNvSpPr>
          <p:nvPr/>
        </p:nvSpPr>
        <p:spPr>
          <a:xfrm>
            <a:off x="123193" y="4245544"/>
            <a:ext cx="8870859" cy="11982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180"/>
              </a:lnSpc>
              <a:spcBef>
                <a:spcPts val="400"/>
              </a:spcBef>
            </a:pPr>
            <a:endParaRPr lang="en-US" sz="2200" dirty="0">
              <a:solidFill>
                <a:schemeClr val="bg1">
                  <a:lumMod val="50000"/>
                </a:schemeClr>
              </a:solidFill>
            </a:endParaRPr>
          </a:p>
        </p:txBody>
      </p:sp>
    </p:spTree>
    <p:extLst>
      <p:ext uri="{BB962C8B-B14F-4D97-AF65-F5344CB8AC3E}">
        <p14:creationId xmlns:p14="http://schemas.microsoft.com/office/powerpoint/2010/main" val="2801025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B5465-C689-D131-790F-855A7483F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EAEC4-652C-06EE-8D2F-325AD29609DF}"/>
              </a:ext>
            </a:extLst>
          </p:cNvPr>
          <p:cNvSpPr>
            <a:spLocks noGrp="1"/>
          </p:cNvSpPr>
          <p:nvPr>
            <p:ph type="title"/>
          </p:nvPr>
        </p:nvSpPr>
        <p:spPr/>
        <p:txBody>
          <a:bodyPr>
            <a:normAutofit fontScale="90000"/>
          </a:bodyPr>
          <a:lstStyle/>
          <a:p>
            <a:r>
              <a:rPr lang="en-US" dirty="0"/>
              <a:t>Challenge: Scalability with Worsening Vulnerability</a:t>
            </a:r>
          </a:p>
        </p:txBody>
      </p:sp>
      <p:sp>
        <p:nvSpPr>
          <p:cNvPr id="4" name="Slide Number Placeholder 3">
            <a:extLst>
              <a:ext uri="{FF2B5EF4-FFF2-40B4-BE49-F238E27FC236}">
                <a16:creationId xmlns:a16="http://schemas.microsoft.com/office/drawing/2014/main" id="{BC488932-45CB-B365-0A11-A0B7D519A159}"/>
              </a:ext>
            </a:extLst>
          </p:cNvPr>
          <p:cNvSpPr>
            <a:spLocks noGrp="1"/>
          </p:cNvSpPr>
          <p:nvPr>
            <p:ph type="sldNum" sz="quarter" idx="12"/>
          </p:nvPr>
        </p:nvSpPr>
        <p:spPr/>
        <p:txBody>
          <a:bodyPr/>
          <a:lstStyle/>
          <a:p>
            <a:fld id="{676C2683-0D41-1E45-8714-724CB2570654}" type="slidenum">
              <a:rPr lang="en-US" smtClean="0"/>
              <a:pPr/>
              <a:t>10</a:t>
            </a:fld>
            <a:endParaRPr lang="en-US" dirty="0"/>
          </a:p>
        </p:txBody>
      </p:sp>
      <p:sp>
        <p:nvSpPr>
          <p:cNvPr id="25" name="TextBox 24">
            <a:extLst>
              <a:ext uri="{FF2B5EF4-FFF2-40B4-BE49-F238E27FC236}">
                <a16:creationId xmlns:a16="http://schemas.microsoft.com/office/drawing/2014/main" id="{33BCAAB1-C9AB-7737-9C04-779D253198E2}"/>
              </a:ext>
            </a:extLst>
          </p:cNvPr>
          <p:cNvSpPr txBox="1"/>
          <p:nvPr/>
        </p:nvSpPr>
        <p:spPr>
          <a:xfrm>
            <a:off x="379901" y="2964812"/>
            <a:ext cx="8498498" cy="1231106"/>
          </a:xfrm>
          <a:prstGeom prst="rect">
            <a:avLst/>
          </a:prstGeom>
          <a:noFill/>
        </p:spPr>
        <p:txBody>
          <a:bodyPr wrap="square" rtlCol="0">
            <a:spAutoFit/>
          </a:bodyPr>
          <a:lstStyle/>
          <a:p>
            <a:pPr algn="ctr"/>
            <a:r>
              <a:rPr lang="en-US" sz="2800" dirty="0">
                <a:latin typeface="Cambria" panose="02040503050406030204" pitchFamily="18" charset="0"/>
              </a:rPr>
              <a:t>Existing solutions become </a:t>
            </a:r>
            <a:r>
              <a:rPr lang="en-US" sz="2800" b="1" dirty="0">
                <a:solidFill>
                  <a:srgbClr val="990063"/>
                </a:solidFill>
                <a:latin typeface="Cambria" panose="02040503050406030204" pitchFamily="18" charset="0"/>
              </a:rPr>
              <a:t>prohibitively expensive </a:t>
            </a:r>
            <a:br>
              <a:rPr lang="en-US" sz="2800" b="1" dirty="0">
                <a:latin typeface="Cambria" panose="02040503050406030204" pitchFamily="18" charset="0"/>
              </a:rPr>
            </a:br>
            <a:r>
              <a:rPr lang="en-US" sz="2800" dirty="0">
                <a:latin typeface="Cambria" panose="02040503050406030204" pitchFamily="18" charset="0"/>
              </a:rPr>
              <a:t>or</a:t>
            </a:r>
            <a:r>
              <a:rPr lang="en-US" sz="2800" b="1" dirty="0">
                <a:solidFill>
                  <a:srgbClr val="C55000"/>
                </a:solidFill>
                <a:latin typeface="Cambria" panose="02040503050406030204" pitchFamily="18" charset="0"/>
              </a:rPr>
              <a:t> ineffective </a:t>
            </a:r>
            <a:r>
              <a:rPr lang="en-US" sz="2800" dirty="0">
                <a:latin typeface="Cambria" panose="02040503050406030204" pitchFamily="18" charset="0"/>
              </a:rPr>
              <a:t>going forward</a:t>
            </a:r>
            <a:br>
              <a:rPr lang="en-US" sz="2800" dirty="0">
                <a:latin typeface="Cambria" panose="02040503050406030204" pitchFamily="18" charset="0"/>
              </a:rPr>
            </a:br>
            <a:r>
              <a:rPr lang="en-US" dirty="0">
                <a:solidFill>
                  <a:srgbClr val="990063"/>
                </a:solidFill>
                <a:latin typeface="Cambria" panose="02040503050406030204" pitchFamily="18" charset="0"/>
              </a:rPr>
              <a:t>[Kim+, ISCA’20]	</a:t>
            </a:r>
            <a:r>
              <a:rPr lang="en-US" dirty="0">
                <a:solidFill>
                  <a:srgbClr val="C55000"/>
                </a:solidFill>
                <a:latin typeface="Cambria" panose="02040503050406030204" pitchFamily="18" charset="0"/>
              </a:rPr>
              <a:t>[</a:t>
            </a:r>
            <a:r>
              <a:rPr lang="en-US" dirty="0" err="1">
                <a:solidFill>
                  <a:srgbClr val="C55000"/>
                </a:solidFill>
                <a:latin typeface="Cambria" panose="02040503050406030204" pitchFamily="18" charset="0"/>
              </a:rPr>
              <a:t>Frigo</a:t>
            </a:r>
            <a:r>
              <a:rPr lang="en-US" dirty="0">
                <a:solidFill>
                  <a:srgbClr val="C55000"/>
                </a:solidFill>
                <a:latin typeface="Cambria" panose="02040503050406030204" pitchFamily="18" charset="0"/>
              </a:rPr>
              <a:t>+, IEEE S&amp;P’20] [Hassan+, MICRO’21]</a:t>
            </a:r>
            <a:endParaRPr lang="en-US" sz="2800" dirty="0">
              <a:solidFill>
                <a:srgbClr val="C55000"/>
              </a:solidFill>
              <a:latin typeface="Cambria" panose="02040503050406030204" pitchFamily="18" charset="0"/>
            </a:endParaRPr>
          </a:p>
        </p:txBody>
      </p:sp>
      <p:sp>
        <p:nvSpPr>
          <p:cNvPr id="26" name="Down Arrow 25">
            <a:extLst>
              <a:ext uri="{FF2B5EF4-FFF2-40B4-BE49-F238E27FC236}">
                <a16:creationId xmlns:a16="http://schemas.microsoft.com/office/drawing/2014/main" id="{CAA8BBDC-F68A-E712-F35A-0D216354270E}"/>
              </a:ext>
            </a:extLst>
          </p:cNvPr>
          <p:cNvSpPr/>
          <p:nvPr/>
        </p:nvSpPr>
        <p:spPr>
          <a:xfrm>
            <a:off x="4537710" y="2528000"/>
            <a:ext cx="182880" cy="365760"/>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87EAA7BC-4DCE-7C1C-854E-EA0BFCFC0095}"/>
              </a:ext>
            </a:extLst>
          </p:cNvPr>
          <p:cNvSpPr/>
          <p:nvPr/>
        </p:nvSpPr>
        <p:spPr>
          <a:xfrm>
            <a:off x="4537710" y="4402895"/>
            <a:ext cx="182880" cy="365760"/>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1434168-C202-B134-0581-1543D48715B6}"/>
              </a:ext>
            </a:extLst>
          </p:cNvPr>
          <p:cNvSpPr txBox="1"/>
          <p:nvPr/>
        </p:nvSpPr>
        <p:spPr>
          <a:xfrm>
            <a:off x="379901" y="4975633"/>
            <a:ext cx="8498498" cy="954107"/>
          </a:xfrm>
          <a:prstGeom prst="rect">
            <a:avLst/>
          </a:prstGeom>
          <a:noFill/>
        </p:spPr>
        <p:txBody>
          <a:bodyPr wrap="square" rtlCol="0">
            <a:spAutoFit/>
          </a:bodyPr>
          <a:lstStyle/>
          <a:p>
            <a:pPr algn="ctr"/>
            <a:r>
              <a:rPr lang="en-US" sz="2800" b="1" dirty="0">
                <a:solidFill>
                  <a:schemeClr val="accent6">
                    <a:lumMod val="75000"/>
                  </a:schemeClr>
                </a:solidFill>
                <a:latin typeface="Cambria" panose="02040503050406030204" pitchFamily="18" charset="0"/>
              </a:rPr>
              <a:t>More efficient, scalable, </a:t>
            </a:r>
            <a:r>
              <a:rPr lang="en-US" sz="2800" dirty="0">
                <a:latin typeface="Cambria" panose="02040503050406030204" pitchFamily="18" charset="0"/>
              </a:rPr>
              <a:t>and</a:t>
            </a:r>
            <a:r>
              <a:rPr lang="en-US" sz="2800" b="1" dirty="0">
                <a:solidFill>
                  <a:schemeClr val="accent6">
                    <a:lumMod val="75000"/>
                  </a:schemeClr>
                </a:solidFill>
                <a:latin typeface="Cambria" panose="02040503050406030204" pitchFamily="18" charset="0"/>
              </a:rPr>
              <a:t> comprehensive </a:t>
            </a:r>
            <a:r>
              <a:rPr lang="en-US" sz="2800" dirty="0">
                <a:latin typeface="Cambria" panose="02040503050406030204" pitchFamily="18" charset="0"/>
              </a:rPr>
              <a:t>solutions to DRAM read disturbance</a:t>
            </a:r>
          </a:p>
        </p:txBody>
      </p:sp>
      <p:grpSp>
        <p:nvGrpSpPr>
          <p:cNvPr id="3" name="Group 2">
            <a:extLst>
              <a:ext uri="{FF2B5EF4-FFF2-40B4-BE49-F238E27FC236}">
                <a16:creationId xmlns:a16="http://schemas.microsoft.com/office/drawing/2014/main" id="{DC93E44A-0188-ED51-89FF-8EC5D5216610}"/>
              </a:ext>
            </a:extLst>
          </p:cNvPr>
          <p:cNvGrpSpPr/>
          <p:nvPr/>
        </p:nvGrpSpPr>
        <p:grpSpPr>
          <a:xfrm>
            <a:off x="279400" y="800101"/>
            <a:ext cx="8491679" cy="1610906"/>
            <a:chOff x="279400" y="800101"/>
            <a:chExt cx="8491679" cy="1610906"/>
          </a:xfrm>
        </p:grpSpPr>
        <p:pic>
          <p:nvPicPr>
            <p:cNvPr id="19" name="Picture 18" descr="A red blue and yellow circles with lightning bolts&#10;&#10;Description automatically generated">
              <a:extLst>
                <a:ext uri="{FF2B5EF4-FFF2-40B4-BE49-F238E27FC236}">
                  <a16:creationId xmlns:a16="http://schemas.microsoft.com/office/drawing/2014/main" id="{6E3CB6CB-F31A-A732-3A2A-39F91FFE5AE6}"/>
                </a:ext>
              </a:extLst>
            </p:cNvPr>
            <p:cNvPicPr>
              <a:picLocks noChangeAspect="1"/>
            </p:cNvPicPr>
            <p:nvPr/>
          </p:nvPicPr>
          <p:blipFill>
            <a:blip r:embed="rId3"/>
            <a:stretch>
              <a:fillRect/>
            </a:stretch>
          </p:blipFill>
          <p:spPr>
            <a:xfrm>
              <a:off x="279400" y="832626"/>
              <a:ext cx="1326483" cy="1300974"/>
            </a:xfrm>
            <a:prstGeom prst="rect">
              <a:avLst/>
            </a:prstGeom>
          </p:spPr>
        </p:pic>
        <p:pic>
          <p:nvPicPr>
            <p:cNvPr id="21" name="Picture 20" descr="A blue and red circles with lightning bolts&#10;&#10;Description automatically generated">
              <a:extLst>
                <a:ext uri="{FF2B5EF4-FFF2-40B4-BE49-F238E27FC236}">
                  <a16:creationId xmlns:a16="http://schemas.microsoft.com/office/drawing/2014/main" id="{B81E39E8-59DB-54E5-5D2B-727B971ECD7F}"/>
                </a:ext>
              </a:extLst>
            </p:cNvPr>
            <p:cNvPicPr>
              <a:picLocks noChangeAspect="1"/>
            </p:cNvPicPr>
            <p:nvPr/>
          </p:nvPicPr>
          <p:blipFill>
            <a:blip r:embed="rId4"/>
            <a:stretch>
              <a:fillRect/>
            </a:stretch>
          </p:blipFill>
          <p:spPr>
            <a:xfrm>
              <a:off x="2311400" y="859366"/>
              <a:ext cx="952500" cy="1248834"/>
            </a:xfrm>
            <a:prstGeom prst="rect">
              <a:avLst/>
            </a:prstGeom>
          </p:spPr>
        </p:pic>
        <p:cxnSp>
          <p:nvCxnSpPr>
            <p:cNvPr id="23" name="Straight Arrow Connector 22">
              <a:extLst>
                <a:ext uri="{FF2B5EF4-FFF2-40B4-BE49-F238E27FC236}">
                  <a16:creationId xmlns:a16="http://schemas.microsoft.com/office/drawing/2014/main" id="{CF0E94A3-5590-684B-E359-1943BCD8CE59}"/>
                </a:ext>
              </a:extLst>
            </p:cNvPr>
            <p:cNvCxnSpPr>
              <a:stCxn id="19" idx="3"/>
              <a:endCxn id="21" idx="1"/>
            </p:cNvCxnSpPr>
            <p:nvPr/>
          </p:nvCxnSpPr>
          <p:spPr>
            <a:xfrm>
              <a:off x="1605883" y="1483113"/>
              <a:ext cx="705517" cy="6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3B7ACB8-5CDC-458B-3E6B-E47AB46715C5}"/>
                </a:ext>
              </a:extLst>
            </p:cNvPr>
            <p:cNvSpPr txBox="1"/>
            <p:nvPr/>
          </p:nvSpPr>
          <p:spPr>
            <a:xfrm>
              <a:off x="3370370" y="800101"/>
              <a:ext cx="5400709" cy="1384995"/>
            </a:xfrm>
            <a:prstGeom prst="rect">
              <a:avLst/>
            </a:prstGeom>
            <a:noFill/>
          </p:spPr>
          <p:txBody>
            <a:bodyPr wrap="none" rtlCol="0">
              <a:spAutoFit/>
            </a:bodyPr>
            <a:lstStyle/>
            <a:p>
              <a:r>
                <a:rPr lang="en-US" sz="2800" dirty="0">
                  <a:latin typeface="Cambria" panose="02040503050406030204" pitchFamily="18" charset="0"/>
                </a:rPr>
                <a:t>DRAM cells become </a:t>
              </a:r>
            </a:p>
            <a:p>
              <a:r>
                <a:rPr lang="en-US" sz="2800" b="1" dirty="0">
                  <a:latin typeface="Cambria" panose="02040503050406030204" pitchFamily="18" charset="0"/>
                </a:rPr>
                <a:t>increasingly</a:t>
              </a:r>
              <a:r>
                <a:rPr lang="en-US" sz="2800" dirty="0">
                  <a:latin typeface="Cambria" panose="02040503050406030204" pitchFamily="18" charset="0"/>
                </a:rPr>
                <a:t> </a:t>
              </a:r>
              <a:r>
                <a:rPr lang="en-US" sz="2800" b="1" dirty="0">
                  <a:latin typeface="Cambria" panose="02040503050406030204" pitchFamily="18" charset="0"/>
                </a:rPr>
                <a:t>more vulnerable </a:t>
              </a:r>
            </a:p>
            <a:p>
              <a:r>
                <a:rPr lang="en-US" sz="2800" dirty="0">
                  <a:latin typeface="Cambria" panose="02040503050406030204" pitchFamily="18" charset="0"/>
                </a:rPr>
                <a:t>to read disturbance at device level</a:t>
              </a:r>
            </a:p>
          </p:txBody>
        </p:sp>
        <p:sp>
          <p:nvSpPr>
            <p:cNvPr id="5" name="TextBox 4">
              <a:extLst>
                <a:ext uri="{FF2B5EF4-FFF2-40B4-BE49-F238E27FC236}">
                  <a16:creationId xmlns:a16="http://schemas.microsoft.com/office/drawing/2014/main" id="{CB2BA7C4-3612-C2D7-F632-65C8E30D8521}"/>
                </a:ext>
              </a:extLst>
            </p:cNvPr>
            <p:cNvSpPr txBox="1"/>
            <p:nvPr/>
          </p:nvSpPr>
          <p:spPr>
            <a:xfrm>
              <a:off x="3370370" y="2041675"/>
              <a:ext cx="5400709" cy="369332"/>
            </a:xfrm>
            <a:prstGeom prst="rect">
              <a:avLst/>
            </a:prstGeom>
            <a:noFill/>
          </p:spPr>
          <p:txBody>
            <a:bodyPr wrap="square">
              <a:spAutoFit/>
            </a:bodyPr>
            <a:lstStyle/>
            <a:p>
              <a:r>
                <a:rPr lang="en-US" dirty="0">
                  <a:solidFill>
                    <a:srgbClr val="990063"/>
                  </a:solidFill>
                  <a:latin typeface="Cambria" panose="02040503050406030204" pitchFamily="18" charset="0"/>
                </a:rPr>
                <a:t>[Kim+, ISCA’14] [Kim+, ISCA’20] [Luo+, ISCA’23]</a:t>
              </a:r>
              <a:endParaRPr lang="en-US" dirty="0"/>
            </a:p>
          </p:txBody>
        </p:sp>
      </p:grpSp>
    </p:spTree>
    <p:extLst>
      <p:ext uri="{BB962C8B-B14F-4D97-AF65-F5344CB8AC3E}">
        <p14:creationId xmlns:p14="http://schemas.microsoft.com/office/powerpoint/2010/main" val="8215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2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 (</a:t>
            </a:r>
            <a:r>
              <a:rPr lang="en-US" err="1"/>
              <a:t>t</a:t>
            </a:r>
            <a:r>
              <a:rPr lang="en-US" baseline="-25000" err="1"/>
              <a:t>AggOn</a:t>
            </a:r>
            <a:r>
              <a:rPr lang="en-US"/>
              <a:t>)</a:t>
            </a:r>
          </a:p>
        </p:txBody>
      </p:sp>
      <p:pic>
        <p:nvPicPr>
          <p:cNvPr id="12" name="Picture 11">
            <a:extLst>
              <a:ext uri="{FF2B5EF4-FFF2-40B4-BE49-F238E27FC236}">
                <a16:creationId xmlns:a16="http://schemas.microsoft.com/office/drawing/2014/main" id="{8468F4C4-405F-774B-B6BF-DB3BCB562F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813" y="1252275"/>
            <a:ext cx="4430137" cy="2178018"/>
          </a:xfrm>
          <a:prstGeom prst="rect">
            <a:avLst/>
          </a:prstGeom>
        </p:spPr>
      </p:pic>
      <p:pic>
        <p:nvPicPr>
          <p:cNvPr id="17" name="Picture Placeholder 10">
            <a:extLst>
              <a:ext uri="{FF2B5EF4-FFF2-40B4-BE49-F238E27FC236}">
                <a16:creationId xmlns:a16="http://schemas.microsoft.com/office/drawing/2014/main" id="{EA83AE9B-439F-244A-BF56-BFCF047C30DE}"/>
              </a:ext>
            </a:extLst>
          </p:cNvPr>
          <p:cNvPicPr>
            <a:picLocks noChangeAspect="1"/>
          </p:cNvPicPr>
          <p:nvPr/>
        </p:nvPicPr>
        <p:blipFill rotWithShape="1">
          <a:blip r:embed="rId4">
            <a:extLst>
              <a:ext uri="{28A0092B-C50C-407E-A947-70E740481C1C}">
                <a14:useLocalDpi xmlns:a14="http://schemas.microsoft.com/office/drawing/2010/main" val="0"/>
              </a:ext>
            </a:extLst>
          </a:blip>
          <a:srcRect l="11893" t="28847" r="-1076" b="43365"/>
          <a:stretch/>
        </p:blipFill>
        <p:spPr>
          <a:xfrm>
            <a:off x="225310" y="570609"/>
            <a:ext cx="7937104" cy="425145"/>
          </a:xfrm>
          <a:prstGeom prst="rect">
            <a:avLst/>
          </a:prstGeom>
        </p:spPr>
      </p:pic>
      <p:sp>
        <p:nvSpPr>
          <p:cNvPr id="3" name="TextBox 2">
            <a:extLst>
              <a:ext uri="{FF2B5EF4-FFF2-40B4-BE49-F238E27FC236}">
                <a16:creationId xmlns:a16="http://schemas.microsoft.com/office/drawing/2014/main" id="{FFE71821-AAEC-314A-B067-C991360353D9}"/>
              </a:ext>
            </a:extLst>
          </p:cNvPr>
          <p:cNvSpPr txBox="1"/>
          <p:nvPr/>
        </p:nvSpPr>
        <p:spPr>
          <a:xfrm>
            <a:off x="525516" y="945624"/>
            <a:ext cx="40664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Bit Error Rate</a:t>
            </a:r>
          </a:p>
        </p:txBody>
      </p:sp>
      <p:sp>
        <p:nvSpPr>
          <p:cNvPr id="9" name="TextBox 8">
            <a:extLst>
              <a:ext uri="{FF2B5EF4-FFF2-40B4-BE49-F238E27FC236}">
                <a16:creationId xmlns:a16="http://schemas.microsoft.com/office/drawing/2014/main" id="{6FEA75FA-3E70-D74A-A449-ECB326268D61}"/>
              </a:ext>
            </a:extLst>
          </p:cNvPr>
          <p:cNvSpPr txBox="1"/>
          <p:nvPr/>
        </p:nvSpPr>
        <p:spPr>
          <a:xfrm>
            <a:off x="5139535" y="880996"/>
            <a:ext cx="388710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18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endParaRPr kumimoji="0" lang="en-US" sz="1800" b="0" i="1" u="none" strike="noStrike" kern="1200" cap="none" spc="0" normalizeH="0" baseline="-25000" noProof="0">
              <a:ln>
                <a:noFill/>
              </a:ln>
              <a:solidFill>
                <a:prstClr val="black"/>
              </a:solidFill>
              <a:effectLst/>
              <a:uLnTx/>
              <a:uFillTx/>
              <a:latin typeface="Cambria" panose="02040503050406030204" pitchFamily="18" charset="0"/>
              <a:ea typeface="+mn-ea"/>
              <a:cs typeface="+mn-cs"/>
            </a:endParaRPr>
          </a:p>
        </p:txBody>
      </p:sp>
      <p:pic>
        <p:nvPicPr>
          <p:cNvPr id="11" name="Picture 10">
            <a:extLst>
              <a:ext uri="{FF2B5EF4-FFF2-40B4-BE49-F238E27FC236}">
                <a16:creationId xmlns:a16="http://schemas.microsoft.com/office/drawing/2014/main" id="{CD1D2E98-3A62-2448-B1F3-51C307FC39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63235" y="1233751"/>
            <a:ext cx="4360727" cy="2193578"/>
          </a:xfrm>
          <a:prstGeom prst="rect">
            <a:avLst/>
          </a:prstGeom>
        </p:spPr>
      </p:pic>
      <p:grpSp>
        <p:nvGrpSpPr>
          <p:cNvPr id="25" name="Group 24">
            <a:extLst>
              <a:ext uri="{FF2B5EF4-FFF2-40B4-BE49-F238E27FC236}">
                <a16:creationId xmlns:a16="http://schemas.microsoft.com/office/drawing/2014/main" id="{AD78A7D6-A487-9947-91FE-1AF6B95C5EAD}"/>
              </a:ext>
            </a:extLst>
          </p:cNvPr>
          <p:cNvGrpSpPr/>
          <p:nvPr/>
        </p:nvGrpSpPr>
        <p:grpSpPr>
          <a:xfrm>
            <a:off x="702619" y="1388945"/>
            <a:ext cx="3713747" cy="1472303"/>
            <a:chOff x="665748" y="2294021"/>
            <a:chExt cx="3713747" cy="1472303"/>
          </a:xfrm>
        </p:grpSpPr>
        <p:cxnSp>
          <p:nvCxnSpPr>
            <p:cNvPr id="6" name="Straight Arrow Connector 5">
              <a:extLst>
                <a:ext uri="{FF2B5EF4-FFF2-40B4-BE49-F238E27FC236}">
                  <a16:creationId xmlns:a16="http://schemas.microsoft.com/office/drawing/2014/main" id="{DA0C5D9C-C5C9-854B-96F6-C151B1236A47}"/>
                </a:ext>
              </a:extLst>
            </p:cNvPr>
            <p:cNvCxnSpPr/>
            <p:nvPr/>
          </p:nvCxnSpPr>
          <p:spPr>
            <a:xfrm flipV="1">
              <a:off x="745958" y="2294021"/>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3384C8-4163-8940-A338-82961A011DA0}"/>
                </a:ext>
              </a:extLst>
            </p:cNvPr>
            <p:cNvCxnSpPr/>
            <p:nvPr/>
          </p:nvCxnSpPr>
          <p:spPr>
            <a:xfrm flipV="1">
              <a:off x="665748" y="3235585"/>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D5E86B-BECB-4D43-B065-6B4C6D785680}"/>
                </a:ext>
              </a:extLst>
            </p:cNvPr>
            <p:cNvCxnSpPr/>
            <p:nvPr/>
          </p:nvCxnSpPr>
          <p:spPr>
            <a:xfrm flipV="1">
              <a:off x="3048000" y="2458086"/>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FAE0A-9603-914B-89EC-9B2C85355827}"/>
                </a:ext>
              </a:extLst>
            </p:cNvPr>
            <p:cNvCxnSpPr/>
            <p:nvPr/>
          </p:nvCxnSpPr>
          <p:spPr>
            <a:xfrm flipV="1">
              <a:off x="2824185" y="3285061"/>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38BD8A7-5C45-9847-B0A6-A3B9837C2F2F}"/>
              </a:ext>
            </a:extLst>
          </p:cNvPr>
          <p:cNvGrpSpPr/>
          <p:nvPr/>
        </p:nvGrpSpPr>
        <p:grpSpPr>
          <a:xfrm>
            <a:off x="5280416" y="1313592"/>
            <a:ext cx="3701771" cy="1246331"/>
            <a:chOff x="5280416" y="2279361"/>
            <a:chExt cx="3701771" cy="1246331"/>
          </a:xfrm>
        </p:grpSpPr>
        <p:cxnSp>
          <p:nvCxnSpPr>
            <p:cNvPr id="16" name="Straight Arrow Connector 15">
              <a:extLst>
                <a:ext uri="{FF2B5EF4-FFF2-40B4-BE49-F238E27FC236}">
                  <a16:creationId xmlns:a16="http://schemas.microsoft.com/office/drawing/2014/main" id="{E13009C9-8060-C94C-938B-B380D73B8A28}"/>
                </a:ext>
              </a:extLst>
            </p:cNvPr>
            <p:cNvCxnSpPr>
              <a:cxnSpLocks/>
            </p:cNvCxnSpPr>
            <p:nvPr/>
          </p:nvCxnSpPr>
          <p:spPr>
            <a:xfrm>
              <a:off x="5280416" y="2279361"/>
              <a:ext cx="1563182" cy="26923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ED72AAF-D52E-354C-AC1A-FFE14142F262}"/>
                </a:ext>
              </a:extLst>
            </p:cNvPr>
            <p:cNvCxnSpPr>
              <a:cxnSpLocks/>
            </p:cNvCxnSpPr>
            <p:nvPr/>
          </p:nvCxnSpPr>
          <p:spPr>
            <a:xfrm>
              <a:off x="5280416" y="3285061"/>
              <a:ext cx="1563182" cy="2406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BD97E18-81AF-8148-AF74-42DD8AFF4E52}"/>
                </a:ext>
              </a:extLst>
            </p:cNvPr>
            <p:cNvCxnSpPr>
              <a:cxnSpLocks/>
            </p:cNvCxnSpPr>
            <p:nvPr/>
          </p:nvCxnSpPr>
          <p:spPr>
            <a:xfrm>
              <a:off x="7342641" y="2323468"/>
              <a:ext cx="1639546" cy="1739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41A74C-F9CF-3A42-AC3E-0D007065E2EA}"/>
                </a:ext>
              </a:extLst>
            </p:cNvPr>
            <p:cNvCxnSpPr>
              <a:cxnSpLocks/>
            </p:cNvCxnSpPr>
            <p:nvPr/>
          </p:nvCxnSpPr>
          <p:spPr>
            <a:xfrm>
              <a:off x="7342641" y="3226050"/>
              <a:ext cx="1563182" cy="26923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3FD5CE0-DCB5-3645-84C2-E1A51D81C9E3}"/>
              </a:ext>
            </a:extLst>
          </p:cNvPr>
          <p:cNvSpPr txBox="1"/>
          <p:nvPr/>
        </p:nvSpPr>
        <p:spPr>
          <a:xfrm>
            <a:off x="-2201" y="6584252"/>
            <a:ext cx="9144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Please refer to the full paper for coefficient of variation-based (CV) analysis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514D6BE-C5C0-3748-877E-1272DBB58C59}"/>
                  </a:ext>
                </a:extLst>
              </p:cNvPr>
              <p:cNvSpPr txBox="1"/>
              <p:nvPr/>
            </p:nvSpPr>
            <p:spPr>
              <a:xfrm>
                <a:off x="2075604" y="6389528"/>
                <a:ext cx="459266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𝐶𝑜𝑒𝑓𝑓𝑖𝑐𝑖𝑒𝑛𝑡</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𝑜𝑓</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𝑉𝑎𝑟𝑖𝑎𝑡𝑖𝑜𝑛</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𝐶𝑉</m:t>
                        </m:r>
                      </m:e>
                    </m:d>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type m:val="lin"/>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𝑆𝑡𝑎𝑛𝑑𝑎𝑟𝑑</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𝐷𝑒𝑣𝑖𝑎𝑡𝑖𝑜𝑛</m:t>
                        </m:r>
                      </m:num>
                      <m:den>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𝐴𝑣𝑒𝑟𝑎𝑔𝑒</m:t>
                        </m:r>
                      </m:den>
                    </m:f>
                  </m:oMath>
                </a14:m>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5514D6BE-C5C0-3748-877E-1272DBB58C59}"/>
                  </a:ext>
                </a:extLst>
              </p:cNvPr>
              <p:cNvSpPr txBox="1">
                <a:spLocks noRot="1" noChangeAspect="1" noMove="1" noResize="1" noEditPoints="1" noAdjustHandles="1" noChangeArrowheads="1" noChangeShapeType="1" noTextEdit="1"/>
              </p:cNvSpPr>
              <p:nvPr/>
            </p:nvSpPr>
            <p:spPr>
              <a:xfrm>
                <a:off x="2075604" y="6389528"/>
                <a:ext cx="4592668" cy="276999"/>
              </a:xfrm>
              <a:prstGeom prst="rect">
                <a:avLst/>
              </a:prstGeom>
              <a:blipFill>
                <a:blip r:embed="rId6"/>
                <a:stretch>
                  <a:fillRect t="-95652" b="-147826"/>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5D831B82-379B-0C47-830F-0CAEEF5A2468}"/>
              </a:ext>
            </a:extLst>
          </p:cNvPr>
          <p:cNvSpPr txBox="1"/>
          <p:nvPr/>
        </p:nvSpPr>
        <p:spPr>
          <a:xfrm>
            <a:off x="314854" y="4748688"/>
            <a:ext cx="7935186"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Cambria"/>
                <a:cs typeface="+mn-cs"/>
              </a:rPr>
              <a:t>We analyze how the </a:t>
            </a:r>
            <a:r>
              <a:rPr kumimoji="0" lang="en-US" sz="1800" b="1" i="1" u="none" strike="noStrike" kern="1200" cap="none" spc="0" normalizeH="0" baseline="0" noProof="0" dirty="0">
                <a:ln>
                  <a:noFill/>
                </a:ln>
                <a:solidFill>
                  <a:srgbClr val="8B288D"/>
                </a:solidFill>
                <a:effectLst/>
                <a:uLnTx/>
                <a:uFillTx/>
                <a:latin typeface="Cambria"/>
                <a:ea typeface="Cambria"/>
                <a:cs typeface="+mn-cs"/>
              </a:rPr>
              <a:t>coefficient of variation</a:t>
            </a:r>
            <a:r>
              <a:rPr kumimoji="0" lang="en-US" sz="1800" b="0" i="0" u="none" strike="noStrike" kern="1200" cap="none" spc="0" normalizeH="0" baseline="0" noProof="0" dirty="0">
                <a:ln>
                  <a:noFill/>
                </a:ln>
                <a:solidFill>
                  <a:prstClr val="black"/>
                </a:solidFill>
                <a:effectLst/>
                <a:uLnTx/>
                <a:uFillTx/>
                <a:latin typeface="Cambria"/>
                <a:ea typeface="Cambria"/>
                <a:cs typeface="+mn-cs"/>
              </a:rPr>
              <a:t>* values for </a:t>
            </a:r>
            <a:r>
              <a:rPr kumimoji="0" lang="en-US" sz="1800" b="1" i="1" u="none" strike="noStrike" kern="1200" cap="none" spc="0" normalizeH="0" baseline="0" noProof="0" dirty="0">
                <a:ln>
                  <a:noFill/>
                </a:ln>
                <a:solidFill>
                  <a:srgbClr val="8B288D"/>
                </a:solidFill>
                <a:effectLst/>
                <a:uLnTx/>
                <a:uFillTx/>
                <a:latin typeface="Cambria"/>
                <a:ea typeface="Cambria"/>
                <a:cs typeface="+mn-cs"/>
              </a:rPr>
              <a:t>BER</a:t>
            </a:r>
            <a:r>
              <a:rPr kumimoji="0" lang="en-US" sz="1800" b="0" i="0" u="none" strike="noStrike" kern="1200" cap="none" spc="0" normalizeH="0" baseline="0" noProof="0" dirty="0">
                <a:ln>
                  <a:noFill/>
                </a:ln>
                <a:solidFill>
                  <a:prstClr val="black"/>
                </a:solidFill>
                <a:effectLst/>
                <a:uLnTx/>
                <a:uFillTx/>
                <a:latin typeface="Cambria"/>
                <a:ea typeface="Cambria"/>
                <a:cs typeface="+mn-cs"/>
              </a:rPr>
              <a:t> and </a:t>
            </a:r>
            <a:r>
              <a:rPr kumimoji="0" lang="en-US" sz="1800" b="1" i="1" u="none" strike="noStrike" kern="1200" cap="none" spc="0" normalizeH="0" baseline="0" noProof="0" dirty="0" err="1">
                <a:ln>
                  <a:noFill/>
                </a:ln>
                <a:solidFill>
                  <a:srgbClr val="8B288D"/>
                </a:solidFill>
                <a:effectLst/>
                <a:uLnTx/>
                <a:uFillTx/>
                <a:latin typeface="Cambria"/>
                <a:ea typeface="Cambria"/>
                <a:cs typeface="+mn-cs"/>
              </a:rPr>
              <a:t>HC</a:t>
            </a:r>
            <a:r>
              <a:rPr kumimoji="0" lang="en-US" sz="1800" b="1" i="1" u="none" strike="noStrike" kern="1200" cap="none" spc="0" normalizeH="0" baseline="-25000" noProof="0" dirty="0" err="1">
                <a:ln>
                  <a:noFill/>
                </a:ln>
                <a:solidFill>
                  <a:srgbClr val="8B288D"/>
                </a:solidFill>
                <a:effectLst/>
                <a:uLnTx/>
                <a:uFillTx/>
                <a:latin typeface="Cambria"/>
                <a:ea typeface="Cambria"/>
                <a:cs typeface="+mn-cs"/>
              </a:rPr>
              <a:t>first</a:t>
            </a:r>
            <a:r>
              <a:rPr kumimoji="0" lang="en-US" sz="1800" b="0" i="0" u="none" strike="noStrike" kern="1200" cap="none" spc="0" normalizeH="0" baseline="0" noProof="0" dirty="0">
                <a:ln>
                  <a:noFill/>
                </a:ln>
                <a:solidFill>
                  <a:prstClr val="black"/>
                </a:solidFill>
                <a:effectLst/>
                <a:uLnTx/>
                <a:uFillTx/>
                <a:latin typeface="Cambria"/>
                <a:ea typeface="Cambria"/>
                <a:cs typeface="+mn-cs"/>
              </a:rPr>
              <a:t> change</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a:ea typeface="Cambria"/>
                <a:cs typeface="+mn-cs"/>
              </a:rPr>
              <a:t>across rows when the </a:t>
            </a:r>
            <a:r>
              <a:rPr kumimoji="0" lang="en-US" sz="1800" b="1" i="0" u="none" strike="noStrike" kern="1200" cap="none" spc="0" normalizeH="0" baseline="0" noProof="0" dirty="0">
                <a:ln>
                  <a:noFill/>
                </a:ln>
                <a:solidFill>
                  <a:srgbClr val="8B288D"/>
                </a:solidFill>
                <a:effectLst/>
                <a:uLnTx/>
                <a:uFillTx/>
                <a:latin typeface="Cambria"/>
                <a:ea typeface="Cambria"/>
                <a:cs typeface="+mn-cs"/>
              </a:rPr>
              <a:t>aggressor row stays active longer</a:t>
            </a:r>
            <a:endParaRPr kumimoji="0" lang="en-US" sz="1800" b="1" i="0" u="none" strike="noStrike" kern="1200" cap="none" spc="0" normalizeH="0" baseline="-25000" noProof="0" dirty="0">
              <a:ln>
                <a:noFill/>
              </a:ln>
              <a:solidFill>
                <a:srgbClr val="8B288D"/>
              </a:solidFill>
              <a:effectLst/>
              <a:uLnTx/>
              <a:uFillTx/>
              <a:latin typeface="Cambria"/>
              <a:ea typeface="Cambria"/>
              <a:cs typeface="+mn-cs"/>
            </a:endParaRPr>
          </a:p>
        </p:txBody>
      </p:sp>
      <p:grpSp>
        <p:nvGrpSpPr>
          <p:cNvPr id="5" name="Group 4">
            <a:extLst>
              <a:ext uri="{FF2B5EF4-FFF2-40B4-BE49-F238E27FC236}">
                <a16:creationId xmlns:a16="http://schemas.microsoft.com/office/drawing/2014/main" id="{5113FC49-F538-4D54-91B1-4FE6A23B6F52}"/>
              </a:ext>
            </a:extLst>
          </p:cNvPr>
          <p:cNvGrpSpPr/>
          <p:nvPr/>
        </p:nvGrpSpPr>
        <p:grpSpPr>
          <a:xfrm>
            <a:off x="314419" y="3461175"/>
            <a:ext cx="8556554" cy="1321878"/>
            <a:chOff x="1643281" y="4420664"/>
            <a:chExt cx="6864225" cy="1343477"/>
          </a:xfrm>
        </p:grpSpPr>
        <p:sp>
          <p:nvSpPr>
            <p:cNvPr id="28" name="Rounded Rectangle 33">
              <a:extLst>
                <a:ext uri="{FF2B5EF4-FFF2-40B4-BE49-F238E27FC236}">
                  <a16:creationId xmlns:a16="http://schemas.microsoft.com/office/drawing/2014/main" id="{9529876C-7C06-4014-B8F0-A437206F4D48}"/>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ound Same Side Corner Rectangle 34">
              <a:extLst>
                <a:ext uri="{FF2B5EF4-FFF2-40B4-BE49-F238E27FC236}">
                  <a16:creationId xmlns:a16="http://schemas.microsoft.com/office/drawing/2014/main" id="{97909137-FCA8-4992-A5E7-1BD3D0BF4D01}"/>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8</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30" name="TextBox 29">
              <a:extLst>
                <a:ext uri="{FF2B5EF4-FFF2-40B4-BE49-F238E27FC236}">
                  <a16:creationId xmlns:a16="http://schemas.microsoft.com/office/drawing/2014/main" id="{5AA81457-56F4-4FAC-8AB7-CCF99A22C7F0}"/>
                </a:ext>
              </a:extLst>
            </p:cNvPr>
            <p:cNvSpPr txBox="1"/>
            <p:nvPr/>
          </p:nvSpPr>
          <p:spPr>
            <a:xfrm>
              <a:off x="1643281" y="4731882"/>
              <a:ext cx="6864225" cy="1032259"/>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As the </a:t>
              </a:r>
              <a:r>
                <a:rPr kumimoji="0" lang="en-US" sz="2000" b="1" i="0" u="none" strike="noStrike" kern="1200" cap="none" spc="0" normalizeH="0" baseline="0" noProof="0" dirty="0">
                  <a:ln>
                    <a:noFill/>
                  </a:ln>
                  <a:solidFill>
                    <a:srgbClr val="C00000"/>
                  </a:solidFill>
                  <a:effectLst/>
                  <a:uLnTx/>
                  <a:uFillTx/>
                  <a:latin typeface="Cambria"/>
                  <a:ea typeface="Cambria"/>
                  <a:cs typeface="+mn-cs"/>
                </a:rPr>
                <a:t>aggressor row stays active longer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a:t>
              </a:r>
              <a:r>
                <a:rPr kumimoji="0" lang="en-US" sz="2000" b="0" i="0" u="none" strike="noStrike" kern="1200" cap="none" spc="0" normalizeH="0" baseline="0" noProof="0" dirty="0">
                  <a:ln>
                    <a:noFill/>
                  </a:ln>
                  <a:solidFill>
                    <a:prstClr val="black"/>
                  </a:solidFill>
                  <a:effectLst/>
                  <a:uLnTx/>
                  <a:uFillTx/>
                  <a:latin typeface="Cambria"/>
                  <a:ea typeface="Cambria"/>
                  <a:cs typeface="+mn-cs"/>
                </a:rPr>
                <a:t> experience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flips and </a:t>
              </a:r>
              <a:endPar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they experience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flips </a:t>
              </a:r>
              <a:r>
                <a:rPr kumimoji="0" lang="en-US" sz="2000" b="1" i="0" u="none" strike="noStrike" kern="1200" cap="none" spc="0" normalizeH="0" baseline="0" noProof="0" dirty="0">
                  <a:ln>
                    <a:noFill/>
                  </a:ln>
                  <a:solidFill>
                    <a:srgbClr val="C00000"/>
                  </a:solidFill>
                  <a:effectLst/>
                  <a:uLnTx/>
                  <a:uFillTx/>
                  <a:latin typeface="Cambria"/>
                  <a:ea typeface="Cambria"/>
                  <a:cs typeface="+mn-cs"/>
                </a:rPr>
                <a:t>at lower hammer counts</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p:txBody>
        </p:sp>
      </p:grpSp>
      <p:grpSp>
        <p:nvGrpSpPr>
          <p:cNvPr id="7" name="Group 6">
            <a:extLst>
              <a:ext uri="{FF2B5EF4-FFF2-40B4-BE49-F238E27FC236}">
                <a16:creationId xmlns:a16="http://schemas.microsoft.com/office/drawing/2014/main" id="{84383B54-9078-4ABE-BE69-5AC6AE820EF1}"/>
              </a:ext>
            </a:extLst>
          </p:cNvPr>
          <p:cNvGrpSpPr/>
          <p:nvPr/>
        </p:nvGrpSpPr>
        <p:grpSpPr>
          <a:xfrm>
            <a:off x="314067" y="5393917"/>
            <a:ext cx="8556554" cy="997484"/>
            <a:chOff x="1643281" y="4420664"/>
            <a:chExt cx="6864225" cy="1324276"/>
          </a:xfrm>
        </p:grpSpPr>
        <p:sp>
          <p:nvSpPr>
            <p:cNvPr id="32" name="Rounded Rectangle 33">
              <a:extLst>
                <a:ext uri="{FF2B5EF4-FFF2-40B4-BE49-F238E27FC236}">
                  <a16:creationId xmlns:a16="http://schemas.microsoft.com/office/drawing/2014/main" id="{7B708006-2044-46A9-A58B-121D389595F3}"/>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ound Same Side Corner Rectangle 34">
              <a:extLst>
                <a:ext uri="{FF2B5EF4-FFF2-40B4-BE49-F238E27FC236}">
                  <a16:creationId xmlns:a16="http://schemas.microsoft.com/office/drawing/2014/main" id="{81719B19-347B-4407-AC75-89C1356ED024}"/>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9</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34" name="TextBox 33">
              <a:extLst>
                <a:ext uri="{FF2B5EF4-FFF2-40B4-BE49-F238E27FC236}">
                  <a16:creationId xmlns:a16="http://schemas.microsoft.com/office/drawing/2014/main" id="{9563D5FA-FC14-4761-A0A9-1877BC6BC5BE}"/>
                </a:ext>
              </a:extLst>
            </p:cNvPr>
            <p:cNvSpPr txBox="1"/>
            <p:nvPr/>
          </p:nvSpPr>
          <p:spPr>
            <a:xfrm>
              <a:off x="1643281" y="4731882"/>
              <a:ext cx="6864225" cy="939801"/>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vulnerability </a:t>
              </a:r>
              <a:r>
                <a:rPr kumimoji="0" lang="en-US" sz="2000" b="1" i="0" u="none" strike="noStrike" kern="1200" cap="none" spc="0" normalizeH="0" baseline="0" noProof="0" dirty="0">
                  <a:ln>
                    <a:noFill/>
                  </a:ln>
                  <a:solidFill>
                    <a:srgbClr val="C01900"/>
                  </a:solidFill>
                  <a:effectLst/>
                  <a:uLnTx/>
                  <a:uFillTx/>
                  <a:latin typeface="Cambria"/>
                  <a:ea typeface="Cambria"/>
                  <a:cs typeface="+mn-cs"/>
                </a:rPr>
                <a:t>consistently worsens</a:t>
              </a:r>
              <a:endParaRPr kumimoji="0" lang="en-US" sz="1800" b="1" i="0" u="none" strike="noStrike" kern="1200" cap="none" spc="0" normalizeH="0" baseline="0" noProof="0">
                <a:ln>
                  <a:noFill/>
                </a:ln>
                <a:solidFill>
                  <a:srgbClr val="C01900"/>
                </a:solidFill>
                <a:effectLst/>
                <a:uLnTx/>
                <a:uFillTx/>
                <a:latin typeface="Calibri" panose="020F0502020204030204"/>
                <a:ea typeface="Cambri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1900"/>
                  </a:solidFill>
                  <a:effectLst/>
                  <a:uLnTx/>
                  <a:uFillTx/>
                  <a:latin typeface="Cambria"/>
                  <a:ea typeface="Cambria"/>
                  <a:cs typeface="+mn-cs"/>
                </a:rPr>
                <a:t>as </a:t>
              </a:r>
              <a:r>
                <a:rPr kumimoji="0" lang="en-US" sz="2000" b="1" i="0" u="none" strike="noStrike" kern="1200" cap="none" spc="0" normalizeH="0" baseline="0" noProof="0" dirty="0" err="1">
                  <a:ln>
                    <a:noFill/>
                  </a:ln>
                  <a:solidFill>
                    <a:srgbClr val="C01900"/>
                  </a:solidFill>
                  <a:effectLst/>
                  <a:uLnTx/>
                  <a:uFillTx/>
                  <a:latin typeface="Cambria"/>
                  <a:ea typeface="Cambria"/>
                  <a:cs typeface="+mn-cs"/>
                </a:rPr>
                <a:t>t</a:t>
              </a:r>
              <a:r>
                <a:rPr kumimoji="0" lang="en-US" sz="2000" b="1" i="0" u="none" strike="noStrike" kern="1200" cap="none" spc="0" normalizeH="0" baseline="-25000" noProof="0" dirty="0" err="1">
                  <a:ln>
                    <a:noFill/>
                  </a:ln>
                  <a:solidFill>
                    <a:srgbClr val="C01900"/>
                  </a:solidFill>
                  <a:effectLst/>
                  <a:uLnTx/>
                  <a:uFillTx/>
                  <a:latin typeface="Cambria"/>
                  <a:ea typeface="Cambria"/>
                  <a:cs typeface="+mn-cs"/>
                </a:rPr>
                <a:t>AggOn</a:t>
              </a:r>
              <a:r>
                <a:rPr kumimoji="0" lang="en-US" sz="2000" b="1" i="0" u="none" strike="noStrike" kern="1200" cap="none" spc="0" normalizeH="0" baseline="0" noProof="0" dirty="0">
                  <a:ln>
                    <a:noFill/>
                  </a:ln>
                  <a:solidFill>
                    <a:srgbClr val="C01900"/>
                  </a:solidFill>
                  <a:effectLst/>
                  <a:uLnTx/>
                  <a:uFillTx/>
                  <a:latin typeface="Cambria"/>
                  <a:ea typeface="Cambria"/>
                  <a:cs typeface="+mn-cs"/>
                </a:rPr>
                <a:t> increases</a:t>
              </a:r>
              <a:r>
                <a:rPr kumimoji="0" lang="en-US" sz="2000" b="0" i="0" u="none" strike="noStrike" kern="1200" cap="none" spc="0" normalizeH="0" baseline="0" noProof="0" dirty="0">
                  <a:ln>
                    <a:noFill/>
                  </a:ln>
                  <a:solidFill>
                    <a:prstClr val="black"/>
                  </a:solidFill>
                  <a:effectLst/>
                  <a:uLnTx/>
                  <a:uFillTx/>
                  <a:latin typeface="Cambria"/>
                  <a:ea typeface="Cambria"/>
                  <a:cs typeface="+mn-cs"/>
                </a:rPr>
                <a:t> across all tested DRAM rows**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19966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p:bldP spid="50" grpId="0"/>
      <p:bldP spid="5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0">
            <a:extLst>
              <a:ext uri="{FF2B5EF4-FFF2-40B4-BE49-F238E27FC236}">
                <a16:creationId xmlns:a16="http://schemas.microsoft.com/office/drawing/2014/main" id="{EA83AE9B-439F-244A-BF56-BFCF047C30DE}"/>
              </a:ext>
            </a:extLst>
          </p:cNvPr>
          <p:cNvPicPr>
            <a:picLocks noChangeAspect="1"/>
          </p:cNvPicPr>
          <p:nvPr/>
        </p:nvPicPr>
        <p:blipFill rotWithShape="1">
          <a:blip r:embed="rId3">
            <a:extLst>
              <a:ext uri="{28A0092B-C50C-407E-A947-70E740481C1C}">
                <a14:useLocalDpi xmlns:a14="http://schemas.microsoft.com/office/drawing/2010/main" val="0"/>
              </a:ext>
            </a:extLst>
          </a:blip>
          <a:srcRect l="11885" t="59776" r="-1076" b="14263"/>
          <a:stretch/>
        </p:blipFill>
        <p:spPr>
          <a:xfrm>
            <a:off x="185656" y="599859"/>
            <a:ext cx="7937775" cy="397181"/>
          </a:xfrm>
          <a:prstGeom prst="rect">
            <a:avLst/>
          </a:prstGeom>
        </p:spPr>
      </p:pic>
      <p:pic>
        <p:nvPicPr>
          <p:cNvPr id="9" name="Picture Placeholder 7">
            <a:extLst>
              <a:ext uri="{FF2B5EF4-FFF2-40B4-BE49-F238E27FC236}">
                <a16:creationId xmlns:a16="http://schemas.microsoft.com/office/drawing/2014/main" id="{7D07301E-85C3-DC4C-921F-7E0EA26BBBD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972" r="-982" b="-463"/>
          <a:stretch/>
        </p:blipFill>
        <p:spPr>
          <a:xfrm>
            <a:off x="185656" y="1151134"/>
            <a:ext cx="4431240" cy="2253099"/>
          </a:xfrm>
        </p:spPr>
      </p:pic>
      <p:pic>
        <p:nvPicPr>
          <p:cNvPr id="11" name="Content Placeholder 5">
            <a:extLst>
              <a:ext uri="{FF2B5EF4-FFF2-40B4-BE49-F238E27FC236}">
                <a16:creationId xmlns:a16="http://schemas.microsoft.com/office/drawing/2014/main" id="{0E7D060D-CDB2-7A49-A2B9-7B806A04BD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49390" y="1267359"/>
            <a:ext cx="4308954" cy="2166250"/>
          </a:xfrm>
          <a:prstGeom prst="rect">
            <a:avLst/>
          </a:prstGeom>
        </p:spPr>
      </p:pic>
      <p:sp>
        <p:nvSpPr>
          <p:cNvPr id="8" name="TextBox 7">
            <a:extLst>
              <a:ext uri="{FF2B5EF4-FFF2-40B4-BE49-F238E27FC236}">
                <a16:creationId xmlns:a16="http://schemas.microsoft.com/office/drawing/2014/main" id="{AD6E3AE1-5D4E-FF45-AB40-C3EEC210BCC6}"/>
              </a:ext>
            </a:extLst>
          </p:cNvPr>
          <p:cNvSpPr txBox="1"/>
          <p:nvPr/>
        </p:nvSpPr>
        <p:spPr>
          <a:xfrm>
            <a:off x="536051" y="933770"/>
            <a:ext cx="40664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Bit Error Rate</a:t>
            </a:r>
          </a:p>
        </p:txBody>
      </p:sp>
      <p:sp>
        <p:nvSpPr>
          <p:cNvPr id="10" name="TextBox 9">
            <a:extLst>
              <a:ext uri="{FF2B5EF4-FFF2-40B4-BE49-F238E27FC236}">
                <a16:creationId xmlns:a16="http://schemas.microsoft.com/office/drawing/2014/main" id="{3605BB06-21D3-5643-851F-13EF17E9233E}"/>
              </a:ext>
            </a:extLst>
          </p:cNvPr>
          <p:cNvSpPr txBox="1"/>
          <p:nvPr/>
        </p:nvSpPr>
        <p:spPr>
          <a:xfrm>
            <a:off x="5165872" y="900746"/>
            <a:ext cx="388710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18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endParaRPr kumimoji="0" lang="en-US" sz="1800" b="0" i="1" u="none" strike="noStrike" kern="1200" cap="none" spc="0" normalizeH="0" baseline="-25000" noProof="0">
              <a:ln>
                <a:noFill/>
              </a:ln>
              <a:solidFill>
                <a:prstClr val="black"/>
              </a:solidFill>
              <a:effectLst/>
              <a:uLnTx/>
              <a:uFillTx/>
              <a:latin typeface="Cambria" panose="02040503050406030204" pitchFamily="18" charset="0"/>
              <a:ea typeface="+mn-ea"/>
              <a:cs typeface="+mn-cs"/>
            </a:endParaRPr>
          </a:p>
        </p:txBody>
      </p:sp>
      <p:grpSp>
        <p:nvGrpSpPr>
          <p:cNvPr id="13" name="Group 12">
            <a:extLst>
              <a:ext uri="{FF2B5EF4-FFF2-40B4-BE49-F238E27FC236}">
                <a16:creationId xmlns:a16="http://schemas.microsoft.com/office/drawing/2014/main" id="{3376DA9D-1F1B-1C4A-ACBB-69F5C9BF82D5}"/>
              </a:ext>
            </a:extLst>
          </p:cNvPr>
          <p:cNvGrpSpPr/>
          <p:nvPr/>
        </p:nvGrpSpPr>
        <p:grpSpPr>
          <a:xfrm>
            <a:off x="5261313" y="1634172"/>
            <a:ext cx="3697031" cy="1351497"/>
            <a:chOff x="839915" y="2559459"/>
            <a:chExt cx="3697031" cy="1351497"/>
          </a:xfrm>
        </p:grpSpPr>
        <p:cxnSp>
          <p:nvCxnSpPr>
            <p:cNvPr id="15" name="Straight Arrow Connector 14">
              <a:extLst>
                <a:ext uri="{FF2B5EF4-FFF2-40B4-BE49-F238E27FC236}">
                  <a16:creationId xmlns:a16="http://schemas.microsoft.com/office/drawing/2014/main" id="{68DAD18A-7F80-1C4E-B32D-C48620F64F9B}"/>
                </a:ext>
              </a:extLst>
            </p:cNvPr>
            <p:cNvCxnSpPr>
              <a:cxnSpLocks/>
            </p:cNvCxnSpPr>
            <p:nvPr/>
          </p:nvCxnSpPr>
          <p:spPr>
            <a:xfrm flipV="1">
              <a:off x="839915" y="2559459"/>
              <a:ext cx="1596687" cy="145638"/>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7AFF23-0A36-4D43-86D0-5A1C8543BED1}"/>
                </a:ext>
              </a:extLst>
            </p:cNvPr>
            <p:cNvCxnSpPr>
              <a:cxnSpLocks/>
            </p:cNvCxnSpPr>
            <p:nvPr/>
          </p:nvCxnSpPr>
          <p:spPr>
            <a:xfrm flipV="1">
              <a:off x="839915" y="3425142"/>
              <a:ext cx="1542554" cy="183399"/>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D799DC-505A-4042-9FA1-15722A411CC5}"/>
                </a:ext>
              </a:extLst>
            </p:cNvPr>
            <p:cNvCxnSpPr>
              <a:cxnSpLocks/>
            </p:cNvCxnSpPr>
            <p:nvPr/>
          </p:nvCxnSpPr>
          <p:spPr>
            <a:xfrm flipV="1">
              <a:off x="2991238" y="3024183"/>
              <a:ext cx="1519611" cy="121162"/>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076B79-14A6-A243-9CFA-63BCE02E8974}"/>
                </a:ext>
              </a:extLst>
            </p:cNvPr>
            <p:cNvCxnSpPr>
              <a:cxnSpLocks/>
            </p:cNvCxnSpPr>
            <p:nvPr/>
          </p:nvCxnSpPr>
          <p:spPr>
            <a:xfrm flipV="1">
              <a:off x="2923782" y="3818390"/>
              <a:ext cx="1613164" cy="92566"/>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94110710-28F8-4F48-B50F-72FFA7DAF56B}"/>
              </a:ext>
            </a:extLst>
          </p:cNvPr>
          <p:cNvGrpSpPr/>
          <p:nvPr/>
        </p:nvGrpSpPr>
        <p:grpSpPr>
          <a:xfrm>
            <a:off x="666685" y="1507249"/>
            <a:ext cx="3806999" cy="1442937"/>
            <a:chOff x="5280416" y="2279361"/>
            <a:chExt cx="3806999" cy="1442937"/>
          </a:xfrm>
        </p:grpSpPr>
        <p:cxnSp>
          <p:nvCxnSpPr>
            <p:cNvPr id="22" name="Straight Arrow Connector 21">
              <a:extLst>
                <a:ext uri="{FF2B5EF4-FFF2-40B4-BE49-F238E27FC236}">
                  <a16:creationId xmlns:a16="http://schemas.microsoft.com/office/drawing/2014/main" id="{26D972EB-A6B7-EA46-A27D-2D45E008A48B}"/>
                </a:ext>
              </a:extLst>
            </p:cNvPr>
            <p:cNvCxnSpPr>
              <a:cxnSpLocks/>
            </p:cNvCxnSpPr>
            <p:nvPr/>
          </p:nvCxnSpPr>
          <p:spPr>
            <a:xfrm>
              <a:off x="5280416" y="2279361"/>
              <a:ext cx="1686771" cy="4510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AC6A31-A544-4644-8EEB-76CD4E2A9B13}"/>
                </a:ext>
              </a:extLst>
            </p:cNvPr>
            <p:cNvCxnSpPr>
              <a:cxnSpLocks/>
            </p:cNvCxnSpPr>
            <p:nvPr/>
          </p:nvCxnSpPr>
          <p:spPr>
            <a:xfrm>
              <a:off x="5543121" y="3167494"/>
              <a:ext cx="1424066" cy="4977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10AC3C-03A6-AD4E-9861-01757B5F67B5}"/>
                </a:ext>
              </a:extLst>
            </p:cNvPr>
            <p:cNvCxnSpPr>
              <a:cxnSpLocks/>
            </p:cNvCxnSpPr>
            <p:nvPr/>
          </p:nvCxnSpPr>
          <p:spPr>
            <a:xfrm>
              <a:off x="7514328" y="2374555"/>
              <a:ext cx="1353014" cy="3558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1CC934-15A5-9545-AD0A-9E52533F94AD}"/>
                </a:ext>
              </a:extLst>
            </p:cNvPr>
            <p:cNvCxnSpPr>
              <a:cxnSpLocks/>
            </p:cNvCxnSpPr>
            <p:nvPr/>
          </p:nvCxnSpPr>
          <p:spPr>
            <a:xfrm>
              <a:off x="7611604" y="3188432"/>
              <a:ext cx="1475811" cy="5338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4F33690A-8CB1-1E4F-BA33-AD014615B60E}"/>
              </a:ext>
            </a:extLst>
          </p:cNvPr>
          <p:cNvSpPr txBox="1"/>
          <p:nvPr/>
        </p:nvSpPr>
        <p:spPr>
          <a:xfrm>
            <a:off x="-2201" y="6584252"/>
            <a:ext cx="9144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Please refer to the full paper for coefficient of variation-based (CV) analysis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D63E7A1-DA54-2244-811C-5BBE58945F27}"/>
                  </a:ext>
                </a:extLst>
              </p:cNvPr>
              <p:cNvSpPr txBox="1"/>
              <p:nvPr/>
            </p:nvSpPr>
            <p:spPr>
              <a:xfrm>
                <a:off x="2075604" y="6389528"/>
                <a:ext cx="4206536" cy="29783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𝐶𝑜𝑒𝑓𝑓𝑖𝑐𝑖𝑒𝑛𝑡</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𝑜𝑓</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𝑉𝑎𝑟𝑖𝑎𝑡𝑖𝑜𝑛</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𝐶𝑉</m:t>
                        </m:r>
                      </m:e>
                    </m:d>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type m:val="skw"/>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𝑆𝑡𝑎𝑛𝑑𝑎𝑟𝑑</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𝐷𝑒𝑣𝑖𝑎𝑡𝑖𝑜𝑛</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𝐴𝑣𝑒𝑟𝑎𝑔𝑒</m:t>
                        </m:r>
                      </m:den>
                    </m:f>
                  </m:oMath>
                </a14:m>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BD63E7A1-DA54-2244-811C-5BBE58945F27}"/>
                  </a:ext>
                </a:extLst>
              </p:cNvPr>
              <p:cNvSpPr txBox="1">
                <a:spLocks noRot="1" noChangeAspect="1" noMove="1" noResize="1" noEditPoints="1" noAdjustHandles="1" noChangeArrowheads="1" noChangeShapeType="1" noTextEdit="1"/>
              </p:cNvSpPr>
              <p:nvPr/>
            </p:nvSpPr>
            <p:spPr>
              <a:xfrm>
                <a:off x="2075604" y="6389528"/>
                <a:ext cx="4206536" cy="297838"/>
              </a:xfrm>
              <a:prstGeom prst="rect">
                <a:avLst/>
              </a:prstGeom>
              <a:blipFill>
                <a:blip r:embed="rId6"/>
                <a:stretch>
                  <a:fillRect t="-120833" b="-191667"/>
                </a:stretch>
              </a:blipFill>
            </p:spPr>
            <p:txBody>
              <a:bodyPr/>
              <a:lstStyle/>
              <a:p>
                <a:r>
                  <a:rPr lang="en-US">
                    <a:noFill/>
                  </a:rPr>
                  <a:t> </a:t>
                </a:r>
              </a:p>
            </p:txBody>
          </p:sp>
        </mc:Fallback>
      </mc:AlternateContent>
      <p:sp>
        <p:nvSpPr>
          <p:cNvPr id="29" name="Title 1">
            <a:extLst>
              <a:ext uri="{FF2B5EF4-FFF2-40B4-BE49-F238E27FC236}">
                <a16:creationId xmlns:a16="http://schemas.microsoft.com/office/drawing/2014/main" id="{85437D9F-5AE0-9A49-A912-B80B55A60DB5}"/>
              </a:ext>
            </a:extLst>
          </p:cNvPr>
          <p:cNvSpPr txBox="1">
            <a:spLocks/>
          </p:cNvSpPr>
          <p:nvPr/>
        </p:nvSpPr>
        <p:spPr>
          <a:xfrm>
            <a:off x="75990" y="50574"/>
            <a:ext cx="8987621" cy="524120"/>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a:ln>
                  <a:noFill/>
                </a:ln>
                <a:solidFill>
                  <a:srgbClr val="44546A">
                    <a:lumMod val="75000"/>
                  </a:srgbClr>
                </a:solidFill>
                <a:effectLst/>
                <a:uLnTx/>
                <a:uFillTx/>
                <a:latin typeface="Cambria" panose="02040503050406030204" pitchFamily="18" charset="0"/>
                <a:ea typeface="+mj-ea"/>
                <a:cs typeface="+mj-cs"/>
              </a:rPr>
              <a:t>Increasing Bank </a:t>
            </a:r>
            <a:r>
              <a:rPr kumimoji="0" lang="en-US" sz="3200" b="1" i="0" u="none" strike="noStrike" kern="1200" cap="none" spc="0" normalizeH="0" baseline="0" noProof="0" err="1">
                <a:ln>
                  <a:noFill/>
                </a:ln>
                <a:solidFill>
                  <a:srgbClr val="44546A">
                    <a:lumMod val="75000"/>
                  </a:srgbClr>
                </a:solidFill>
                <a:effectLst/>
                <a:uLnTx/>
                <a:uFillTx/>
                <a:latin typeface="Cambria" panose="02040503050406030204" pitchFamily="18" charset="0"/>
                <a:ea typeface="+mj-ea"/>
                <a:cs typeface="+mj-cs"/>
              </a:rPr>
              <a:t>Precharged</a:t>
            </a:r>
            <a:r>
              <a:rPr kumimoji="0" lang="en-US" sz="3200" b="1" i="0" u="none" strike="noStrike" kern="1200" cap="none" spc="0" normalizeH="0" baseline="0" noProof="0">
                <a:ln>
                  <a:noFill/>
                </a:ln>
                <a:solidFill>
                  <a:srgbClr val="44546A">
                    <a:lumMod val="75000"/>
                  </a:srgbClr>
                </a:solidFill>
                <a:effectLst/>
                <a:uLnTx/>
                <a:uFillTx/>
                <a:latin typeface="Cambria" panose="02040503050406030204" pitchFamily="18" charset="0"/>
                <a:ea typeface="+mj-ea"/>
                <a:cs typeface="+mj-cs"/>
              </a:rPr>
              <a:t> Time (</a:t>
            </a:r>
            <a:r>
              <a:rPr kumimoji="0" lang="en-US" sz="3200" b="1" i="0" u="none" strike="noStrike" kern="1200" cap="none" spc="0" normalizeH="0" baseline="0" noProof="0" err="1">
                <a:ln>
                  <a:noFill/>
                </a:ln>
                <a:solidFill>
                  <a:srgbClr val="44546A">
                    <a:lumMod val="75000"/>
                  </a:srgbClr>
                </a:solidFill>
                <a:effectLst/>
                <a:uLnTx/>
                <a:uFillTx/>
                <a:latin typeface="Cambria" panose="02040503050406030204" pitchFamily="18" charset="0"/>
                <a:ea typeface="+mj-ea"/>
                <a:cs typeface="+mj-cs"/>
              </a:rPr>
              <a:t>t</a:t>
            </a:r>
            <a:r>
              <a:rPr kumimoji="0" lang="en-US" sz="3200" b="1" i="0" u="none" strike="noStrike" kern="1200" cap="none" spc="0" normalizeH="0" baseline="-25000" noProof="0" err="1">
                <a:ln>
                  <a:noFill/>
                </a:ln>
                <a:solidFill>
                  <a:srgbClr val="44546A">
                    <a:lumMod val="75000"/>
                  </a:srgbClr>
                </a:solidFill>
                <a:effectLst/>
                <a:uLnTx/>
                <a:uFillTx/>
                <a:latin typeface="Cambria" panose="02040503050406030204" pitchFamily="18" charset="0"/>
                <a:ea typeface="+mj-ea"/>
                <a:cs typeface="+mj-cs"/>
              </a:rPr>
              <a:t>AggOff</a:t>
            </a:r>
            <a:r>
              <a:rPr kumimoji="0" lang="en-US" sz="3200" b="1" i="0" u="none" strike="noStrike" kern="1200" cap="none" spc="0" normalizeH="0" baseline="0" noProof="0">
                <a:ln>
                  <a:noFill/>
                </a:ln>
                <a:solidFill>
                  <a:srgbClr val="44546A">
                    <a:lumMod val="75000"/>
                  </a:srgbClr>
                </a:solidFill>
                <a:effectLst/>
                <a:uLnTx/>
                <a:uFillTx/>
                <a:latin typeface="Cambria" panose="02040503050406030204" pitchFamily="18" charset="0"/>
                <a:ea typeface="+mj-ea"/>
                <a:cs typeface="+mj-cs"/>
              </a:rPr>
              <a:t>)</a:t>
            </a:r>
          </a:p>
        </p:txBody>
      </p:sp>
      <p:sp>
        <p:nvSpPr>
          <p:cNvPr id="30" name="TextBox 29">
            <a:extLst>
              <a:ext uri="{FF2B5EF4-FFF2-40B4-BE49-F238E27FC236}">
                <a16:creationId xmlns:a16="http://schemas.microsoft.com/office/drawing/2014/main" id="{4586B1FD-8020-2844-9930-22B5F137989A}"/>
              </a:ext>
            </a:extLst>
          </p:cNvPr>
          <p:cNvSpPr txBox="1"/>
          <p:nvPr/>
        </p:nvSpPr>
        <p:spPr>
          <a:xfrm>
            <a:off x="293785" y="4759223"/>
            <a:ext cx="7561685"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Cambria"/>
                <a:cs typeface="+mn-cs"/>
              </a:rPr>
              <a:t>We repeat the </a:t>
            </a:r>
            <a:r>
              <a:rPr kumimoji="0" lang="en-US" sz="1800" b="1" i="1" u="none" strike="noStrike" kern="1200" cap="none" spc="0" normalizeH="0" baseline="0" noProof="0" dirty="0">
                <a:ln>
                  <a:noFill/>
                </a:ln>
                <a:solidFill>
                  <a:srgbClr val="8B288D"/>
                </a:solidFill>
                <a:effectLst/>
                <a:uLnTx/>
                <a:uFillTx/>
                <a:latin typeface="Cambria"/>
                <a:ea typeface="Cambria"/>
                <a:cs typeface="+mn-cs"/>
              </a:rPr>
              <a:t>coefficient of variation</a:t>
            </a:r>
            <a:r>
              <a:rPr kumimoji="0" lang="en-US" sz="1800" b="0" i="0" u="none" strike="noStrike" kern="1200" cap="none" spc="0" normalizeH="0" baseline="0" noProof="0" dirty="0">
                <a:ln>
                  <a:noFill/>
                </a:ln>
                <a:solidFill>
                  <a:prstClr val="black"/>
                </a:solidFill>
                <a:effectLst/>
                <a:uLnTx/>
                <a:uFillTx/>
                <a:latin typeface="Cambria"/>
                <a:ea typeface="Cambria"/>
                <a:cs typeface="+mn-cs"/>
              </a:rPr>
              <a:t>* analysis  for </a:t>
            </a:r>
            <a:r>
              <a:rPr kumimoji="0" lang="en-US" sz="1800" b="1" i="1" u="none" strike="noStrike" kern="1200" cap="none" spc="0" normalizeH="0" baseline="0" noProof="0" dirty="0">
                <a:ln>
                  <a:noFill/>
                </a:ln>
                <a:solidFill>
                  <a:srgbClr val="8B288D"/>
                </a:solidFill>
                <a:effectLst/>
                <a:uLnTx/>
                <a:uFillTx/>
                <a:latin typeface="Cambria"/>
                <a:ea typeface="Cambria"/>
                <a:cs typeface="+mn-cs"/>
              </a:rPr>
              <a:t>BER</a:t>
            </a:r>
            <a:r>
              <a:rPr kumimoji="0" lang="en-US" sz="1800" b="0" i="0" u="none" strike="noStrike" kern="1200" cap="none" spc="0" normalizeH="0" baseline="0" noProof="0" dirty="0">
                <a:ln>
                  <a:noFill/>
                </a:ln>
                <a:solidFill>
                  <a:prstClr val="black"/>
                </a:solidFill>
                <a:effectLst/>
                <a:uLnTx/>
                <a:uFillTx/>
                <a:latin typeface="Cambria"/>
                <a:ea typeface="Cambria"/>
                <a:cs typeface="+mn-cs"/>
              </a:rPr>
              <a:t> and </a:t>
            </a:r>
            <a:r>
              <a:rPr kumimoji="0" lang="en-US" sz="1800" b="1" i="1" u="none" strike="noStrike" kern="1200" cap="none" spc="0" normalizeH="0" baseline="0" noProof="0" dirty="0" err="1">
                <a:ln>
                  <a:noFill/>
                </a:ln>
                <a:solidFill>
                  <a:srgbClr val="8B288D"/>
                </a:solidFill>
                <a:effectLst/>
                <a:uLnTx/>
                <a:uFillTx/>
                <a:latin typeface="Cambria"/>
                <a:ea typeface="Cambria"/>
                <a:cs typeface="+mn-cs"/>
              </a:rPr>
              <a:t>HC</a:t>
            </a:r>
            <a:r>
              <a:rPr kumimoji="0" lang="en-US" sz="1800" b="1" i="1" u="none" strike="noStrike" kern="1200" cap="none" spc="0" normalizeH="0" baseline="-25000" noProof="0" dirty="0" err="1">
                <a:ln>
                  <a:noFill/>
                </a:ln>
                <a:solidFill>
                  <a:srgbClr val="8B288D"/>
                </a:solidFill>
                <a:effectLst/>
                <a:uLnTx/>
                <a:uFillTx/>
                <a:latin typeface="Cambria"/>
                <a:ea typeface="Cambria"/>
                <a:cs typeface="+mn-cs"/>
              </a:rPr>
              <a:t>first</a:t>
            </a:r>
            <a:r>
              <a:rPr kumimoji="0" lang="en-US" sz="1800" b="0" i="0" u="none" strike="noStrike" kern="1200" cap="none" spc="0" normalizeH="0" baseline="0" noProof="0" dirty="0">
                <a:ln>
                  <a:noFill/>
                </a:ln>
                <a:solidFill>
                  <a:prstClr val="black"/>
                </a:solidFill>
                <a:effectLst/>
                <a:uLnTx/>
                <a:uFillTx/>
                <a:latin typeface="Cambria"/>
                <a:ea typeface="Cambria"/>
                <a:cs typeface="+mn-cs"/>
              </a:rPr>
              <a:t> change</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a:ea typeface="Cambria"/>
                <a:cs typeface="+mn-cs"/>
              </a:rPr>
              <a:t>across rows when the </a:t>
            </a:r>
            <a:r>
              <a:rPr kumimoji="0" lang="en-US" sz="1800" b="1" i="0" u="none" strike="noStrike" kern="1200" cap="none" spc="0" normalizeH="0" baseline="0" noProof="0" dirty="0">
                <a:ln>
                  <a:noFill/>
                </a:ln>
                <a:solidFill>
                  <a:srgbClr val="8B288D"/>
                </a:solidFill>
                <a:effectLst/>
                <a:uLnTx/>
                <a:uFillTx/>
                <a:latin typeface="Cambria"/>
                <a:ea typeface="Cambria"/>
                <a:cs typeface="+mn-cs"/>
              </a:rPr>
              <a:t>bank stays </a:t>
            </a:r>
            <a:r>
              <a:rPr kumimoji="0" lang="en-US" sz="1800" b="1" i="0" u="none" strike="noStrike" kern="1200" cap="none" spc="0" normalizeH="0" baseline="0" noProof="0" dirty="0" err="1">
                <a:ln>
                  <a:noFill/>
                </a:ln>
                <a:solidFill>
                  <a:srgbClr val="8B288D"/>
                </a:solidFill>
                <a:effectLst/>
                <a:uLnTx/>
                <a:uFillTx/>
                <a:latin typeface="Cambria"/>
                <a:ea typeface="Cambria"/>
                <a:cs typeface="+mn-cs"/>
              </a:rPr>
              <a:t>precharged</a:t>
            </a:r>
            <a:r>
              <a:rPr kumimoji="0" lang="en-US" sz="1800" b="1" i="0" u="none" strike="noStrike" kern="1200" cap="none" spc="0" normalizeH="0" baseline="0" noProof="0" dirty="0">
                <a:ln>
                  <a:noFill/>
                </a:ln>
                <a:solidFill>
                  <a:srgbClr val="8B288D"/>
                </a:solidFill>
                <a:effectLst/>
                <a:uLnTx/>
                <a:uFillTx/>
                <a:latin typeface="Cambria"/>
                <a:ea typeface="Cambria"/>
                <a:cs typeface="+mn-cs"/>
              </a:rPr>
              <a:t> longer</a:t>
            </a:r>
            <a:endParaRPr kumimoji="0" lang="en-US" sz="1800" b="1" i="0" u="none" strike="noStrike" kern="1200" cap="none" spc="0" normalizeH="0" baseline="-25000" noProof="0" dirty="0">
              <a:ln>
                <a:noFill/>
              </a:ln>
              <a:solidFill>
                <a:srgbClr val="8B288D"/>
              </a:solidFill>
              <a:effectLst/>
              <a:uLnTx/>
              <a:uFillTx/>
              <a:latin typeface="Cambria"/>
              <a:ea typeface="Cambria"/>
              <a:cs typeface="+mn-cs"/>
            </a:endParaRPr>
          </a:p>
        </p:txBody>
      </p:sp>
      <p:grpSp>
        <p:nvGrpSpPr>
          <p:cNvPr id="2" name="Group 1">
            <a:extLst>
              <a:ext uri="{FF2B5EF4-FFF2-40B4-BE49-F238E27FC236}">
                <a16:creationId xmlns:a16="http://schemas.microsoft.com/office/drawing/2014/main" id="{78026A6E-0A36-4BB6-AD6D-480573B44555}"/>
              </a:ext>
            </a:extLst>
          </p:cNvPr>
          <p:cNvGrpSpPr/>
          <p:nvPr/>
        </p:nvGrpSpPr>
        <p:grpSpPr>
          <a:xfrm>
            <a:off x="293350" y="3434839"/>
            <a:ext cx="8556554" cy="1321877"/>
            <a:chOff x="1643281" y="4420664"/>
            <a:chExt cx="6864225" cy="1343476"/>
          </a:xfrm>
        </p:grpSpPr>
        <p:sp>
          <p:nvSpPr>
            <p:cNvPr id="31" name="Rounded Rectangle 33">
              <a:extLst>
                <a:ext uri="{FF2B5EF4-FFF2-40B4-BE49-F238E27FC236}">
                  <a16:creationId xmlns:a16="http://schemas.microsoft.com/office/drawing/2014/main" id="{F633C091-44DB-462C-8E5A-ED88BECF14FC}"/>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ound Same Side Corner Rectangle 34">
              <a:extLst>
                <a:ext uri="{FF2B5EF4-FFF2-40B4-BE49-F238E27FC236}">
                  <a16:creationId xmlns:a16="http://schemas.microsoft.com/office/drawing/2014/main" id="{67D8262C-A470-47A9-93CA-E6E892218FBD}"/>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10</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33" name="TextBox 32">
              <a:extLst>
                <a:ext uri="{FF2B5EF4-FFF2-40B4-BE49-F238E27FC236}">
                  <a16:creationId xmlns:a16="http://schemas.microsoft.com/office/drawing/2014/main" id="{7530FD18-B8B1-439F-B8E3-D9D37C0945F2}"/>
                </a:ext>
              </a:extLst>
            </p:cNvPr>
            <p:cNvSpPr txBox="1"/>
            <p:nvPr/>
          </p:nvSpPr>
          <p:spPr>
            <a:xfrm>
              <a:off x="1643281" y="4731882"/>
              <a:ext cx="6864225" cy="1032258"/>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As the </a:t>
              </a:r>
              <a:r>
                <a:rPr kumimoji="0" lang="en-US" sz="2000" b="1" i="0" u="none" strike="noStrike" kern="1200" cap="none" spc="0" normalizeH="0" baseline="0" noProof="0" dirty="0">
                  <a:ln>
                    <a:noFill/>
                  </a:ln>
                  <a:solidFill>
                    <a:srgbClr val="C00000"/>
                  </a:solidFill>
                  <a:effectLst/>
                  <a:uLnTx/>
                  <a:uFillTx/>
                  <a:latin typeface="Cambria"/>
                  <a:ea typeface="Cambria"/>
                  <a:cs typeface="+mn-cs"/>
                </a:rPr>
                <a:t>bank stays </a:t>
              </a:r>
              <a:r>
                <a:rPr kumimoji="0" lang="en-US" sz="2000" b="1" i="0" u="none" strike="noStrike" kern="1200" cap="none" spc="0" normalizeH="0" baseline="0" noProof="0" dirty="0" err="1">
                  <a:ln>
                    <a:noFill/>
                  </a:ln>
                  <a:solidFill>
                    <a:srgbClr val="C00000"/>
                  </a:solidFill>
                  <a:effectLst/>
                  <a:uLnTx/>
                  <a:uFillTx/>
                  <a:latin typeface="Cambria"/>
                  <a:ea typeface="Cambria"/>
                  <a:cs typeface="+mn-cs"/>
                </a:rPr>
                <a:t>precharged</a:t>
              </a:r>
              <a:r>
                <a:rPr kumimoji="0" lang="en-US" sz="2000" b="1" i="0" u="none" strike="noStrike" kern="1200" cap="none" spc="0" normalizeH="0" baseline="0" noProof="0" dirty="0">
                  <a:ln>
                    <a:noFill/>
                  </a:ln>
                  <a:solidFill>
                    <a:srgbClr val="C00000"/>
                  </a:solidFill>
                  <a:effectLst/>
                  <a:uLnTx/>
                  <a:uFillTx/>
                  <a:latin typeface="Cambria"/>
                  <a:ea typeface="Cambria"/>
                  <a:cs typeface="+mn-cs"/>
                </a:rPr>
                <a:t> longer, fewer DRAM cells</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experience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flips and  they experience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bit flips </a:t>
              </a:r>
              <a:r>
                <a:rPr kumimoji="0" lang="en-US" sz="2000" b="1" i="0" u="none" strike="noStrike" kern="1200" cap="none" spc="0" normalizeH="0" baseline="0" noProof="0" dirty="0">
                  <a:ln>
                    <a:noFill/>
                  </a:ln>
                  <a:solidFill>
                    <a:srgbClr val="C00000"/>
                  </a:solidFill>
                  <a:effectLst/>
                  <a:uLnTx/>
                  <a:uFillTx/>
                  <a:latin typeface="Cambria"/>
                  <a:ea typeface="Cambria"/>
                  <a:cs typeface="+mn-cs"/>
                </a:rPr>
                <a:t>at higher hammer counts</a:t>
              </a:r>
              <a:endPar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p:txBody>
        </p:sp>
      </p:grpSp>
      <p:grpSp>
        <p:nvGrpSpPr>
          <p:cNvPr id="3" name="Group 2">
            <a:extLst>
              <a:ext uri="{FF2B5EF4-FFF2-40B4-BE49-F238E27FC236}">
                <a16:creationId xmlns:a16="http://schemas.microsoft.com/office/drawing/2014/main" id="{345A1C64-F372-4351-A612-D9249BFBC31E}"/>
              </a:ext>
            </a:extLst>
          </p:cNvPr>
          <p:cNvGrpSpPr/>
          <p:nvPr/>
        </p:nvGrpSpPr>
        <p:grpSpPr>
          <a:xfrm>
            <a:off x="292999" y="5446590"/>
            <a:ext cx="8556554" cy="976415"/>
            <a:chOff x="1643281" y="4420664"/>
            <a:chExt cx="6864225" cy="1324276"/>
          </a:xfrm>
        </p:grpSpPr>
        <p:sp>
          <p:nvSpPr>
            <p:cNvPr id="35" name="Rounded Rectangle 33">
              <a:extLst>
                <a:ext uri="{FF2B5EF4-FFF2-40B4-BE49-F238E27FC236}">
                  <a16:creationId xmlns:a16="http://schemas.microsoft.com/office/drawing/2014/main" id="{9AD40DBE-6C13-4E35-9F67-6B73B7F43DED}"/>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ound Same Side Corner Rectangle 34">
              <a:extLst>
                <a:ext uri="{FF2B5EF4-FFF2-40B4-BE49-F238E27FC236}">
                  <a16:creationId xmlns:a16="http://schemas.microsoft.com/office/drawing/2014/main" id="{C3F6ABB1-6470-4BD0-8376-F53CF4719841}"/>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11</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37" name="TextBox 36">
              <a:extLst>
                <a:ext uri="{FF2B5EF4-FFF2-40B4-BE49-F238E27FC236}">
                  <a16:creationId xmlns:a16="http://schemas.microsoft.com/office/drawing/2014/main" id="{D937FEC2-EEA9-49CA-8427-489F8789452D}"/>
                </a:ext>
              </a:extLst>
            </p:cNvPr>
            <p:cNvSpPr txBox="1"/>
            <p:nvPr/>
          </p:nvSpPr>
          <p:spPr>
            <a:xfrm>
              <a:off x="1643281" y="4731882"/>
              <a:ext cx="6864225" cy="960080"/>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vulnerability </a:t>
              </a:r>
              <a:r>
                <a:rPr kumimoji="0" lang="en-US" sz="2000" b="1" i="0" u="none" strike="noStrike" kern="1200" cap="none" spc="0" normalizeH="0" baseline="0" noProof="0" dirty="0">
                  <a:ln>
                    <a:noFill/>
                  </a:ln>
                  <a:solidFill>
                    <a:srgbClr val="C00000"/>
                  </a:solidFill>
                  <a:effectLst/>
                  <a:uLnTx/>
                  <a:uFillTx/>
                  <a:latin typeface="Cambria"/>
                  <a:ea typeface="Cambria"/>
                  <a:cs typeface="+mn-cs"/>
                </a:rPr>
                <a:t>consistently reduces </a:t>
              </a:r>
              <a:endParaRPr kumimoji="0" lang="en-US" sz="1800" b="1" i="0" u="none" strike="noStrike" kern="1200" cap="none" spc="0" normalizeH="0" baseline="0" noProof="0">
                <a:ln>
                  <a:noFill/>
                </a:ln>
                <a:solidFill>
                  <a:srgbClr val="C00000"/>
                </a:solidFill>
                <a:effectLst/>
                <a:uLnTx/>
                <a:uFillTx/>
                <a:latin typeface="Calibri" panose="020F0502020204030204"/>
                <a:ea typeface="Cambri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as </a:t>
              </a:r>
              <a:r>
                <a:rPr kumimoji="0" lang="en-US" sz="2000" b="1" i="0" u="none" strike="noStrike" kern="1200" cap="none" spc="0" normalizeH="0" baseline="0" noProof="0" dirty="0" err="1">
                  <a:ln>
                    <a:noFill/>
                  </a:ln>
                  <a:solidFill>
                    <a:srgbClr val="C00000"/>
                  </a:solidFill>
                  <a:effectLst/>
                  <a:uLnTx/>
                  <a:uFillTx/>
                  <a:latin typeface="Cambria"/>
                  <a:ea typeface="Cambria"/>
                  <a:cs typeface="+mn-cs"/>
                </a:rPr>
                <a:t>t</a:t>
              </a:r>
              <a:r>
                <a:rPr kumimoji="0" lang="en-US" sz="2000" b="1" i="0" u="none" strike="noStrike" kern="1200" cap="none" spc="0" normalizeH="0" baseline="-25000" noProof="0" dirty="0" err="1">
                  <a:ln>
                    <a:noFill/>
                  </a:ln>
                  <a:solidFill>
                    <a:srgbClr val="C00000"/>
                  </a:solidFill>
                  <a:effectLst/>
                  <a:uLnTx/>
                  <a:uFillTx/>
                  <a:latin typeface="Cambria"/>
                  <a:ea typeface="Cambria"/>
                  <a:cs typeface="+mn-cs"/>
                </a:rPr>
                <a:t>AggOff</a:t>
              </a:r>
              <a:r>
                <a:rPr kumimoji="0" lang="en-US" sz="2000" b="1" i="0" u="none" strike="noStrike" kern="1200" cap="none" spc="0" normalizeH="0" baseline="0" noProof="0" dirty="0">
                  <a:ln>
                    <a:noFill/>
                  </a:ln>
                  <a:solidFill>
                    <a:srgbClr val="C00000"/>
                  </a:solidFill>
                  <a:effectLst/>
                  <a:uLnTx/>
                  <a:uFillTx/>
                  <a:latin typeface="Cambria"/>
                  <a:ea typeface="Cambria"/>
                  <a:cs typeface="+mn-cs"/>
                </a:rPr>
                <a:t> increases</a:t>
              </a:r>
              <a:r>
                <a:rPr kumimoji="0" lang="en-US" sz="2000" b="0" i="0" u="none" strike="noStrike" kern="1200" cap="none" spc="0" normalizeH="0" baseline="0" noProof="0" dirty="0">
                  <a:ln>
                    <a:noFill/>
                  </a:ln>
                  <a:solidFill>
                    <a:prstClr val="black"/>
                  </a:solidFill>
                  <a:effectLst/>
                  <a:uLnTx/>
                  <a:uFillTx/>
                  <a:latin typeface="Cambria"/>
                  <a:ea typeface="Cambria"/>
                  <a:cs typeface="+mn-cs"/>
                </a:rPr>
                <a:t> across all tested DRAM rows**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277791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7" grpId="0"/>
      <p:bldP spid="3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58668" y="135924"/>
            <a:ext cx="8987683" cy="770467"/>
          </a:xfrm>
        </p:spPr>
        <p:txBody>
          <a:bodyPr lIns="91440" tIns="45720" rIns="91440" bIns="45720" anchor="ctr">
            <a:normAutofit fontScale="90000"/>
          </a:bodyPr>
          <a:lstStyle/>
          <a:p>
            <a:r>
              <a:rPr lang="en-US" dirty="0">
                <a:latin typeface="Cambria"/>
                <a:ea typeface="Cambria"/>
              </a:rPr>
              <a:t>Circuit-Level Justification </a:t>
            </a:r>
            <a:br>
              <a:rPr lang="en-US" dirty="0">
                <a:latin typeface="Cambria"/>
                <a:ea typeface="Cambria"/>
              </a:rPr>
            </a:br>
            <a:r>
              <a:rPr lang="en-US" sz="2800">
                <a:latin typeface="Cambria"/>
                <a:ea typeface="Cambria"/>
              </a:rPr>
              <a:t>Aggressor Row Active Time Analysis</a:t>
            </a:r>
            <a:endParaRPr lang="en-US" sz="280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a:xfrm>
            <a:off x="77547" y="1145787"/>
            <a:ext cx="8987622" cy="2498298"/>
          </a:xfrm>
        </p:spPr>
        <p:txBody>
          <a:bodyPr lIns="91440" tIns="45720" rIns="91440" bIns="45720" anchor="t">
            <a:noAutofit/>
          </a:bodyPr>
          <a:lstStyle/>
          <a:p>
            <a:pPr marL="0" indent="0">
              <a:spcAft>
                <a:spcPts val="600"/>
              </a:spcAft>
              <a:buClr>
                <a:schemeClr val="tx1"/>
              </a:buClr>
              <a:buNone/>
            </a:pPr>
            <a:r>
              <a:rPr lang="en-US">
                <a:latin typeface="Cambria"/>
                <a:ea typeface="Cambria"/>
              </a:rPr>
              <a:t>Two possible circuit level justifications for RowHammer bit flips:</a:t>
            </a:r>
          </a:p>
          <a:p>
            <a:pPr marL="457200" indent="-457200">
              <a:spcAft>
                <a:spcPts val="600"/>
              </a:spcAft>
              <a:buAutoNum type="arabicPeriod"/>
            </a:pPr>
            <a:r>
              <a:rPr lang="en-US" dirty="0">
                <a:latin typeface="Cambria"/>
                <a:ea typeface="Cambria"/>
              </a:rPr>
              <a:t>Electron injection in the victim cell </a:t>
            </a:r>
            <a:r>
              <a:rPr lang="en-US" sz="2000" b="1" dirty="0">
                <a:solidFill>
                  <a:srgbClr val="538233"/>
                </a:solidFill>
                <a:latin typeface="Cambria"/>
                <a:ea typeface="Cambria"/>
              </a:rPr>
              <a:t>[Walker+, TED'21][Yang+, TDMR'16]</a:t>
            </a:r>
            <a:endParaRPr lang="en-US" sz="2000" b="1">
              <a:solidFill>
                <a:srgbClr val="538233"/>
              </a:solidFill>
              <a:ea typeface="Cambria" panose="02040503050406030204" pitchFamily="18" charset="0"/>
            </a:endParaRPr>
          </a:p>
          <a:p>
            <a:pPr marL="457200" indent="-457200">
              <a:spcAft>
                <a:spcPts val="600"/>
              </a:spcAft>
              <a:buAutoNum type="arabicPeriod"/>
            </a:pPr>
            <a:r>
              <a:rPr lang="en-US">
                <a:latin typeface="Cambria"/>
                <a:ea typeface="Cambria"/>
              </a:rPr>
              <a:t>Wordline-to-wordline cross-talk noise between aggressor and victim rows that occurs when the aggressor row is being activated </a:t>
            </a:r>
            <a:r>
              <a:rPr lang="en-US" sz="2000" b="1">
                <a:solidFill>
                  <a:srgbClr val="538233"/>
                </a:solidFill>
                <a:latin typeface="Cambria"/>
                <a:ea typeface="Cambria"/>
              </a:rPr>
              <a:t>[Ryu+, IEDM'17][Walker+, TED'21]</a:t>
            </a:r>
          </a:p>
        </p:txBody>
      </p:sp>
      <p:sp>
        <p:nvSpPr>
          <p:cNvPr id="2" name="TextBox 1">
            <a:extLst>
              <a:ext uri="{FF2B5EF4-FFF2-40B4-BE49-F238E27FC236}">
                <a16:creationId xmlns:a16="http://schemas.microsoft.com/office/drawing/2014/main" id="{7162D710-7C08-4890-ADF1-00D62827E4F8}"/>
              </a:ext>
            </a:extLst>
          </p:cNvPr>
          <p:cNvSpPr txBox="1"/>
          <p:nvPr/>
        </p:nvSpPr>
        <p:spPr>
          <a:xfrm>
            <a:off x="0" y="3645222"/>
            <a:ext cx="9144000" cy="1323439"/>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We hypothesize that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increasing the aggressor row’s active time</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(𝑡</a:t>
            </a:r>
            <a:r>
              <a:rPr kumimoji="0" lang="en-US" sz="2000" b="0" i="0" u="none" strike="noStrike" kern="1200" cap="none" spc="0" normalizeH="0" baseline="-25000" noProof="0">
                <a:ln>
                  <a:noFill/>
                </a:ln>
                <a:solidFill>
                  <a:prstClr val="black"/>
                </a:solidFill>
                <a:effectLst/>
                <a:uLnTx/>
                <a:uFillTx/>
                <a:latin typeface="Cambria"/>
                <a:ea typeface="+mn-lt"/>
                <a:cs typeface="Calibri" panose="020F0502020204030204"/>
              </a:rPr>
              <a:t>𝐴𝑔𝑔𝑂𝑛</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has a larger impact on exacerbating electron injection to the victim cell</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compared to the reduction in cross-talk noise due to lower activation frequency. Thus, RowHammer vulnerability worsens when 𝑡</a:t>
            </a:r>
            <a:r>
              <a:rPr kumimoji="0" lang="en-US" sz="2000" b="0" i="0" u="none" strike="noStrike" kern="1200" cap="none" spc="0" normalizeH="0" baseline="-25000" noProof="0">
                <a:ln>
                  <a:noFill/>
                </a:ln>
                <a:solidFill>
                  <a:prstClr val="black"/>
                </a:solidFill>
                <a:effectLst/>
                <a:uLnTx/>
                <a:uFillTx/>
                <a:latin typeface="Cambria"/>
                <a:ea typeface="+mn-lt"/>
                <a:cs typeface="Calibri" panose="020F0502020204030204"/>
              </a:rPr>
              <a:t>𝐴𝑔𝑔𝑂𝑛</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increases</a:t>
            </a:r>
            <a:endParaRPr kumimoji="0" lang="en-US" sz="1800" b="0" i="0" u="none" strike="noStrike" kern="1200" cap="none" spc="0" normalizeH="0" baseline="0" noProof="0">
              <a:ln>
                <a:noFill/>
              </a:ln>
              <a:solidFill>
                <a:prstClr val="black"/>
              </a:solidFill>
              <a:effectLst/>
              <a:uLnTx/>
              <a:uFillTx/>
              <a:latin typeface="Cambria"/>
              <a:ea typeface="+mn-lt"/>
              <a:cs typeface="Calibri" panose="020F0502020204030204"/>
            </a:endParaRPr>
          </a:p>
        </p:txBody>
      </p:sp>
      <p:sp>
        <p:nvSpPr>
          <p:cNvPr id="3" name="TextBox 2">
            <a:extLst>
              <a:ext uri="{FF2B5EF4-FFF2-40B4-BE49-F238E27FC236}">
                <a16:creationId xmlns:a16="http://schemas.microsoft.com/office/drawing/2014/main" id="{98EB815C-C48D-4F5C-A667-02255DCB83C8}"/>
              </a:ext>
            </a:extLst>
          </p:cNvPr>
          <p:cNvSpPr txBox="1"/>
          <p:nvPr/>
        </p:nvSpPr>
        <p:spPr>
          <a:xfrm>
            <a:off x="78259" y="5163044"/>
            <a:ext cx="9144000" cy="1015663"/>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Increasing a bank’s precharged time (𝑡</a:t>
            </a:r>
            <a:r>
              <a:rPr kumimoji="0" lang="en-US" sz="2000" b="0" i="0" u="none" strike="noStrike" kern="1200" cap="none" spc="0" normalizeH="0" baseline="-25000" noProof="0" dirty="0">
                <a:ln>
                  <a:noFill/>
                </a:ln>
                <a:solidFill>
                  <a:prstClr val="black"/>
                </a:solidFill>
                <a:effectLst/>
                <a:uLnTx/>
                <a:uFillTx/>
                <a:latin typeface="Cambria"/>
                <a:ea typeface="+mn-lt"/>
                <a:cs typeface="Calibri" panose="020F0502020204030204"/>
              </a:rPr>
              <a:t>𝐴𝑔𝑔𝑂ff</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decreases RowHammer vulnerability  because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longer </a:t>
            </a:r>
            <a:r>
              <a:rPr kumimoji="0" lang="en-US" sz="2000" b="1" i="0" u="none" strike="noStrike" kern="1200" cap="none" spc="0" normalizeH="0" baseline="0" noProof="0" dirty="0">
                <a:ln>
                  <a:noFill/>
                </a:ln>
                <a:solidFill>
                  <a:srgbClr val="C00000"/>
                </a:solidFill>
                <a:effectLst/>
                <a:uLnTx/>
                <a:uFillTx/>
                <a:latin typeface="Cambria"/>
                <a:ea typeface="Cambria"/>
                <a:cs typeface="Calibri" panose="020F0502020204030204"/>
              </a:rPr>
              <a:t>𝑡</a:t>
            </a:r>
            <a:r>
              <a:rPr kumimoji="0" lang="en-US" sz="2000" b="1" i="0" u="none" strike="noStrike" kern="1200" cap="none" spc="0" normalizeH="0" baseline="-25000" noProof="0" dirty="0">
                <a:ln>
                  <a:noFill/>
                </a:ln>
                <a:solidFill>
                  <a:srgbClr val="C00000"/>
                </a:solidFill>
                <a:effectLst/>
                <a:uLnTx/>
                <a:uFillTx/>
                <a:latin typeface="Cambria"/>
                <a:ea typeface="Cambria"/>
                <a:cs typeface="Calibri" panose="020F0502020204030204"/>
              </a:rPr>
              <a:t>𝐴𝑔𝑔𝑂ff</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 reduces the effect of cross-talk noise without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affecting electron injection</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(since </a:t>
            </a:r>
            <a:r>
              <a:rPr kumimoji="0" lang="en-US" sz="2000" b="0" i="0" u="none" strike="noStrike" kern="1200" cap="none" spc="0" normalizeH="0" baseline="0" noProof="0" dirty="0">
                <a:ln>
                  <a:noFill/>
                </a:ln>
                <a:solidFill>
                  <a:prstClr val="black"/>
                </a:solidFill>
                <a:effectLst/>
                <a:uLnTx/>
                <a:uFillTx/>
                <a:latin typeface="Cambria"/>
                <a:ea typeface="Cambria"/>
                <a:cs typeface="Calibri" panose="020F0502020204030204"/>
              </a:rPr>
              <a:t>𝑡</a:t>
            </a:r>
            <a:r>
              <a:rPr kumimoji="0" lang="en-US" sz="2000" b="0" i="0" u="none" strike="noStrike" kern="1200" cap="none" spc="0" normalizeH="0" baseline="-25000" noProof="0" dirty="0">
                <a:ln>
                  <a:noFill/>
                </a:ln>
                <a:solidFill>
                  <a:prstClr val="black"/>
                </a:solidFill>
                <a:effectLst/>
                <a:uLnTx/>
                <a:uFillTx/>
                <a:latin typeface="Cambria"/>
                <a:ea typeface="Cambria"/>
                <a:cs typeface="Calibri" panose="020F0502020204030204"/>
              </a:rPr>
              <a:t>𝐴𝑔𝑔𝑂n</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is unchanged). </a:t>
            </a:r>
            <a:endParaRPr kumimoji="0" lang="en-US" sz="1800" b="0" i="0" u="none" strike="noStrike" kern="1200" cap="none" spc="0" normalizeH="0" baseline="0" noProof="0" dirty="0">
              <a:ln>
                <a:noFill/>
              </a:ln>
              <a:solidFill>
                <a:prstClr val="black"/>
              </a:solidFill>
              <a:effectLst/>
              <a:uLnTx/>
              <a:uFillTx/>
              <a:latin typeface="Cambria"/>
              <a:ea typeface="+mn-ea"/>
              <a:cs typeface="Calibri"/>
            </a:endParaRPr>
          </a:p>
        </p:txBody>
      </p:sp>
    </p:spTree>
    <p:extLst>
      <p:ext uri="{BB962C8B-B14F-4D97-AF65-F5344CB8AC3E}">
        <p14:creationId xmlns:p14="http://schemas.microsoft.com/office/powerpoint/2010/main" val="396926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38ECCC7-3DFD-A144-BE89-B09A00100852}"/>
              </a:ext>
            </a:extLst>
          </p:cNvPr>
          <p:cNvPicPr>
            <a:picLocks noChangeAspect="1"/>
          </p:cNvPicPr>
          <p:nvPr/>
        </p:nvPicPr>
        <p:blipFill rotWithShape="1">
          <a:blip r:embed="rId3">
            <a:extLst>
              <a:ext uri="{28A0092B-C50C-407E-A947-70E740481C1C}">
                <a14:useLocalDpi xmlns:a14="http://schemas.microsoft.com/office/drawing/2010/main" val="0"/>
              </a:ext>
            </a:extLst>
          </a:blip>
          <a:srcRect l="4704" t="41538" r="48954" b="9104"/>
          <a:stretch/>
        </p:blipFill>
        <p:spPr>
          <a:xfrm>
            <a:off x="693684" y="1044747"/>
            <a:ext cx="4689396" cy="3167611"/>
          </a:xfrm>
          <a:prstGeom prst="rect">
            <a:avLst/>
          </a:prstGeom>
        </p:spPr>
      </p:pic>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20" name="Picture 19">
            <a:extLst>
              <a:ext uri="{FF2B5EF4-FFF2-40B4-BE49-F238E27FC236}">
                <a16:creationId xmlns:a16="http://schemas.microsoft.com/office/drawing/2014/main" id="{53A2ECE8-4CFA-B642-B362-DE8F1C407F9A}"/>
              </a:ext>
            </a:extLst>
          </p:cNvPr>
          <p:cNvPicPr>
            <a:picLocks noChangeAspect="1"/>
          </p:cNvPicPr>
          <p:nvPr/>
        </p:nvPicPr>
        <p:blipFill rotWithShape="1">
          <a:blip r:embed="rId4">
            <a:extLst>
              <a:ext uri="{28A0092B-C50C-407E-A947-70E740481C1C}">
                <a14:useLocalDpi xmlns:a14="http://schemas.microsoft.com/office/drawing/2010/main" val="0"/>
              </a:ext>
            </a:extLst>
          </a:blip>
          <a:srcRect l="19914" b="7873"/>
          <a:stretch/>
        </p:blipFill>
        <p:spPr>
          <a:xfrm>
            <a:off x="6883220" y="965996"/>
            <a:ext cx="1976996" cy="3351503"/>
          </a:xfrm>
          <a:prstGeom prst="rect">
            <a:avLst/>
          </a:prstGeom>
        </p:spPr>
      </p:pic>
      <p:grpSp>
        <p:nvGrpSpPr>
          <p:cNvPr id="3" name="Group 2">
            <a:extLst>
              <a:ext uri="{FF2B5EF4-FFF2-40B4-BE49-F238E27FC236}">
                <a16:creationId xmlns:a16="http://schemas.microsoft.com/office/drawing/2014/main" id="{AD915664-BAA5-E547-B595-B7FA707C55C4}"/>
              </a:ext>
            </a:extLst>
          </p:cNvPr>
          <p:cNvGrpSpPr/>
          <p:nvPr/>
        </p:nvGrpSpPr>
        <p:grpSpPr>
          <a:xfrm>
            <a:off x="4708525" y="789959"/>
            <a:ext cx="625419" cy="1969477"/>
            <a:chOff x="5508681" y="211415"/>
            <a:chExt cx="625419" cy="1969477"/>
          </a:xfrm>
        </p:grpSpPr>
        <p:sp>
          <p:nvSpPr>
            <p:cNvPr id="26" name="Rounded Rectangle 25">
              <a:extLst>
                <a:ext uri="{FF2B5EF4-FFF2-40B4-BE49-F238E27FC236}">
                  <a16:creationId xmlns:a16="http://schemas.microsoft.com/office/drawing/2014/main" id="{2F15DFC9-29C7-9340-9148-F6394D33327F}"/>
                </a:ext>
              </a:extLst>
            </p:cNvPr>
            <p:cNvSpPr/>
            <p:nvPr/>
          </p:nvSpPr>
          <p:spPr>
            <a:xfrm>
              <a:off x="5508681" y="211415"/>
              <a:ext cx="542925" cy="2547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6CC7DD5-82B8-6042-A6AB-006419C3783C}"/>
                </a:ext>
              </a:extLst>
            </p:cNvPr>
            <p:cNvSpPr/>
            <p:nvPr/>
          </p:nvSpPr>
          <p:spPr>
            <a:xfrm>
              <a:off x="5812221" y="1874157"/>
              <a:ext cx="321879" cy="30673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Curved Connector 27">
              <a:extLst>
                <a:ext uri="{FF2B5EF4-FFF2-40B4-BE49-F238E27FC236}">
                  <a16:creationId xmlns:a16="http://schemas.microsoft.com/office/drawing/2014/main" id="{6B9E59CF-01B7-1B42-9591-4DB8302DB2D5}"/>
                </a:ext>
              </a:extLst>
            </p:cNvPr>
            <p:cNvCxnSpPr>
              <a:cxnSpLocks/>
              <a:stCxn id="13" idx="6"/>
              <a:endCxn id="26" idx="0"/>
            </p:cNvCxnSpPr>
            <p:nvPr/>
          </p:nvCxnSpPr>
          <p:spPr>
            <a:xfrm flipH="1" flipV="1">
              <a:off x="5780144" y="211415"/>
              <a:ext cx="353956" cy="1816110"/>
            </a:xfrm>
            <a:prstGeom prst="curvedConnector4">
              <a:avLst>
                <a:gd name="adj1" fmla="val -217075"/>
                <a:gd name="adj2" fmla="val 11066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DCE8F43-5854-E643-8327-AE991E93A9B7}"/>
              </a:ext>
            </a:extLst>
          </p:cNvPr>
          <p:cNvGrpSpPr/>
          <p:nvPr/>
        </p:nvGrpSpPr>
        <p:grpSpPr>
          <a:xfrm>
            <a:off x="1437818" y="789959"/>
            <a:ext cx="4318456" cy="783326"/>
            <a:chOff x="3620814" y="907178"/>
            <a:chExt cx="4318456" cy="783326"/>
          </a:xfrm>
        </p:grpSpPr>
        <p:sp>
          <p:nvSpPr>
            <p:cNvPr id="30" name="Rounded Rectangle 29">
              <a:extLst>
                <a:ext uri="{FF2B5EF4-FFF2-40B4-BE49-F238E27FC236}">
                  <a16:creationId xmlns:a16="http://schemas.microsoft.com/office/drawing/2014/main" id="{45C31149-735E-614B-A07E-7BB9CDD89659}"/>
                </a:ext>
              </a:extLst>
            </p:cNvPr>
            <p:cNvSpPr/>
            <p:nvPr/>
          </p:nvSpPr>
          <p:spPr>
            <a:xfrm>
              <a:off x="7516939" y="907178"/>
              <a:ext cx="422331" cy="2547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8B0C86D2-F518-D644-8417-F6C15ED9EEFC}"/>
                </a:ext>
              </a:extLst>
            </p:cNvPr>
            <p:cNvSpPr/>
            <p:nvPr/>
          </p:nvSpPr>
          <p:spPr>
            <a:xfrm>
              <a:off x="3620814" y="1375845"/>
              <a:ext cx="321879" cy="31465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Curved Connector 31">
              <a:extLst>
                <a:ext uri="{FF2B5EF4-FFF2-40B4-BE49-F238E27FC236}">
                  <a16:creationId xmlns:a16="http://schemas.microsoft.com/office/drawing/2014/main" id="{92F3E1C6-A75A-D14C-857F-8D53E14D27A2}"/>
                </a:ext>
              </a:extLst>
            </p:cNvPr>
            <p:cNvCxnSpPr>
              <a:cxnSpLocks/>
              <a:stCxn id="16" idx="4"/>
              <a:endCxn id="30" idx="2"/>
            </p:cNvCxnSpPr>
            <p:nvPr/>
          </p:nvCxnSpPr>
          <p:spPr>
            <a:xfrm rot="5400000" flipH="1" flipV="1">
              <a:off x="5490660" y="-546941"/>
              <a:ext cx="528538" cy="3946351"/>
            </a:xfrm>
            <a:prstGeom prst="curvedConnector3">
              <a:avLst>
                <a:gd name="adj1" fmla="val -4325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A0D48CCA-CFE8-394A-8886-3A98A9825D74}"/>
              </a:ext>
            </a:extLst>
          </p:cNvPr>
          <p:cNvSpPr txBox="1"/>
          <p:nvPr/>
        </p:nvSpPr>
        <p:spPr>
          <a:xfrm rot="16200000">
            <a:off x="-1300280" y="2199238"/>
            <a:ext cx="3300693" cy="707886"/>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19" name="TextBox 18">
            <a:extLst>
              <a:ext uri="{FF2B5EF4-FFF2-40B4-BE49-F238E27FC236}">
                <a16:creationId xmlns:a16="http://schemas.microsoft.com/office/drawing/2014/main" id="{1AC0EFF0-201E-564C-B12C-407331AB6A8B}"/>
              </a:ext>
            </a:extLst>
          </p:cNvPr>
          <p:cNvSpPr txBox="1"/>
          <p:nvPr/>
        </p:nvSpPr>
        <p:spPr>
          <a:xfrm>
            <a:off x="1246415" y="4146592"/>
            <a:ext cx="4509859" cy="400110"/>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Rows (sorted by reducing</a:t>
            </a:r>
            <a:r>
              <a:rPr kumimoji="0" lang="en-US" sz="20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7" name="TextBox 6">
            <a:extLst>
              <a:ext uri="{FF2B5EF4-FFF2-40B4-BE49-F238E27FC236}">
                <a16:creationId xmlns:a16="http://schemas.microsoft.com/office/drawing/2014/main" id="{78F23C58-BB2C-F040-9FFA-3AA8CB3C62DA}"/>
              </a:ext>
            </a:extLst>
          </p:cNvPr>
          <p:cNvSpPr txBox="1"/>
          <p:nvPr/>
        </p:nvSpPr>
        <p:spPr>
          <a:xfrm>
            <a:off x="873221" y="718168"/>
            <a:ext cx="50416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18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worst-to-best ratio in this range: P100/P90</a:t>
            </a:r>
          </a:p>
        </p:txBody>
      </p:sp>
      <p:grpSp>
        <p:nvGrpSpPr>
          <p:cNvPr id="33" name="Group 32">
            <a:extLst>
              <a:ext uri="{FF2B5EF4-FFF2-40B4-BE49-F238E27FC236}">
                <a16:creationId xmlns:a16="http://schemas.microsoft.com/office/drawing/2014/main" id="{930A636F-655A-1A41-885F-CE62E72887A2}"/>
              </a:ext>
            </a:extLst>
          </p:cNvPr>
          <p:cNvGrpSpPr/>
          <p:nvPr/>
        </p:nvGrpSpPr>
        <p:grpSpPr>
          <a:xfrm>
            <a:off x="309151" y="4851739"/>
            <a:ext cx="8556554" cy="1558533"/>
            <a:chOff x="1643281" y="4420664"/>
            <a:chExt cx="6864225" cy="1354095"/>
          </a:xfrm>
        </p:grpSpPr>
        <p:sp>
          <p:nvSpPr>
            <p:cNvPr id="34" name="Rounded Rectangle 33">
              <a:extLst>
                <a:ext uri="{FF2B5EF4-FFF2-40B4-BE49-F238E27FC236}">
                  <a16:creationId xmlns:a16="http://schemas.microsoft.com/office/drawing/2014/main" id="{B05503C3-8F84-194B-A420-2E134A65F7A6}"/>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ound Same Side Corner Rectangle 34">
              <a:extLst>
                <a:ext uri="{FF2B5EF4-FFF2-40B4-BE49-F238E27FC236}">
                  <a16:creationId xmlns:a16="http://schemas.microsoft.com/office/drawing/2014/main" id="{D1E032B2-3AD1-8842-BA8C-4730496DD71F}"/>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12</a:t>
              </a:r>
            </a:p>
          </p:txBody>
        </p:sp>
        <p:sp>
          <p:nvSpPr>
            <p:cNvPr id="36" name="TextBox 35">
              <a:extLst>
                <a:ext uri="{FF2B5EF4-FFF2-40B4-BE49-F238E27FC236}">
                  <a16:creationId xmlns:a16="http://schemas.microsoft.com/office/drawing/2014/main" id="{2E3C2B8D-C02A-D046-8436-17D9BEA0CD53}"/>
                </a:ext>
              </a:extLst>
            </p:cNvPr>
            <p:cNvSpPr txBox="1"/>
            <p:nvPr/>
          </p:nvSpPr>
          <p:spPr>
            <a:xfrm>
              <a:off x="1643281" y="4731882"/>
              <a:ext cx="6864225" cy="104287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A small fraction</a:t>
              </a:r>
              <a:r>
                <a:rPr kumimoji="0" lang="en-US" sz="2400" b="0" i="0" u="none" strike="noStrike" kern="1200" cap="none" spc="0" normalizeH="0" baseline="0" noProof="0">
                  <a:ln>
                    <a:noFill/>
                  </a:ln>
                  <a:solidFill>
                    <a:srgbClr val="538233"/>
                  </a:solidFill>
                  <a:effectLst/>
                  <a:uLnTx/>
                  <a:uFillTx/>
                  <a:latin typeface="Cambria" panose="02040503050406030204" pitchFamily="18" charset="0"/>
                  <a:ea typeface="+mn-ea"/>
                  <a:cs typeface="+mn-cs"/>
                </a:rPr>
                <a:t>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DRAM rows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are </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more vulnerable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RowHammer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than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the vast majority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the rows</a:t>
              </a:r>
              <a:endParaRPr kumimoji="0" lang="en-US" sz="32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sp>
        <p:nvSpPr>
          <p:cNvPr id="50" name="TextBox 49">
            <a:extLst>
              <a:ext uri="{FF2B5EF4-FFF2-40B4-BE49-F238E27FC236}">
                <a16:creationId xmlns:a16="http://schemas.microsoft.com/office/drawing/2014/main" id="{C2FE147F-45B8-1340-A692-49DD100F39C8}"/>
              </a:ext>
            </a:extLst>
          </p:cNvPr>
          <p:cNvSpPr txBox="1"/>
          <p:nvPr/>
        </p:nvSpPr>
        <p:spPr>
          <a:xfrm rot="16200000">
            <a:off x="4836977" y="2338398"/>
            <a:ext cx="3746209" cy="400110"/>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Worst-to-Best Ratio</a:t>
            </a:r>
          </a:p>
        </p:txBody>
      </p:sp>
      <p:sp>
        <p:nvSpPr>
          <p:cNvPr id="51" name="TextBox 50">
            <a:extLst>
              <a:ext uri="{FF2B5EF4-FFF2-40B4-BE49-F238E27FC236}">
                <a16:creationId xmlns:a16="http://schemas.microsoft.com/office/drawing/2014/main" id="{1B129278-F4F9-C346-B80F-D835C2C8F929}"/>
              </a:ext>
            </a:extLst>
          </p:cNvPr>
          <p:cNvSpPr txBox="1"/>
          <p:nvPr/>
        </p:nvSpPr>
        <p:spPr>
          <a:xfrm>
            <a:off x="7111681" y="4275224"/>
            <a:ext cx="1809291" cy="400110"/>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Manufacturers</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25165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0" grpId="0" animBg="1"/>
      <p:bldP spid="5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F878-7256-DC48-BDD7-485C7E873D6F}"/>
              </a:ext>
            </a:extLst>
          </p:cNvPr>
          <p:cNvSpPr>
            <a:spLocks noGrp="1"/>
          </p:cNvSpPr>
          <p:nvPr>
            <p:ph type="title"/>
          </p:nvPr>
        </p:nvSpPr>
        <p:spPr/>
        <p:txBody>
          <a:bodyPr/>
          <a:lstStyle/>
          <a:p>
            <a:r>
              <a:rPr lang="en-US"/>
              <a:t>Spatial Variation across Columns</a:t>
            </a:r>
          </a:p>
        </p:txBody>
      </p:sp>
      <p:pic>
        <p:nvPicPr>
          <p:cNvPr id="6" name="Picture 5">
            <a:extLst>
              <a:ext uri="{FF2B5EF4-FFF2-40B4-BE49-F238E27FC236}">
                <a16:creationId xmlns:a16="http://schemas.microsoft.com/office/drawing/2014/main" id="{FA4E1482-A28F-7D44-BAC4-CD88208DA0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91" y="1307735"/>
            <a:ext cx="9058020" cy="3129826"/>
          </a:xfrm>
          <a:prstGeom prst="rect">
            <a:avLst/>
          </a:prstGeom>
        </p:spPr>
      </p:pic>
      <p:sp>
        <p:nvSpPr>
          <p:cNvPr id="10" name="Rectangle 9">
            <a:extLst>
              <a:ext uri="{FF2B5EF4-FFF2-40B4-BE49-F238E27FC236}">
                <a16:creationId xmlns:a16="http://schemas.microsoft.com/office/drawing/2014/main" id="{C4D9B319-119F-DC47-A2D9-3AC63D20F71B}"/>
              </a:ext>
            </a:extLst>
          </p:cNvPr>
          <p:cNvSpPr/>
          <p:nvPr/>
        </p:nvSpPr>
        <p:spPr>
          <a:xfrm>
            <a:off x="117226" y="907625"/>
            <a:ext cx="9144000" cy="400110"/>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We analyze BER variation across DRAM columns</a:t>
            </a:r>
          </a:p>
        </p:txBody>
      </p:sp>
      <p:sp>
        <p:nvSpPr>
          <p:cNvPr id="3" name="Rectangle 2">
            <a:extLst>
              <a:ext uri="{FF2B5EF4-FFF2-40B4-BE49-F238E27FC236}">
                <a16:creationId xmlns:a16="http://schemas.microsoft.com/office/drawing/2014/main" id="{270FB530-2ECF-7143-AB3C-93A3B6B3F9FE}"/>
              </a:ext>
            </a:extLst>
          </p:cNvPr>
          <p:cNvSpPr/>
          <p:nvPr/>
        </p:nvSpPr>
        <p:spPr>
          <a:xfrm>
            <a:off x="1741714" y="4180114"/>
            <a:ext cx="1426029" cy="25744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08F9901-4108-6149-9D68-FC9B27482777}"/>
              </a:ext>
            </a:extLst>
          </p:cNvPr>
          <p:cNvSpPr/>
          <p:nvPr/>
        </p:nvSpPr>
        <p:spPr>
          <a:xfrm rot="16200000">
            <a:off x="-396671" y="3340070"/>
            <a:ext cx="1280684" cy="25288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B0B9443-9091-4105-8E42-5527A1C1599A}"/>
              </a:ext>
            </a:extLst>
          </p:cNvPr>
          <p:cNvGrpSpPr/>
          <p:nvPr/>
        </p:nvGrpSpPr>
        <p:grpSpPr>
          <a:xfrm>
            <a:off x="282815" y="4772729"/>
            <a:ext cx="8609227" cy="1302986"/>
            <a:chOff x="1601026" y="4420664"/>
            <a:chExt cx="6906480" cy="1324276"/>
          </a:xfrm>
        </p:grpSpPr>
        <p:sp>
          <p:nvSpPr>
            <p:cNvPr id="12" name="Rounded Rectangle 33">
              <a:extLst>
                <a:ext uri="{FF2B5EF4-FFF2-40B4-BE49-F238E27FC236}">
                  <a16:creationId xmlns:a16="http://schemas.microsoft.com/office/drawing/2014/main" id="{F1585009-6BE9-40E3-BD9A-2105FCF63509}"/>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ound Same Side Corner Rectangle 34">
              <a:extLst>
                <a:ext uri="{FF2B5EF4-FFF2-40B4-BE49-F238E27FC236}">
                  <a16:creationId xmlns:a16="http://schemas.microsoft.com/office/drawing/2014/main" id="{7B58E0AE-B910-4DF6-A135-5079DCC1BFBA}"/>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a:ea typeface="Cambria"/>
                  <a:cs typeface="+mn-cs"/>
                </a:rPr>
                <a:t>OBSERVATION 13</a:t>
              </a:r>
              <a:endPar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14" name="TextBox 13">
              <a:extLst>
                <a:ext uri="{FF2B5EF4-FFF2-40B4-BE49-F238E27FC236}">
                  <a16:creationId xmlns:a16="http://schemas.microsoft.com/office/drawing/2014/main" id="{26DCEB57-7A61-4606-8B5D-066AD1CD4C3F}"/>
                </a:ext>
              </a:extLst>
            </p:cNvPr>
            <p:cNvSpPr txBox="1"/>
            <p:nvPr/>
          </p:nvSpPr>
          <p:spPr>
            <a:xfrm>
              <a:off x="1601026" y="4871069"/>
              <a:ext cx="6864225" cy="719452"/>
            </a:xfrm>
            <a:prstGeom prst="rect">
              <a:avLst/>
            </a:prstGeom>
            <a:noFill/>
          </p:spPr>
          <p:txBody>
            <a:bodyPr wrap="square" lIns="18000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Certain columns are </a:t>
              </a:r>
              <a:r>
                <a:rPr kumimoji="0" lang="en-US" sz="2000" b="1" i="0" u="none" strike="noStrike" kern="1200" cap="none" spc="0" normalizeH="0" baseline="0" noProof="0" dirty="0">
                  <a:ln>
                    <a:noFill/>
                  </a:ln>
                  <a:solidFill>
                    <a:srgbClr val="C00000"/>
                  </a:solidFill>
                  <a:effectLst/>
                  <a:uLnTx/>
                  <a:uFillTx/>
                  <a:latin typeface="Cambria"/>
                  <a:ea typeface="Cambria"/>
                  <a:cs typeface="+mn-cs"/>
                </a:rPr>
                <a:t>significantly more vulnerable</a:t>
              </a:r>
              <a:endParaRPr kumimoji="0" lang="en-US" sz="1800" b="1" i="0" u="none" strike="noStrike" kern="1200" cap="none" spc="0" normalizeH="0" baseline="0" noProof="0" dirty="0">
                <a:ln>
                  <a:noFill/>
                </a:ln>
                <a:solidFill>
                  <a:srgbClr val="C00000"/>
                </a:solidFill>
                <a:effectLst/>
                <a:uLnTx/>
                <a:uFillTx/>
                <a:latin typeface="Calibri" panose="020F0502020204030204"/>
                <a:ea typeface="Cambri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 to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RowHammer</a:t>
              </a:r>
              <a:r>
                <a:rPr kumimoji="0" lang="en-US" sz="2000" b="0" i="0" u="none" strike="noStrike" kern="1200" cap="none" spc="0" normalizeH="0" baseline="0" noProof="0" dirty="0">
                  <a:ln>
                    <a:noFill/>
                  </a:ln>
                  <a:solidFill>
                    <a:prstClr val="black"/>
                  </a:solidFill>
                  <a:effectLst/>
                  <a:uLnTx/>
                  <a:uFillTx/>
                  <a:latin typeface="Cambria"/>
                  <a:ea typeface="Cambria"/>
                  <a:cs typeface="+mn-cs"/>
                </a:rPr>
                <a:t> than other columns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48238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1820-E4C4-9F41-9D38-B627F5E60534}"/>
              </a:ext>
            </a:extLst>
          </p:cNvPr>
          <p:cNvSpPr>
            <a:spLocks noGrp="1"/>
          </p:cNvSpPr>
          <p:nvPr>
            <p:ph type="title"/>
          </p:nvPr>
        </p:nvSpPr>
        <p:spPr/>
        <p:txBody>
          <a:bodyPr/>
          <a:lstStyle/>
          <a:p>
            <a:r>
              <a:rPr lang="en-US"/>
              <a:t>Spatial Variation across Subarrays</a:t>
            </a:r>
          </a:p>
        </p:txBody>
      </p:sp>
      <p:pic>
        <p:nvPicPr>
          <p:cNvPr id="13" name="Picture 12">
            <a:extLst>
              <a:ext uri="{FF2B5EF4-FFF2-40B4-BE49-F238E27FC236}">
                <a16:creationId xmlns:a16="http://schemas.microsoft.com/office/drawing/2014/main" id="{C62D5B0F-9364-6E40-B07C-3E5818FBF4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1483" y="769198"/>
            <a:ext cx="7229697" cy="3744413"/>
          </a:xfrm>
          <a:prstGeom prst="rect">
            <a:avLst/>
          </a:prstGeom>
        </p:spPr>
      </p:pic>
      <p:pic>
        <p:nvPicPr>
          <p:cNvPr id="14" name="Picture 13" hidden="1">
            <a:extLst>
              <a:ext uri="{FF2B5EF4-FFF2-40B4-BE49-F238E27FC236}">
                <a16:creationId xmlns:a16="http://schemas.microsoft.com/office/drawing/2014/main" id="{EC57A447-0273-4F43-9EA1-0462C2967E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7151" y="1192192"/>
            <a:ext cx="7229697" cy="3744413"/>
          </a:xfrm>
          <a:prstGeom prst="rect">
            <a:avLst/>
          </a:prstGeom>
        </p:spPr>
      </p:pic>
      <p:sp>
        <p:nvSpPr>
          <p:cNvPr id="15" name="Rectangle 14">
            <a:extLst>
              <a:ext uri="{FF2B5EF4-FFF2-40B4-BE49-F238E27FC236}">
                <a16:creationId xmlns:a16="http://schemas.microsoft.com/office/drawing/2014/main" id="{AF8F29C3-B4CA-4C4A-BD95-A595AD252AC9}"/>
              </a:ext>
            </a:extLst>
          </p:cNvPr>
          <p:cNvSpPr/>
          <p:nvPr/>
        </p:nvSpPr>
        <p:spPr>
          <a:xfrm>
            <a:off x="2694032" y="4233774"/>
            <a:ext cx="3937000" cy="330200"/>
          </a:xfrm>
          <a:prstGeom prst="rect">
            <a:avLst/>
          </a:prstGeom>
          <a:noFill/>
          <a:ln w="76200">
            <a:solidFill>
              <a:srgbClr val="8B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46CF94E-DEEF-044F-B349-5D74825A02A0}"/>
              </a:ext>
            </a:extLst>
          </p:cNvPr>
          <p:cNvSpPr/>
          <p:nvPr/>
        </p:nvSpPr>
        <p:spPr>
          <a:xfrm>
            <a:off x="969740" y="759764"/>
            <a:ext cx="291995" cy="3574002"/>
          </a:xfrm>
          <a:prstGeom prst="rect">
            <a:avLst/>
          </a:prstGeom>
          <a:noFill/>
          <a:ln w="76200">
            <a:solidFill>
              <a:srgbClr val="8B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11009EFC-93CE-EE40-B244-8ECB252940CF}"/>
              </a:ext>
            </a:extLst>
          </p:cNvPr>
          <p:cNvGrpSpPr/>
          <p:nvPr/>
        </p:nvGrpSpPr>
        <p:grpSpPr>
          <a:xfrm>
            <a:off x="3411268" y="1540565"/>
            <a:ext cx="2568436" cy="2195734"/>
            <a:chOff x="3362100" y="1914710"/>
            <a:chExt cx="2645000" cy="2260600"/>
          </a:xfrm>
        </p:grpSpPr>
        <p:cxnSp>
          <p:nvCxnSpPr>
            <p:cNvPr id="22" name="Straight Connector 21">
              <a:extLst>
                <a:ext uri="{FF2B5EF4-FFF2-40B4-BE49-F238E27FC236}">
                  <a16:creationId xmlns:a16="http://schemas.microsoft.com/office/drawing/2014/main" id="{9BA22784-6F0C-B04B-9E3E-8B43C6D5BFF6}"/>
                </a:ext>
              </a:extLst>
            </p:cNvPr>
            <p:cNvCxnSpPr/>
            <p:nvPr/>
          </p:nvCxnSpPr>
          <p:spPr>
            <a:xfrm>
              <a:off x="3441700" y="23592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2B56B51-F67A-124C-9C75-CF79BFF99203}"/>
                </a:ext>
              </a:extLst>
            </p:cNvPr>
            <p:cNvCxnSpPr/>
            <p:nvPr/>
          </p:nvCxnSpPr>
          <p:spPr>
            <a:xfrm>
              <a:off x="3362100" y="41753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8C8860-588C-E149-BC80-C51FCEABD715}"/>
                </a:ext>
              </a:extLst>
            </p:cNvPr>
            <p:cNvCxnSpPr/>
            <p:nvPr/>
          </p:nvCxnSpPr>
          <p:spPr>
            <a:xfrm>
              <a:off x="5613400" y="19147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A9A07F-9AE6-6F4C-B3F4-3B0545FA9E9D}"/>
                </a:ext>
              </a:extLst>
            </p:cNvPr>
            <p:cNvCxnSpPr/>
            <p:nvPr/>
          </p:nvCxnSpPr>
          <p:spPr>
            <a:xfrm>
              <a:off x="5613400" y="41753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C8CFA1D6-3314-4AEB-90A9-30999981BBBD}"/>
              </a:ext>
            </a:extLst>
          </p:cNvPr>
          <p:cNvGrpSpPr/>
          <p:nvPr/>
        </p:nvGrpSpPr>
        <p:grpSpPr>
          <a:xfrm>
            <a:off x="308056" y="4681382"/>
            <a:ext cx="8556554" cy="1607064"/>
            <a:chOff x="1643281" y="3949695"/>
            <a:chExt cx="6864225" cy="1795245"/>
          </a:xfrm>
        </p:grpSpPr>
        <p:sp>
          <p:nvSpPr>
            <p:cNvPr id="19" name="Rounded Rectangle 19">
              <a:extLst>
                <a:ext uri="{FF2B5EF4-FFF2-40B4-BE49-F238E27FC236}">
                  <a16:creationId xmlns:a16="http://schemas.microsoft.com/office/drawing/2014/main" id="{2E6D95D4-698D-4C27-8A69-EB726106E391}"/>
                </a:ext>
              </a:extLst>
            </p:cNvPr>
            <p:cNvSpPr/>
            <p:nvPr/>
          </p:nvSpPr>
          <p:spPr>
            <a:xfrm>
              <a:off x="1643281" y="3949695"/>
              <a:ext cx="6864225" cy="17952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ound Same Side Corner Rectangle 20">
              <a:extLst>
                <a:ext uri="{FF2B5EF4-FFF2-40B4-BE49-F238E27FC236}">
                  <a16:creationId xmlns:a16="http://schemas.microsoft.com/office/drawing/2014/main" id="{A4DA8922-4689-4B95-A3C3-C47CEEA8DDB5}"/>
                </a:ext>
              </a:extLst>
            </p:cNvPr>
            <p:cNvSpPr/>
            <p:nvPr/>
          </p:nvSpPr>
          <p:spPr>
            <a:xfrm>
              <a:off x="1643281" y="3949695"/>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15</a:t>
              </a:r>
            </a:p>
          </p:txBody>
        </p:sp>
        <p:sp>
          <p:nvSpPr>
            <p:cNvPr id="27" name="TextBox 26">
              <a:extLst>
                <a:ext uri="{FF2B5EF4-FFF2-40B4-BE49-F238E27FC236}">
                  <a16:creationId xmlns:a16="http://schemas.microsoft.com/office/drawing/2014/main" id="{B9AFF485-36BD-4E2D-BAD8-5BBE81AAF60F}"/>
                </a:ext>
              </a:extLst>
            </p:cNvPr>
            <p:cNvSpPr txBox="1"/>
            <p:nvPr/>
          </p:nvSpPr>
          <p:spPr>
            <a:xfrm>
              <a:off x="1643281" y="4361829"/>
              <a:ext cx="6864225" cy="1340883"/>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The most vulnerable</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 in a subarray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is </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more vulnerable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than the other rows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in the subarray </a:t>
              </a:r>
            </a:p>
          </p:txBody>
        </p:sp>
      </p:grpSp>
    </p:spTree>
    <p:extLst>
      <p:ext uri="{BB962C8B-B14F-4D97-AF65-F5344CB8AC3E}">
        <p14:creationId xmlns:p14="http://schemas.microsoft.com/office/powerpoint/2010/main" val="220661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8BB9F16-4944-7E4B-ACF9-B1B882CE2B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4480" y="719035"/>
            <a:ext cx="7229697" cy="3744413"/>
          </a:xfrm>
          <a:prstGeom prst="rect">
            <a:avLst/>
          </a:prstGeom>
        </p:spPr>
      </p:pic>
      <p:sp>
        <p:nvSpPr>
          <p:cNvPr id="2" name="Title 1">
            <a:extLst>
              <a:ext uri="{FF2B5EF4-FFF2-40B4-BE49-F238E27FC236}">
                <a16:creationId xmlns:a16="http://schemas.microsoft.com/office/drawing/2014/main" id="{F4191820-E4C4-9F41-9D38-B627F5E60534}"/>
              </a:ext>
            </a:extLst>
          </p:cNvPr>
          <p:cNvSpPr>
            <a:spLocks noGrp="1"/>
          </p:cNvSpPr>
          <p:nvPr>
            <p:ph type="title"/>
          </p:nvPr>
        </p:nvSpPr>
        <p:spPr/>
        <p:txBody>
          <a:bodyPr/>
          <a:lstStyle/>
          <a:p>
            <a:r>
              <a:rPr lang="en-US"/>
              <a:t>Spatial Variation across Subarrays</a:t>
            </a:r>
          </a:p>
        </p:txBody>
      </p:sp>
      <p:sp>
        <p:nvSpPr>
          <p:cNvPr id="17" name="Oval 16">
            <a:extLst>
              <a:ext uri="{FF2B5EF4-FFF2-40B4-BE49-F238E27FC236}">
                <a16:creationId xmlns:a16="http://schemas.microsoft.com/office/drawing/2014/main" id="{A1916870-7C41-4F42-A5C5-1E5ABF17E07E}"/>
              </a:ext>
            </a:extLst>
          </p:cNvPr>
          <p:cNvSpPr/>
          <p:nvPr/>
        </p:nvSpPr>
        <p:spPr>
          <a:xfrm>
            <a:off x="1911529" y="1609643"/>
            <a:ext cx="330200" cy="3175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CA35FF2-B452-EA48-8939-DBB910D35F80}"/>
              </a:ext>
            </a:extLst>
          </p:cNvPr>
          <p:cNvSpPr/>
          <p:nvPr/>
        </p:nvSpPr>
        <p:spPr>
          <a:xfrm>
            <a:off x="2419423" y="1292142"/>
            <a:ext cx="635105" cy="56851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E460879-1BB9-4A48-85B0-0DA042021953}"/>
              </a:ext>
            </a:extLst>
          </p:cNvPr>
          <p:cNvSpPr/>
          <p:nvPr/>
        </p:nvSpPr>
        <p:spPr>
          <a:xfrm flipH="1" flipV="1">
            <a:off x="2419423" y="3235243"/>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E0FF38D-9FDF-8846-95AF-0AC9FED8393F}"/>
              </a:ext>
            </a:extLst>
          </p:cNvPr>
          <p:cNvSpPr/>
          <p:nvPr/>
        </p:nvSpPr>
        <p:spPr>
          <a:xfrm>
            <a:off x="3752923" y="2638342"/>
            <a:ext cx="635105" cy="83820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B4A8F49-908C-AE49-AF99-2039581704C6}"/>
              </a:ext>
            </a:extLst>
          </p:cNvPr>
          <p:cNvSpPr/>
          <p:nvPr/>
        </p:nvSpPr>
        <p:spPr>
          <a:xfrm flipH="1" flipV="1">
            <a:off x="5909798" y="1618352"/>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8A832FF4-E73C-C04E-8390-D93E5948EA28}"/>
              </a:ext>
            </a:extLst>
          </p:cNvPr>
          <p:cNvSpPr/>
          <p:nvPr/>
        </p:nvSpPr>
        <p:spPr>
          <a:xfrm flipH="1" flipV="1">
            <a:off x="5431059" y="1715961"/>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54E5AC7-86C5-0046-9266-E5C771C1DD7C}"/>
              </a:ext>
            </a:extLst>
          </p:cNvPr>
          <p:cNvSpPr/>
          <p:nvPr/>
        </p:nvSpPr>
        <p:spPr>
          <a:xfrm flipH="1" flipV="1">
            <a:off x="7418841" y="1356506"/>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ADC9D944-73F0-6048-A303-AFC98B3E64B8}"/>
              </a:ext>
            </a:extLst>
          </p:cNvPr>
          <p:cNvSpPr/>
          <p:nvPr/>
        </p:nvSpPr>
        <p:spPr>
          <a:xfrm flipH="1" flipV="1">
            <a:off x="5720640" y="2675416"/>
            <a:ext cx="521585" cy="67448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D636F3B8-840B-B446-B769-60667F2C6CAB}"/>
              </a:ext>
            </a:extLst>
          </p:cNvPr>
          <p:cNvSpPr/>
          <p:nvPr/>
        </p:nvSpPr>
        <p:spPr>
          <a:xfrm flipH="1" flipV="1">
            <a:off x="7417000" y="2522657"/>
            <a:ext cx="521585" cy="67448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4A14945-336C-B348-9114-F85B2D58D498}"/>
              </a:ext>
            </a:extLst>
          </p:cNvPr>
          <p:cNvSpPr/>
          <p:nvPr/>
        </p:nvSpPr>
        <p:spPr>
          <a:xfrm flipH="1" flipV="1">
            <a:off x="3968822" y="719837"/>
            <a:ext cx="431908" cy="83820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69D040E7-2634-5B4D-8A08-D70F740FA76E}"/>
              </a:ext>
            </a:extLst>
          </p:cNvPr>
          <p:cNvSpPr/>
          <p:nvPr/>
        </p:nvSpPr>
        <p:spPr>
          <a:xfrm flipH="1" flipV="1">
            <a:off x="3168934" y="1047046"/>
            <a:ext cx="431908" cy="83820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31020BF-5083-F34A-B973-43E8B51E1C75}"/>
              </a:ext>
            </a:extLst>
          </p:cNvPr>
          <p:cNvSpPr txBox="1"/>
          <p:nvPr/>
        </p:nvSpPr>
        <p:spPr>
          <a:xfrm>
            <a:off x="283808" y="6250956"/>
            <a:ext cx="9068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We analyze the similarity between </a:t>
            </a:r>
            <a:r>
              <a:rPr kumimoji="0" lang="en-US" sz="12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Hcfirst</a:t>
            </a: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distributions of different subarrays based on Bhattacharyya distance in the paper</a:t>
            </a:r>
          </a:p>
        </p:txBody>
      </p:sp>
      <p:grpSp>
        <p:nvGrpSpPr>
          <p:cNvPr id="4" name="Group 3">
            <a:extLst>
              <a:ext uri="{FF2B5EF4-FFF2-40B4-BE49-F238E27FC236}">
                <a16:creationId xmlns:a16="http://schemas.microsoft.com/office/drawing/2014/main" id="{0311EF5B-38E2-4BC0-8C4A-238ECF7F86D5}"/>
              </a:ext>
            </a:extLst>
          </p:cNvPr>
          <p:cNvGrpSpPr/>
          <p:nvPr/>
        </p:nvGrpSpPr>
        <p:grpSpPr>
          <a:xfrm>
            <a:off x="308055" y="4519016"/>
            <a:ext cx="8556554" cy="1739031"/>
            <a:chOff x="1643281" y="4277223"/>
            <a:chExt cx="6864225" cy="1467717"/>
          </a:xfrm>
        </p:grpSpPr>
        <p:sp>
          <p:nvSpPr>
            <p:cNvPr id="23" name="Rounded Rectangle 24">
              <a:extLst>
                <a:ext uri="{FF2B5EF4-FFF2-40B4-BE49-F238E27FC236}">
                  <a16:creationId xmlns:a16="http://schemas.microsoft.com/office/drawing/2014/main" id="{D21A5AE0-B49F-479C-A27A-C256AD86E697}"/>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ound Same Side Corner Rectangle 25">
              <a:extLst>
                <a:ext uri="{FF2B5EF4-FFF2-40B4-BE49-F238E27FC236}">
                  <a16:creationId xmlns:a16="http://schemas.microsoft.com/office/drawing/2014/main" id="{17C8AE52-54C1-4D43-8536-D08E4AF0665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16</a:t>
              </a:r>
            </a:p>
          </p:txBody>
        </p:sp>
        <p:sp>
          <p:nvSpPr>
            <p:cNvPr id="25" name="TextBox 24">
              <a:extLst>
                <a:ext uri="{FF2B5EF4-FFF2-40B4-BE49-F238E27FC236}">
                  <a16:creationId xmlns:a16="http://schemas.microsoft.com/office/drawing/2014/main" id="{B181E783-113F-4E12-BAB2-01AE929450B7}"/>
                </a:ext>
              </a:extLst>
            </p:cNvPr>
            <p:cNvSpPr txBox="1"/>
            <p:nvPr/>
          </p:nvSpPr>
          <p:spPr>
            <a:xfrm>
              <a:off x="1643281" y="4731882"/>
              <a:ext cx="6864225" cy="969132"/>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4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distributions of subarrays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within a DRAM module</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are </a:t>
              </a: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significantly more similar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each other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than those of subarrays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from different modules </a:t>
              </a:r>
            </a:p>
          </p:txBody>
        </p:sp>
      </p:grpSp>
    </p:spTree>
    <p:extLst>
      <p:ext uri="{BB962C8B-B14F-4D97-AF65-F5344CB8AC3E}">
        <p14:creationId xmlns:p14="http://schemas.microsoft.com/office/powerpoint/2010/main" val="4007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1820-E4C4-9F41-9D38-B627F5E60534}"/>
              </a:ext>
            </a:extLst>
          </p:cNvPr>
          <p:cNvSpPr>
            <a:spLocks noGrp="1"/>
          </p:cNvSpPr>
          <p:nvPr>
            <p:ph type="title"/>
          </p:nvPr>
        </p:nvSpPr>
        <p:spPr/>
        <p:txBody>
          <a:bodyPr>
            <a:normAutofit fontScale="90000"/>
          </a:bodyPr>
          <a:lstStyle/>
          <a:p>
            <a:r>
              <a:rPr lang="en-US"/>
              <a:t>Spatial Variation across Subarrays</a:t>
            </a:r>
            <a:br>
              <a:rPr lang="en-US"/>
            </a:br>
            <a:r>
              <a:rPr lang="en-US" sz="2800"/>
              <a:t>Bhattacharyya Distance Analysis</a:t>
            </a:r>
            <a:endParaRPr lang="en-US"/>
          </a:p>
        </p:txBody>
      </p:sp>
      <p:pic>
        <p:nvPicPr>
          <p:cNvPr id="3" name="Picture 2">
            <a:extLst>
              <a:ext uri="{FF2B5EF4-FFF2-40B4-BE49-F238E27FC236}">
                <a16:creationId xmlns:a16="http://schemas.microsoft.com/office/drawing/2014/main" id="{11DCF847-F18F-C840-8744-88BA0C7C0E44}"/>
              </a:ext>
            </a:extLst>
          </p:cNvPr>
          <p:cNvPicPr>
            <a:picLocks noChangeAspect="1"/>
          </p:cNvPicPr>
          <p:nvPr/>
        </p:nvPicPr>
        <p:blipFill>
          <a:blip r:embed="rId3"/>
          <a:stretch>
            <a:fillRect/>
          </a:stretch>
        </p:blipFill>
        <p:spPr>
          <a:xfrm>
            <a:off x="344552" y="1224012"/>
            <a:ext cx="8611102" cy="3653782"/>
          </a:xfrm>
          <a:prstGeom prst="rect">
            <a:avLst/>
          </a:prstGeom>
        </p:spPr>
      </p:pic>
      <p:sp>
        <p:nvSpPr>
          <p:cNvPr id="20" name="TextBox 19">
            <a:extLst>
              <a:ext uri="{FF2B5EF4-FFF2-40B4-BE49-F238E27FC236}">
                <a16:creationId xmlns:a16="http://schemas.microsoft.com/office/drawing/2014/main" id="{153494F5-14DE-1148-8092-3715682EE26C}"/>
              </a:ext>
            </a:extLst>
          </p:cNvPr>
          <p:cNvSpPr txBox="1"/>
          <p:nvPr/>
        </p:nvSpPr>
        <p:spPr>
          <a:xfrm>
            <a:off x="0" y="5165103"/>
            <a:ext cx="9144000" cy="1200329"/>
          </a:xfrm>
          <a:prstGeom prst="rect">
            <a:avLst/>
          </a:prstGeom>
          <a:solidFill>
            <a:schemeClr val="accent1">
              <a:lumMod val="20000"/>
              <a:lumOff val="80000"/>
              <a:alpha val="58431"/>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4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distributions of subarrays </a:t>
            </a: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within a DRAM module</a:t>
            </a:r>
            <a:r>
              <a:rPr kumimoji="0" lang="en-US" sz="2400" b="0" i="0" u="none" strike="noStrike" kern="1200" cap="none" spc="0" normalizeH="0" baseline="0" noProof="0">
                <a:ln>
                  <a:noFill/>
                </a:ln>
                <a:solidFill>
                  <a:srgbClr val="538233"/>
                </a:solidFill>
                <a:effectLst/>
                <a:uLnTx/>
                <a:uFillTx/>
                <a:latin typeface="Cambria" panose="02040503050406030204" pitchFamily="18" charset="0"/>
                <a:ea typeface="+mn-ea"/>
                <a:cs typeface="+mn-cs"/>
              </a:rPr>
              <a:t>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exhibit </a:t>
            </a: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significantly more similarity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each other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than </a:t>
            </a:r>
            <a:r>
              <a:rPr kumimoji="0" lang="en-US" sz="24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4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distributions of subarrays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from different modules </a:t>
            </a:r>
          </a:p>
        </p:txBody>
      </p:sp>
      <p:sp>
        <p:nvSpPr>
          <p:cNvPr id="5" name="Rounded Rectangle 4">
            <a:extLst>
              <a:ext uri="{FF2B5EF4-FFF2-40B4-BE49-F238E27FC236}">
                <a16:creationId xmlns:a16="http://schemas.microsoft.com/office/drawing/2014/main" id="{896AAC0B-C103-2F4C-9028-B6BC3D1AC0D4}"/>
              </a:ext>
            </a:extLst>
          </p:cNvPr>
          <p:cNvSpPr/>
          <p:nvPr/>
        </p:nvSpPr>
        <p:spPr>
          <a:xfrm>
            <a:off x="1930400" y="1422400"/>
            <a:ext cx="1181100" cy="444500"/>
          </a:xfrm>
          <a:prstGeom prst="roundRect">
            <a:avLst/>
          </a:prstGeom>
          <a:noFill/>
          <a:ln w="76200">
            <a:solidFill>
              <a:srgbClr val="EC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9EA6678-167A-FD47-BF6F-6C0C8265C7B4}"/>
              </a:ext>
            </a:extLst>
          </p:cNvPr>
          <p:cNvSpPr/>
          <p:nvPr/>
        </p:nvSpPr>
        <p:spPr>
          <a:xfrm>
            <a:off x="1930400" y="1844053"/>
            <a:ext cx="1181100" cy="444500"/>
          </a:xfrm>
          <a:prstGeom prst="roundRect">
            <a:avLst/>
          </a:prstGeom>
          <a:noFill/>
          <a:ln w="76200">
            <a:solidFill>
              <a:srgbClr val="8B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23A4BD4A-6C4C-C24E-A939-E04084F507A7}"/>
              </a:ext>
            </a:extLst>
          </p:cNvPr>
          <p:cNvGrpSpPr/>
          <p:nvPr/>
        </p:nvGrpSpPr>
        <p:grpSpPr>
          <a:xfrm>
            <a:off x="7618214" y="129174"/>
            <a:ext cx="369332" cy="1149378"/>
            <a:chOff x="7618214" y="129174"/>
            <a:chExt cx="369332" cy="1149378"/>
          </a:xfrm>
        </p:grpSpPr>
        <p:cxnSp>
          <p:nvCxnSpPr>
            <p:cNvPr id="6" name="Straight Arrow Connector 5">
              <a:extLst>
                <a:ext uri="{FF2B5EF4-FFF2-40B4-BE49-F238E27FC236}">
                  <a16:creationId xmlns:a16="http://schemas.microsoft.com/office/drawing/2014/main" id="{324DA78D-3A8A-2E4E-A575-BF720002F508}"/>
                </a:ext>
              </a:extLst>
            </p:cNvPr>
            <p:cNvCxnSpPr>
              <a:cxnSpLocks/>
            </p:cNvCxnSpPr>
            <p:nvPr/>
          </p:nvCxnSpPr>
          <p:spPr>
            <a:xfrm>
              <a:off x="7802880" y="1066800"/>
              <a:ext cx="0" cy="211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6165FD-8227-3543-9928-EEC01B546C0A}"/>
                </a:ext>
              </a:extLst>
            </p:cNvPr>
            <p:cNvSpPr txBox="1"/>
            <p:nvPr/>
          </p:nvSpPr>
          <p:spPr>
            <a:xfrm rot="16200000">
              <a:off x="7308610" y="438778"/>
              <a:ext cx="988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Identical</a:t>
              </a:r>
            </a:p>
          </p:txBody>
        </p:sp>
      </p:grpSp>
      <p:grpSp>
        <p:nvGrpSpPr>
          <p:cNvPr id="12" name="Group 11">
            <a:extLst>
              <a:ext uri="{FF2B5EF4-FFF2-40B4-BE49-F238E27FC236}">
                <a16:creationId xmlns:a16="http://schemas.microsoft.com/office/drawing/2014/main" id="{D15BC0F7-88FB-0844-A963-C6CA0FC23301}"/>
              </a:ext>
            </a:extLst>
          </p:cNvPr>
          <p:cNvGrpSpPr/>
          <p:nvPr/>
        </p:nvGrpSpPr>
        <p:grpSpPr>
          <a:xfrm>
            <a:off x="7987546" y="428036"/>
            <a:ext cx="1080463" cy="369332"/>
            <a:chOff x="7670800" y="428036"/>
            <a:chExt cx="1080463" cy="369332"/>
          </a:xfrm>
        </p:grpSpPr>
        <p:cxnSp>
          <p:nvCxnSpPr>
            <p:cNvPr id="13" name="Straight Arrow Connector 12">
              <a:extLst>
                <a:ext uri="{FF2B5EF4-FFF2-40B4-BE49-F238E27FC236}">
                  <a16:creationId xmlns:a16="http://schemas.microsoft.com/office/drawing/2014/main" id="{671747F2-CB20-074F-B1B8-58928073FE88}"/>
                </a:ext>
              </a:extLst>
            </p:cNvPr>
            <p:cNvCxnSpPr>
              <a:cxnSpLocks/>
            </p:cNvCxnSpPr>
            <p:nvPr/>
          </p:nvCxnSpPr>
          <p:spPr>
            <a:xfrm>
              <a:off x="7670800" y="772160"/>
              <a:ext cx="10804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ECA4B0-BDE2-794A-B300-E11AD77C5FBC}"/>
                </a:ext>
              </a:extLst>
            </p:cNvPr>
            <p:cNvSpPr txBox="1"/>
            <p:nvPr/>
          </p:nvSpPr>
          <p:spPr>
            <a:xfrm>
              <a:off x="7670800" y="428036"/>
              <a:ext cx="10179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Different</a:t>
              </a:r>
            </a:p>
          </p:txBody>
        </p:sp>
      </p:grpSp>
      <p:grpSp>
        <p:nvGrpSpPr>
          <p:cNvPr id="18" name="Group 17">
            <a:extLst>
              <a:ext uri="{FF2B5EF4-FFF2-40B4-BE49-F238E27FC236}">
                <a16:creationId xmlns:a16="http://schemas.microsoft.com/office/drawing/2014/main" id="{C9B9441C-C63D-5245-8DCA-6DEACA7BEC70}"/>
              </a:ext>
            </a:extLst>
          </p:cNvPr>
          <p:cNvGrpSpPr/>
          <p:nvPr/>
        </p:nvGrpSpPr>
        <p:grpSpPr>
          <a:xfrm>
            <a:off x="6683225" y="430053"/>
            <a:ext cx="1036172" cy="369332"/>
            <a:chOff x="7063334" y="430053"/>
            <a:chExt cx="1036172" cy="369332"/>
          </a:xfrm>
        </p:grpSpPr>
        <p:cxnSp>
          <p:nvCxnSpPr>
            <p:cNvPr id="21" name="Straight Arrow Connector 20">
              <a:extLst>
                <a:ext uri="{FF2B5EF4-FFF2-40B4-BE49-F238E27FC236}">
                  <a16:creationId xmlns:a16="http://schemas.microsoft.com/office/drawing/2014/main" id="{E2030B52-21F0-F646-B92C-3921580339FB}"/>
                </a:ext>
              </a:extLst>
            </p:cNvPr>
            <p:cNvCxnSpPr>
              <a:cxnSpLocks/>
            </p:cNvCxnSpPr>
            <p:nvPr/>
          </p:nvCxnSpPr>
          <p:spPr>
            <a:xfrm flipH="1" flipV="1">
              <a:off x="7063334" y="772160"/>
              <a:ext cx="97521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A4BC631-3200-5744-A7D4-82B13FBDAA95}"/>
                </a:ext>
              </a:extLst>
            </p:cNvPr>
            <p:cNvSpPr txBox="1"/>
            <p:nvPr/>
          </p:nvSpPr>
          <p:spPr>
            <a:xfrm>
              <a:off x="7081599" y="430053"/>
              <a:ext cx="10179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Different</a:t>
              </a:r>
            </a:p>
          </p:txBody>
        </p:sp>
      </p:grpSp>
      <p:grpSp>
        <p:nvGrpSpPr>
          <p:cNvPr id="34" name="Group 33">
            <a:extLst>
              <a:ext uri="{FF2B5EF4-FFF2-40B4-BE49-F238E27FC236}">
                <a16:creationId xmlns:a16="http://schemas.microsoft.com/office/drawing/2014/main" id="{A5CCCA0D-B32C-7142-9B52-25EB143C4E97}"/>
              </a:ext>
            </a:extLst>
          </p:cNvPr>
          <p:cNvGrpSpPr/>
          <p:nvPr/>
        </p:nvGrpSpPr>
        <p:grpSpPr>
          <a:xfrm>
            <a:off x="530087" y="1172675"/>
            <a:ext cx="8425567" cy="3653767"/>
            <a:chOff x="762000" y="1172676"/>
            <a:chExt cx="7849115" cy="3323928"/>
          </a:xfrm>
        </p:grpSpPr>
        <p:sp>
          <p:nvSpPr>
            <p:cNvPr id="26" name="Rectangle 25">
              <a:extLst>
                <a:ext uri="{FF2B5EF4-FFF2-40B4-BE49-F238E27FC236}">
                  <a16:creationId xmlns:a16="http://schemas.microsoft.com/office/drawing/2014/main" id="{38C9DD4C-BA6F-1E44-9976-1BDC579AB94F}"/>
                </a:ext>
              </a:extLst>
            </p:cNvPr>
            <p:cNvSpPr/>
            <p:nvPr/>
          </p:nvSpPr>
          <p:spPr>
            <a:xfrm>
              <a:off x="762000" y="1172676"/>
              <a:ext cx="3931920" cy="1661964"/>
            </a:xfrm>
            <a:prstGeom prst="rect">
              <a:avLst/>
            </a:prstGeom>
            <a:solidFill>
              <a:srgbClr val="FFFF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132DD8-44DF-9A46-8D7E-2AADCEF4E079}"/>
                </a:ext>
              </a:extLst>
            </p:cNvPr>
            <p:cNvSpPr/>
            <p:nvPr/>
          </p:nvSpPr>
          <p:spPr>
            <a:xfrm>
              <a:off x="4679195" y="2834640"/>
              <a:ext cx="3931920" cy="1661964"/>
            </a:xfrm>
            <a:prstGeom prst="rect">
              <a:avLst/>
            </a:prstGeom>
            <a:solidFill>
              <a:srgbClr val="FFFF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8CB948BB-12E2-F846-80D2-7EF7F02C66FC}"/>
                </a:ext>
              </a:extLst>
            </p:cNvPr>
            <p:cNvCxnSpPr>
              <a:cxnSpLocks/>
            </p:cNvCxnSpPr>
            <p:nvPr/>
          </p:nvCxnSpPr>
          <p:spPr>
            <a:xfrm>
              <a:off x="3657600" y="2834640"/>
              <a:ext cx="314960" cy="0"/>
            </a:xfrm>
            <a:prstGeom prst="straightConnector1">
              <a:avLst/>
            </a:prstGeom>
            <a:ln w="38100">
              <a:solidFill>
                <a:srgbClr val="ED795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103443-0179-D048-ABBD-4BB118EAEF9F}"/>
                </a:ext>
              </a:extLst>
            </p:cNvPr>
            <p:cNvCxnSpPr>
              <a:cxnSpLocks/>
            </p:cNvCxnSpPr>
            <p:nvPr/>
          </p:nvCxnSpPr>
          <p:spPr>
            <a:xfrm>
              <a:off x="1544320" y="2712720"/>
              <a:ext cx="2651760" cy="0"/>
            </a:xfrm>
            <a:prstGeom prst="straightConnector1">
              <a:avLst/>
            </a:prstGeom>
            <a:ln w="38100">
              <a:solidFill>
                <a:srgbClr val="8B278C"/>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418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animBg="1"/>
      <p:bldP spid="5" grpId="1" animBg="1"/>
      <p:bldP spid="1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58668" y="135924"/>
            <a:ext cx="8987683" cy="770467"/>
          </a:xfrm>
        </p:spPr>
        <p:txBody>
          <a:bodyPr lIns="91440" tIns="45720" rIns="91440" bIns="45720" anchor="ctr">
            <a:normAutofit fontScale="90000"/>
          </a:bodyPr>
          <a:lstStyle/>
          <a:p>
            <a:r>
              <a:rPr lang="en-US" dirty="0">
                <a:latin typeface="Cambria"/>
                <a:ea typeface="Cambria"/>
              </a:rPr>
              <a:t>Circuit-Level Justification </a:t>
            </a:r>
            <a:br>
              <a:rPr lang="en-US" dirty="0">
                <a:latin typeface="Cambria"/>
                <a:ea typeface="Cambria"/>
              </a:rPr>
            </a:br>
            <a:r>
              <a:rPr lang="en-US" sz="2800">
                <a:latin typeface="Cambria"/>
                <a:ea typeface="Cambria"/>
              </a:rPr>
              <a:t>Spatial  Variation Analysis</a:t>
            </a:r>
            <a:endParaRPr lang="en-US" sz="280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a:xfrm>
            <a:off x="40477" y="1059290"/>
            <a:ext cx="8987622" cy="397650"/>
          </a:xfrm>
        </p:spPr>
        <p:txBody>
          <a:bodyPr lIns="91440" tIns="45720" rIns="91440" bIns="45720" anchor="t">
            <a:noAutofit/>
          </a:bodyPr>
          <a:lstStyle/>
          <a:p>
            <a:pPr marL="0" indent="0">
              <a:spcAft>
                <a:spcPts val="600"/>
              </a:spcAft>
              <a:buNone/>
            </a:pPr>
            <a:r>
              <a:rPr lang="en-US">
                <a:latin typeface="Cambria"/>
                <a:ea typeface="Cambria"/>
              </a:rPr>
              <a:t>Variation across rows, columns, and chips:</a:t>
            </a:r>
            <a:endParaRPr lang="en-US"/>
          </a:p>
        </p:txBody>
      </p:sp>
      <p:sp>
        <p:nvSpPr>
          <p:cNvPr id="2" name="TextBox 1">
            <a:extLst>
              <a:ext uri="{FF2B5EF4-FFF2-40B4-BE49-F238E27FC236}">
                <a16:creationId xmlns:a16="http://schemas.microsoft.com/office/drawing/2014/main" id="{7162D710-7C08-4890-ADF1-00D62827E4F8}"/>
              </a:ext>
            </a:extLst>
          </p:cNvPr>
          <p:cNvSpPr txBox="1"/>
          <p:nvPr/>
        </p:nvSpPr>
        <p:spPr>
          <a:xfrm>
            <a:off x="0" y="1618713"/>
            <a:ext cx="9144000" cy="1015663"/>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Manufacturing process variation</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causes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differences in cell size and bitline/wordline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impedance values</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which introduces variation in cell reliability characteristics within and across DRAM chips</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
        <p:nvSpPr>
          <p:cNvPr id="3" name="TextBox 2">
            <a:extLst>
              <a:ext uri="{FF2B5EF4-FFF2-40B4-BE49-F238E27FC236}">
                <a16:creationId xmlns:a16="http://schemas.microsoft.com/office/drawing/2014/main" id="{98EB815C-C48D-4F5C-A667-02255DCB83C8}"/>
              </a:ext>
            </a:extLst>
          </p:cNvPr>
          <p:cNvSpPr txBox="1"/>
          <p:nvPr/>
        </p:nvSpPr>
        <p:spPr>
          <a:xfrm>
            <a:off x="-2060" y="2778190"/>
            <a:ext cx="9144000" cy="1015663"/>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Design-induced variation</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causes cell access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latency characteristics to vary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deterministically based on a cell’s physical location</a:t>
            </a:r>
            <a:r>
              <a:rPr kumimoji="0" lang="en-US" sz="2000" b="0" i="0" u="none" strike="noStrike" kern="1200" cap="none" spc="0" normalizeH="0" baseline="0" noProof="0">
                <a:ln>
                  <a:noFill/>
                </a:ln>
                <a:solidFill>
                  <a:prstClr val="black"/>
                </a:solidFill>
                <a:effectLst/>
                <a:uLnTx/>
                <a:uFillTx/>
                <a:latin typeface="Cambria"/>
                <a:ea typeface="+mn-lt"/>
                <a:cs typeface="Calibri" panose="020F0502020204030204"/>
              </a:rPr>
              <a:t> in the memory chip (e.g., its </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proximity to I/O circuitry)</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
        <p:nvSpPr>
          <p:cNvPr id="4" name="Content Placeholder 2">
            <a:extLst>
              <a:ext uri="{FF2B5EF4-FFF2-40B4-BE49-F238E27FC236}">
                <a16:creationId xmlns:a16="http://schemas.microsoft.com/office/drawing/2014/main" id="{2E52B47C-F80E-4857-9E65-D7C16DD9EE23}"/>
              </a:ext>
            </a:extLst>
          </p:cNvPr>
          <p:cNvSpPr txBox="1">
            <a:spLocks/>
          </p:cNvSpPr>
          <p:nvPr/>
        </p:nvSpPr>
        <p:spPr>
          <a:xfrm>
            <a:off x="32240" y="4288522"/>
            <a:ext cx="8987622" cy="397650"/>
          </a:xfrm>
          <a:prstGeom prst="rect">
            <a:avLst/>
          </a:prstGeom>
        </p:spPr>
        <p:txBody>
          <a:bodyPr lIns="91440" tIns="45720" rIns="91440" bIns="45720" anchor="t">
            <a:noAutofit/>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60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Similarity across subarrays:</a:t>
            </a:r>
            <a:endPar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5" name="TextBox 4">
            <a:extLst>
              <a:ext uri="{FF2B5EF4-FFF2-40B4-BE49-F238E27FC236}">
                <a16:creationId xmlns:a16="http://schemas.microsoft.com/office/drawing/2014/main" id="{F6A72213-EA9E-4DB7-9478-3C6D105F84E5}"/>
              </a:ext>
            </a:extLst>
          </p:cNvPr>
          <p:cNvSpPr txBox="1"/>
          <p:nvPr/>
        </p:nvSpPr>
        <p:spPr>
          <a:xfrm>
            <a:off x="-2059" y="4724377"/>
            <a:ext cx="9144000" cy="1323439"/>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Cell’s </a:t>
            </a:r>
            <a:r>
              <a:rPr kumimoji="0" lang="en-US" sz="2000" b="1" i="0" u="none" strike="noStrike" kern="1200" cap="none" spc="0" normalizeH="0" baseline="0" noProof="0" dirty="0">
                <a:ln>
                  <a:noFill/>
                </a:ln>
                <a:solidFill>
                  <a:srgbClr val="C00000"/>
                </a:solidFill>
                <a:effectLst/>
                <a:uLnTx/>
                <a:uFillTx/>
                <a:latin typeface="Calibri" panose="020F0502020204030204"/>
                <a:ea typeface="+mn-lt"/>
                <a:cs typeface="Calibri" panose="020F0502020204030204"/>
              </a:rPr>
              <a:t>access latency</a:t>
            </a:r>
            <a:r>
              <a:rPr kumimoji="0" lang="en-US" sz="2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is dominated by its </a:t>
            </a:r>
            <a:r>
              <a:rPr kumimoji="0" lang="en-US" sz="2000" b="1" i="0" u="none" strike="noStrike" kern="1200" cap="none" spc="0" normalizeH="0" baseline="0" noProof="0" dirty="0">
                <a:ln>
                  <a:noFill/>
                </a:ln>
                <a:solidFill>
                  <a:srgbClr val="C00000"/>
                </a:solidFill>
                <a:effectLst/>
                <a:uLnTx/>
                <a:uFillTx/>
                <a:latin typeface="Calibri" panose="020F0502020204030204"/>
                <a:ea typeface="+mn-lt"/>
                <a:cs typeface="Calibri" panose="020F0502020204030204"/>
              </a:rPr>
              <a:t>physical distance from the peripheral </a:t>
            </a:r>
            <a:r>
              <a:rPr kumimoji="0" lang="en-US" sz="2000" b="1" i="0" u="none" strike="noStrike" kern="1200" cap="none" spc="0" normalizeH="0" baseline="0" noProof="0">
                <a:ln>
                  <a:noFill/>
                </a:ln>
                <a:solidFill>
                  <a:srgbClr val="C00000"/>
                </a:solidFill>
                <a:effectLst/>
                <a:uLnTx/>
                <a:uFillTx/>
                <a:latin typeface="Calibri" panose="020F0502020204030204"/>
                <a:ea typeface="+mn-lt"/>
                <a:cs typeface="Calibri" panose="020F0502020204030204"/>
              </a:rPr>
              <a:t>structures</a:t>
            </a:r>
            <a:r>
              <a:rPr kumimoji="0" lang="en-US" sz="20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(e.g., local senseamplifiers and wordline drivers) </a:t>
            </a:r>
            <a:r>
              <a:rPr kumimoji="0" lang="en-US" sz="2000" b="1" i="0" u="none" strike="noStrike" kern="1200" cap="none" spc="0" normalizeH="0" baseline="0" noProof="0">
                <a:ln>
                  <a:noFill/>
                </a:ln>
                <a:solidFill>
                  <a:srgbClr val="C00000"/>
                </a:solidFill>
                <a:effectLst/>
                <a:uLnTx/>
                <a:uFillTx/>
                <a:latin typeface="Calibri" panose="020F0502020204030204"/>
                <a:ea typeface="+mn-lt"/>
                <a:cs typeface="Calibri" panose="020F0502020204030204"/>
              </a:rPr>
              <a:t>within the subarray</a:t>
            </a:r>
            <a:r>
              <a:rPr kumimoji="0" lang="en-US" sz="20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causing </a:t>
            </a:r>
            <a:r>
              <a:rPr kumimoji="0" lang="en-US" sz="2000" b="1" i="0" u="none" strike="noStrike" kern="1200" cap="none" spc="0" normalizeH="0" baseline="0" noProof="0">
                <a:ln>
                  <a:noFill/>
                </a:ln>
                <a:solidFill>
                  <a:srgbClr val="C00000"/>
                </a:solidFill>
                <a:effectLst/>
                <a:uLnTx/>
                <a:uFillTx/>
                <a:latin typeface="Calibri" panose="020F0502020204030204"/>
                <a:ea typeface="+mn-lt"/>
                <a:cs typeface="Calibri" panose="020F0502020204030204"/>
              </a:rPr>
              <a:t>corresponding cells in different subarrays to exhibit similar access latency</a:t>
            </a:r>
            <a:r>
              <a:rPr kumimoji="0" lang="en-US" sz="2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characteristics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88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3" grpId="0" animBg="1"/>
      <p:bldP spid="4" grpId="0" build="p"/>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5991" y="50573"/>
            <a:ext cx="6915118" cy="762709"/>
          </a:xfrm>
        </p:spPr>
        <p:txBody>
          <a:bodyPr/>
          <a:lstStyle/>
          <a:p>
            <a:r>
              <a:rPr lang="en-US"/>
              <a:t>Example Attack Improvements</a:t>
            </a:r>
          </a:p>
        </p:txBody>
      </p:sp>
      <p:sp>
        <p:nvSpPr>
          <p:cNvPr id="15" name="TextBox 14">
            <a:extLst>
              <a:ext uri="{FF2B5EF4-FFF2-40B4-BE49-F238E27FC236}">
                <a16:creationId xmlns:a16="http://schemas.microsoft.com/office/drawing/2014/main" id="{65DD3DB3-CC52-3C42-A1CC-D1B12E819F9B}"/>
              </a:ext>
            </a:extLst>
          </p:cNvPr>
          <p:cNvSpPr txBox="1"/>
          <p:nvPr/>
        </p:nvSpPr>
        <p:spPr>
          <a:xfrm>
            <a:off x="0" y="4453556"/>
            <a:ext cx="9144000" cy="1015663"/>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attacker can </a:t>
            </a:r>
            <a:r>
              <a:rPr kumimoji="0" lang="en-US" sz="2000" b="1" i="0" u="none" strike="noStrike" kern="1200" cap="none" spc="0" normalizeH="0" baseline="0" noProof="0" dirty="0">
                <a:ln>
                  <a:noFill/>
                </a:ln>
                <a:solidFill>
                  <a:srgbClr val="8B278C"/>
                </a:solidFill>
                <a:effectLst/>
                <a:uLnTx/>
                <a:uFillTx/>
                <a:latin typeface="Cambria" panose="02040503050406030204" pitchFamily="18" charset="0"/>
                <a:ea typeface="+mn-ea"/>
                <a:cs typeface="+mn-cs"/>
              </a:rPr>
              <a:t>reduce </a:t>
            </a:r>
            <a:r>
              <a:rPr kumimoji="0" lang="en-US" sz="2000" b="1" i="1" u="none" strike="noStrike" kern="1200" cap="none" spc="0" normalizeH="0" baseline="0" noProof="0" dirty="0" err="1">
                <a:ln>
                  <a:noFill/>
                </a:ln>
                <a:solidFill>
                  <a:srgbClr val="8B278C"/>
                </a:solidFill>
                <a:effectLst/>
                <a:uLnTx/>
                <a:uFillTx/>
                <a:latin typeface="Cambria" panose="02040503050406030204" pitchFamily="18" charset="0"/>
                <a:ea typeface="+mn-ea"/>
                <a:cs typeface="+mn-cs"/>
              </a:rPr>
              <a:t>HC</a:t>
            </a:r>
            <a:r>
              <a:rPr kumimoji="0" lang="en-US" sz="2000" b="1" i="1" u="none" strike="noStrike" kern="1200" cap="none" spc="0" normalizeH="0" baseline="-25000" noProof="0" dirty="0" err="1">
                <a:ln>
                  <a:noFill/>
                </a:ln>
                <a:solidFill>
                  <a:srgbClr val="8B278C"/>
                </a:solidFill>
                <a:effectLst/>
                <a:uLnTx/>
                <a:uFillTx/>
                <a:latin typeface="Cambria" panose="02040503050406030204" pitchFamily="18" charset="0"/>
                <a:ea typeface="+mn-ea"/>
                <a:cs typeface="+mn-cs"/>
              </a:rPr>
              <a:t>first</a:t>
            </a:r>
            <a:r>
              <a:rPr kumimoji="0" lang="en-US" sz="2000" b="1" i="0" u="none" strike="noStrike" kern="1200" cap="none" spc="0" normalizeH="0" baseline="0" noProof="0" dirty="0">
                <a:ln>
                  <a:noFill/>
                </a:ln>
                <a:solidFill>
                  <a:srgbClr val="8B278C"/>
                </a:solidFill>
                <a:effectLst/>
                <a:uLnTx/>
                <a:uFillTx/>
                <a:latin typeface="Cambria" panose="02040503050406030204" pitchFamily="18" charset="0"/>
                <a:ea typeface="+mn-ea"/>
                <a:cs typeface="+mn-cs"/>
              </a:rPr>
              <a:t> (by 36%)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a:t>
            </a:r>
            <a:r>
              <a:rPr kumimoji="0" lang="en-US" sz="2000" b="1" i="0" u="none" strike="noStrike" kern="1200" cap="none" spc="0" normalizeH="0" baseline="0" noProof="0" dirty="0">
                <a:ln>
                  <a:noFill/>
                </a:ln>
                <a:solidFill>
                  <a:srgbClr val="8B278C"/>
                </a:solidFill>
                <a:effectLst/>
                <a:uLnTx/>
                <a:uFillTx/>
                <a:latin typeface="Cambria" panose="02040503050406030204" pitchFamily="18" charset="0"/>
                <a:ea typeface="+mn-ea"/>
                <a:cs typeface="+mn-cs"/>
              </a:rPr>
              <a:t>performing (10-15) additional READ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commands targeting the aggressor row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to bypass RowHammer defenses</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do not account for this reduction</a:t>
            </a:r>
          </a:p>
        </p:txBody>
      </p:sp>
      <p:pic>
        <p:nvPicPr>
          <p:cNvPr id="17" name="Picture 16">
            <a:extLst>
              <a:ext uri="{FF2B5EF4-FFF2-40B4-BE49-F238E27FC236}">
                <a16:creationId xmlns:a16="http://schemas.microsoft.com/office/drawing/2014/main" id="{D02FD29A-F52E-894E-B933-8A151FDAC23B}"/>
              </a:ext>
            </a:extLst>
          </p:cNvPr>
          <p:cNvPicPr>
            <a:picLocks noChangeAspect="1"/>
          </p:cNvPicPr>
          <p:nvPr/>
        </p:nvPicPr>
        <p:blipFill rotWithShape="1">
          <a:blip r:embed="rId3">
            <a:extLst>
              <a:ext uri="{28A0092B-C50C-407E-A947-70E740481C1C}">
                <a14:useLocalDpi xmlns:a14="http://schemas.microsoft.com/office/drawing/2010/main" val="0"/>
              </a:ext>
            </a:extLst>
          </a:blip>
          <a:srcRect l="4101" r="-2048" b="8303"/>
          <a:stretch/>
        </p:blipFill>
        <p:spPr>
          <a:xfrm>
            <a:off x="1163782" y="813282"/>
            <a:ext cx="6455914" cy="3250981"/>
          </a:xfrm>
          <a:prstGeom prst="rect">
            <a:avLst/>
          </a:prstGeom>
        </p:spPr>
      </p:pic>
      <p:grpSp>
        <p:nvGrpSpPr>
          <p:cNvPr id="3" name="Group 2">
            <a:extLst>
              <a:ext uri="{FF2B5EF4-FFF2-40B4-BE49-F238E27FC236}">
                <a16:creationId xmlns:a16="http://schemas.microsoft.com/office/drawing/2014/main" id="{B2DB2253-C862-2D4E-880F-4F0F4444852F}"/>
              </a:ext>
            </a:extLst>
          </p:cNvPr>
          <p:cNvGrpSpPr/>
          <p:nvPr/>
        </p:nvGrpSpPr>
        <p:grpSpPr>
          <a:xfrm>
            <a:off x="1779715" y="1111616"/>
            <a:ext cx="5551371" cy="2038362"/>
            <a:chOff x="1613396" y="1060216"/>
            <a:chExt cx="5551371" cy="2038362"/>
          </a:xfrm>
        </p:grpSpPr>
        <p:cxnSp>
          <p:nvCxnSpPr>
            <p:cNvPr id="12" name="Straight Arrow Connector 11">
              <a:extLst>
                <a:ext uri="{FF2B5EF4-FFF2-40B4-BE49-F238E27FC236}">
                  <a16:creationId xmlns:a16="http://schemas.microsoft.com/office/drawing/2014/main" id="{1944D785-8057-7E41-B947-E174E8E5FC3A}"/>
                </a:ext>
              </a:extLst>
            </p:cNvPr>
            <p:cNvCxnSpPr>
              <a:cxnSpLocks/>
            </p:cNvCxnSpPr>
            <p:nvPr/>
          </p:nvCxnSpPr>
          <p:spPr>
            <a:xfrm>
              <a:off x="1613396" y="2643375"/>
              <a:ext cx="2315948" cy="4552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54F72A-6A4D-6343-858B-6F0CF0CC371A}"/>
                </a:ext>
              </a:extLst>
            </p:cNvPr>
            <p:cNvCxnSpPr>
              <a:cxnSpLocks/>
            </p:cNvCxnSpPr>
            <p:nvPr/>
          </p:nvCxnSpPr>
          <p:spPr>
            <a:xfrm>
              <a:off x="1666680" y="1060216"/>
              <a:ext cx="2315948" cy="4552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76E5F1-380D-1F40-8BAA-AFE9598D3646}"/>
                </a:ext>
              </a:extLst>
            </p:cNvPr>
            <p:cNvCxnSpPr>
              <a:cxnSpLocks/>
            </p:cNvCxnSpPr>
            <p:nvPr/>
          </p:nvCxnSpPr>
          <p:spPr>
            <a:xfrm>
              <a:off x="4756969" y="1157157"/>
              <a:ext cx="2407798" cy="30245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7CBB54B-FBCE-8F40-9EE7-635E56184437}"/>
                </a:ext>
              </a:extLst>
            </p:cNvPr>
            <p:cNvCxnSpPr>
              <a:cxnSpLocks/>
            </p:cNvCxnSpPr>
            <p:nvPr/>
          </p:nvCxnSpPr>
          <p:spPr>
            <a:xfrm>
              <a:off x="4829569" y="2613949"/>
              <a:ext cx="2315948" cy="4552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3A3EEEC-0CC9-7A40-93E4-FF1C6EB7768A}"/>
              </a:ext>
            </a:extLst>
          </p:cNvPr>
          <p:cNvGrpSpPr/>
          <p:nvPr/>
        </p:nvGrpSpPr>
        <p:grpSpPr>
          <a:xfrm>
            <a:off x="1832999" y="4064265"/>
            <a:ext cx="5359594" cy="8617"/>
            <a:chOff x="1666680" y="4060470"/>
            <a:chExt cx="5359594" cy="8617"/>
          </a:xfrm>
        </p:grpSpPr>
        <p:cxnSp>
          <p:nvCxnSpPr>
            <p:cNvPr id="4" name="Straight Arrow Connector 3">
              <a:extLst>
                <a:ext uri="{FF2B5EF4-FFF2-40B4-BE49-F238E27FC236}">
                  <a16:creationId xmlns:a16="http://schemas.microsoft.com/office/drawing/2014/main" id="{6BBCB301-9023-BB4B-BB34-A8E6BC6149FF}"/>
                </a:ext>
              </a:extLst>
            </p:cNvPr>
            <p:cNvCxnSpPr>
              <a:cxnSpLocks/>
            </p:cNvCxnSpPr>
            <p:nvPr/>
          </p:nvCxnSpPr>
          <p:spPr>
            <a:xfrm>
              <a:off x="1666680" y="4060470"/>
              <a:ext cx="2143593" cy="0"/>
            </a:xfrm>
            <a:prstGeom prst="straightConnector1">
              <a:avLst/>
            </a:prstGeom>
            <a:ln w="57150">
              <a:solidFill>
                <a:srgbClr val="4C1EA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84658A-9DAA-034A-8BE6-64C8005E1029}"/>
                </a:ext>
              </a:extLst>
            </p:cNvPr>
            <p:cNvCxnSpPr>
              <a:cxnSpLocks/>
            </p:cNvCxnSpPr>
            <p:nvPr/>
          </p:nvCxnSpPr>
          <p:spPr>
            <a:xfrm>
              <a:off x="4882681" y="4069087"/>
              <a:ext cx="2143593" cy="0"/>
            </a:xfrm>
            <a:prstGeom prst="straightConnector1">
              <a:avLst/>
            </a:prstGeom>
            <a:ln w="57150">
              <a:solidFill>
                <a:srgbClr val="4C1EA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72AAEB3-2883-4D4D-8153-055CFE7FF944}"/>
              </a:ext>
            </a:extLst>
          </p:cNvPr>
          <p:cNvSpPr txBox="1"/>
          <p:nvPr/>
        </p:nvSpPr>
        <p:spPr>
          <a:xfrm>
            <a:off x="1779715" y="4053443"/>
            <a:ext cx="555137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a:t>
            </a:r>
          </a:p>
        </p:txBody>
      </p:sp>
      <p:sp>
        <p:nvSpPr>
          <p:cNvPr id="6" name="TextBox 5">
            <a:extLst>
              <a:ext uri="{FF2B5EF4-FFF2-40B4-BE49-F238E27FC236}">
                <a16:creationId xmlns:a16="http://schemas.microsoft.com/office/drawing/2014/main" id="{C75C9FAC-6C71-4946-BBAD-96F33E929822}"/>
              </a:ext>
            </a:extLst>
          </p:cNvPr>
          <p:cNvSpPr txBox="1"/>
          <p:nvPr/>
        </p:nvSpPr>
        <p:spPr>
          <a:xfrm>
            <a:off x="0" y="5517271"/>
            <a:ext cx="9144000" cy="830997"/>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38233"/>
                </a:solidFill>
                <a:effectLst/>
                <a:uLnTx/>
                <a:uFillTx/>
                <a:latin typeface="Cambria"/>
                <a:ea typeface="Cambria"/>
                <a:cs typeface="+mn-cs"/>
              </a:rPr>
              <a:t>These observations</a:t>
            </a:r>
            <a:r>
              <a:rPr kumimoji="0" lang="en-US" sz="2400" b="0" i="0" u="none" strike="noStrike" kern="1200" cap="none" spc="0" normalizeH="0" baseline="0" noProof="0" dirty="0">
                <a:ln>
                  <a:noFill/>
                </a:ln>
                <a:solidFill>
                  <a:prstClr val="black"/>
                </a:solidFill>
                <a:effectLst/>
                <a:uLnTx/>
                <a:uFillTx/>
                <a:latin typeface="Cambria"/>
                <a:ea typeface="Cambria"/>
                <a:cs typeface="+mn-cs"/>
              </a:rPr>
              <a:t> can be leveraged </a:t>
            </a:r>
            <a:endParaRPr kumimoji="0" lang="en-US" sz="1800" b="0" i="0" u="none" strike="noStrike" kern="1200" cap="none" spc="0" normalizeH="0" baseline="0" noProof="0">
              <a:ln>
                <a:noFill/>
              </a:ln>
              <a:solidFill>
                <a:prstClr val="black"/>
              </a:solidFill>
              <a:effectLst/>
              <a:uLnTx/>
              <a:uFillTx/>
              <a:latin typeface="Calibri" panose="020F0502020204030204"/>
              <a:ea typeface="Cambri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to craft </a:t>
            </a:r>
            <a:r>
              <a:rPr kumimoji="0" lang="en-US" sz="2400" b="1" i="0" u="none" strike="noStrike" kern="1200" cap="none" spc="0" normalizeH="0" baseline="0" noProof="0" dirty="0">
                <a:ln>
                  <a:noFill/>
                </a:ln>
                <a:solidFill>
                  <a:srgbClr val="538233"/>
                </a:solidFill>
                <a:effectLst/>
                <a:uLnTx/>
                <a:uFillTx/>
                <a:latin typeface="Cambria"/>
                <a:ea typeface="Cambria"/>
                <a:cs typeface="+mn-cs"/>
              </a:rPr>
              <a:t>more effective </a:t>
            </a:r>
            <a:r>
              <a:rPr kumimoji="0" lang="en-US" sz="2400" b="1" i="0" u="none" strike="noStrike" kern="1200" cap="none" spc="0" normalizeH="0" baseline="0" noProof="0" dirty="0" err="1">
                <a:ln>
                  <a:noFill/>
                </a:ln>
                <a:solidFill>
                  <a:srgbClr val="538233"/>
                </a:solidFill>
                <a:effectLst/>
                <a:uLnTx/>
                <a:uFillTx/>
                <a:latin typeface="Cambria"/>
                <a:ea typeface="Cambria"/>
                <a:cs typeface="+mn-cs"/>
              </a:rPr>
              <a:t>RowHammer</a:t>
            </a:r>
            <a:r>
              <a:rPr kumimoji="0" lang="en-US" sz="2400" b="1" i="0" u="none" strike="noStrike" kern="1200" cap="none" spc="0" normalizeH="0" baseline="0" noProof="0" dirty="0">
                <a:ln>
                  <a:noFill/>
                </a:ln>
                <a:solidFill>
                  <a:srgbClr val="538233"/>
                </a:solidFill>
                <a:effectLst/>
                <a:uLnTx/>
                <a:uFillTx/>
                <a:latin typeface="Cambria"/>
                <a:ea typeface="Cambria"/>
                <a:cs typeface="+mn-cs"/>
              </a:rPr>
              <a:t> attacks</a:t>
            </a:r>
            <a:endParaRPr kumimoji="0" lang="en-US" sz="1800" b="0" i="0" u="none" strike="noStrike" kern="1200" cap="none" spc="0" normalizeH="0" baseline="0" noProof="0">
              <a:ln>
                <a:noFill/>
              </a:ln>
              <a:solidFill>
                <a:srgbClr val="538233"/>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213510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9FED6-2407-29E8-D058-E1E183417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42E54-DBBB-D878-20E6-CCD0A1949B68}"/>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963BA476-3EC8-ADF3-C72A-B74F16003D08}"/>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63D2678E-3DDE-644F-E9EE-F13B89F64777}"/>
              </a:ext>
            </a:extLst>
          </p:cNvPr>
          <p:cNvSpPr>
            <a:spLocks noGrp="1"/>
          </p:cNvSpPr>
          <p:nvPr>
            <p:ph type="sldNum" sz="quarter" idx="12"/>
          </p:nvPr>
        </p:nvSpPr>
        <p:spPr/>
        <p:txBody>
          <a:bodyPr/>
          <a:lstStyle/>
          <a:p>
            <a:fld id="{676C2683-0D41-1E45-8714-724CB2570654}" type="slidenum">
              <a:rPr lang="en-US" smtClean="0"/>
              <a:pPr/>
              <a:t>11</a:t>
            </a:fld>
            <a:endParaRPr lang="en-US" dirty="0"/>
          </a:p>
        </p:txBody>
      </p:sp>
      <p:pic>
        <p:nvPicPr>
          <p:cNvPr id="6" name="Graphic 17">
            <a:extLst>
              <a:ext uri="{FF2B5EF4-FFF2-40B4-BE49-F238E27FC236}">
                <a16:creationId xmlns:a16="http://schemas.microsoft.com/office/drawing/2014/main" id="{0935CDB2-830D-6101-897E-C9B26A30F113}"/>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6065E739-62FF-88D6-4E39-F5E3FC39810D}"/>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2D2E7B0A-3324-C112-82FE-D8C29DB361F4}"/>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56378B34-498C-6C5C-43B4-CF968FF8CF09}"/>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005C72EA-DCD6-00BD-646C-73C6C6032545}"/>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B00690C5-BAE7-B65A-1C0B-159F4928E5C1}"/>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194F1A2C-3CC8-D899-4C18-20254346B0AD}"/>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E3904DF9-7E63-130A-282C-787BD7716BA9}"/>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D5230FAF-1D1C-582D-71DF-21B5DAD88412}"/>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1457C9C3-DB75-F646-B8E5-7D85E808E43E}"/>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CE79E583-49CD-0CB9-7BE5-5DAC755AEC8B}"/>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C5D5F4CC-390E-2102-1C93-DCBFB304EEBE}"/>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8CB078C1-291B-6EA5-9AA8-5082E4B7F346}"/>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8756A534-237D-2F1F-B701-042FF9039F00}"/>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BFFCA32E-51DC-AF45-8289-608456B1A0BC}"/>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254448C5-921E-4C47-2A45-E5D28B6EF0B0}"/>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EB1F02A1-78AF-2F7B-0D10-1DBABD2107D4}"/>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904248F3-81B3-9FE8-A8E3-2D6CA9E88150}"/>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5FEAD340-A192-4778-1090-6C83EF08654E}"/>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4506B618-4307-8C4B-3119-BA5FA9DFC254}"/>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8E50204A-A9E1-FA97-D4C1-08CC45901139}"/>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0D1B6774-94FE-A7E1-2172-0F452879FA82}"/>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8D015023-7190-A9CA-0AA3-CFF31BBB0583}"/>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8483B26C-3EFB-9A7D-5AFF-D9D74898C050}"/>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39BE2929-73E4-4F36-141D-B0980E992BB6}"/>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4B26469B-95C8-A447-9141-1C9B52010448}"/>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00B29BD-7A14-FAE8-D7EE-C6237CCE4BB2}"/>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29721A5D-6DA4-9BE7-02B9-90C3217972B2}"/>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4FDD5C32-A197-9758-4C5E-C4D4C88B4346}"/>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EC7093A7-4065-06CE-ECEA-9F766BD60B33}"/>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9F1BF521-6282-4795-698D-64B504747BBA}"/>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CA7485AA-1F45-D5FA-DF77-86D5DF6BB034}"/>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857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xit" presetSubtype="0" fill="hold" grpId="2" nodeType="withEffect">
                                  <p:stCondLst>
                                    <p:cond delay="0"/>
                                  </p:stCondLst>
                                  <p:childTnLst>
                                    <p:set>
                                      <p:cBhvr>
                                        <p:cTn id="70" dur="1" fill="hold">
                                          <p:stCondLst>
                                            <p:cond delay="0"/>
                                          </p:stCondLst>
                                        </p:cTn>
                                        <p:tgtEl>
                                          <p:spTgt spid="3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29"/>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31"/>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18" grpId="0" animBg="1"/>
      <p:bldP spid="12" grpId="0"/>
      <p:bldP spid="12" grpId="1"/>
      <p:bldP spid="21" grpId="0"/>
      <p:bldP spid="21" grpId="1"/>
      <p:bldP spid="22" grpId="0"/>
      <p:bldP spid="22" grpId="1"/>
      <p:bldP spid="28" grpId="0"/>
      <p:bldP spid="29" grpId="0"/>
      <p:bldP spid="29" grpId="1"/>
      <p:bldP spid="31" grpId="0"/>
      <p:bldP spid="31" grpId="1"/>
      <p:bldP spid="32" grpId="0"/>
      <p:bldP spid="33" grpId="0" animBg="1"/>
      <p:bldP spid="33" grpId="1" animBg="1"/>
      <p:bldP spid="34" grpId="1" animBg="1"/>
      <p:bldP spid="34" grpId="2" animBg="1"/>
      <p:bldP spid="36" grpId="0"/>
      <p:bldP spid="40" grpId="0"/>
      <p:bldP spid="43" grpId="0" animBg="1"/>
      <p:bldP spid="44" grpId="0" animBg="1"/>
      <p:bldP spid="45" grpId="0" animBg="1"/>
      <p:bldP spid="4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tent Placeholder 17">
            <a:extLst>
              <a:ext uri="{FF2B5EF4-FFF2-40B4-BE49-F238E27FC236}">
                <a16:creationId xmlns:a16="http://schemas.microsoft.com/office/drawing/2014/main" id="{65100FAD-09B5-834B-8543-DC6C8CA9C480}"/>
              </a:ext>
            </a:extLst>
          </p:cNvPr>
          <p:cNvPicPr>
            <a:picLocks noChangeAspect="1"/>
          </p:cNvPicPr>
          <p:nvPr/>
        </p:nvPicPr>
        <p:blipFill rotWithShape="1">
          <a:blip r:embed="rId3">
            <a:extLst>
              <a:ext uri="{28A0092B-C50C-407E-A947-70E740481C1C}">
                <a14:useLocalDpi xmlns:a14="http://schemas.microsoft.com/office/drawing/2010/main" val="0"/>
              </a:ext>
            </a:extLst>
          </a:blip>
          <a:srcRect l="3695" t="47795" r="46902" b="6033"/>
          <a:stretch/>
        </p:blipFill>
        <p:spPr>
          <a:xfrm>
            <a:off x="488122" y="941352"/>
            <a:ext cx="3792254" cy="2013978"/>
          </a:xfrm>
          <a:prstGeom prst="rect">
            <a:avLst/>
          </a:prstGeom>
        </p:spPr>
      </p:pic>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5991" y="50573"/>
            <a:ext cx="6915118" cy="762709"/>
          </a:xfrm>
        </p:spPr>
        <p:txBody>
          <a:bodyPr/>
          <a:lstStyle/>
          <a:p>
            <a:r>
              <a:rPr lang="en-US"/>
              <a:t>Example Attack Improvements</a:t>
            </a:r>
          </a:p>
        </p:txBody>
      </p:sp>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a:xfrm>
            <a:off x="488121" y="3298844"/>
            <a:ext cx="8575491" cy="3211277"/>
          </a:xfrm>
        </p:spPr>
        <p:txBody>
          <a:bodyPr>
            <a:normAutofit fontScale="92500" lnSpcReduction="10000"/>
          </a:bodyPr>
          <a:lstStyle/>
          <a:p>
            <a:r>
              <a:rPr lang="en-US" sz="2000" b="1"/>
              <a:t>Example 1: Temperature-dependent trigger</a:t>
            </a:r>
          </a:p>
          <a:p>
            <a:pPr marL="177800" lvl="1" indent="0">
              <a:buNone/>
            </a:pPr>
            <a:r>
              <a:rPr lang="en-US"/>
              <a:t>An attacker can measure DRAM chip’s </a:t>
            </a:r>
            <a:r>
              <a:rPr lang="en-US" b="1"/>
              <a:t>current temperature</a:t>
            </a:r>
          </a:p>
          <a:p>
            <a:pPr lvl="2"/>
            <a:r>
              <a:rPr lang="en-US"/>
              <a:t>To identify when the DRAM chip is </a:t>
            </a:r>
            <a:r>
              <a:rPr lang="en-US" b="1">
                <a:solidFill>
                  <a:srgbClr val="0070C0"/>
                </a:solidFill>
              </a:rPr>
              <a:t>at a certain temperature</a:t>
            </a:r>
          </a:p>
          <a:p>
            <a:pPr lvl="3"/>
            <a:r>
              <a:rPr lang="en-US"/>
              <a:t>To precisely measure temperature for </a:t>
            </a:r>
            <a:r>
              <a:rPr lang="en-US" b="1">
                <a:solidFill>
                  <a:srgbClr val="0070C0"/>
                </a:solidFill>
              </a:rPr>
              <a:t>covert channels</a:t>
            </a:r>
          </a:p>
          <a:p>
            <a:pPr lvl="2"/>
            <a:r>
              <a:rPr lang="en-US"/>
              <a:t>To identify </a:t>
            </a:r>
            <a:r>
              <a:rPr lang="en-US" b="1">
                <a:solidFill>
                  <a:srgbClr val="C00000"/>
                </a:solidFill>
              </a:rPr>
              <a:t>abnormal operating conditions </a:t>
            </a:r>
            <a:r>
              <a:rPr lang="en-US"/>
              <a:t>(e.g., warmer than usual)</a:t>
            </a:r>
          </a:p>
          <a:p>
            <a:pPr lvl="3"/>
            <a:r>
              <a:rPr lang="en-US"/>
              <a:t>To attack a data center </a:t>
            </a:r>
            <a:r>
              <a:rPr lang="en-US" b="1">
                <a:solidFill>
                  <a:srgbClr val="C00000"/>
                </a:solidFill>
              </a:rPr>
              <a:t>during its peak hours</a:t>
            </a:r>
          </a:p>
          <a:p>
            <a:pPr lvl="3"/>
            <a:r>
              <a:rPr lang="en-US"/>
              <a:t>To </a:t>
            </a:r>
            <a:r>
              <a:rPr lang="en-US" b="1">
                <a:solidFill>
                  <a:srgbClr val="C00000"/>
                </a:solidFill>
              </a:rPr>
              <a:t>spy on </a:t>
            </a:r>
            <a:r>
              <a:rPr lang="en-US"/>
              <a:t>an end-user’s behavioral patterns</a:t>
            </a:r>
          </a:p>
          <a:p>
            <a:r>
              <a:rPr lang="en-US" sz="2000" b="1"/>
              <a:t>Example 2: Manipulating temperature to make chips more vulnerable</a:t>
            </a:r>
            <a:endParaRPr lang="en-US" sz="2000"/>
          </a:p>
          <a:p>
            <a:pPr marL="177800" lvl="1" indent="0">
              <a:buNone/>
            </a:pPr>
            <a:r>
              <a:rPr lang="en-US"/>
              <a:t>An attacker can </a:t>
            </a:r>
            <a:r>
              <a:rPr lang="en-US" b="1"/>
              <a:t>heat up or cool down a DRAM chip </a:t>
            </a:r>
            <a:r>
              <a:rPr lang="en-US"/>
              <a:t>to a temperature level</a:t>
            </a:r>
            <a:r>
              <a:rPr lang="en-US" b="1">
                <a:solidFill>
                  <a:srgbClr val="0070C0"/>
                </a:solidFill>
              </a:rPr>
              <a:t> where the victim cells are vulnerable</a:t>
            </a:r>
          </a:p>
        </p:txBody>
      </p:sp>
      <p:sp>
        <p:nvSpPr>
          <p:cNvPr id="35" name="TextBox 34">
            <a:extLst>
              <a:ext uri="{FF2B5EF4-FFF2-40B4-BE49-F238E27FC236}">
                <a16:creationId xmlns:a16="http://schemas.microsoft.com/office/drawing/2014/main" id="{0BD80126-9F9C-D64A-962B-198A73C56A62}"/>
              </a:ext>
            </a:extLst>
          </p:cNvPr>
          <p:cNvSpPr txBox="1"/>
          <p:nvPr/>
        </p:nvSpPr>
        <p:spPr>
          <a:xfrm>
            <a:off x="857455" y="2898734"/>
            <a:ext cx="30495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Lower Bound (°C)</a:t>
            </a:r>
          </a:p>
        </p:txBody>
      </p:sp>
      <p:sp>
        <p:nvSpPr>
          <p:cNvPr id="36" name="TextBox 35">
            <a:extLst>
              <a:ext uri="{FF2B5EF4-FFF2-40B4-BE49-F238E27FC236}">
                <a16:creationId xmlns:a16="http://schemas.microsoft.com/office/drawing/2014/main" id="{D1781C1D-37E7-C841-9086-DB192CC68D4C}"/>
              </a:ext>
            </a:extLst>
          </p:cNvPr>
          <p:cNvSpPr txBox="1"/>
          <p:nvPr/>
        </p:nvSpPr>
        <p:spPr>
          <a:xfrm rot="16200000">
            <a:off x="-679447" y="1619288"/>
            <a:ext cx="201397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Upper Bound (°C)</a:t>
            </a:r>
          </a:p>
        </p:txBody>
      </p:sp>
      <p:grpSp>
        <p:nvGrpSpPr>
          <p:cNvPr id="4" name="Group 3">
            <a:extLst>
              <a:ext uri="{FF2B5EF4-FFF2-40B4-BE49-F238E27FC236}">
                <a16:creationId xmlns:a16="http://schemas.microsoft.com/office/drawing/2014/main" id="{ACFC6570-91ED-0C41-AADD-5B0052A787C1}"/>
              </a:ext>
            </a:extLst>
          </p:cNvPr>
          <p:cNvGrpSpPr/>
          <p:nvPr/>
        </p:nvGrpSpPr>
        <p:grpSpPr>
          <a:xfrm>
            <a:off x="2119814" y="1618558"/>
            <a:ext cx="5923518" cy="646331"/>
            <a:chOff x="2119814" y="1996918"/>
            <a:chExt cx="5923518" cy="646331"/>
          </a:xfrm>
        </p:grpSpPr>
        <p:sp>
          <p:nvSpPr>
            <p:cNvPr id="22" name="TextBox 21">
              <a:extLst>
                <a:ext uri="{FF2B5EF4-FFF2-40B4-BE49-F238E27FC236}">
                  <a16:creationId xmlns:a16="http://schemas.microsoft.com/office/drawing/2014/main" id="{63BC4457-1F1B-3C49-A112-ABF27F3FDC90}"/>
                </a:ext>
              </a:extLst>
            </p:cNvPr>
            <p:cNvSpPr txBox="1"/>
            <p:nvPr/>
          </p:nvSpPr>
          <p:spPr>
            <a:xfrm>
              <a:off x="4922873" y="1996918"/>
              <a:ext cx="3120459" cy="646331"/>
            </a:xfrm>
            <a:prstGeom prst="rect">
              <a:avLst/>
            </a:prstGeom>
            <a:solidFill>
              <a:srgbClr val="0070C0"/>
            </a:solidFill>
            <a:ln>
              <a:solidFill>
                <a:schemeClr val="accent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0.4% of DRAM cells </a:t>
              </a:r>
              <a:r>
                <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rPr>
                <a:t>exhibit bit flips </a:t>
              </a:r>
              <a:r>
                <a:rPr kumimoji="0" lang="en-US" sz="18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only at 70°C</a:t>
              </a:r>
            </a:p>
          </p:txBody>
        </p:sp>
        <p:cxnSp>
          <p:nvCxnSpPr>
            <p:cNvPr id="21" name="Straight Arrow Connector 20">
              <a:extLst>
                <a:ext uri="{FF2B5EF4-FFF2-40B4-BE49-F238E27FC236}">
                  <a16:creationId xmlns:a16="http://schemas.microsoft.com/office/drawing/2014/main" id="{B4D39B1C-6B96-234A-938D-211405D369EB}"/>
                </a:ext>
              </a:extLst>
            </p:cNvPr>
            <p:cNvCxnSpPr>
              <a:cxnSpLocks/>
              <a:stCxn id="19" idx="6"/>
            </p:cNvCxnSpPr>
            <p:nvPr/>
          </p:nvCxnSpPr>
          <p:spPr>
            <a:xfrm flipV="1">
              <a:off x="2603797" y="2208762"/>
              <a:ext cx="2319077" cy="497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67A4336-F393-2F44-A379-78B6502D7E40}"/>
                </a:ext>
              </a:extLst>
            </p:cNvPr>
            <p:cNvSpPr/>
            <p:nvPr/>
          </p:nvSpPr>
          <p:spPr>
            <a:xfrm>
              <a:off x="2119814" y="2111356"/>
              <a:ext cx="483983" cy="204757"/>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4E39DF7F-8EEB-5743-BD1A-386461D18344}"/>
              </a:ext>
            </a:extLst>
          </p:cNvPr>
          <p:cNvGrpSpPr/>
          <p:nvPr/>
        </p:nvGrpSpPr>
        <p:grpSpPr>
          <a:xfrm>
            <a:off x="4075611" y="877087"/>
            <a:ext cx="3967721" cy="646331"/>
            <a:chOff x="4075611" y="877087"/>
            <a:chExt cx="3967721" cy="646331"/>
          </a:xfrm>
        </p:grpSpPr>
        <p:cxnSp>
          <p:nvCxnSpPr>
            <p:cNvPr id="26" name="Straight Arrow Connector 25">
              <a:extLst>
                <a:ext uri="{FF2B5EF4-FFF2-40B4-BE49-F238E27FC236}">
                  <a16:creationId xmlns:a16="http://schemas.microsoft.com/office/drawing/2014/main" id="{8315DF6C-0EA6-3842-BBC3-801A5B7BFFCB}"/>
                </a:ext>
              </a:extLst>
            </p:cNvPr>
            <p:cNvCxnSpPr>
              <a:cxnSpLocks/>
            </p:cNvCxnSpPr>
            <p:nvPr/>
          </p:nvCxnSpPr>
          <p:spPr>
            <a:xfrm flipV="1">
              <a:off x="4075611" y="1068013"/>
              <a:ext cx="847263" cy="49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BECDCF5-A5AE-004A-BAF7-9A66F8C631DE}"/>
                </a:ext>
              </a:extLst>
            </p:cNvPr>
            <p:cNvSpPr txBox="1"/>
            <p:nvPr/>
          </p:nvSpPr>
          <p:spPr>
            <a:xfrm>
              <a:off x="4922874" y="877087"/>
              <a:ext cx="3120458" cy="646331"/>
            </a:xfrm>
            <a:prstGeom prst="rect">
              <a:avLst/>
            </a:prstGeom>
            <a:solidFill>
              <a:srgbClr val="C00000"/>
            </a:solidFill>
            <a:ln>
              <a:solidFill>
                <a:srgbClr val="89000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76.6% of DRAM cells </a:t>
              </a:r>
              <a:r>
                <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rPr>
                <a:t>exhibit bit flips </a:t>
              </a:r>
              <a:r>
                <a:rPr kumimoji="0" lang="en-US" sz="18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above 70°C</a:t>
              </a:r>
            </a:p>
          </p:txBody>
        </p:sp>
      </p:grpSp>
      <p:sp>
        <p:nvSpPr>
          <p:cNvPr id="6" name="Rectangle 5">
            <a:extLst>
              <a:ext uri="{FF2B5EF4-FFF2-40B4-BE49-F238E27FC236}">
                <a16:creationId xmlns:a16="http://schemas.microsoft.com/office/drawing/2014/main" id="{94BA73B3-E066-844B-A178-AB29B245F3C8}"/>
              </a:ext>
            </a:extLst>
          </p:cNvPr>
          <p:cNvSpPr/>
          <p:nvPr/>
        </p:nvSpPr>
        <p:spPr>
          <a:xfrm>
            <a:off x="778933" y="941353"/>
            <a:ext cx="3296678" cy="78667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642266"/>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0"/>
            <a:ext cx="9144000" cy="3643193"/>
          </a:xfrm>
          <a:prstGeom prst="rect">
            <a:avLst/>
          </a:prstGeom>
          <a:noFill/>
        </p:spPr>
        <p:txBody>
          <a:bodyPr anchor="ctr">
            <a:noAutofit/>
          </a:bodyPr>
          <a:lstStyle/>
          <a:p>
            <a:pPr algn="ctr">
              <a:lnSpc>
                <a:spcPct val="100000"/>
              </a:lnSpc>
            </a:pPr>
            <a:r>
              <a:rPr lang="en-US" sz="3600" b="1" i="1" dirty="0">
                <a:solidFill>
                  <a:srgbClr val="FFFFFF"/>
                </a:solidFill>
                <a:latin typeface="Cambria"/>
                <a:cs typeface="Cambria"/>
              </a:rPr>
              <a:t>Understanding RowHammer </a:t>
            </a:r>
            <a:br>
              <a:rPr lang="en-US" sz="3600" b="1" i="1" dirty="0">
                <a:solidFill>
                  <a:srgbClr val="FFFFFF"/>
                </a:solidFill>
                <a:latin typeface="Cambria"/>
                <a:cs typeface="Cambria"/>
              </a:rPr>
            </a:br>
            <a:r>
              <a:rPr lang="en-US" sz="3600" b="1" i="1" dirty="0">
                <a:solidFill>
                  <a:srgbClr val="FFFFFF"/>
                </a:solidFill>
                <a:latin typeface="Cambria"/>
                <a:cs typeface="Cambria"/>
              </a:rPr>
              <a:t>Under Reduced </a:t>
            </a:r>
            <a:r>
              <a:rPr lang="en-US" sz="3600" b="1" i="1" dirty="0" err="1">
                <a:solidFill>
                  <a:srgbClr val="FFFFFF"/>
                </a:solidFill>
                <a:latin typeface="Cambria"/>
                <a:cs typeface="Cambria"/>
              </a:rPr>
              <a:t>Wordline</a:t>
            </a:r>
            <a:r>
              <a:rPr lang="en-US" sz="3600" b="1" i="1" dirty="0">
                <a:solidFill>
                  <a:srgbClr val="FFFFFF"/>
                </a:solidFill>
                <a:latin typeface="Cambria"/>
                <a:cs typeface="Cambria"/>
              </a:rPr>
              <a:t> Voltage</a:t>
            </a:r>
            <a:br>
              <a:rPr lang="en-US" sz="3600" b="1" i="1" dirty="0">
                <a:solidFill>
                  <a:srgbClr val="FFFFFF"/>
                </a:solidFill>
                <a:latin typeface="Cambria"/>
                <a:cs typeface="Cambria"/>
              </a:rPr>
            </a:br>
            <a:r>
              <a:rPr lang="en-US" sz="1400" b="1" i="1" dirty="0">
                <a:solidFill>
                  <a:schemeClr val="bg1"/>
                </a:solidFill>
                <a:latin typeface="Cambria"/>
                <a:cs typeface="Cambria"/>
              </a:rPr>
              <a:t> </a:t>
            </a:r>
            <a:br>
              <a:rPr lang="en-US" sz="28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An Experimental Study Using Real DRAM Devices </a:t>
            </a:r>
            <a:endParaRPr lang="en-US" sz="2800" b="1" dirty="0">
              <a:solidFill>
                <a:schemeClr val="bg1"/>
              </a:solidFill>
              <a:latin typeface="Cambria"/>
              <a:cs typeface="Cambria"/>
            </a:endParaRPr>
          </a:p>
        </p:txBody>
      </p:sp>
      <p:sp>
        <p:nvSpPr>
          <p:cNvPr id="103" name="Subtitle 2"/>
          <p:cNvSpPr>
            <a:spLocks noGrp="1"/>
          </p:cNvSpPr>
          <p:nvPr>
            <p:ph type="subTitle" idx="4294967295"/>
          </p:nvPr>
        </p:nvSpPr>
        <p:spPr>
          <a:xfrm>
            <a:off x="228600" y="4124822"/>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Haocong</a:t>
            </a:r>
            <a:r>
              <a:rPr lang="en-US" sz="2400" dirty="0">
                <a:latin typeface="Cambria"/>
                <a:cs typeface="Cambria"/>
              </a:rPr>
              <a:t> Luo   Geraldo F. de </a:t>
            </a:r>
            <a:r>
              <a:rPr lang="en-US" sz="2400" dirty="0" err="1">
                <a:latin typeface="Cambria"/>
                <a:cs typeface="Cambria"/>
              </a:rPr>
              <a:t>Oliviera</a:t>
            </a:r>
            <a:r>
              <a:rPr lang="en-US" sz="2400" dirty="0">
                <a:latin typeface="Cambria"/>
                <a:cs typeface="Cambria"/>
              </a:rPr>
              <a:t>    </a:t>
            </a: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p>
          <a:p>
            <a:pPr marL="0" indent="0" algn="ctr">
              <a:buNone/>
            </a:pP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Jisung</a:t>
            </a:r>
            <a:r>
              <a:rPr lang="en-US" sz="2400" dirty="0">
                <a:latin typeface="Cambria"/>
                <a:cs typeface="Cambria"/>
              </a:rPr>
              <a:t> Park   Hasan Hassan   </a:t>
            </a:r>
            <a:r>
              <a:rPr lang="en-US" sz="2400" dirty="0" err="1">
                <a:latin typeface="Cambria"/>
                <a:cs typeface="Cambria"/>
              </a:rPr>
              <a:t>Jeremie</a:t>
            </a:r>
            <a:r>
              <a:rPr lang="en-US" sz="2400" dirty="0">
                <a:latin typeface="Cambria"/>
                <a:cs typeface="Cambria"/>
              </a:rPr>
              <a:t> S. Kim </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22" y="6136739"/>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descr="Cesga – Centro de Supercomputación de Galicia Logo">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964" y="5990613"/>
            <a:ext cx="1754436" cy="71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615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3D1FEB22-68CA-4480-79E3-BDA4B0C6913B}"/>
              </a:ext>
            </a:extLst>
          </p:cNvPr>
          <p:cNvSpPr txBox="1"/>
          <p:nvPr/>
        </p:nvSpPr>
        <p:spPr>
          <a:xfrm>
            <a:off x="-1832" y="3227121"/>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dirty="0"/>
              <a:t>A Closer Look into RowHammer</a:t>
            </a:r>
          </a:p>
        </p:txBody>
      </p:sp>
      <p:sp>
        <p:nvSpPr>
          <p:cNvPr id="67" name="Rectangle 66">
            <a:extLst>
              <a:ext uri="{FF2B5EF4-FFF2-40B4-BE49-F238E27FC236}">
                <a16:creationId xmlns:a16="http://schemas.microsoft.com/office/drawing/2014/main" id="{6BCF1DD3-7069-304F-A7DA-2B3412AB7E30}"/>
              </a:ext>
            </a:extLst>
          </p:cNvPr>
          <p:cNvSpPr/>
          <p:nvPr/>
        </p:nvSpPr>
        <p:spPr>
          <a:xfrm>
            <a:off x="1755926" y="210504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Victim Row</a:t>
            </a: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1602359" y="2399786"/>
            <a:ext cx="2772000"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6437664-3173-D741-BE03-EE15F300DC1E}"/>
              </a:ext>
            </a:extLst>
          </p:cNvPr>
          <p:cNvSpPr/>
          <p:nvPr/>
        </p:nvSpPr>
        <p:spPr>
          <a:xfrm>
            <a:off x="3547209" y="6342752"/>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ED7D30"/>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srgbClr val="ED7D30"/>
              </a:solidFill>
              <a:effectLst/>
              <a:uLnTx/>
              <a:uFillTx/>
              <a:latin typeface="Cambria" panose="02040503050406030204" pitchFamily="18" charset="0"/>
              <a:ea typeface="+mn-ea"/>
              <a:cs typeface="+mn-cs"/>
            </a:endParaRPr>
          </a:p>
        </p:txBody>
      </p:sp>
      <p:cxnSp>
        <p:nvCxnSpPr>
          <p:cNvPr id="73" name="Straight Arrow Connector 72">
            <a:extLst>
              <a:ext uri="{FF2B5EF4-FFF2-40B4-BE49-F238E27FC236}">
                <a16:creationId xmlns:a16="http://schemas.microsoft.com/office/drawing/2014/main" id="{02482588-6540-6F45-BE62-C51B52C61F46}"/>
              </a:ext>
            </a:extLst>
          </p:cNvPr>
          <p:cNvCxnSpPr>
            <a:cxnSpLocks/>
          </p:cNvCxnSpPr>
          <p:nvPr/>
        </p:nvCxnSpPr>
        <p:spPr>
          <a:xfrm flipV="1">
            <a:off x="4047666" y="882681"/>
            <a:ext cx="0" cy="5413845"/>
          </a:xfrm>
          <a:prstGeom prst="straightConnector1">
            <a:avLst/>
          </a:prstGeom>
          <a:ln w="381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3364161" y="255726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3229072" y="264509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3498302" y="270509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3229072" y="270509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3498302" y="284514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3124853" y="284514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3229072" y="270509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3364161" y="239700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3602522" y="284514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a:cxnSpLocks/>
          </p:cNvCxnSpPr>
          <p:nvPr/>
        </p:nvCxnSpPr>
        <p:spPr>
          <a:xfrm rot="5400000">
            <a:off x="2708101" y="285660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2722247" y="287285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483FF8AB-FFCF-CD58-7EC7-609C64189673}"/>
              </a:ext>
            </a:extLst>
          </p:cNvPr>
          <p:cNvGrpSpPr/>
          <p:nvPr/>
        </p:nvGrpSpPr>
        <p:grpSpPr>
          <a:xfrm rot="5400000">
            <a:off x="2816363" y="2696622"/>
            <a:ext cx="280086" cy="295140"/>
            <a:chOff x="2794136" y="2706158"/>
            <a:chExt cx="280086" cy="295140"/>
          </a:xfrm>
        </p:grpSpPr>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2934178" y="270615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2794136" y="293106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2794136" y="278800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2934178" y="2931063"/>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8B1598C6-40BA-6994-CA2D-F4F6714D3780}"/>
              </a:ext>
            </a:extLst>
          </p:cNvPr>
          <p:cNvSpPr txBox="1"/>
          <p:nvPr/>
        </p:nvSpPr>
        <p:spPr>
          <a:xfrm>
            <a:off x="0" y="1254661"/>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grpSp>
        <p:nvGrpSpPr>
          <p:cNvPr id="185" name="Group 184">
            <a:extLst>
              <a:ext uri="{FF2B5EF4-FFF2-40B4-BE49-F238E27FC236}">
                <a16:creationId xmlns:a16="http://schemas.microsoft.com/office/drawing/2014/main" id="{1A9BC2C9-3766-AA31-1721-553FBA5C9529}"/>
              </a:ext>
            </a:extLst>
          </p:cNvPr>
          <p:cNvGrpSpPr/>
          <p:nvPr/>
        </p:nvGrpSpPr>
        <p:grpSpPr>
          <a:xfrm>
            <a:off x="1602356" y="1139353"/>
            <a:ext cx="2753098" cy="939482"/>
            <a:chOff x="1500071" y="875223"/>
            <a:chExt cx="2753098" cy="939482"/>
          </a:xfrm>
        </p:grpSpPr>
        <p:sp>
          <p:nvSpPr>
            <p:cNvPr id="188" name="Rectangle 187">
              <a:extLst>
                <a:ext uri="{FF2B5EF4-FFF2-40B4-BE49-F238E27FC236}">
                  <a16:creationId xmlns:a16="http://schemas.microsoft.com/office/drawing/2014/main" id="{EF81FB37-0662-037E-9DEC-ABD7FA90D020}"/>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Victim Row</a:t>
              </a:r>
            </a:p>
          </p:txBody>
        </p:sp>
        <p:cxnSp>
          <p:nvCxnSpPr>
            <p:cNvPr id="189" name="Straight Arrow Connector 188">
              <a:extLst>
                <a:ext uri="{FF2B5EF4-FFF2-40B4-BE49-F238E27FC236}">
                  <a16:creationId xmlns:a16="http://schemas.microsoft.com/office/drawing/2014/main" id="{B8BAA98F-0EA6-5666-778C-B7E52B2EF4A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674B6E8-3878-2C12-9AC0-9A271D4D663F}"/>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668564-2A45-44AB-6C1C-2DBE8662EF9A}"/>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1257DCE0-3558-367A-0D5D-9F3BC63D9B7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368C8818-266B-F0F5-6A85-34C0C7A168A0}"/>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FAFD6688-057B-8E4D-5733-7156DFEC0D10}"/>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514C1C3D-1817-2345-41EB-D3C75A077BAC}"/>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FCA4677C-6395-0608-F1C9-C99FAA84A1B3}"/>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53E21BBF-615B-5060-D5D2-2BB9AF79D926}"/>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78C6F56A-2B07-9785-9A5D-C095F3154F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1" name="Elbow Connector 200">
              <a:extLst>
                <a:ext uri="{FF2B5EF4-FFF2-40B4-BE49-F238E27FC236}">
                  <a16:creationId xmlns:a16="http://schemas.microsoft.com/office/drawing/2014/main" id="{B6E32593-A94A-35B5-E3AB-1653826B046D}"/>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1">
              <a:extLst>
                <a:ext uri="{FF2B5EF4-FFF2-40B4-BE49-F238E27FC236}">
                  <a16:creationId xmlns:a16="http://schemas.microsoft.com/office/drawing/2014/main" id="{F6ADE0AC-4233-F47B-36E9-9099D0EF2E1A}"/>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A883379-D40B-44E7-15B8-81AE2431145F}"/>
                </a:ext>
              </a:extLst>
            </p:cNvPr>
            <p:cNvGrpSpPr/>
            <p:nvPr/>
          </p:nvGrpSpPr>
          <p:grpSpPr>
            <a:xfrm rot="5400000">
              <a:off x="2714077" y="1466806"/>
              <a:ext cx="280088" cy="295142"/>
              <a:chOff x="2800486" y="2699808"/>
              <a:chExt cx="280088" cy="295142"/>
            </a:xfrm>
          </p:grpSpPr>
          <p:cxnSp>
            <p:nvCxnSpPr>
              <p:cNvPr id="204" name="Straight Arrow Connector 203">
                <a:extLst>
                  <a:ext uri="{FF2B5EF4-FFF2-40B4-BE49-F238E27FC236}">
                    <a16:creationId xmlns:a16="http://schemas.microsoft.com/office/drawing/2014/main" id="{936F617E-4F13-7DCB-7F17-356C01F78F99}"/>
                  </a:ext>
                </a:extLst>
              </p:cNvPr>
              <p:cNvCxnSpPr/>
              <p:nvPr/>
            </p:nvCxnSpPr>
            <p:spPr>
              <a:xfrm flipV="1">
                <a:off x="2940532"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2F7FC45-109B-05A0-D32F-07FDFE3938D8}"/>
                  </a:ext>
                </a:extLst>
              </p:cNvPr>
              <p:cNvCxnSpPr/>
              <p:nvPr/>
            </p:nvCxnSpPr>
            <p:spPr>
              <a:xfrm flipH="1">
                <a:off x="2800486" y="292471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242B1542-8066-DD7F-B87F-2BC57A68A59C}"/>
                  </a:ext>
                </a:extLst>
              </p:cNvPr>
              <p:cNvCxnSpPr/>
              <p:nvPr/>
            </p:nvCxnSpPr>
            <p:spPr>
              <a:xfrm flipH="1">
                <a:off x="2800488" y="278165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E325406-D190-22E5-C0BF-C3532B3F3616}"/>
                  </a:ext>
                </a:extLst>
              </p:cNvPr>
              <p:cNvCxnSpPr/>
              <p:nvPr/>
            </p:nvCxnSpPr>
            <p:spPr>
              <a:xfrm flipV="1">
                <a:off x="2940530" y="2924715"/>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5F4298B-EEA8-CD62-E7EC-87698B573EAA}"/>
              </a:ext>
            </a:extLst>
          </p:cNvPr>
          <p:cNvGrpSpPr/>
          <p:nvPr/>
        </p:nvGrpSpPr>
        <p:grpSpPr>
          <a:xfrm>
            <a:off x="1605883" y="3117356"/>
            <a:ext cx="2753098" cy="939482"/>
            <a:chOff x="1500071" y="875223"/>
            <a:chExt cx="2753098" cy="939482"/>
          </a:xfrm>
        </p:grpSpPr>
        <p:sp>
          <p:nvSpPr>
            <p:cNvPr id="210" name="Rectangle 209">
              <a:extLst>
                <a:ext uri="{FF2B5EF4-FFF2-40B4-BE49-F238E27FC236}">
                  <a16:creationId xmlns:a16="http://schemas.microsoft.com/office/drawing/2014/main" id="{58F5B182-B9CD-E34D-09DA-9B1341DAB493}"/>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Aggressor Row</a:t>
              </a:r>
            </a:p>
          </p:txBody>
        </p:sp>
        <p:cxnSp>
          <p:nvCxnSpPr>
            <p:cNvPr id="211" name="Straight Arrow Connector 210">
              <a:extLst>
                <a:ext uri="{FF2B5EF4-FFF2-40B4-BE49-F238E27FC236}">
                  <a16:creationId xmlns:a16="http://schemas.microsoft.com/office/drawing/2014/main" id="{F171EBE3-A67C-E511-6EC1-C8126F4C087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6EA4C29-6C40-D2D7-F71D-DFD4137854C5}"/>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59F77A2-B608-5C33-298A-7C60A51F1E41}"/>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419874D0-15C2-5F5B-D754-990C560D08E6}"/>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7D03CF3-E354-003B-5A7E-08F0BB8840FF}"/>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FB2316B3-EC94-1526-251D-7E2268742976}"/>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20A8CE7D-B8C2-624D-3216-F85F6C7AFFC8}"/>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6D1D8E3-3AC9-A6D0-D068-2FD85B5D29DE}"/>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378B2802-71E8-7649-95B2-6067E9DB74A8}"/>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C9D061C1-77EC-EC24-B43E-F91F62BF507B}"/>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1" name="Elbow Connector 220">
              <a:extLst>
                <a:ext uri="{FF2B5EF4-FFF2-40B4-BE49-F238E27FC236}">
                  <a16:creationId xmlns:a16="http://schemas.microsoft.com/office/drawing/2014/main" id="{79D7264F-DFA4-5B80-D9F2-99451B1895B3}"/>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E894A469-27C9-3DA6-4050-4E4A2F1DBEFD}"/>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DDA6B780-90BC-5E86-1F18-27996CEEB3B2}"/>
                </a:ext>
              </a:extLst>
            </p:cNvPr>
            <p:cNvGrpSpPr/>
            <p:nvPr/>
          </p:nvGrpSpPr>
          <p:grpSpPr>
            <a:xfrm rot="5400000">
              <a:off x="2714077" y="1466804"/>
              <a:ext cx="280087" cy="295141"/>
              <a:chOff x="2800485" y="2699808"/>
              <a:chExt cx="280087" cy="295141"/>
            </a:xfrm>
          </p:grpSpPr>
          <p:cxnSp>
            <p:nvCxnSpPr>
              <p:cNvPr id="224" name="Straight Arrow Connector 223">
                <a:extLst>
                  <a:ext uri="{FF2B5EF4-FFF2-40B4-BE49-F238E27FC236}">
                    <a16:creationId xmlns:a16="http://schemas.microsoft.com/office/drawing/2014/main" id="{AD7A42BF-D5AE-8262-A873-B793DD8EB928}"/>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C83C5DF-87F5-6414-C858-79F081C954A9}"/>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146CDC8-06C6-A4E9-4776-5FDA17C7D756}"/>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6319BC70-766D-13C6-91D7-67B9B08663BD}"/>
                  </a:ext>
                </a:extLst>
              </p:cNvPr>
              <p:cNvCxnSpPr/>
              <p:nvPr/>
            </p:nvCxnSpPr>
            <p:spPr>
              <a:xfrm flipV="1">
                <a:off x="2940527"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75" name="Group 274">
            <a:extLst>
              <a:ext uri="{FF2B5EF4-FFF2-40B4-BE49-F238E27FC236}">
                <a16:creationId xmlns:a16="http://schemas.microsoft.com/office/drawing/2014/main" id="{7E136DD9-5414-9C30-FC55-4E6661C69307}"/>
              </a:ext>
            </a:extLst>
          </p:cNvPr>
          <p:cNvGrpSpPr/>
          <p:nvPr/>
        </p:nvGrpSpPr>
        <p:grpSpPr>
          <a:xfrm>
            <a:off x="0" y="902118"/>
            <a:ext cx="4713557" cy="5025652"/>
            <a:chOff x="0" y="902118"/>
            <a:chExt cx="4713557" cy="5025652"/>
          </a:xfrm>
        </p:grpSpPr>
        <p:sp>
          <p:nvSpPr>
            <p:cNvPr id="183" name="Rectangle 182">
              <a:extLst>
                <a:ext uri="{FF2B5EF4-FFF2-40B4-BE49-F238E27FC236}">
                  <a16:creationId xmlns:a16="http://schemas.microsoft.com/office/drawing/2014/main" id="{D8FB507B-8F9A-B68B-0901-FB5567EF7A9E}"/>
                </a:ext>
              </a:extLst>
            </p:cNvPr>
            <p:cNvSpPr/>
            <p:nvPr/>
          </p:nvSpPr>
          <p:spPr>
            <a:xfrm>
              <a:off x="1602359" y="902118"/>
              <a:ext cx="2772000"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8D01248E-2682-5B7A-A019-DC4D173F2AEF}"/>
                </a:ext>
              </a:extLst>
            </p:cNvPr>
            <p:cNvSpPr/>
            <p:nvPr/>
          </p:nvSpPr>
          <p:spPr>
            <a:xfrm rot="10800000">
              <a:off x="1602359" y="3429000"/>
              <a:ext cx="2771979"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3E9809F0-2CF5-B401-DF0B-EDD1F7266977}"/>
                </a:ext>
              </a:extLst>
            </p:cNvPr>
            <p:cNvSpPr txBox="1"/>
            <p:nvPr/>
          </p:nvSpPr>
          <p:spPr>
            <a:xfrm rot="16200000">
              <a:off x="3819268" y="3220771"/>
              <a:ext cx="14192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Disturbance</a:t>
              </a:r>
            </a:p>
          </p:txBody>
        </p:sp>
        <p:sp>
          <p:nvSpPr>
            <p:cNvPr id="51" name="TextBox 50">
              <a:extLst>
                <a:ext uri="{FF2B5EF4-FFF2-40B4-BE49-F238E27FC236}">
                  <a16:creationId xmlns:a16="http://schemas.microsoft.com/office/drawing/2014/main" id="{80B96401-1F40-9C4E-90F7-5C414D7D0975}"/>
                </a:ext>
              </a:extLst>
            </p:cNvPr>
            <p:cNvSpPr txBox="1"/>
            <p:nvPr/>
          </p:nvSpPr>
          <p:spPr>
            <a:xfrm>
              <a:off x="0" y="3228786"/>
              <a:ext cx="1509820"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a:ea typeface="Cambria"/>
                  <a:cs typeface="+mn-cs"/>
                </a:rPr>
                <a:t>High Voltage</a:t>
              </a:r>
              <a:endParaRPr kumimoji="0" lang="en-US" sz="1800" b="0" i="0" u="none" strike="noStrike" kern="1200" cap="none" spc="0" normalizeH="0" baseline="0" noProof="0" dirty="0">
                <a:ln>
                  <a:noFill/>
                </a:ln>
                <a:solidFill>
                  <a:srgbClr val="000000"/>
                </a:solidFill>
                <a:effectLst/>
                <a:uLnTx/>
                <a:uFillTx/>
                <a:latin typeface="Cambria"/>
                <a:ea typeface="Cambria"/>
                <a:cs typeface="Calibri"/>
              </a:endParaRPr>
            </a:p>
          </p:txBody>
        </p:sp>
        <p:cxnSp>
          <p:nvCxnSpPr>
            <p:cNvPr id="150" name="Straight Arrow Connector 149">
              <a:extLst>
                <a:ext uri="{FF2B5EF4-FFF2-40B4-BE49-F238E27FC236}">
                  <a16:creationId xmlns:a16="http://schemas.microsoft.com/office/drawing/2014/main" id="{37D9AEBF-2142-A7C2-861A-9BA2CA04C115}"/>
                </a:ext>
              </a:extLst>
            </p:cNvPr>
            <p:cNvCxnSpPr>
              <a:cxnSpLocks/>
            </p:cNvCxnSpPr>
            <p:nvPr/>
          </p:nvCxnSpPr>
          <p:spPr>
            <a:xfrm flipH="1">
              <a:off x="1602356" y="3411787"/>
              <a:ext cx="2757018" cy="0"/>
            </a:xfrm>
            <a:prstGeom prst="straightConnector1">
              <a:avLst/>
            </a:prstGeom>
            <a:ln w="381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1686EC97-F7A8-C35A-7EF3-0357B5C62D14}"/>
                </a:ext>
              </a:extLst>
            </p:cNvPr>
            <p:cNvSpPr/>
            <p:nvPr/>
          </p:nvSpPr>
          <p:spPr>
            <a:xfrm>
              <a:off x="1759098" y="3117024"/>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sp>
        <p:nvSpPr>
          <p:cNvPr id="232" name="TextBox 231">
            <a:extLst>
              <a:ext uri="{FF2B5EF4-FFF2-40B4-BE49-F238E27FC236}">
                <a16:creationId xmlns:a16="http://schemas.microsoft.com/office/drawing/2014/main" id="{05E515A5-1A27-F665-4F84-D6D6D5558371}"/>
              </a:ext>
            </a:extLst>
          </p:cNvPr>
          <p:cNvSpPr txBox="1"/>
          <p:nvPr/>
        </p:nvSpPr>
        <p:spPr>
          <a:xfrm>
            <a:off x="0" y="2211844"/>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sp>
        <p:nvSpPr>
          <p:cNvPr id="233" name="TextBox 232">
            <a:extLst>
              <a:ext uri="{FF2B5EF4-FFF2-40B4-BE49-F238E27FC236}">
                <a16:creationId xmlns:a16="http://schemas.microsoft.com/office/drawing/2014/main" id="{BA6A970C-F06E-5DBB-D7B1-54754A6C0140}"/>
              </a:ext>
            </a:extLst>
          </p:cNvPr>
          <p:cNvSpPr txBox="1"/>
          <p:nvPr/>
        </p:nvSpPr>
        <p:spPr>
          <a:xfrm>
            <a:off x="0" y="4209055"/>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grpSp>
        <p:nvGrpSpPr>
          <p:cNvPr id="234" name="Group 233">
            <a:extLst>
              <a:ext uri="{FF2B5EF4-FFF2-40B4-BE49-F238E27FC236}">
                <a16:creationId xmlns:a16="http://schemas.microsoft.com/office/drawing/2014/main" id="{E74C410C-E59D-E0B8-9CF5-72F16DE79630}"/>
              </a:ext>
            </a:extLst>
          </p:cNvPr>
          <p:cNvGrpSpPr/>
          <p:nvPr/>
        </p:nvGrpSpPr>
        <p:grpSpPr>
          <a:xfrm>
            <a:off x="1605883" y="4112989"/>
            <a:ext cx="2753098" cy="942657"/>
            <a:chOff x="1500071" y="875223"/>
            <a:chExt cx="2753098" cy="942657"/>
          </a:xfrm>
        </p:grpSpPr>
        <p:sp>
          <p:nvSpPr>
            <p:cNvPr id="235" name="Rectangle 234">
              <a:extLst>
                <a:ext uri="{FF2B5EF4-FFF2-40B4-BE49-F238E27FC236}">
                  <a16:creationId xmlns:a16="http://schemas.microsoft.com/office/drawing/2014/main" id="{1F35DD62-928F-CFC3-E31C-5C62FB815459}"/>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Victim Row</a:t>
              </a:r>
            </a:p>
          </p:txBody>
        </p:sp>
        <p:cxnSp>
          <p:nvCxnSpPr>
            <p:cNvPr id="236" name="Straight Arrow Connector 235">
              <a:extLst>
                <a:ext uri="{FF2B5EF4-FFF2-40B4-BE49-F238E27FC236}">
                  <a16:creationId xmlns:a16="http://schemas.microsoft.com/office/drawing/2014/main" id="{78C91497-AB75-5DC4-0F05-1B28C25063EA}"/>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26AE30A-5CFD-2018-C454-26D209077B24}"/>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C787EBA-34A4-D067-99A2-93F6B1842488}"/>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544F0A68-337F-D7C3-39E5-B025E635E562}"/>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CDE2EC2-AEDB-ED7A-EBFB-3348B2A454B4}"/>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1BB9F0D6-BFDD-3988-DFD0-BEB905BF5F6A}"/>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5427CC40-4186-98AB-3817-1F11DA3AB0A9}"/>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2E1D263A-2933-6906-0A61-E53558C686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A92160BF-7A10-B02C-2BF9-BD8A10567620}"/>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3F03A431-FE32-FA9B-651F-3F85BE3CA76A}"/>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6" name="Elbow Connector 245">
              <a:extLst>
                <a:ext uri="{FF2B5EF4-FFF2-40B4-BE49-F238E27FC236}">
                  <a16:creationId xmlns:a16="http://schemas.microsoft.com/office/drawing/2014/main" id="{DCD41508-83A9-8C45-537C-0E070AE0FD0C}"/>
                </a:ext>
              </a:extLst>
            </p:cNvPr>
            <p:cNvCxnSpPr>
              <a:cxnSpLocks/>
            </p:cNvCxnSpPr>
            <p:nvPr/>
          </p:nvCxnSpPr>
          <p:spPr>
            <a:xfrm rot="5400000">
              <a:off x="2605813" y="1629961"/>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7" name="Straight Arrow Connector 246">
              <a:extLst>
                <a:ext uri="{FF2B5EF4-FFF2-40B4-BE49-F238E27FC236}">
                  <a16:creationId xmlns:a16="http://schemas.microsoft.com/office/drawing/2014/main" id="{2DBCD2B7-7D9D-E139-100B-E4C2B686A738}"/>
                </a:ext>
              </a:extLst>
            </p:cNvPr>
            <p:cNvCxnSpPr/>
            <p:nvPr/>
          </p:nvCxnSpPr>
          <p:spPr>
            <a:xfrm>
              <a:off x="2619959" y="1646210"/>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ADDC1FBB-A067-EA89-1951-1395EBCA44F1}"/>
                </a:ext>
              </a:extLst>
            </p:cNvPr>
            <p:cNvGrpSpPr/>
            <p:nvPr/>
          </p:nvGrpSpPr>
          <p:grpSpPr>
            <a:xfrm rot="5400000">
              <a:off x="2714079" y="1469981"/>
              <a:ext cx="280087" cy="295141"/>
              <a:chOff x="2803660" y="2699808"/>
              <a:chExt cx="280087" cy="295141"/>
            </a:xfrm>
          </p:grpSpPr>
          <p:cxnSp>
            <p:nvCxnSpPr>
              <p:cNvPr id="249" name="Straight Arrow Connector 248">
                <a:extLst>
                  <a:ext uri="{FF2B5EF4-FFF2-40B4-BE49-F238E27FC236}">
                    <a16:creationId xmlns:a16="http://schemas.microsoft.com/office/drawing/2014/main" id="{548F1473-4DCF-6C7E-EEE0-D3622BDEEFF8}"/>
                  </a:ext>
                </a:extLst>
              </p:cNvPr>
              <p:cNvCxnSpPr/>
              <p:nvPr/>
            </p:nvCxnSpPr>
            <p:spPr>
              <a:xfrm flipV="1">
                <a:off x="2943700"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08796C0B-5FA9-BB91-5A3D-08B297D20618}"/>
                  </a:ext>
                </a:extLst>
              </p:cNvPr>
              <p:cNvCxnSpPr/>
              <p:nvPr/>
            </p:nvCxnSpPr>
            <p:spPr>
              <a:xfrm flipH="1">
                <a:off x="2803661" y="292471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34EE0D4-4E53-2AD4-521A-0F3D50C170A5}"/>
                  </a:ext>
                </a:extLst>
              </p:cNvPr>
              <p:cNvCxnSpPr/>
              <p:nvPr/>
            </p:nvCxnSpPr>
            <p:spPr>
              <a:xfrm flipH="1">
                <a:off x="2803660" y="278165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B7A00D6A-A42E-B647-EB3F-79CE83679DB1}"/>
                  </a:ext>
                </a:extLst>
              </p:cNvPr>
              <p:cNvCxnSpPr/>
              <p:nvPr/>
            </p:nvCxnSpPr>
            <p:spPr>
              <a:xfrm flipV="1">
                <a:off x="2943700"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53" name="Group 252">
            <a:extLst>
              <a:ext uri="{FF2B5EF4-FFF2-40B4-BE49-F238E27FC236}">
                <a16:creationId xmlns:a16="http://schemas.microsoft.com/office/drawing/2014/main" id="{20F2BF06-530D-7CF9-98B7-1A5D45ABC954}"/>
              </a:ext>
            </a:extLst>
          </p:cNvPr>
          <p:cNvGrpSpPr/>
          <p:nvPr/>
        </p:nvGrpSpPr>
        <p:grpSpPr>
          <a:xfrm>
            <a:off x="1605883" y="5099330"/>
            <a:ext cx="2753098" cy="939482"/>
            <a:chOff x="1500071" y="875223"/>
            <a:chExt cx="2753098" cy="939482"/>
          </a:xfrm>
        </p:grpSpPr>
        <p:sp>
          <p:nvSpPr>
            <p:cNvPr id="254" name="Rectangle 253">
              <a:extLst>
                <a:ext uri="{FF2B5EF4-FFF2-40B4-BE49-F238E27FC236}">
                  <a16:creationId xmlns:a16="http://schemas.microsoft.com/office/drawing/2014/main" id="{32163A85-99C6-1AF2-A791-8AB5C8A8C06F}"/>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Victim Row</a:t>
              </a:r>
            </a:p>
          </p:txBody>
        </p:sp>
        <p:cxnSp>
          <p:nvCxnSpPr>
            <p:cNvPr id="255" name="Straight Arrow Connector 254">
              <a:extLst>
                <a:ext uri="{FF2B5EF4-FFF2-40B4-BE49-F238E27FC236}">
                  <a16:creationId xmlns:a16="http://schemas.microsoft.com/office/drawing/2014/main" id="{E1E3D9FC-BB97-F4B8-3F7F-BDC764E67959}"/>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4FB522D5-BC6D-5BD9-A154-F87BB57909B3}"/>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14F0899A-7556-F1F2-1A7D-282087426932}"/>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88D5B14-A173-B3EC-DEFB-F9058A4EC70B}"/>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8808CD08-A79B-73D0-0F05-1FDF58B1C2DB}"/>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22F4974-EEDB-F39F-0A53-EFFE2AC7E321}"/>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949884B-E9C3-616A-5BF9-EEA9D542180B}"/>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C01C675C-D893-96A8-C555-3A60B28C80EB}"/>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24143307-9FD8-7867-71C8-D52FB26CCDCB}"/>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62F052E-9DE9-486B-94A8-58EC3CCB4135}"/>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5" name="Elbow Connector 264">
              <a:extLst>
                <a:ext uri="{FF2B5EF4-FFF2-40B4-BE49-F238E27FC236}">
                  <a16:creationId xmlns:a16="http://schemas.microsoft.com/office/drawing/2014/main" id="{181BDE8E-7DBC-0885-1269-FCD5FA389587}"/>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a:extLst>
                <a:ext uri="{FF2B5EF4-FFF2-40B4-BE49-F238E27FC236}">
                  <a16:creationId xmlns:a16="http://schemas.microsoft.com/office/drawing/2014/main" id="{906DAF76-8A2E-9221-131C-311495090F00}"/>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E9CADD40-2CD3-B933-C05F-7B4718C657A9}"/>
                </a:ext>
              </a:extLst>
            </p:cNvPr>
            <p:cNvGrpSpPr/>
            <p:nvPr/>
          </p:nvGrpSpPr>
          <p:grpSpPr>
            <a:xfrm rot="5400000">
              <a:off x="2714079" y="1466806"/>
              <a:ext cx="280087" cy="295141"/>
              <a:chOff x="2800485" y="2699808"/>
              <a:chExt cx="280087" cy="295141"/>
            </a:xfrm>
          </p:grpSpPr>
          <p:cxnSp>
            <p:nvCxnSpPr>
              <p:cNvPr id="268" name="Straight Arrow Connector 267">
                <a:extLst>
                  <a:ext uri="{FF2B5EF4-FFF2-40B4-BE49-F238E27FC236}">
                    <a16:creationId xmlns:a16="http://schemas.microsoft.com/office/drawing/2014/main" id="{7C7A9A0D-E897-D4E1-0B01-78FCEC9DB0FA}"/>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52AF7629-CACC-35E4-9CC1-0D365A123966}"/>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1811416-3187-0FF8-DEA0-AC30051F124A}"/>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FA01B8B-B051-6ABB-C625-4B4936F6D7AE}"/>
                  </a:ext>
                </a:extLst>
              </p:cNvPr>
              <p:cNvCxnSpPr/>
              <p:nvPr/>
            </p:nvCxnSpPr>
            <p:spPr>
              <a:xfrm flipV="1">
                <a:off x="2940525"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273" name="TextBox 272">
            <a:extLst>
              <a:ext uri="{FF2B5EF4-FFF2-40B4-BE49-F238E27FC236}">
                <a16:creationId xmlns:a16="http://schemas.microsoft.com/office/drawing/2014/main" id="{6DBA590F-5C10-32BE-5C69-5C1834DB3449}"/>
              </a:ext>
            </a:extLst>
          </p:cNvPr>
          <p:cNvSpPr txBox="1"/>
          <p:nvPr/>
        </p:nvSpPr>
        <p:spPr>
          <a:xfrm>
            <a:off x="3966" y="5202911"/>
            <a:ext cx="1443047" cy="369332"/>
          </a:xfrm>
          <a:prstGeom prst="rect">
            <a:avLst/>
          </a:prstGeom>
          <a:solidFill>
            <a:srgbClr val="FFFFFF"/>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mbria"/>
                <a:ea typeface="Cambria"/>
                <a:cs typeface="+mn-cs"/>
              </a:rPr>
              <a:t>Low Voltage</a:t>
            </a:r>
            <a:endParaRPr kumimoji="0" lang="en-US" sz="1800" b="0" i="0" u="none" strike="noStrike" kern="1200" cap="none" spc="0" normalizeH="0" baseline="0" noProof="0" dirty="0">
              <a:ln>
                <a:noFill/>
              </a:ln>
              <a:solidFill>
                <a:srgbClr val="4472C4"/>
              </a:solidFill>
              <a:effectLst/>
              <a:uLnTx/>
              <a:uFillTx/>
              <a:latin typeface="Cambria"/>
              <a:ea typeface="Cambria"/>
              <a:cs typeface="Calibri"/>
            </a:endParaRPr>
          </a:p>
        </p:txBody>
      </p:sp>
      <p:sp>
        <p:nvSpPr>
          <p:cNvPr id="279" name="Rectangle 278">
            <a:extLst>
              <a:ext uri="{FF2B5EF4-FFF2-40B4-BE49-F238E27FC236}">
                <a16:creationId xmlns:a16="http://schemas.microsoft.com/office/drawing/2014/main" id="{5B637DE2-214A-0EA8-2A4C-50E201A41798}"/>
              </a:ext>
            </a:extLst>
          </p:cNvPr>
          <p:cNvSpPr/>
          <p:nvPr/>
        </p:nvSpPr>
        <p:spPr>
          <a:xfrm>
            <a:off x="5287224" y="889542"/>
            <a:ext cx="748922" cy="14097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Rectangle 279">
            <a:extLst>
              <a:ext uri="{FF2B5EF4-FFF2-40B4-BE49-F238E27FC236}">
                <a16:creationId xmlns:a16="http://schemas.microsoft.com/office/drawing/2014/main" id="{4070F312-2989-D408-5A04-C0319BB4A80E}"/>
              </a:ext>
            </a:extLst>
          </p:cNvPr>
          <p:cNvSpPr/>
          <p:nvPr/>
        </p:nvSpPr>
        <p:spPr>
          <a:xfrm>
            <a:off x="6251206" y="886288"/>
            <a:ext cx="748920" cy="14105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1581D38E-8F8F-9152-E278-BED5AB2A72DA}"/>
              </a:ext>
            </a:extLst>
          </p:cNvPr>
          <p:cNvSpPr/>
          <p:nvPr/>
        </p:nvSpPr>
        <p:spPr>
          <a:xfrm>
            <a:off x="7229275" y="885867"/>
            <a:ext cx="748915" cy="14105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5" name="Group 294">
            <a:extLst>
              <a:ext uri="{FF2B5EF4-FFF2-40B4-BE49-F238E27FC236}">
                <a16:creationId xmlns:a16="http://schemas.microsoft.com/office/drawing/2014/main" id="{65FA8E00-B961-A31E-4808-A55DC3316A15}"/>
              </a:ext>
            </a:extLst>
          </p:cNvPr>
          <p:cNvGrpSpPr/>
          <p:nvPr/>
        </p:nvGrpSpPr>
        <p:grpSpPr>
          <a:xfrm>
            <a:off x="4534156" y="770467"/>
            <a:ext cx="4371737" cy="1686929"/>
            <a:chOff x="4534156" y="770467"/>
            <a:chExt cx="4371737" cy="1686929"/>
          </a:xfrm>
        </p:grpSpPr>
        <p:cxnSp>
          <p:nvCxnSpPr>
            <p:cNvPr id="278" name="Straight Arrow Connector 277">
              <a:extLst>
                <a:ext uri="{FF2B5EF4-FFF2-40B4-BE49-F238E27FC236}">
                  <a16:creationId xmlns:a16="http://schemas.microsoft.com/office/drawing/2014/main" id="{798F3BD1-4AF3-4E86-10BE-EE4B073CBECC}"/>
                </a:ext>
              </a:extLst>
            </p:cNvPr>
            <p:cNvCxnSpPr>
              <a:cxnSpLocks/>
            </p:cNvCxnSpPr>
            <p:nvPr/>
          </p:nvCxnSpPr>
          <p:spPr>
            <a:xfrm>
              <a:off x="5142457" y="2303508"/>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DCC14495-1D6C-78E8-3B4A-E10554FE2D7D}"/>
                </a:ext>
              </a:extLst>
            </p:cNvPr>
            <p:cNvSpPr txBox="1"/>
            <p:nvPr/>
          </p:nvSpPr>
          <p:spPr>
            <a:xfrm>
              <a:off x="8339712" y="2118842"/>
              <a:ext cx="5661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cxnSp>
          <p:nvCxnSpPr>
            <p:cNvPr id="284" name="Straight Arrow Connector 283">
              <a:extLst>
                <a:ext uri="{FF2B5EF4-FFF2-40B4-BE49-F238E27FC236}">
                  <a16:creationId xmlns:a16="http://schemas.microsoft.com/office/drawing/2014/main" id="{5E38B2F4-F025-1599-2478-3CAC616C06F0}"/>
                </a:ext>
              </a:extLst>
            </p:cNvPr>
            <p:cNvCxnSpPr>
              <a:cxnSpLocks/>
            </p:cNvCxnSpPr>
            <p:nvPr/>
          </p:nvCxnSpPr>
          <p:spPr>
            <a:xfrm flipV="1">
              <a:off x="5142457" y="770467"/>
              <a:ext cx="0" cy="1533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CCC75345-51A9-76E8-DF1A-A962D882AE4D}"/>
                </a:ext>
              </a:extLst>
            </p:cNvPr>
            <p:cNvSpPr txBox="1"/>
            <p:nvPr/>
          </p:nvSpPr>
          <p:spPr>
            <a:xfrm rot="16200000">
              <a:off x="4016963" y="1322372"/>
              <a:ext cx="161916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Agressor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Wordline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Voltage</a:t>
              </a:r>
            </a:p>
          </p:txBody>
        </p:sp>
      </p:grpSp>
      <p:sp>
        <p:nvSpPr>
          <p:cNvPr id="291" name="TextBox 290">
            <a:extLst>
              <a:ext uri="{FF2B5EF4-FFF2-40B4-BE49-F238E27FC236}">
                <a16:creationId xmlns:a16="http://schemas.microsoft.com/office/drawing/2014/main" id="{B443D2CD-8DAD-F3D9-2C0D-6E1FCFF75E80}"/>
              </a:ext>
            </a:extLst>
          </p:cNvPr>
          <p:cNvSpPr txBox="1"/>
          <p:nvPr/>
        </p:nvSpPr>
        <p:spPr>
          <a:xfrm>
            <a:off x="4994398" y="2958135"/>
            <a:ext cx="4153126" cy="1569660"/>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Repeatedly toggling</a:t>
            </a:r>
            <a:r>
              <a:rPr kumimoji="0" lang="en-US" sz="2400" b="0" i="0"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4472C4">
                    <a:lumMod val="75000"/>
                  </a:srgbClr>
                </a:solidFill>
                <a:effectLst/>
                <a:uLnTx/>
                <a:uFillTx/>
                <a:latin typeface="Cambria" panose="02040503050406030204" pitchFamily="18" charset="0"/>
                <a:ea typeface="+mn-e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voltage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is the </a:t>
            </a:r>
            <a:r>
              <a:rPr kumimoji="0" lang="en-US" sz="2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key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 inducing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 bit flips</a:t>
            </a:r>
          </a:p>
        </p:txBody>
      </p:sp>
      <p:grpSp>
        <p:nvGrpSpPr>
          <p:cNvPr id="300" name="Group 299">
            <a:extLst>
              <a:ext uri="{FF2B5EF4-FFF2-40B4-BE49-F238E27FC236}">
                <a16:creationId xmlns:a16="http://schemas.microsoft.com/office/drawing/2014/main" id="{A2877BAB-0553-8ADA-529B-1294F5E5069D}"/>
              </a:ext>
            </a:extLst>
          </p:cNvPr>
          <p:cNvGrpSpPr/>
          <p:nvPr/>
        </p:nvGrpSpPr>
        <p:grpSpPr>
          <a:xfrm>
            <a:off x="2767852" y="1540851"/>
            <a:ext cx="718684" cy="4653767"/>
            <a:chOff x="2767852" y="1540851"/>
            <a:chExt cx="718684" cy="4653767"/>
          </a:xfrm>
        </p:grpSpPr>
        <p:sp>
          <p:nvSpPr>
            <p:cNvPr id="296" name="Multiply 295">
              <a:extLst>
                <a:ext uri="{FF2B5EF4-FFF2-40B4-BE49-F238E27FC236}">
                  <a16:creationId xmlns:a16="http://schemas.microsoft.com/office/drawing/2014/main" id="{D40FF0D4-2EB6-BD1C-831C-91A9446CCE48}"/>
                </a:ext>
              </a:extLst>
            </p:cNvPr>
            <p:cNvSpPr/>
            <p:nvPr/>
          </p:nvSpPr>
          <p:spPr>
            <a:xfrm>
              <a:off x="2767852" y="2467560"/>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97" name="Multiply 296">
              <a:extLst>
                <a:ext uri="{FF2B5EF4-FFF2-40B4-BE49-F238E27FC236}">
                  <a16:creationId xmlns:a16="http://schemas.microsoft.com/office/drawing/2014/main" id="{8D16B33F-067C-7581-B5E9-237E081E769F}"/>
                </a:ext>
              </a:extLst>
            </p:cNvPr>
            <p:cNvSpPr/>
            <p:nvPr/>
          </p:nvSpPr>
          <p:spPr>
            <a:xfrm>
              <a:off x="2777725" y="451462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98" name="Multiply 297">
              <a:extLst>
                <a:ext uri="{FF2B5EF4-FFF2-40B4-BE49-F238E27FC236}">
                  <a16:creationId xmlns:a16="http://schemas.microsoft.com/office/drawing/2014/main" id="{83E45711-1FCF-9B8C-882E-54C9E0C87E07}"/>
                </a:ext>
              </a:extLst>
            </p:cNvPr>
            <p:cNvSpPr/>
            <p:nvPr/>
          </p:nvSpPr>
          <p:spPr>
            <a:xfrm>
              <a:off x="2792287" y="1540851"/>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99" name="Multiply 298">
              <a:extLst>
                <a:ext uri="{FF2B5EF4-FFF2-40B4-BE49-F238E27FC236}">
                  <a16:creationId xmlns:a16="http://schemas.microsoft.com/office/drawing/2014/main" id="{677EEE0E-5051-34F7-6760-F6B2309B2A2B}"/>
                </a:ext>
              </a:extLst>
            </p:cNvPr>
            <p:cNvSpPr/>
            <p:nvPr/>
          </p:nvSpPr>
          <p:spPr>
            <a:xfrm>
              <a:off x="2770484" y="550036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180992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P spid="281" grpId="0" animBg="1"/>
      <p:bldP spid="29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5FC1C0-6A90-8DDE-E0B0-45B80CAA2146}"/>
              </a:ext>
            </a:extLst>
          </p:cNvPr>
          <p:cNvSpPr txBox="1">
            <a:spLocks/>
          </p:cNvSpPr>
          <p:nvPr/>
        </p:nvSpPr>
        <p:spPr>
          <a:xfrm>
            <a:off x="75991" y="0"/>
            <a:ext cx="898762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dirty="0">
                <a:ln>
                  <a:noFill/>
                </a:ln>
                <a:solidFill>
                  <a:srgbClr val="4472C4">
                    <a:lumMod val="75000"/>
                  </a:srgbClr>
                </a:solidFill>
                <a:effectLst/>
                <a:uLnTx/>
                <a:uFillTx/>
                <a:latin typeface="Cambria"/>
                <a:ea typeface="Cambria"/>
                <a:cs typeface="+mj-cs"/>
              </a:rPr>
              <a:t>Our Hypothesis</a:t>
            </a:r>
            <a:endParaRPr kumimoji="0" lang="en-US" sz="3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j-ea"/>
              <a:cs typeface="+mj-cs"/>
            </a:endParaRPr>
          </a:p>
        </p:txBody>
      </p:sp>
      <p:sp>
        <p:nvSpPr>
          <p:cNvPr id="7" name="Rectangle 6">
            <a:extLst>
              <a:ext uri="{FF2B5EF4-FFF2-40B4-BE49-F238E27FC236}">
                <a16:creationId xmlns:a16="http://schemas.microsoft.com/office/drawing/2014/main" id="{0B007C73-7549-D4B2-198E-B5EBD9CF2098}"/>
              </a:ext>
            </a:extLst>
          </p:cNvPr>
          <p:cNvSpPr/>
          <p:nvPr/>
        </p:nvSpPr>
        <p:spPr>
          <a:xfrm>
            <a:off x="0" y="847976"/>
            <a:ext cx="9144000" cy="1274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Reducing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reduce RowHammer vulnerability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significantly affecting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reliable DRAM operation</a:t>
            </a:r>
          </a:p>
        </p:txBody>
      </p:sp>
      <p:grpSp>
        <p:nvGrpSpPr>
          <p:cNvPr id="143" name="Group 142">
            <a:extLst>
              <a:ext uri="{FF2B5EF4-FFF2-40B4-BE49-F238E27FC236}">
                <a16:creationId xmlns:a16="http://schemas.microsoft.com/office/drawing/2014/main" id="{F89E2A2B-8158-036F-2E29-0C271FFD1C2F}"/>
              </a:ext>
            </a:extLst>
          </p:cNvPr>
          <p:cNvGrpSpPr/>
          <p:nvPr/>
        </p:nvGrpSpPr>
        <p:grpSpPr>
          <a:xfrm>
            <a:off x="178607" y="1924186"/>
            <a:ext cx="4515930" cy="1848324"/>
            <a:chOff x="178607" y="2164216"/>
            <a:chExt cx="4515930" cy="1848324"/>
          </a:xfrm>
        </p:grpSpPr>
        <p:grpSp>
          <p:nvGrpSpPr>
            <p:cNvPr id="44" name="Group 43">
              <a:extLst>
                <a:ext uri="{FF2B5EF4-FFF2-40B4-BE49-F238E27FC236}">
                  <a16:creationId xmlns:a16="http://schemas.microsoft.com/office/drawing/2014/main" id="{EE776610-8328-9749-7920-EF7E7C327E30}"/>
                </a:ext>
              </a:extLst>
            </p:cNvPr>
            <p:cNvGrpSpPr/>
            <p:nvPr/>
          </p:nvGrpSpPr>
          <p:grpSpPr>
            <a:xfrm>
              <a:off x="178607" y="2164216"/>
              <a:ext cx="4409423" cy="1848324"/>
              <a:chOff x="73923" y="2942933"/>
              <a:chExt cx="4409423" cy="1848324"/>
            </a:xfrm>
          </p:grpSpPr>
          <p:sp>
            <p:nvSpPr>
              <p:cNvPr id="8" name="Rectangle 7">
                <a:extLst>
                  <a:ext uri="{FF2B5EF4-FFF2-40B4-BE49-F238E27FC236}">
                    <a16:creationId xmlns:a16="http://schemas.microsoft.com/office/drawing/2014/main" id="{5716FD82-5D68-DABD-15F2-FFEB8A1E9CFF}"/>
                  </a:ext>
                </a:extLst>
              </p:cNvPr>
              <p:cNvSpPr/>
              <p:nvPr/>
            </p:nvSpPr>
            <p:spPr>
              <a:xfrm>
                <a:off x="848647" y="3431863"/>
                <a:ext cx="748922" cy="937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9" name="Rectangle 8">
                <a:extLst>
                  <a:ext uri="{FF2B5EF4-FFF2-40B4-BE49-F238E27FC236}">
                    <a16:creationId xmlns:a16="http://schemas.microsoft.com/office/drawing/2014/main" id="{E05E923A-15D9-6689-5C0A-428DB34CAF3E}"/>
                  </a:ext>
                </a:extLst>
              </p:cNvPr>
              <p:cNvSpPr/>
              <p:nvPr/>
            </p:nvSpPr>
            <p:spPr>
              <a:xfrm>
                <a:off x="1812629" y="3428876"/>
                <a:ext cx="748920" cy="9375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 name="Rectangle 9">
                <a:extLst>
                  <a:ext uri="{FF2B5EF4-FFF2-40B4-BE49-F238E27FC236}">
                    <a16:creationId xmlns:a16="http://schemas.microsoft.com/office/drawing/2014/main" id="{1EDFB2EE-FE32-0975-1C06-3C273BB7AC9A}"/>
                  </a:ext>
                </a:extLst>
              </p:cNvPr>
              <p:cNvSpPr/>
              <p:nvPr/>
            </p:nvSpPr>
            <p:spPr>
              <a:xfrm>
                <a:off x="2790698" y="3428454"/>
                <a:ext cx="748915" cy="9375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cxnSp>
            <p:nvCxnSpPr>
              <p:cNvPr id="11" name="Straight Arrow Connector 10">
                <a:extLst>
                  <a:ext uri="{FF2B5EF4-FFF2-40B4-BE49-F238E27FC236}">
                    <a16:creationId xmlns:a16="http://schemas.microsoft.com/office/drawing/2014/main" id="{77DA5DAF-3658-8A9F-F0E0-6946E94E6394}"/>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C30F9E-6CE1-D73C-6503-209EFB545547}"/>
                  </a:ext>
                </a:extLst>
              </p:cNvPr>
              <p:cNvSpPr txBox="1"/>
              <p:nvPr/>
            </p:nvSpPr>
            <p:spPr>
              <a:xfrm>
                <a:off x="3901135" y="4188409"/>
                <a:ext cx="582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cxnSp>
            <p:nvCxnSpPr>
              <p:cNvPr id="13" name="Straight Arrow Connector 12">
                <a:extLst>
                  <a:ext uri="{FF2B5EF4-FFF2-40B4-BE49-F238E27FC236}">
                    <a16:creationId xmlns:a16="http://schemas.microsoft.com/office/drawing/2014/main" id="{B7F5ADE5-CF7E-A649-F385-58081A08FB5A}"/>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100077-7AA4-63E1-865F-3FFD1ABE143F}"/>
                  </a:ext>
                </a:extLst>
              </p:cNvPr>
              <p:cNvSpPr txBox="1"/>
              <p:nvPr/>
            </p:nvSpPr>
            <p:spPr>
              <a:xfrm rot="16200000">
                <a:off x="-557851" y="3574707"/>
                <a:ext cx="18483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Voltage</a:t>
                </a:r>
              </a:p>
            </p:txBody>
          </p:sp>
        </p:grpSp>
        <p:cxnSp>
          <p:nvCxnSpPr>
            <p:cNvPr id="54" name="Straight Arrow Connector 53">
              <a:extLst>
                <a:ext uri="{FF2B5EF4-FFF2-40B4-BE49-F238E27FC236}">
                  <a16:creationId xmlns:a16="http://schemas.microsoft.com/office/drawing/2014/main" id="{3F2FA9CF-5C84-1570-E470-39027C291A9E}"/>
                </a:ext>
              </a:extLst>
            </p:cNvPr>
            <p:cNvCxnSpPr>
              <a:cxnSpLocks/>
            </p:cNvCxnSpPr>
            <p:nvPr/>
          </p:nvCxnSpPr>
          <p:spPr>
            <a:xfrm>
              <a:off x="3911841" y="3102821"/>
              <a:ext cx="782696" cy="77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C005AE0-D1D4-9049-E762-5E0A02F6D453}"/>
              </a:ext>
            </a:extLst>
          </p:cNvPr>
          <p:cNvGrpSpPr/>
          <p:nvPr/>
        </p:nvGrpSpPr>
        <p:grpSpPr>
          <a:xfrm>
            <a:off x="816319" y="3775674"/>
            <a:ext cx="7506964" cy="827721"/>
            <a:chOff x="818518" y="4172280"/>
            <a:chExt cx="7506964" cy="827721"/>
          </a:xfrm>
        </p:grpSpPr>
        <p:sp>
          <p:nvSpPr>
            <p:cNvPr id="60" name="TextBox 59">
              <a:extLst>
                <a:ext uri="{FF2B5EF4-FFF2-40B4-BE49-F238E27FC236}">
                  <a16:creationId xmlns:a16="http://schemas.microsoft.com/office/drawing/2014/main" id="{230BBA1E-E5CA-DD2D-103F-628FA8C49D92}"/>
                </a:ext>
              </a:extLst>
            </p:cNvPr>
            <p:cNvSpPr txBox="1"/>
            <p:nvPr/>
          </p:nvSpPr>
          <p:spPr>
            <a:xfrm>
              <a:off x="2931501" y="4630669"/>
              <a:ext cx="3276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Reduction in Disturbance</a:t>
              </a:r>
            </a:p>
          </p:txBody>
        </p:sp>
        <p:grpSp>
          <p:nvGrpSpPr>
            <p:cNvPr id="3" name="Group 2">
              <a:extLst>
                <a:ext uri="{FF2B5EF4-FFF2-40B4-BE49-F238E27FC236}">
                  <a16:creationId xmlns:a16="http://schemas.microsoft.com/office/drawing/2014/main" id="{B0B97DFF-9E32-2508-446C-69F7D324B76E}"/>
                </a:ext>
              </a:extLst>
            </p:cNvPr>
            <p:cNvGrpSpPr/>
            <p:nvPr/>
          </p:nvGrpSpPr>
          <p:grpSpPr>
            <a:xfrm>
              <a:off x="818518" y="4172280"/>
              <a:ext cx="7506964" cy="801260"/>
              <a:chOff x="729219" y="4172280"/>
              <a:chExt cx="7506964" cy="801260"/>
            </a:xfrm>
          </p:grpSpPr>
          <p:sp>
            <p:nvSpPr>
              <p:cNvPr id="56" name="Rectangle 55">
                <a:extLst>
                  <a:ext uri="{FF2B5EF4-FFF2-40B4-BE49-F238E27FC236}">
                    <a16:creationId xmlns:a16="http://schemas.microsoft.com/office/drawing/2014/main" id="{B6A33CE3-BFF4-C3E0-0599-356DA2CCE856}"/>
                  </a:ext>
                </a:extLst>
              </p:cNvPr>
              <p:cNvSpPr/>
              <p:nvPr/>
            </p:nvSpPr>
            <p:spPr>
              <a:xfrm>
                <a:off x="729219"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Aggressor Row</a:t>
                </a:r>
              </a:p>
            </p:txBody>
          </p:sp>
          <p:sp>
            <p:nvSpPr>
              <p:cNvPr id="57" name="Rectangle 56">
                <a:extLst>
                  <a:ext uri="{FF2B5EF4-FFF2-40B4-BE49-F238E27FC236}">
                    <a16:creationId xmlns:a16="http://schemas.microsoft.com/office/drawing/2014/main" id="{AC71D107-0FCE-5528-07EB-E37058D9C08E}"/>
                  </a:ext>
                </a:extLst>
              </p:cNvPr>
              <p:cNvSpPr/>
              <p:nvPr/>
            </p:nvSpPr>
            <p:spPr>
              <a:xfrm>
                <a:off x="729219"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Victim Row</a:t>
                </a:r>
              </a:p>
            </p:txBody>
          </p:sp>
          <p:cxnSp>
            <p:nvCxnSpPr>
              <p:cNvPr id="81" name="Straight Arrow Connector 80">
                <a:extLst>
                  <a:ext uri="{FF2B5EF4-FFF2-40B4-BE49-F238E27FC236}">
                    <a16:creationId xmlns:a16="http://schemas.microsoft.com/office/drawing/2014/main" id="{E5BDA244-5EB0-9176-E7BB-E76AAA8976A7}"/>
                  </a:ext>
                </a:extLst>
              </p:cNvPr>
              <p:cNvCxnSpPr>
                <a:cxnSpLocks/>
              </p:cNvCxnSpPr>
              <p:nvPr/>
            </p:nvCxnSpPr>
            <p:spPr>
              <a:xfrm>
                <a:off x="2666233"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4062C4C-9783-6F40-87D8-69C6B964B32A}"/>
                  </a:ext>
                </a:extLst>
              </p:cNvPr>
              <p:cNvCxnSpPr>
                <a:cxnSpLocks/>
              </p:cNvCxnSpPr>
              <p:nvPr/>
            </p:nvCxnSpPr>
            <p:spPr>
              <a:xfrm>
                <a:off x="2894616"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B19ED7D-93A3-275E-FB7D-8DC570EA24A9}"/>
                  </a:ext>
                </a:extLst>
              </p:cNvPr>
              <p:cNvCxnSpPr>
                <a:cxnSpLocks/>
              </p:cNvCxnSpPr>
              <p:nvPr/>
            </p:nvCxnSpPr>
            <p:spPr>
              <a:xfrm>
                <a:off x="1001220" y="4368222"/>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7C041C7-8206-983C-5BA6-47C4EF075288}"/>
                  </a:ext>
                </a:extLst>
              </p:cNvPr>
              <p:cNvCxnSpPr>
                <a:cxnSpLocks/>
              </p:cNvCxnSpPr>
              <p:nvPr/>
            </p:nvCxnSpPr>
            <p:spPr>
              <a:xfrm>
                <a:off x="808564"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DA5BF3F-DA7F-B7A3-ABF6-4325744BE9DC}"/>
                  </a:ext>
                </a:extLst>
              </p:cNvPr>
              <p:cNvSpPr/>
              <p:nvPr/>
            </p:nvSpPr>
            <p:spPr>
              <a:xfrm>
                <a:off x="5971835"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Aggressor Row</a:t>
                </a:r>
              </a:p>
            </p:txBody>
          </p:sp>
          <p:sp>
            <p:nvSpPr>
              <p:cNvPr id="90" name="Rectangle 89">
                <a:extLst>
                  <a:ext uri="{FF2B5EF4-FFF2-40B4-BE49-F238E27FC236}">
                    <a16:creationId xmlns:a16="http://schemas.microsoft.com/office/drawing/2014/main" id="{40D6616C-1FA7-705C-6D33-DE366C9F2173}"/>
                  </a:ext>
                </a:extLst>
              </p:cNvPr>
              <p:cNvSpPr/>
              <p:nvPr/>
            </p:nvSpPr>
            <p:spPr>
              <a:xfrm>
                <a:off x="5971835"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Victim Row</a:t>
                </a:r>
              </a:p>
            </p:txBody>
          </p:sp>
          <p:cxnSp>
            <p:nvCxnSpPr>
              <p:cNvPr id="91" name="Straight Arrow Connector 90">
                <a:extLst>
                  <a:ext uri="{FF2B5EF4-FFF2-40B4-BE49-F238E27FC236}">
                    <a16:creationId xmlns:a16="http://schemas.microsoft.com/office/drawing/2014/main" id="{42A1556B-EE9B-9E6C-B3AD-B05E128171A9}"/>
                  </a:ext>
                </a:extLst>
              </p:cNvPr>
              <p:cNvCxnSpPr>
                <a:cxnSpLocks/>
              </p:cNvCxnSpPr>
              <p:nvPr/>
            </p:nvCxnSpPr>
            <p:spPr>
              <a:xfrm>
                <a:off x="7908849"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B97DB4-92FE-5F76-6240-0C8A0E0D3DC8}"/>
                  </a:ext>
                </a:extLst>
              </p:cNvPr>
              <p:cNvCxnSpPr>
                <a:cxnSpLocks/>
              </p:cNvCxnSpPr>
              <p:nvPr/>
            </p:nvCxnSpPr>
            <p:spPr>
              <a:xfrm>
                <a:off x="8137232"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9F8A24B-6B87-14C7-D207-E6B191FB2917}"/>
                  </a:ext>
                </a:extLst>
              </p:cNvPr>
              <p:cNvCxnSpPr>
                <a:cxnSpLocks/>
              </p:cNvCxnSpPr>
              <p:nvPr/>
            </p:nvCxnSpPr>
            <p:spPr>
              <a:xfrm>
                <a:off x="6243836"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591BE32-5787-4C48-5D20-1E0772303AF7}"/>
                  </a:ext>
                </a:extLst>
              </p:cNvPr>
              <p:cNvCxnSpPr>
                <a:cxnSpLocks/>
              </p:cNvCxnSpPr>
              <p:nvPr/>
            </p:nvCxnSpPr>
            <p:spPr>
              <a:xfrm>
                <a:off x="6051180"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57AD0673-36E9-9670-E9E8-2CD0B327059C}"/>
                </a:ext>
              </a:extLst>
            </p:cNvPr>
            <p:cNvCxnSpPr>
              <a:cxnSpLocks/>
            </p:cNvCxnSpPr>
            <p:nvPr/>
          </p:nvCxnSpPr>
          <p:spPr>
            <a:xfrm>
              <a:off x="3281799" y="4579796"/>
              <a:ext cx="258040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EB44FE1-C9C9-B0DF-651A-0ED1C1207FAB}"/>
              </a:ext>
            </a:extLst>
          </p:cNvPr>
          <p:cNvGrpSpPr/>
          <p:nvPr/>
        </p:nvGrpSpPr>
        <p:grpSpPr>
          <a:xfrm>
            <a:off x="923043" y="4887962"/>
            <a:ext cx="7297914" cy="1626904"/>
            <a:chOff x="1167238" y="5187195"/>
            <a:chExt cx="7297914" cy="1626904"/>
          </a:xfrm>
        </p:grpSpPr>
        <p:grpSp>
          <p:nvGrpSpPr>
            <p:cNvPr id="109" name="Group 108">
              <a:extLst>
                <a:ext uri="{FF2B5EF4-FFF2-40B4-BE49-F238E27FC236}">
                  <a16:creationId xmlns:a16="http://schemas.microsoft.com/office/drawing/2014/main" id="{3A1AABD0-3FD3-C992-D244-0C0C328EBC27}"/>
                </a:ext>
              </a:extLst>
            </p:cNvPr>
            <p:cNvGrpSpPr/>
            <p:nvPr/>
          </p:nvGrpSpPr>
          <p:grpSpPr>
            <a:xfrm>
              <a:off x="6268954" y="5187195"/>
              <a:ext cx="2196198" cy="1117807"/>
              <a:chOff x="6268954" y="5187195"/>
              <a:chExt cx="2196198" cy="1117807"/>
            </a:xfrm>
          </p:grpSpPr>
          <p:grpSp>
            <p:nvGrpSpPr>
              <p:cNvPr id="61" name="Group 60">
                <a:extLst>
                  <a:ext uri="{FF2B5EF4-FFF2-40B4-BE49-F238E27FC236}">
                    <a16:creationId xmlns:a16="http://schemas.microsoft.com/office/drawing/2014/main" id="{D9BB0041-A643-A48A-EBDF-BDC42ADBD934}"/>
                  </a:ext>
                </a:extLst>
              </p:cNvPr>
              <p:cNvGrpSpPr/>
              <p:nvPr/>
            </p:nvGrpSpPr>
            <p:grpSpPr>
              <a:xfrm>
                <a:off x="6268954" y="5365520"/>
                <a:ext cx="1705476" cy="939482"/>
                <a:chOff x="2547693" y="875223"/>
                <a:chExt cx="1705476" cy="939482"/>
              </a:xfrm>
            </p:grpSpPr>
            <p:sp>
              <p:nvSpPr>
                <p:cNvPr id="62" name="Rectangle 61">
                  <a:extLst>
                    <a:ext uri="{FF2B5EF4-FFF2-40B4-BE49-F238E27FC236}">
                      <a16:creationId xmlns:a16="http://schemas.microsoft.com/office/drawing/2014/main" id="{E3BA83C7-A3EB-BB98-F8EE-EA70A5D99AAA}"/>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63" name="Straight Arrow Connector 62">
                  <a:extLst>
                    <a:ext uri="{FF2B5EF4-FFF2-40B4-BE49-F238E27FC236}">
                      <a16:creationId xmlns:a16="http://schemas.microsoft.com/office/drawing/2014/main" id="{19579DCA-0D6E-50FD-F490-CDD7FA998769}"/>
                    </a:ext>
                  </a:extLst>
                </p:cNvPr>
                <p:cNvCxnSpPr>
                  <a:cxnSpLocks/>
                </p:cNvCxnSpPr>
                <p:nvPr/>
              </p:nvCxnSpPr>
              <p:spPr>
                <a:xfrm flipH="1">
                  <a:off x="2547693" y="1169966"/>
                  <a:ext cx="1705476" cy="0"/>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D58A57-4308-FD83-7E7A-C3509F35387F}"/>
                    </a:ext>
                  </a:extLst>
                </p:cNvPr>
                <p:cNvCxnSpPr/>
                <p:nvPr/>
              </p:nvCxnSpPr>
              <p:spPr>
                <a:xfrm flipV="1">
                  <a:off x="3261873" y="1327445"/>
                  <a:ext cx="0" cy="83936"/>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9D162-DE35-1499-A39C-D440DEA1FEC6}"/>
                    </a:ext>
                  </a:extLst>
                </p:cNvPr>
                <p:cNvCxnSpPr/>
                <p:nvPr/>
              </p:nvCxnSpPr>
              <p:spPr>
                <a:xfrm flipH="1">
                  <a:off x="3126784" y="1415271"/>
                  <a:ext cx="269232" cy="0"/>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5F25A4-4E69-5A02-117B-B53DB185AAF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E658481-66F5-DA3A-9836-77E80817541E}"/>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696A476-D7F4-1187-3921-F05D341C94FD}"/>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46F80A-077E-7525-964D-A88D2D3FE461}"/>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EF7973-14DE-C986-0577-DBA42AA80C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69DF8E-C15E-E6A0-FF45-42290F1BFFCB}"/>
                    </a:ext>
                  </a:extLst>
                </p:cNvPr>
                <p:cNvCxnSpPr/>
                <p:nvPr/>
              </p:nvCxnSpPr>
              <p:spPr>
                <a:xfrm>
                  <a:off x="3261873" y="1167182"/>
                  <a:ext cx="1" cy="173349"/>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C914ED-43A1-E06D-E8F9-02DB320FE954}"/>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CC24B848-AB0C-2CFE-4993-1F19087642EA}"/>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18435C9-5F60-4A46-683E-8ED734C1300F}"/>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06CA85C7-5432-0AEC-067F-0630AD5DC78F}"/>
                    </a:ext>
                  </a:extLst>
                </p:cNvPr>
                <p:cNvGrpSpPr/>
                <p:nvPr/>
              </p:nvGrpSpPr>
              <p:grpSpPr>
                <a:xfrm rot="5400000">
                  <a:off x="2714077" y="1466806"/>
                  <a:ext cx="280088" cy="295142"/>
                  <a:chOff x="2800486" y="2699808"/>
                  <a:chExt cx="280088" cy="295142"/>
                </a:xfrm>
              </p:grpSpPr>
              <p:cxnSp>
                <p:nvCxnSpPr>
                  <p:cNvPr id="76" name="Straight Arrow Connector 75">
                    <a:extLst>
                      <a:ext uri="{FF2B5EF4-FFF2-40B4-BE49-F238E27FC236}">
                        <a16:creationId xmlns:a16="http://schemas.microsoft.com/office/drawing/2014/main" id="{F59304A2-A018-26E2-27AD-06BB726066F8}"/>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6BC8CB-09A6-2582-6606-5D648CB27496}"/>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E50694-C834-E756-19E5-867E7912429D}"/>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552CE00-6BA6-4302-4920-E59AC95EF485}"/>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03" name="Rectangle 102">
                <a:extLst>
                  <a:ext uri="{FF2B5EF4-FFF2-40B4-BE49-F238E27FC236}">
                    <a16:creationId xmlns:a16="http://schemas.microsoft.com/office/drawing/2014/main" id="{7E62C13F-C480-4123-1647-86079EC111E7}"/>
                  </a:ext>
                </a:extLst>
              </p:cNvPr>
              <p:cNvSpPr/>
              <p:nvPr/>
            </p:nvSpPr>
            <p:spPr>
              <a:xfrm>
                <a:off x="7441058" y="5187195"/>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04" name="Straight Arrow Connector 103">
                <a:extLst>
                  <a:ext uri="{FF2B5EF4-FFF2-40B4-BE49-F238E27FC236}">
                    <a16:creationId xmlns:a16="http://schemas.microsoft.com/office/drawing/2014/main" id="{B8C327C3-6108-213C-AFFF-6E538E185F99}"/>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9E65EAD-6E6F-29C2-5865-4F7D10FC9717}"/>
                </a:ext>
              </a:extLst>
            </p:cNvPr>
            <p:cNvGrpSpPr/>
            <p:nvPr/>
          </p:nvGrpSpPr>
          <p:grpSpPr>
            <a:xfrm>
              <a:off x="1169570" y="5188299"/>
              <a:ext cx="2196198" cy="1110585"/>
              <a:chOff x="6268954" y="5194417"/>
              <a:chExt cx="2196198" cy="1110585"/>
            </a:xfrm>
          </p:grpSpPr>
          <p:grpSp>
            <p:nvGrpSpPr>
              <p:cNvPr id="111" name="Group 110">
                <a:extLst>
                  <a:ext uri="{FF2B5EF4-FFF2-40B4-BE49-F238E27FC236}">
                    <a16:creationId xmlns:a16="http://schemas.microsoft.com/office/drawing/2014/main" id="{A3BD2D61-A78E-239A-8168-38A3F5410120}"/>
                  </a:ext>
                </a:extLst>
              </p:cNvPr>
              <p:cNvGrpSpPr/>
              <p:nvPr/>
            </p:nvGrpSpPr>
            <p:grpSpPr>
              <a:xfrm>
                <a:off x="6268954" y="5365520"/>
                <a:ext cx="1705476" cy="939482"/>
                <a:chOff x="2547693" y="875223"/>
                <a:chExt cx="1705476" cy="939482"/>
              </a:xfrm>
            </p:grpSpPr>
            <p:sp>
              <p:nvSpPr>
                <p:cNvPr id="114" name="Rectangle 113">
                  <a:extLst>
                    <a:ext uri="{FF2B5EF4-FFF2-40B4-BE49-F238E27FC236}">
                      <a16:creationId xmlns:a16="http://schemas.microsoft.com/office/drawing/2014/main" id="{FF748205-CBFA-A9BE-1748-585E37FA5E42}"/>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5" name="Straight Arrow Connector 114">
                  <a:extLst>
                    <a:ext uri="{FF2B5EF4-FFF2-40B4-BE49-F238E27FC236}">
                      <a16:creationId xmlns:a16="http://schemas.microsoft.com/office/drawing/2014/main" id="{6BB254F5-A366-3565-CB6B-6A88E434888D}"/>
                    </a:ext>
                  </a:extLst>
                </p:cNvPr>
                <p:cNvCxnSpPr>
                  <a:cxnSpLocks/>
                </p:cNvCxnSpPr>
                <p:nvPr/>
              </p:nvCxnSpPr>
              <p:spPr>
                <a:xfrm flipH="1">
                  <a:off x="2547693" y="1169966"/>
                  <a:ext cx="1705476" cy="0"/>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CF55D4A-EF8B-A959-2511-1D8530C43FE2}"/>
                    </a:ext>
                  </a:extLst>
                </p:cNvPr>
                <p:cNvCxnSpPr/>
                <p:nvPr/>
              </p:nvCxnSpPr>
              <p:spPr>
                <a:xfrm flipV="1">
                  <a:off x="3261873" y="1327445"/>
                  <a:ext cx="0" cy="83936"/>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D34B80C-9592-9650-C2BD-4690BBCBDE8B}"/>
                    </a:ext>
                  </a:extLst>
                </p:cNvPr>
                <p:cNvCxnSpPr/>
                <p:nvPr/>
              </p:nvCxnSpPr>
              <p:spPr>
                <a:xfrm flipH="1">
                  <a:off x="3126784" y="1415271"/>
                  <a:ext cx="269232"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00908FD-46B9-1A1C-1DE9-FA6A6DC83DAC}"/>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4760B3-A982-56E0-BC48-8AEF83D82F5D}"/>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A9AA8F9-A0BF-4852-F0B2-BB77276DB185}"/>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77E9989-BB47-F465-FB4F-DAC114CA8575}"/>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DED0C7C-F436-5330-898E-61B7C898E156}"/>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3FE4746-6811-2725-EF34-E49BD8C7E0F0}"/>
                    </a:ext>
                  </a:extLst>
                </p:cNvPr>
                <p:cNvCxnSpPr/>
                <p:nvPr/>
              </p:nvCxnSpPr>
              <p:spPr>
                <a:xfrm>
                  <a:off x="3261873" y="1167182"/>
                  <a:ext cx="1" cy="173349"/>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CAAA3DD-6573-6605-D979-1ED38249AC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BA07A30A-15AE-CBD8-6D33-F46576A21CFF}"/>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16932DC2-A2BA-20EC-1405-A942D0711E4C}"/>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11AA626-91B9-70B4-7F86-19E3DFBA5CB9}"/>
                    </a:ext>
                  </a:extLst>
                </p:cNvPr>
                <p:cNvGrpSpPr/>
                <p:nvPr/>
              </p:nvGrpSpPr>
              <p:grpSpPr>
                <a:xfrm rot="5400000">
                  <a:off x="2714077" y="1466806"/>
                  <a:ext cx="280088" cy="295142"/>
                  <a:chOff x="2800486" y="2699808"/>
                  <a:chExt cx="280088" cy="295142"/>
                </a:xfrm>
              </p:grpSpPr>
              <p:cxnSp>
                <p:nvCxnSpPr>
                  <p:cNvPr id="128" name="Straight Arrow Connector 127">
                    <a:extLst>
                      <a:ext uri="{FF2B5EF4-FFF2-40B4-BE49-F238E27FC236}">
                        <a16:creationId xmlns:a16="http://schemas.microsoft.com/office/drawing/2014/main" id="{54CF12AE-7626-2F6B-2AEA-E5F20023B35A}"/>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F85B353-0887-D374-F9CA-8D73F89773FC}"/>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3DFA0DC-E9F6-B8DF-542D-BBDDBE81EAC9}"/>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042866D-01E4-7218-DF9B-21EA27AC488D}"/>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12" name="Rectangle 111">
                <a:extLst>
                  <a:ext uri="{FF2B5EF4-FFF2-40B4-BE49-F238E27FC236}">
                    <a16:creationId xmlns:a16="http://schemas.microsoft.com/office/drawing/2014/main" id="{B1193BF2-EA71-69C6-A879-CD58F27F6F39}"/>
                  </a:ext>
                </a:extLst>
              </p:cNvPr>
              <p:cNvSpPr/>
              <p:nvPr/>
            </p:nvSpPr>
            <p:spPr>
              <a:xfrm>
                <a:off x="7441058" y="5194417"/>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3" name="Straight Arrow Connector 112">
                <a:extLst>
                  <a:ext uri="{FF2B5EF4-FFF2-40B4-BE49-F238E27FC236}">
                    <a16:creationId xmlns:a16="http://schemas.microsoft.com/office/drawing/2014/main" id="{72618F00-CBF8-4FCA-F275-B39DF769E307}"/>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83503F5A-B895-382C-5D2B-0A854AE8EA4E}"/>
                </a:ext>
              </a:extLst>
            </p:cNvPr>
            <p:cNvCxnSpPr>
              <a:cxnSpLocks/>
            </p:cNvCxnSpPr>
            <p:nvPr/>
          </p:nvCxnSpPr>
          <p:spPr>
            <a:xfrm>
              <a:off x="1466603" y="6349863"/>
              <a:ext cx="901420"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DAE0C975-7BEC-2DA4-BDE8-CCF1FEDF2561}"/>
                </a:ext>
              </a:extLst>
            </p:cNvPr>
            <p:cNvSpPr txBox="1"/>
            <p:nvPr/>
          </p:nvSpPr>
          <p:spPr>
            <a:xfrm>
              <a:off x="2939529" y="5731568"/>
              <a:ext cx="3276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Weaker Channel</a:t>
              </a:r>
              <a:b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 Access Transistor</a:t>
              </a:r>
            </a:p>
          </p:txBody>
        </p:sp>
        <p:cxnSp>
          <p:nvCxnSpPr>
            <p:cNvPr id="136" name="Straight Arrow Connector 135">
              <a:extLst>
                <a:ext uri="{FF2B5EF4-FFF2-40B4-BE49-F238E27FC236}">
                  <a16:creationId xmlns:a16="http://schemas.microsoft.com/office/drawing/2014/main" id="{F73BF365-E26D-EE3D-7064-8FC854768B39}"/>
                </a:ext>
              </a:extLst>
            </p:cNvPr>
            <p:cNvCxnSpPr>
              <a:cxnSpLocks/>
            </p:cNvCxnSpPr>
            <p:nvPr/>
          </p:nvCxnSpPr>
          <p:spPr>
            <a:xfrm>
              <a:off x="3422405" y="5612115"/>
              <a:ext cx="232070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B0CA7C2-A21B-F292-609F-CCDCC254CC5B}"/>
                </a:ext>
              </a:extLst>
            </p:cNvPr>
            <p:cNvSpPr txBox="1"/>
            <p:nvPr/>
          </p:nvSpPr>
          <p:spPr>
            <a:xfrm>
              <a:off x="1167238" y="6366872"/>
              <a:ext cx="1684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Strong Channel</a:t>
              </a:r>
            </a:p>
          </p:txBody>
        </p:sp>
        <p:cxnSp>
          <p:nvCxnSpPr>
            <p:cNvPr id="139" name="Straight Arrow Connector 138">
              <a:extLst>
                <a:ext uri="{FF2B5EF4-FFF2-40B4-BE49-F238E27FC236}">
                  <a16:creationId xmlns:a16="http://schemas.microsoft.com/office/drawing/2014/main" id="{1DCC8547-69EE-B816-4BD7-CA6A0D2CBBE7}"/>
                </a:ext>
              </a:extLst>
            </p:cNvPr>
            <p:cNvCxnSpPr>
              <a:cxnSpLocks/>
            </p:cNvCxnSpPr>
            <p:nvPr/>
          </p:nvCxnSpPr>
          <p:spPr>
            <a:xfrm>
              <a:off x="6570271" y="6417812"/>
              <a:ext cx="901420" cy="0"/>
            </a:xfrm>
            <a:prstGeom prst="straightConnector1">
              <a:avLst/>
            </a:prstGeom>
            <a:ln w="57150">
              <a:solidFill>
                <a:srgbClr val="4472C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E7822E5-9C99-08B5-25E6-4568B6F44294}"/>
                </a:ext>
              </a:extLst>
            </p:cNvPr>
            <p:cNvSpPr txBox="1"/>
            <p:nvPr/>
          </p:nvSpPr>
          <p:spPr>
            <a:xfrm>
              <a:off x="6168245" y="6444767"/>
              <a:ext cx="192419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Weaker Channel</a:t>
              </a:r>
            </a:p>
          </p:txBody>
        </p:sp>
      </p:grpSp>
      <p:grpSp>
        <p:nvGrpSpPr>
          <p:cNvPr id="99" name="Group 98">
            <a:extLst>
              <a:ext uri="{FF2B5EF4-FFF2-40B4-BE49-F238E27FC236}">
                <a16:creationId xmlns:a16="http://schemas.microsoft.com/office/drawing/2014/main" id="{88555632-BCC4-0C79-BCCC-F63452C80DD1}"/>
              </a:ext>
            </a:extLst>
          </p:cNvPr>
          <p:cNvGrpSpPr/>
          <p:nvPr/>
        </p:nvGrpSpPr>
        <p:grpSpPr>
          <a:xfrm>
            <a:off x="4763120" y="1962036"/>
            <a:ext cx="4409423" cy="1848324"/>
            <a:chOff x="73923" y="2942933"/>
            <a:chExt cx="4409423" cy="1848324"/>
          </a:xfrm>
        </p:grpSpPr>
        <p:sp>
          <p:nvSpPr>
            <p:cNvPr id="102" name="Rectangle 101">
              <a:extLst>
                <a:ext uri="{FF2B5EF4-FFF2-40B4-BE49-F238E27FC236}">
                  <a16:creationId xmlns:a16="http://schemas.microsoft.com/office/drawing/2014/main" id="{0AA3F758-7C78-6E0D-4F9B-6E29F88ADCE1}"/>
                </a:ext>
              </a:extLst>
            </p:cNvPr>
            <p:cNvSpPr/>
            <p:nvPr/>
          </p:nvSpPr>
          <p:spPr>
            <a:xfrm>
              <a:off x="848647" y="3835764"/>
              <a:ext cx="748922" cy="5331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5" name="Rectangle 104">
              <a:extLst>
                <a:ext uri="{FF2B5EF4-FFF2-40B4-BE49-F238E27FC236}">
                  <a16:creationId xmlns:a16="http://schemas.microsoft.com/office/drawing/2014/main" id="{8D29AFD1-99AF-D218-5CBA-2CA2BD781D70}"/>
                </a:ext>
              </a:extLst>
            </p:cNvPr>
            <p:cNvSpPr/>
            <p:nvPr/>
          </p:nvSpPr>
          <p:spPr>
            <a:xfrm>
              <a:off x="1812629" y="3833004"/>
              <a:ext cx="748920" cy="5334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6" name="Rectangle 105">
              <a:extLst>
                <a:ext uri="{FF2B5EF4-FFF2-40B4-BE49-F238E27FC236}">
                  <a16:creationId xmlns:a16="http://schemas.microsoft.com/office/drawing/2014/main" id="{4BF739DC-E3A6-F603-0162-3047B0D3352B}"/>
                </a:ext>
              </a:extLst>
            </p:cNvPr>
            <p:cNvSpPr/>
            <p:nvPr/>
          </p:nvSpPr>
          <p:spPr>
            <a:xfrm>
              <a:off x="2790698" y="3832582"/>
              <a:ext cx="748915" cy="5334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cxnSp>
          <p:nvCxnSpPr>
            <p:cNvPr id="107" name="Straight Arrow Connector 106">
              <a:extLst>
                <a:ext uri="{FF2B5EF4-FFF2-40B4-BE49-F238E27FC236}">
                  <a16:creationId xmlns:a16="http://schemas.microsoft.com/office/drawing/2014/main" id="{0E1938BA-23E0-69EC-8701-10664CD6E4B8}"/>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03FA351-4433-6468-6348-A56F39D2111E}"/>
                </a:ext>
              </a:extLst>
            </p:cNvPr>
            <p:cNvSpPr txBox="1"/>
            <p:nvPr/>
          </p:nvSpPr>
          <p:spPr>
            <a:xfrm>
              <a:off x="3901135" y="4188409"/>
              <a:ext cx="582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cxnSp>
          <p:nvCxnSpPr>
            <p:cNvPr id="132" name="Straight Arrow Connector 131">
              <a:extLst>
                <a:ext uri="{FF2B5EF4-FFF2-40B4-BE49-F238E27FC236}">
                  <a16:creationId xmlns:a16="http://schemas.microsoft.com/office/drawing/2014/main" id="{025C5749-38B5-FC64-41E6-3983E47E8347}"/>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5C49CB-0EF4-928E-A4D0-314F6689C56A}"/>
                </a:ext>
              </a:extLst>
            </p:cNvPr>
            <p:cNvSpPr txBox="1"/>
            <p:nvPr/>
          </p:nvSpPr>
          <p:spPr>
            <a:xfrm rot="16200000">
              <a:off x="-557851" y="3574707"/>
              <a:ext cx="18483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Voltage</a:t>
              </a:r>
            </a:p>
          </p:txBody>
        </p:sp>
      </p:grpSp>
    </p:spTree>
    <p:extLst>
      <p:ext uri="{BB962C8B-B14F-4D97-AF65-F5344CB8AC3E}">
        <p14:creationId xmlns:p14="http://schemas.microsoft.com/office/powerpoint/2010/main" val="9533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nvGraphicFramePr>
        <p:xfrm>
          <a:off x="978459" y="1097898"/>
          <a:ext cx="7187082" cy="4662204"/>
        </p:xfrm>
        <a:graphic>
          <a:graphicData uri="http://schemas.openxmlformats.org/drawingml/2006/table">
            <a:tbl>
              <a:tblPr firstRow="1" bandRow="1">
                <a:tableStyleId>{2D5ABB26-0587-4C30-8999-92F81FD0307C}</a:tableStyleId>
              </a:tblPr>
              <a:tblGrid>
                <a:gridCol w="1538958">
                  <a:extLst>
                    <a:ext uri="{9D8B030D-6E8A-4147-A177-3AD203B41FA5}">
                      <a16:colId xmlns:a16="http://schemas.microsoft.com/office/drawing/2014/main" val="708919223"/>
                    </a:ext>
                  </a:extLst>
                </a:gridCol>
                <a:gridCol w="1297129">
                  <a:extLst>
                    <a:ext uri="{9D8B030D-6E8A-4147-A177-3AD203B41FA5}">
                      <a16:colId xmlns:a16="http://schemas.microsoft.com/office/drawing/2014/main" val="1547508454"/>
                    </a:ext>
                  </a:extLst>
                </a:gridCol>
                <a:gridCol w="1106890">
                  <a:extLst>
                    <a:ext uri="{9D8B030D-6E8A-4147-A177-3AD203B41FA5}">
                      <a16:colId xmlns:a16="http://schemas.microsoft.com/office/drawing/2014/main" val="2950746807"/>
                    </a:ext>
                  </a:extLst>
                </a:gridCol>
                <a:gridCol w="1079506">
                  <a:extLst>
                    <a:ext uri="{9D8B030D-6E8A-4147-A177-3AD203B41FA5}">
                      <a16:colId xmlns:a16="http://schemas.microsoft.com/office/drawing/2014/main" val="3481370136"/>
                    </a:ext>
                  </a:extLst>
                </a:gridCol>
                <a:gridCol w="606580">
                  <a:extLst>
                    <a:ext uri="{9D8B030D-6E8A-4147-A177-3AD203B41FA5}">
                      <a16:colId xmlns:a16="http://schemas.microsoft.com/office/drawing/2014/main" val="1253724907"/>
                    </a:ext>
                  </a:extLst>
                </a:gridCol>
                <a:gridCol w="750514">
                  <a:extLst>
                    <a:ext uri="{9D8B030D-6E8A-4147-A177-3AD203B41FA5}">
                      <a16:colId xmlns:a16="http://schemas.microsoft.com/office/drawing/2014/main" val="2240307331"/>
                    </a:ext>
                  </a:extLst>
                </a:gridCol>
                <a:gridCol w="807505">
                  <a:extLst>
                    <a:ext uri="{9D8B030D-6E8A-4147-A177-3AD203B41FA5}">
                      <a16:colId xmlns:a16="http://schemas.microsoft.com/office/drawing/2014/main" val="3913354388"/>
                    </a:ext>
                  </a:extLst>
                </a:gridCol>
              </a:tblGrid>
              <a:tr h="412824">
                <a:tc>
                  <a:txBody>
                    <a:bodyPr/>
                    <a:lstStyle/>
                    <a:p>
                      <a:r>
                        <a:rPr lang="en-US" b="1" dirty="0">
                          <a:solidFill>
                            <a:srgbClr val="2F5597"/>
                          </a:solidFill>
                          <a:latin typeface="Cambria" panose="02040503050406030204" pitchFamily="18" charset="0"/>
                        </a:rPr>
                        <a:t>Mfr.</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 DIMMs</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 Chips</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Density</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Die</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Org.</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Date</a:t>
                      </a: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1323300">
                <a:tc>
                  <a:txBody>
                    <a:bodyPr/>
                    <a:lstStyle/>
                    <a:p>
                      <a:r>
                        <a:rPr lang="en-US" dirty="0">
                          <a:latin typeface="Cambria" panose="02040503050406030204" pitchFamily="18" charset="0"/>
                        </a:rPr>
                        <a:t>A (Micron)</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a:t>
                      </a:r>
                    </a:p>
                    <a:p>
                      <a:pPr algn="ctr"/>
                      <a:r>
                        <a:rPr lang="en-US" dirty="0">
                          <a:latin typeface="Cambria" panose="02040503050406030204" pitchFamily="18" charset="0"/>
                        </a:rPr>
                        <a:t>4</a:t>
                      </a:r>
                    </a:p>
                    <a:p>
                      <a:pPr algn="ctr"/>
                      <a:r>
                        <a:rPr lang="en-US" dirty="0">
                          <a:latin typeface="Cambria" panose="02040503050406030204" pitchFamily="18" charset="0"/>
                        </a:rPr>
                        <a:t>3</a:t>
                      </a:r>
                    </a:p>
                    <a:p>
                      <a:pPr algn="ctr"/>
                      <a:r>
                        <a:rPr lang="en-US" dirty="0">
                          <a:latin typeface="Cambria" panose="02040503050406030204" pitchFamily="18" charset="0"/>
                        </a:rPr>
                        <a:t>2</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8</a:t>
                      </a:r>
                    </a:p>
                    <a:p>
                      <a:pPr algn="ctr"/>
                      <a:r>
                        <a:rPr lang="en-US" dirty="0">
                          <a:latin typeface="Cambria" panose="02040503050406030204" pitchFamily="18" charset="0"/>
                        </a:rPr>
                        <a:t>64</a:t>
                      </a:r>
                    </a:p>
                    <a:p>
                      <a:pPr algn="ctr"/>
                      <a:r>
                        <a:rPr lang="en-US" dirty="0">
                          <a:latin typeface="Cambria" panose="02040503050406030204" pitchFamily="18" charset="0"/>
                        </a:rPr>
                        <a:t>24</a:t>
                      </a:r>
                    </a:p>
                    <a:p>
                      <a:pPr algn="ctr"/>
                      <a:r>
                        <a:rPr lang="en-US" dirty="0">
                          <a:latin typeface="Cambria" panose="02040503050406030204" pitchFamily="18" charset="0"/>
                        </a:rPr>
                        <a:t>16</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4Gb</a:t>
                      </a:r>
                    </a:p>
                    <a:p>
                      <a:pPr algn="ctr"/>
                      <a:r>
                        <a:rPr lang="en-US" dirty="0">
                          <a:latin typeface="Cambria" panose="02040503050406030204" pitchFamily="18" charset="0"/>
                        </a:rPr>
                        <a:t>8Gb</a:t>
                      </a:r>
                    </a:p>
                    <a:p>
                      <a:pPr algn="ctr"/>
                      <a:r>
                        <a:rPr lang="en-US" dirty="0">
                          <a:latin typeface="Cambria" panose="02040503050406030204" pitchFamily="18" charset="0"/>
                        </a:rPr>
                        <a:t>4Gb</a:t>
                      </a:r>
                    </a:p>
                    <a:p>
                      <a:pPr algn="ctr"/>
                      <a:r>
                        <a:rPr lang="en-US" dirty="0">
                          <a:latin typeface="Cambria" panose="02040503050406030204" pitchFamily="18" charset="0"/>
                        </a:rPr>
                        <a:t>4Gb</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a:t>
                      </a:r>
                    </a:p>
                    <a:p>
                      <a:pPr algn="ctr"/>
                      <a:r>
                        <a:rPr lang="en-US" dirty="0">
                          <a:latin typeface="Cambria" panose="02040503050406030204" pitchFamily="18" charset="0"/>
                        </a:rPr>
                        <a:t>B</a:t>
                      </a:r>
                    </a:p>
                    <a:p>
                      <a:pPr algn="ctr"/>
                      <a:r>
                        <a:rPr lang="en-US" dirty="0">
                          <a:latin typeface="Cambria" panose="02040503050406030204" pitchFamily="18" charset="0"/>
                        </a:rPr>
                        <a:t>F</a:t>
                      </a:r>
                    </a:p>
                    <a:p>
                      <a:pPr algn="ctr"/>
                      <a:r>
                        <a:rPr lang="en-US" dirty="0">
                          <a:latin typeface="Cambria" panose="02040503050406030204" pitchFamily="18" charset="0"/>
                        </a:rPr>
                        <a:t>-</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x4</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48-16</a:t>
                      </a:r>
                    </a:p>
                    <a:p>
                      <a:pPr algn="ctr"/>
                      <a:r>
                        <a:rPr lang="en-US" dirty="0">
                          <a:latin typeface="Cambria" panose="02040503050406030204" pitchFamily="18" charset="0"/>
                        </a:rPr>
                        <a:t>11-19</a:t>
                      </a:r>
                    </a:p>
                    <a:p>
                      <a:pPr algn="ctr"/>
                      <a:r>
                        <a:rPr lang="en-US" dirty="0">
                          <a:latin typeface="Cambria" panose="02040503050406030204" pitchFamily="18" charset="0"/>
                        </a:rPr>
                        <a:t>07-21</a:t>
                      </a:r>
                    </a:p>
                    <a:p>
                      <a:pPr algn="ctr"/>
                      <a:endParaRPr lang="en-US" dirty="0">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623116"/>
                  </a:ext>
                </a:extLst>
              </a:tr>
              <a:tr h="412824">
                <a:tc>
                  <a:txBody>
                    <a:bodyPr/>
                    <a:lstStyle/>
                    <a:p>
                      <a:r>
                        <a:rPr lang="en-US" dirty="0">
                          <a:latin typeface="Cambria" panose="02040503050406030204" pitchFamily="18" charset="0"/>
                        </a:rPr>
                        <a:t>B (Samsung)</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2</a:t>
                      </a:r>
                    </a:p>
                    <a:p>
                      <a:pPr algn="ctr"/>
                      <a:r>
                        <a:rPr lang="en-US" dirty="0">
                          <a:latin typeface="Cambria" panose="02040503050406030204" pitchFamily="18" charset="0"/>
                        </a:rPr>
                        <a:t>1</a:t>
                      </a:r>
                    </a:p>
                    <a:p>
                      <a:pPr algn="ctr"/>
                      <a:r>
                        <a:rPr lang="en-US" dirty="0">
                          <a:latin typeface="Cambria" panose="02040503050406030204" pitchFamily="18" charset="0"/>
                        </a:rPr>
                        <a:t>3</a:t>
                      </a:r>
                    </a:p>
                    <a:p>
                      <a:pPr algn="ctr"/>
                      <a:r>
                        <a:rPr lang="en-US" dirty="0">
                          <a:latin typeface="Cambria" panose="02040503050406030204" pitchFamily="18" charset="0"/>
                        </a:rPr>
                        <a:t>1</a:t>
                      </a:r>
                    </a:p>
                    <a:p>
                      <a:pPr algn="ctr"/>
                      <a:r>
                        <a:rPr lang="en-US" dirty="0">
                          <a:latin typeface="Cambria" panose="02040503050406030204" pitchFamily="18" charset="0"/>
                        </a:rPr>
                        <a:t>1</a:t>
                      </a:r>
                    </a:p>
                    <a:p>
                      <a:pPr algn="ctr"/>
                      <a:r>
                        <a:rPr lang="en-US" dirty="0">
                          <a:latin typeface="Cambria" panose="02040503050406030204" pitchFamily="18" charset="0"/>
                        </a:rPr>
                        <a:t>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8</a:t>
                      </a:r>
                    </a:p>
                    <a:p>
                      <a:pPr algn="ctr"/>
                      <a:r>
                        <a:rPr lang="en-US" dirty="0">
                          <a:latin typeface="Cambria" panose="02040503050406030204" pitchFamily="18" charset="0"/>
                        </a:rPr>
                        <a:t>24</a:t>
                      </a:r>
                    </a:p>
                    <a:p>
                      <a:pPr algn="ctr"/>
                      <a:r>
                        <a:rPr lang="en-US" dirty="0">
                          <a:latin typeface="Cambria" panose="02040503050406030204" pitchFamily="18" charset="0"/>
                        </a:rPr>
                        <a:t>8</a:t>
                      </a:r>
                    </a:p>
                    <a:p>
                      <a:pPr algn="ctr"/>
                      <a:r>
                        <a:rPr lang="en-US" dirty="0">
                          <a:latin typeface="Cambria" panose="02040503050406030204" pitchFamily="18" charset="0"/>
                        </a:rPr>
                        <a:t>8</a:t>
                      </a:r>
                    </a:p>
                    <a:p>
                      <a:pPr algn="ctr"/>
                      <a:r>
                        <a:rPr lang="en-US" dirty="0">
                          <a:latin typeface="Cambria" panose="020405030504060302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8Gb</a:t>
                      </a:r>
                    </a:p>
                    <a:p>
                      <a:pPr algn="ctr"/>
                      <a:r>
                        <a:rPr lang="en-US" dirty="0">
                          <a:latin typeface="Cambria" panose="02040503050406030204" pitchFamily="18" charset="0"/>
                        </a:rPr>
                        <a:t>8Gb</a:t>
                      </a:r>
                    </a:p>
                    <a:p>
                      <a:pPr algn="ctr"/>
                      <a:r>
                        <a:rPr lang="en-US" dirty="0">
                          <a:latin typeface="Cambria" panose="02040503050406030204" pitchFamily="18" charset="0"/>
                        </a:rPr>
                        <a:t>8Gb</a:t>
                      </a:r>
                    </a:p>
                    <a:p>
                      <a:pPr algn="ctr"/>
                      <a:r>
                        <a:rPr lang="en-US" dirty="0">
                          <a:latin typeface="Cambria" panose="02040503050406030204" pitchFamily="18" charset="0"/>
                        </a:rPr>
                        <a:t>4Gb</a:t>
                      </a:r>
                    </a:p>
                    <a:p>
                      <a:pPr algn="ctr"/>
                      <a:r>
                        <a:rPr lang="en-US" dirty="0">
                          <a:latin typeface="Cambria" panose="02040503050406030204" pitchFamily="18" charset="0"/>
                        </a:rPr>
                        <a:t>4Gb</a:t>
                      </a:r>
                    </a:p>
                    <a:p>
                      <a:pPr algn="ctr"/>
                      <a:r>
                        <a:rPr lang="en-US" dirty="0">
                          <a:latin typeface="Cambria" panose="02040503050406030204" pitchFamily="18" charset="0"/>
                        </a:rPr>
                        <a:t>8Gb</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B</a:t>
                      </a:r>
                    </a:p>
                    <a:p>
                      <a:pPr algn="ctr"/>
                      <a:r>
                        <a:rPr lang="en-US" dirty="0">
                          <a:latin typeface="Cambria" panose="02040503050406030204" pitchFamily="18" charset="0"/>
                        </a:rPr>
                        <a:t>C</a:t>
                      </a:r>
                    </a:p>
                    <a:p>
                      <a:pPr algn="ctr"/>
                      <a:r>
                        <a:rPr lang="en-US" dirty="0">
                          <a:latin typeface="Cambria" panose="02040503050406030204" pitchFamily="18" charset="0"/>
                        </a:rPr>
                        <a:t>D</a:t>
                      </a:r>
                    </a:p>
                    <a:p>
                      <a:pPr algn="ctr"/>
                      <a:r>
                        <a:rPr lang="en-US" dirty="0">
                          <a:latin typeface="Cambria" panose="02040503050406030204" pitchFamily="18" charset="0"/>
                        </a:rPr>
                        <a:t>E</a:t>
                      </a:r>
                    </a:p>
                    <a:p>
                      <a:pPr algn="ctr"/>
                      <a:r>
                        <a:rPr lang="en-US" dirty="0">
                          <a:latin typeface="Cambria" panose="02040503050406030204" pitchFamily="18" charset="0"/>
                        </a:rPr>
                        <a:t>F</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52-20</a:t>
                      </a:r>
                    </a:p>
                    <a:p>
                      <a:pPr algn="ctr"/>
                      <a:r>
                        <a:rPr lang="en-US" dirty="0">
                          <a:latin typeface="Cambria" panose="02040503050406030204" pitchFamily="18" charset="0"/>
                        </a:rPr>
                        <a:t>19-19</a:t>
                      </a:r>
                    </a:p>
                    <a:p>
                      <a:pPr algn="ctr"/>
                      <a:r>
                        <a:rPr lang="en-US" dirty="0">
                          <a:latin typeface="Cambria" panose="02040503050406030204" pitchFamily="18" charset="0"/>
                        </a:rPr>
                        <a:t>10-21</a:t>
                      </a:r>
                    </a:p>
                    <a:p>
                      <a:pPr algn="ctr"/>
                      <a:r>
                        <a:rPr lang="en-US" dirty="0">
                          <a:latin typeface="Cambria" panose="02040503050406030204" pitchFamily="18" charset="0"/>
                        </a:rPr>
                        <a:t>08-17</a:t>
                      </a:r>
                    </a:p>
                    <a:p>
                      <a:pPr algn="ctr"/>
                      <a:r>
                        <a:rPr lang="en-US" dirty="0">
                          <a:latin typeface="Cambria" panose="02040503050406030204" pitchFamily="18" charset="0"/>
                        </a:rPr>
                        <a:t>02-21</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671142"/>
                  </a:ext>
                </a:extLst>
              </a:tr>
              <a:tr h="412824">
                <a:tc>
                  <a:txBody>
                    <a:bodyPr/>
                    <a:lstStyle/>
                    <a:p>
                      <a:r>
                        <a:rPr lang="en-US" dirty="0">
                          <a:latin typeface="Cambria" panose="02040503050406030204" pitchFamily="18" charset="0"/>
                        </a:rPr>
                        <a:t>C (SK Hynix)</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2</a:t>
                      </a:r>
                    </a:p>
                    <a:p>
                      <a:pPr algn="ctr"/>
                      <a:r>
                        <a:rPr lang="en-US" dirty="0">
                          <a:latin typeface="Cambria" panose="02040503050406030204" pitchFamily="18" charset="0"/>
                        </a:rPr>
                        <a:t>3</a:t>
                      </a:r>
                    </a:p>
                    <a:p>
                      <a:pPr algn="ctr"/>
                      <a:r>
                        <a:rPr lang="en-US" dirty="0">
                          <a:latin typeface="Cambria" panose="02040503050406030204" pitchFamily="18" charset="0"/>
                        </a:rPr>
                        <a:t>2</a:t>
                      </a:r>
                    </a:p>
                    <a:p>
                      <a:pPr algn="ctr"/>
                      <a:r>
                        <a:rPr lang="en-US" dirty="0">
                          <a:latin typeface="Cambria" panose="02040503050406030204" pitchFamily="18" charset="0"/>
                        </a:rPr>
                        <a:t>3</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24</a:t>
                      </a:r>
                    </a:p>
                    <a:p>
                      <a:pPr algn="ctr"/>
                      <a:r>
                        <a:rPr lang="en-US" dirty="0">
                          <a:latin typeface="Cambria" panose="02040503050406030204" pitchFamily="18" charset="0"/>
                        </a:rPr>
                        <a:t>16</a:t>
                      </a:r>
                    </a:p>
                    <a:p>
                      <a:pPr algn="ctr"/>
                      <a:r>
                        <a:rPr lang="en-US" dirty="0">
                          <a:latin typeface="Cambria" panose="02040503050406030204" pitchFamily="18" charset="0"/>
                        </a:rPr>
                        <a:t>24</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16Gb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8Gb</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A</a:t>
                      </a:r>
                    </a:p>
                    <a:p>
                      <a:pPr algn="ctr"/>
                      <a:r>
                        <a:rPr lang="en-US" dirty="0">
                          <a:latin typeface="Cambria" panose="02040503050406030204" pitchFamily="18" charset="0"/>
                        </a:rPr>
                        <a:t>B</a:t>
                      </a:r>
                    </a:p>
                    <a:p>
                      <a:pPr algn="ctr"/>
                      <a:r>
                        <a:rPr lang="en-US" dirty="0">
                          <a:latin typeface="Cambria" panose="02040503050406030204" pitchFamily="18" charset="0"/>
                        </a:rPr>
                        <a:t>C</a:t>
                      </a:r>
                    </a:p>
                    <a:p>
                      <a:pPr algn="ctr"/>
                      <a:r>
                        <a:rPr lang="en-US" dirty="0">
                          <a:latin typeface="Cambria" panose="02040503050406030204" pitchFamily="18" charset="0"/>
                        </a:rPr>
                        <a:t>D</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51-20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02-21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ambria"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48-20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562397"/>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a:t>DRAM Chips Tested</a:t>
            </a:r>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885525" y="1050946"/>
            <a:ext cx="1665170" cy="4752428"/>
          </a:xfrm>
          <a:prstGeom prst="roundRect">
            <a:avLst>
              <a:gd name="adj" fmla="val 9644"/>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A848"/>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2643629" y="1049594"/>
            <a:ext cx="2245511" cy="4752428"/>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4968331" y="1059077"/>
            <a:ext cx="3290144" cy="4739845"/>
          </a:xfrm>
          <a:prstGeom prst="roundRect">
            <a:avLst>
              <a:gd name="adj" fmla="val 2667"/>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D22D38F-4911-438A-A392-97E50744F882}"/>
              </a:ext>
            </a:extLst>
          </p:cNvPr>
          <p:cNvSpPr txBox="1"/>
          <p:nvPr/>
        </p:nvSpPr>
        <p:spPr>
          <a:xfrm>
            <a:off x="5434517" y="615919"/>
            <a:ext cx="2874284"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solidFill>
                <a:effectLst/>
                <a:uLnTx/>
                <a:uFillTx/>
                <a:latin typeface="Cambria"/>
                <a:ea typeface="Cambria"/>
                <a:cs typeface="+mn-cs"/>
              </a:rPr>
              <a:t>272 DDR4 DRAM Chips</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Calibri"/>
            </a:endParaRPr>
          </a:p>
        </p:txBody>
      </p:sp>
      <p:cxnSp>
        <p:nvCxnSpPr>
          <p:cNvPr id="12" name="Elbow Connector 9">
            <a:extLst>
              <a:ext uri="{FF2B5EF4-FFF2-40B4-BE49-F238E27FC236}">
                <a16:creationId xmlns:a16="http://schemas.microsoft.com/office/drawing/2014/main" id="{2C0FF1C3-FD82-4101-B6B3-8F6133FD8797}"/>
              </a:ext>
            </a:extLst>
          </p:cNvPr>
          <p:cNvCxnSpPr>
            <a:cxnSpLocks/>
            <a:stCxn id="9" idx="1"/>
            <a:endCxn id="5" idx="0"/>
          </p:cNvCxnSpPr>
          <p:nvPr/>
        </p:nvCxnSpPr>
        <p:spPr>
          <a:xfrm rot="10800000" flipV="1">
            <a:off x="3766385" y="815974"/>
            <a:ext cx="1668132" cy="233620"/>
          </a:xfrm>
          <a:prstGeom prst="bentConnector2">
            <a:avLst/>
          </a:prstGeom>
          <a:ln w="38100">
            <a:solidFill>
              <a:srgbClr val="4472C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042F7F-D5EE-4FA3-ACC1-6B895CD822CB}"/>
              </a:ext>
            </a:extLst>
          </p:cNvPr>
          <p:cNvSpPr txBox="1"/>
          <p:nvPr/>
        </p:nvSpPr>
        <p:spPr>
          <a:xfrm>
            <a:off x="2349198" y="6165360"/>
            <a:ext cx="3163835"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38135"/>
                </a:solidFill>
                <a:effectLst/>
                <a:uLnTx/>
                <a:uFillTx/>
                <a:latin typeface="Cambria"/>
                <a:ea typeface="Cambria"/>
                <a:cs typeface="+mn-cs"/>
              </a:rPr>
              <a:t>3 Major Manufacturers</a:t>
            </a:r>
            <a:endParaRPr kumimoji="0" lang="en-US" sz="1800" b="0" i="0" u="none" strike="noStrike" kern="1200" cap="none" spc="0" normalizeH="0" baseline="0" noProof="0" dirty="0">
              <a:ln>
                <a:noFill/>
              </a:ln>
              <a:solidFill>
                <a:srgbClr val="538135"/>
              </a:solidFill>
              <a:effectLst/>
              <a:uLnTx/>
              <a:uFillTx/>
              <a:latin typeface="Calibri" panose="020F0502020204030204"/>
              <a:ea typeface="+mn-ea"/>
              <a:cs typeface="Calibri"/>
            </a:endParaRPr>
          </a:p>
        </p:txBody>
      </p:sp>
      <p:cxnSp>
        <p:nvCxnSpPr>
          <p:cNvPr id="19" name="Elbow Connector 9">
            <a:extLst>
              <a:ext uri="{FF2B5EF4-FFF2-40B4-BE49-F238E27FC236}">
                <a16:creationId xmlns:a16="http://schemas.microsoft.com/office/drawing/2014/main" id="{ECE7AE2E-76D1-40CE-8A1B-DF3DE6439CC1}"/>
              </a:ext>
            </a:extLst>
          </p:cNvPr>
          <p:cNvCxnSpPr>
            <a:cxnSpLocks/>
            <a:stCxn id="4" idx="2"/>
            <a:endCxn id="17" idx="1"/>
          </p:cNvCxnSpPr>
          <p:nvPr/>
        </p:nvCxnSpPr>
        <p:spPr>
          <a:xfrm rot="16200000" flipH="1">
            <a:off x="1752634" y="5768850"/>
            <a:ext cx="562041" cy="631088"/>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58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nvGraphicFramePr>
        <p:xfrm>
          <a:off x="1435543" y="1059077"/>
          <a:ext cx="6456705" cy="4662204"/>
        </p:xfrm>
        <a:graphic>
          <a:graphicData uri="http://schemas.openxmlformats.org/drawingml/2006/table">
            <a:tbl>
              <a:tblPr firstRow="1" bandRow="1">
                <a:tableStyleId>{2D5ABB26-0587-4C30-8999-92F81FD0307C}</a:tableStyleId>
              </a:tblPr>
              <a:tblGrid>
                <a:gridCol w="1514036">
                  <a:extLst>
                    <a:ext uri="{9D8B030D-6E8A-4147-A177-3AD203B41FA5}">
                      <a16:colId xmlns:a16="http://schemas.microsoft.com/office/drawing/2014/main" val="708919223"/>
                    </a:ext>
                  </a:extLst>
                </a:gridCol>
                <a:gridCol w="1054250">
                  <a:extLst>
                    <a:ext uri="{9D8B030D-6E8A-4147-A177-3AD203B41FA5}">
                      <a16:colId xmlns:a16="http://schemas.microsoft.com/office/drawing/2014/main" val="1547508454"/>
                    </a:ext>
                  </a:extLst>
                </a:gridCol>
                <a:gridCol w="905522">
                  <a:extLst>
                    <a:ext uri="{9D8B030D-6E8A-4147-A177-3AD203B41FA5}">
                      <a16:colId xmlns:a16="http://schemas.microsoft.com/office/drawing/2014/main" val="2950746807"/>
                    </a:ext>
                  </a:extLst>
                </a:gridCol>
                <a:gridCol w="905523">
                  <a:extLst>
                    <a:ext uri="{9D8B030D-6E8A-4147-A177-3AD203B41FA5}">
                      <a16:colId xmlns:a16="http://schemas.microsoft.com/office/drawing/2014/main" val="3481370136"/>
                    </a:ext>
                  </a:extLst>
                </a:gridCol>
                <a:gridCol w="603681">
                  <a:extLst>
                    <a:ext uri="{9D8B030D-6E8A-4147-A177-3AD203B41FA5}">
                      <a16:colId xmlns:a16="http://schemas.microsoft.com/office/drawing/2014/main" val="1253724907"/>
                    </a:ext>
                  </a:extLst>
                </a:gridCol>
                <a:gridCol w="630315">
                  <a:extLst>
                    <a:ext uri="{9D8B030D-6E8A-4147-A177-3AD203B41FA5}">
                      <a16:colId xmlns:a16="http://schemas.microsoft.com/office/drawing/2014/main" val="2240307331"/>
                    </a:ext>
                  </a:extLst>
                </a:gridCol>
                <a:gridCol w="843378">
                  <a:extLst>
                    <a:ext uri="{9D8B030D-6E8A-4147-A177-3AD203B41FA5}">
                      <a16:colId xmlns:a16="http://schemas.microsoft.com/office/drawing/2014/main" val="3913354388"/>
                    </a:ext>
                  </a:extLst>
                </a:gridCol>
              </a:tblGrid>
              <a:tr h="412824">
                <a:tc>
                  <a:txBody>
                    <a:bodyPr/>
                    <a:lstStyle/>
                    <a:p>
                      <a:r>
                        <a:rPr lang="en-US" b="1" dirty="0">
                          <a:solidFill>
                            <a:srgbClr val="2F5597"/>
                          </a:solidFill>
                        </a:rPr>
                        <a:t>Mfr.</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 DIMMs</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 Chips</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Density</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Die</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Org.</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Date</a:t>
                      </a: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1323300">
                <a:tc>
                  <a:txBody>
                    <a:bodyPr/>
                    <a:lstStyle/>
                    <a:p>
                      <a:r>
                        <a:rPr lang="en-US" dirty="0"/>
                        <a:t>A (Micron)</a:t>
                      </a:r>
                      <a:endParaRPr lang="en-US" dirty="0">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a:t>
                      </a:r>
                    </a:p>
                    <a:p>
                      <a:pPr algn="ctr"/>
                      <a:r>
                        <a:rPr lang="en-US" dirty="0">
                          <a:latin typeface="Cambria" panose="02040503050406030204" pitchFamily="18" charset="0"/>
                        </a:rPr>
                        <a:t>4</a:t>
                      </a:r>
                    </a:p>
                    <a:p>
                      <a:pPr algn="ctr"/>
                      <a:r>
                        <a:rPr lang="en-US" dirty="0">
                          <a:latin typeface="Cambria" panose="02040503050406030204" pitchFamily="18" charset="0"/>
                        </a:rPr>
                        <a:t>3</a:t>
                      </a:r>
                    </a:p>
                    <a:p>
                      <a:pPr algn="ctr"/>
                      <a:r>
                        <a:rPr lang="en-US" dirty="0">
                          <a:latin typeface="Cambria" panose="02040503050406030204" pitchFamily="18" charset="0"/>
                        </a:rPr>
                        <a:t>2</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8</a:t>
                      </a:r>
                    </a:p>
                    <a:p>
                      <a:pPr algn="ctr"/>
                      <a:r>
                        <a:rPr lang="en-US" dirty="0">
                          <a:latin typeface="Cambria" panose="02040503050406030204" pitchFamily="18" charset="0"/>
                        </a:rPr>
                        <a:t>64</a:t>
                      </a:r>
                    </a:p>
                    <a:p>
                      <a:pPr algn="ctr"/>
                      <a:r>
                        <a:rPr lang="en-US" dirty="0">
                          <a:latin typeface="Cambria" panose="02040503050406030204" pitchFamily="18" charset="0"/>
                        </a:rPr>
                        <a:t>24</a:t>
                      </a:r>
                    </a:p>
                    <a:p>
                      <a:pPr algn="ctr"/>
                      <a:r>
                        <a:rPr lang="en-US" dirty="0">
                          <a:latin typeface="Cambria" panose="02040503050406030204" pitchFamily="18" charset="0"/>
                        </a:rPr>
                        <a:t>16</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4Gb</a:t>
                      </a:r>
                    </a:p>
                    <a:p>
                      <a:pPr algn="ctr"/>
                      <a:r>
                        <a:rPr lang="en-US" dirty="0">
                          <a:latin typeface="Cambria" panose="02040503050406030204" pitchFamily="18" charset="0"/>
                        </a:rPr>
                        <a:t>8Gb</a:t>
                      </a:r>
                    </a:p>
                    <a:p>
                      <a:pPr algn="ctr"/>
                      <a:r>
                        <a:rPr lang="en-US" dirty="0">
                          <a:latin typeface="Cambria" panose="02040503050406030204" pitchFamily="18" charset="0"/>
                        </a:rPr>
                        <a:t>4Gb</a:t>
                      </a:r>
                    </a:p>
                    <a:p>
                      <a:pPr algn="ctr"/>
                      <a:r>
                        <a:rPr lang="en-US" dirty="0">
                          <a:latin typeface="Cambria" panose="02040503050406030204" pitchFamily="18" charset="0"/>
                        </a:rPr>
                        <a:t>4Gb</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a:t>
                      </a:r>
                    </a:p>
                    <a:p>
                      <a:pPr algn="ctr"/>
                      <a:r>
                        <a:rPr lang="en-US" dirty="0">
                          <a:latin typeface="Cambria" panose="02040503050406030204" pitchFamily="18" charset="0"/>
                        </a:rPr>
                        <a:t>B</a:t>
                      </a:r>
                    </a:p>
                    <a:p>
                      <a:pPr algn="ctr"/>
                      <a:r>
                        <a:rPr lang="en-US" dirty="0">
                          <a:latin typeface="Cambria" panose="02040503050406030204" pitchFamily="18" charset="0"/>
                        </a:rPr>
                        <a:t>F</a:t>
                      </a:r>
                    </a:p>
                    <a:p>
                      <a:pPr algn="ctr"/>
                      <a:r>
                        <a:rPr lang="en-US" dirty="0">
                          <a:latin typeface="Cambria" panose="02040503050406030204" pitchFamily="18" charset="0"/>
                        </a:rPr>
                        <a:t>-</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x4</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48-16</a:t>
                      </a:r>
                    </a:p>
                    <a:p>
                      <a:pPr algn="ctr"/>
                      <a:r>
                        <a:rPr lang="en-US" dirty="0">
                          <a:latin typeface="Cambria" panose="02040503050406030204" pitchFamily="18" charset="0"/>
                        </a:rPr>
                        <a:t>11-19</a:t>
                      </a:r>
                    </a:p>
                    <a:p>
                      <a:pPr algn="ctr"/>
                      <a:r>
                        <a:rPr lang="en-US" dirty="0">
                          <a:latin typeface="Cambria" panose="02040503050406030204" pitchFamily="18" charset="0"/>
                        </a:rPr>
                        <a:t>07-21</a:t>
                      </a:r>
                    </a:p>
                    <a:p>
                      <a:pPr algn="ctr"/>
                      <a:endParaRPr lang="en-US" dirty="0">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623116"/>
                  </a:ext>
                </a:extLst>
              </a:tr>
              <a:tr h="412824">
                <a:tc>
                  <a:txBody>
                    <a:bodyPr/>
                    <a:lstStyle/>
                    <a:p>
                      <a:r>
                        <a:rPr lang="en-US" dirty="0"/>
                        <a:t>B (Samsung)</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2</a:t>
                      </a:r>
                    </a:p>
                    <a:p>
                      <a:pPr algn="ctr"/>
                      <a:r>
                        <a:rPr lang="en-US" dirty="0">
                          <a:latin typeface="Cambria" panose="02040503050406030204" pitchFamily="18" charset="0"/>
                        </a:rPr>
                        <a:t>1</a:t>
                      </a:r>
                    </a:p>
                    <a:p>
                      <a:pPr algn="ctr"/>
                      <a:r>
                        <a:rPr lang="en-US" dirty="0">
                          <a:latin typeface="Cambria" panose="02040503050406030204" pitchFamily="18" charset="0"/>
                        </a:rPr>
                        <a:t>3</a:t>
                      </a:r>
                    </a:p>
                    <a:p>
                      <a:pPr algn="ctr"/>
                      <a:r>
                        <a:rPr lang="en-US" dirty="0">
                          <a:latin typeface="Cambria" panose="02040503050406030204" pitchFamily="18" charset="0"/>
                        </a:rPr>
                        <a:t>1</a:t>
                      </a:r>
                    </a:p>
                    <a:p>
                      <a:pPr algn="ctr"/>
                      <a:r>
                        <a:rPr lang="en-US" dirty="0">
                          <a:latin typeface="Cambria" panose="02040503050406030204" pitchFamily="18" charset="0"/>
                        </a:rPr>
                        <a:t>1</a:t>
                      </a:r>
                    </a:p>
                    <a:p>
                      <a:pPr algn="ctr"/>
                      <a:r>
                        <a:rPr lang="en-US" dirty="0">
                          <a:latin typeface="Cambria" panose="02040503050406030204" pitchFamily="18" charset="0"/>
                        </a:rPr>
                        <a:t>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8</a:t>
                      </a:r>
                    </a:p>
                    <a:p>
                      <a:pPr algn="ctr"/>
                      <a:r>
                        <a:rPr lang="en-US" dirty="0">
                          <a:latin typeface="Cambria" panose="02040503050406030204" pitchFamily="18" charset="0"/>
                        </a:rPr>
                        <a:t>24</a:t>
                      </a:r>
                    </a:p>
                    <a:p>
                      <a:pPr algn="ctr"/>
                      <a:r>
                        <a:rPr lang="en-US" dirty="0">
                          <a:latin typeface="Cambria" panose="02040503050406030204" pitchFamily="18" charset="0"/>
                        </a:rPr>
                        <a:t>8</a:t>
                      </a:r>
                    </a:p>
                    <a:p>
                      <a:pPr algn="ctr"/>
                      <a:r>
                        <a:rPr lang="en-US" dirty="0">
                          <a:latin typeface="Cambria" panose="02040503050406030204" pitchFamily="18" charset="0"/>
                        </a:rPr>
                        <a:t>8</a:t>
                      </a:r>
                    </a:p>
                    <a:p>
                      <a:pPr algn="ctr"/>
                      <a:r>
                        <a:rPr lang="en-US" dirty="0">
                          <a:latin typeface="Cambria" panose="020405030504060302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8Gb</a:t>
                      </a:r>
                    </a:p>
                    <a:p>
                      <a:pPr algn="ctr"/>
                      <a:r>
                        <a:rPr lang="en-US" dirty="0"/>
                        <a:t>8Gb</a:t>
                      </a:r>
                    </a:p>
                    <a:p>
                      <a:pPr algn="ctr"/>
                      <a:r>
                        <a:rPr lang="en-US" dirty="0"/>
                        <a:t>8Gb</a:t>
                      </a:r>
                    </a:p>
                    <a:p>
                      <a:pPr algn="ctr"/>
                      <a:r>
                        <a:rPr lang="en-US" dirty="0"/>
                        <a:t>4Gb</a:t>
                      </a:r>
                    </a:p>
                    <a:p>
                      <a:pPr algn="ctr"/>
                      <a:r>
                        <a:rPr lang="en-US" dirty="0"/>
                        <a:t>4Gb</a:t>
                      </a:r>
                    </a:p>
                    <a:p>
                      <a:pPr algn="ctr"/>
                      <a:r>
                        <a:rPr lang="en-US" dirty="0"/>
                        <a:t>8Gb</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p>
                      <a:pPr algn="ctr"/>
                      <a:r>
                        <a:rPr lang="en-US" dirty="0">
                          <a:latin typeface="Cambria" panose="02040503050406030204" pitchFamily="18" charset="0"/>
                        </a:rPr>
                        <a:t>C</a:t>
                      </a:r>
                    </a:p>
                    <a:p>
                      <a:pPr algn="ctr"/>
                      <a:r>
                        <a:rPr lang="en-US" dirty="0">
                          <a:latin typeface="Cambria" panose="02040503050406030204" pitchFamily="18" charset="0"/>
                        </a:rPr>
                        <a:t>D</a:t>
                      </a:r>
                    </a:p>
                    <a:p>
                      <a:pPr algn="ctr"/>
                      <a:r>
                        <a:rPr lang="en-US" dirty="0">
                          <a:latin typeface="Cambria" panose="02040503050406030204" pitchFamily="18" charset="0"/>
                        </a:rPr>
                        <a:t>E</a:t>
                      </a:r>
                    </a:p>
                    <a:p>
                      <a:pPr algn="ctr"/>
                      <a:r>
                        <a:rPr lang="en-US" dirty="0">
                          <a:latin typeface="Cambria" panose="02040503050406030204" pitchFamily="18" charset="0"/>
                        </a:rPr>
                        <a:t>F</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52-20</a:t>
                      </a:r>
                    </a:p>
                    <a:p>
                      <a:pPr algn="ctr"/>
                      <a:r>
                        <a:rPr lang="en-US" dirty="0">
                          <a:latin typeface="Cambria" panose="02040503050406030204" pitchFamily="18" charset="0"/>
                        </a:rPr>
                        <a:t>19-19</a:t>
                      </a:r>
                    </a:p>
                    <a:p>
                      <a:pPr algn="ctr"/>
                      <a:r>
                        <a:rPr lang="en-US" dirty="0">
                          <a:latin typeface="Cambria" panose="02040503050406030204" pitchFamily="18" charset="0"/>
                        </a:rPr>
                        <a:t>10-21</a:t>
                      </a:r>
                    </a:p>
                    <a:p>
                      <a:pPr algn="ctr"/>
                      <a:r>
                        <a:rPr lang="en-US" dirty="0">
                          <a:latin typeface="Cambria" panose="02040503050406030204" pitchFamily="18" charset="0"/>
                        </a:rPr>
                        <a:t>08-17</a:t>
                      </a:r>
                    </a:p>
                    <a:p>
                      <a:pPr algn="ctr"/>
                      <a:r>
                        <a:rPr lang="en-US" dirty="0">
                          <a:latin typeface="Cambria" panose="02040503050406030204" pitchFamily="18" charset="0"/>
                        </a:rPr>
                        <a:t>02-21</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671142"/>
                  </a:ext>
                </a:extLst>
              </a:tr>
              <a:tr h="412824">
                <a:tc>
                  <a:txBody>
                    <a:bodyPr/>
                    <a:lstStyle/>
                    <a:p>
                      <a:r>
                        <a:rPr lang="en-US" dirty="0"/>
                        <a:t>C (SK Hynix)</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dirty="0"/>
                        <a:t>2</a:t>
                      </a:r>
                    </a:p>
                    <a:p>
                      <a:pPr algn="ctr"/>
                      <a:r>
                        <a:rPr lang="en-US" dirty="0">
                          <a:latin typeface="Cambria" panose="02040503050406030204" pitchFamily="18" charset="0"/>
                        </a:rPr>
                        <a:t>3</a:t>
                      </a:r>
                    </a:p>
                    <a:p>
                      <a:pPr algn="ctr"/>
                      <a:r>
                        <a:rPr lang="en-US" dirty="0">
                          <a:latin typeface="Cambria" panose="02040503050406030204" pitchFamily="18" charset="0"/>
                        </a:rPr>
                        <a:t>2</a:t>
                      </a:r>
                    </a:p>
                    <a:p>
                      <a:pPr algn="ctr"/>
                      <a:r>
                        <a:rPr lang="en-US" dirty="0">
                          <a:latin typeface="Cambria" panose="02040503050406030204" pitchFamily="18" charset="0"/>
                        </a:rPr>
                        <a:t>3</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24</a:t>
                      </a:r>
                    </a:p>
                    <a:p>
                      <a:pPr algn="ctr"/>
                      <a:r>
                        <a:rPr lang="en-US" dirty="0">
                          <a:latin typeface="Cambria" panose="02040503050406030204" pitchFamily="18" charset="0"/>
                        </a:rPr>
                        <a:t>16</a:t>
                      </a:r>
                    </a:p>
                    <a:p>
                      <a:pPr algn="ctr"/>
                      <a:r>
                        <a:rPr lang="en-US" dirty="0">
                          <a:latin typeface="Cambria" panose="02040503050406030204" pitchFamily="18" charset="0"/>
                        </a:rPr>
                        <a:t>24</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16Gb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8Gb</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t>A</a:t>
                      </a:r>
                    </a:p>
                    <a:p>
                      <a:pPr algn="ctr"/>
                      <a:r>
                        <a:rPr lang="en-US" dirty="0">
                          <a:latin typeface="Cambria" panose="02040503050406030204" pitchFamily="18" charset="0"/>
                        </a:rPr>
                        <a:t>B</a:t>
                      </a:r>
                    </a:p>
                    <a:p>
                      <a:pPr algn="ctr"/>
                      <a:r>
                        <a:rPr lang="en-US" dirty="0">
                          <a:latin typeface="Cambria" panose="02040503050406030204" pitchFamily="18" charset="0"/>
                        </a:rPr>
                        <a:t>C</a:t>
                      </a:r>
                    </a:p>
                    <a:p>
                      <a:pPr algn="ctr"/>
                      <a:r>
                        <a:rPr lang="en-US" dirty="0">
                          <a:latin typeface="Cambria" panose="02040503050406030204" pitchFamily="18" charset="0"/>
                        </a:rPr>
                        <a:t>D</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51-20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02-21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ambria"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48-20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562397"/>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dirty="0"/>
              <a:t>More Details in the Paper</a:t>
            </a:r>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1363185" y="1050946"/>
            <a:ext cx="1390571" cy="4752428"/>
          </a:xfrm>
          <a:prstGeom prst="roundRect">
            <a:avLst>
              <a:gd name="adj" fmla="val 9644"/>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A848"/>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2949423" y="1049594"/>
            <a:ext cx="1939717" cy="4752428"/>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4968331" y="1059077"/>
            <a:ext cx="2996276" cy="4739845"/>
          </a:xfrm>
          <a:prstGeom prst="roundRect">
            <a:avLst>
              <a:gd name="adj" fmla="val 2667"/>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D22D38F-4911-438A-A392-97E50744F882}"/>
              </a:ext>
            </a:extLst>
          </p:cNvPr>
          <p:cNvSpPr txBox="1"/>
          <p:nvPr/>
        </p:nvSpPr>
        <p:spPr>
          <a:xfrm>
            <a:off x="5434517" y="615919"/>
            <a:ext cx="2874284"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solidFill>
                <a:effectLst/>
                <a:uLnTx/>
                <a:uFillTx/>
                <a:latin typeface="Cambria"/>
                <a:ea typeface="Cambria"/>
                <a:cs typeface="+mn-cs"/>
              </a:rPr>
              <a:t>272 DDR4 DRAM Chips</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Calibri"/>
            </a:endParaRPr>
          </a:p>
        </p:txBody>
      </p:sp>
      <p:cxnSp>
        <p:nvCxnSpPr>
          <p:cNvPr id="12" name="Elbow Connector 9">
            <a:extLst>
              <a:ext uri="{FF2B5EF4-FFF2-40B4-BE49-F238E27FC236}">
                <a16:creationId xmlns:a16="http://schemas.microsoft.com/office/drawing/2014/main" id="{2C0FF1C3-FD82-4101-B6B3-8F6133FD8797}"/>
              </a:ext>
            </a:extLst>
          </p:cNvPr>
          <p:cNvCxnSpPr>
            <a:cxnSpLocks/>
            <a:stCxn id="9" idx="1"/>
            <a:endCxn id="5" idx="0"/>
          </p:cNvCxnSpPr>
          <p:nvPr/>
        </p:nvCxnSpPr>
        <p:spPr>
          <a:xfrm rot="10800000" flipV="1">
            <a:off x="3919283" y="815974"/>
            <a:ext cx="1515235" cy="233620"/>
          </a:xfrm>
          <a:prstGeom prst="bentConnector2">
            <a:avLst/>
          </a:prstGeom>
          <a:ln w="38100">
            <a:solidFill>
              <a:srgbClr val="4472C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042F7F-D5EE-4FA3-ACC1-6B895CD822CB}"/>
              </a:ext>
            </a:extLst>
          </p:cNvPr>
          <p:cNvSpPr txBox="1"/>
          <p:nvPr/>
        </p:nvSpPr>
        <p:spPr>
          <a:xfrm>
            <a:off x="2349198" y="6085350"/>
            <a:ext cx="3163835"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38135"/>
                </a:solidFill>
                <a:effectLst/>
                <a:uLnTx/>
                <a:uFillTx/>
                <a:latin typeface="Cambria"/>
                <a:ea typeface="Cambria"/>
                <a:cs typeface="+mn-cs"/>
              </a:rPr>
              <a:t>3 Major Manufacturers</a:t>
            </a:r>
            <a:endParaRPr kumimoji="0" lang="en-US" sz="1800" b="0" i="0" u="none" strike="noStrike" kern="1200" cap="none" spc="0" normalizeH="0" baseline="0" noProof="0" dirty="0">
              <a:ln>
                <a:noFill/>
              </a:ln>
              <a:solidFill>
                <a:srgbClr val="538135"/>
              </a:solidFill>
              <a:effectLst/>
              <a:uLnTx/>
              <a:uFillTx/>
              <a:latin typeface="Calibri" panose="020F0502020204030204"/>
              <a:ea typeface="+mn-ea"/>
              <a:cs typeface="Calibri"/>
            </a:endParaRPr>
          </a:p>
        </p:txBody>
      </p:sp>
      <p:cxnSp>
        <p:nvCxnSpPr>
          <p:cNvPr id="19" name="Elbow Connector 9">
            <a:extLst>
              <a:ext uri="{FF2B5EF4-FFF2-40B4-BE49-F238E27FC236}">
                <a16:creationId xmlns:a16="http://schemas.microsoft.com/office/drawing/2014/main" id="{ECE7AE2E-76D1-40CE-8A1B-DF3DE6439CC1}"/>
              </a:ext>
            </a:extLst>
          </p:cNvPr>
          <p:cNvCxnSpPr>
            <a:cxnSpLocks/>
            <a:stCxn id="4" idx="2"/>
            <a:endCxn id="17" idx="1"/>
          </p:cNvCxnSpPr>
          <p:nvPr/>
        </p:nvCxnSpPr>
        <p:spPr>
          <a:xfrm rot="16200000" flipH="1">
            <a:off x="1962819" y="5899025"/>
            <a:ext cx="482031" cy="290727"/>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D0BCBA0-5435-5A54-641D-917FC25BC0BE}"/>
              </a:ext>
            </a:extLst>
          </p:cNvPr>
          <p:cNvSpPr/>
          <p:nvPr/>
        </p:nvSpPr>
        <p:spPr>
          <a:xfrm>
            <a:off x="0" y="664448"/>
            <a:ext cx="9144000" cy="57544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BE6F7BFF-CAD0-854C-63A0-44418B16FAC8}"/>
              </a:ext>
            </a:extLst>
          </p:cNvPr>
          <p:cNvPicPr>
            <a:picLocks noChangeAspect="1"/>
          </p:cNvPicPr>
          <p:nvPr/>
        </p:nvPicPr>
        <p:blipFill rotWithShape="1">
          <a:blip r:embed="rId3">
            <a:extLst>
              <a:ext uri="{28A0092B-C50C-407E-A947-70E740481C1C}">
                <a14:useLocalDpi xmlns:a14="http://schemas.microsoft.com/office/drawing/2010/main" val="0"/>
              </a:ext>
            </a:extLst>
          </a:blip>
          <a:srcRect t="24099"/>
          <a:stretch/>
        </p:blipFill>
        <p:spPr>
          <a:xfrm>
            <a:off x="298406" y="1043044"/>
            <a:ext cx="8648503" cy="1603674"/>
          </a:xfrm>
          <a:prstGeom prst="rect">
            <a:avLst/>
          </a:prstGeom>
          <a:ln w="38100">
            <a:solidFill>
              <a:schemeClr val="tx1"/>
            </a:solidFill>
          </a:ln>
        </p:spPr>
      </p:pic>
      <p:pic>
        <p:nvPicPr>
          <p:cNvPr id="14" name="Picture 13">
            <a:extLst>
              <a:ext uri="{FF2B5EF4-FFF2-40B4-BE49-F238E27FC236}">
                <a16:creationId xmlns:a16="http://schemas.microsoft.com/office/drawing/2014/main" id="{49D75CF4-E04B-364C-32BB-92BE9F227D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82535" y="2800494"/>
            <a:ext cx="4764373" cy="3267872"/>
          </a:xfrm>
          <a:prstGeom prst="rect">
            <a:avLst/>
          </a:prstGeom>
          <a:ln w="38100">
            <a:solidFill>
              <a:schemeClr val="tx1"/>
            </a:solidFill>
          </a:ln>
        </p:spPr>
      </p:pic>
      <p:sp>
        <p:nvSpPr>
          <p:cNvPr id="15" name="TextBox 14">
            <a:extLst>
              <a:ext uri="{FF2B5EF4-FFF2-40B4-BE49-F238E27FC236}">
                <a16:creationId xmlns:a16="http://schemas.microsoft.com/office/drawing/2014/main" id="{F3217A9B-372B-E003-6980-D591B754863A}"/>
              </a:ext>
            </a:extLst>
          </p:cNvPr>
          <p:cNvSpPr txBox="1"/>
          <p:nvPr/>
        </p:nvSpPr>
        <p:spPr>
          <a:xfrm>
            <a:off x="298406" y="6119929"/>
            <a:ext cx="86485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Full paper on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arXiv</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5"/>
              </a:rPr>
              <a:t>https://</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hlinkClick r:id="rId5"/>
              </a:rPr>
              <a:t>arxiv.org</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5"/>
              </a:rPr>
              <a:t>/abs/2206.09999</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pic>
        <p:nvPicPr>
          <p:cNvPr id="20" name="Picture 19">
            <a:extLst>
              <a:ext uri="{FF2B5EF4-FFF2-40B4-BE49-F238E27FC236}">
                <a16:creationId xmlns:a16="http://schemas.microsoft.com/office/drawing/2014/main" id="{AC319596-812F-734C-54CD-B5330DA7B044}"/>
              </a:ext>
            </a:extLst>
          </p:cNvPr>
          <p:cNvPicPr>
            <a:picLocks noChangeAspect="1"/>
          </p:cNvPicPr>
          <p:nvPr/>
        </p:nvPicPr>
        <p:blipFill>
          <a:blip r:embed="rId6"/>
          <a:stretch>
            <a:fillRect/>
          </a:stretch>
        </p:blipFill>
        <p:spPr>
          <a:xfrm>
            <a:off x="298406" y="2800494"/>
            <a:ext cx="2605494" cy="3259075"/>
          </a:xfrm>
          <a:prstGeom prst="rect">
            <a:avLst/>
          </a:prstGeom>
          <a:ln w="38100">
            <a:solidFill>
              <a:schemeClr val="tx1"/>
            </a:solidFill>
          </a:ln>
        </p:spPr>
      </p:pic>
    </p:spTree>
    <p:extLst>
      <p:ext uri="{BB962C8B-B14F-4D97-AF65-F5344CB8AC3E}">
        <p14:creationId xmlns:p14="http://schemas.microsoft.com/office/powerpoint/2010/main" val="3133165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07EBEE69-F63D-6328-C228-6531CE3BC06C}"/>
              </a:ext>
            </a:extLst>
          </p:cNvPr>
          <p:cNvPicPr>
            <a:picLocks noChangeAspect="1"/>
          </p:cNvPicPr>
          <p:nvPr/>
        </p:nvPicPr>
        <p:blipFill rotWithShape="1">
          <a:blip r:embed="rId3">
            <a:extLst>
              <a:ext uri="{28A0092B-C50C-407E-A947-70E740481C1C}">
                <a14:useLocalDpi xmlns:a14="http://schemas.microsoft.com/office/drawing/2010/main" val="0"/>
              </a:ext>
            </a:extLst>
          </a:blip>
          <a:srcRect t="10351" b="856"/>
          <a:stretch/>
        </p:blipFill>
        <p:spPr>
          <a:xfrm>
            <a:off x="3036285" y="1163958"/>
            <a:ext cx="3035858" cy="2661156"/>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503654" y="1039155"/>
            <a:ext cx="609735" cy="286232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0.6</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a:t>
            </a: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36"/>
            <a:ext cx="8556554" cy="1151784"/>
            <a:chOff x="1643281" y="4277223"/>
            <a:chExt cx="6864225" cy="146771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83331"/>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mbria"/>
                  <a:ea typeface="Cambria"/>
                  <a:cs typeface="+mn-cs"/>
                </a:rPr>
                <a:t>Fewer DRAM cells </a:t>
              </a:r>
              <a:r>
                <a:rPr kumimoji="0" lang="en-US" sz="2400" b="0" i="0" u="none" strike="noStrike" kern="1200" cap="none" spc="0" normalizeH="0" baseline="0" noProof="0" dirty="0">
                  <a:ln>
                    <a:noFill/>
                  </a:ln>
                  <a:solidFill>
                    <a:prstClr val="black"/>
                  </a:solidFill>
                  <a:effectLst/>
                  <a:uLnTx/>
                  <a:uFillTx/>
                  <a:latin typeface="Cambria"/>
                  <a:ea typeface="Cambria"/>
                  <a:cs typeface="+mn-cs"/>
                </a:rPr>
                <a:t>experience RowHammer bit flips</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under </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reduced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a:t>
              </a:r>
            </a:p>
          </p:txBody>
        </p:sp>
      </p:grpSp>
      <p:grpSp>
        <p:nvGrpSpPr>
          <p:cNvPr id="15" name="Group 14">
            <a:extLst>
              <a:ext uri="{FF2B5EF4-FFF2-40B4-BE49-F238E27FC236}">
                <a16:creationId xmlns:a16="http://schemas.microsoft.com/office/drawing/2014/main" id="{46AA065E-8A7B-3429-7150-0BBCDA282694}"/>
              </a:ext>
            </a:extLst>
          </p:cNvPr>
          <p:cNvGrpSpPr/>
          <p:nvPr/>
        </p:nvGrpSpPr>
        <p:grpSpPr>
          <a:xfrm>
            <a:off x="3245480" y="1331649"/>
            <a:ext cx="4823165" cy="4095603"/>
            <a:chOff x="3245480" y="1331649"/>
            <a:chExt cx="4823165" cy="4095603"/>
          </a:xfrm>
        </p:grpSpPr>
        <p:sp>
          <p:nvSpPr>
            <p:cNvPr id="10" name="Rectangle 9">
              <a:extLst>
                <a:ext uri="{FF2B5EF4-FFF2-40B4-BE49-F238E27FC236}">
                  <a16:creationId xmlns:a16="http://schemas.microsoft.com/office/drawing/2014/main" id="{1715220D-A7B3-FCF0-5160-6E22CE7ED8F7}"/>
                </a:ext>
              </a:extLst>
            </p:cNvPr>
            <p:cNvSpPr/>
            <p:nvPr/>
          </p:nvSpPr>
          <p:spPr>
            <a:xfrm>
              <a:off x="3245480" y="1331649"/>
              <a:ext cx="2702438" cy="2309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DA4FB15D-0943-0132-F1D7-DF5575A497E0}"/>
                </a:ext>
              </a:extLst>
            </p:cNvPr>
            <p:cNvSpPr/>
            <p:nvPr/>
          </p:nvSpPr>
          <p:spPr>
            <a:xfrm rot="17238121">
              <a:off x="4018884" y="1377492"/>
              <a:ext cx="3639273" cy="4460248"/>
            </a:xfrm>
            <a:prstGeom prst="arc">
              <a:avLst>
                <a:gd name="adj1" fmla="val 16200000"/>
                <a:gd name="adj2" fmla="val 20383655"/>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2BCC1416-E7C0-4B40-A3EB-4A8C137DD2AA}"/>
              </a:ext>
            </a:extLst>
          </p:cNvPr>
          <p:cNvSpPr txBox="1"/>
          <p:nvPr/>
        </p:nvSpPr>
        <p:spPr>
          <a:xfrm>
            <a:off x="6239020" y="1444612"/>
            <a:ext cx="16752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BER reduces </a:t>
            </a:r>
            <a:b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as VPP reduces</a:t>
            </a:r>
          </a:p>
        </p:txBody>
      </p:sp>
      <p:sp>
        <p:nvSpPr>
          <p:cNvPr id="2" name="Rectangle 1">
            <a:extLst>
              <a:ext uri="{FF2B5EF4-FFF2-40B4-BE49-F238E27FC236}">
                <a16:creationId xmlns:a16="http://schemas.microsoft.com/office/drawing/2014/main" id="{010506E9-B2D7-128E-7DDD-A704E3920BF3}"/>
              </a:ext>
            </a:extLst>
          </p:cNvPr>
          <p:cNvSpPr/>
          <p:nvPr/>
        </p:nvSpPr>
        <p:spPr>
          <a:xfrm>
            <a:off x="3223181" y="1228497"/>
            <a:ext cx="2748706" cy="2480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4144A8C9-BFAE-0866-D9FA-5469E7ABE835}"/>
              </a:ext>
            </a:extLst>
          </p:cNvPr>
          <p:cNvSpPr txBox="1"/>
          <p:nvPr/>
        </p:nvSpPr>
        <p:spPr>
          <a:xfrm rot="16200000">
            <a:off x="865614" y="2147918"/>
            <a:ext cx="2441881" cy="67710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Bit Error 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grpSp>
        <p:nvGrpSpPr>
          <p:cNvPr id="55" name="Group 54">
            <a:extLst>
              <a:ext uri="{FF2B5EF4-FFF2-40B4-BE49-F238E27FC236}">
                <a16:creationId xmlns:a16="http://schemas.microsoft.com/office/drawing/2014/main" id="{57E41559-AA33-2C84-6124-093643497A9F}"/>
              </a:ext>
            </a:extLst>
          </p:cNvPr>
          <p:cNvGrpSpPr/>
          <p:nvPr/>
        </p:nvGrpSpPr>
        <p:grpSpPr>
          <a:xfrm>
            <a:off x="2502054" y="1037555"/>
            <a:ext cx="6761519" cy="5227173"/>
            <a:chOff x="2502054" y="1037555"/>
            <a:chExt cx="6761519" cy="5227173"/>
          </a:xfrm>
        </p:grpSpPr>
        <p:pic>
          <p:nvPicPr>
            <p:cNvPr id="37" name="Picture 36">
              <a:extLst>
                <a:ext uri="{FF2B5EF4-FFF2-40B4-BE49-F238E27FC236}">
                  <a16:creationId xmlns:a16="http://schemas.microsoft.com/office/drawing/2014/main" id="{DC63AE18-C676-E36D-76F1-B38BACC754AA}"/>
                </a:ext>
              </a:extLst>
            </p:cNvPr>
            <p:cNvPicPr>
              <a:picLocks noChangeAspect="1"/>
            </p:cNvPicPr>
            <p:nvPr/>
          </p:nvPicPr>
          <p:blipFill rotWithShape="1">
            <a:blip r:embed="rId3">
              <a:extLst>
                <a:ext uri="{28A0092B-C50C-407E-A947-70E740481C1C}">
                  <a14:useLocalDpi xmlns:a14="http://schemas.microsoft.com/office/drawing/2010/main" val="0"/>
                </a:ext>
              </a:extLst>
            </a:blip>
            <a:srcRect l="-277" t="10005" b="-499"/>
            <a:stretch/>
          </p:blipFill>
          <p:spPr>
            <a:xfrm>
              <a:off x="3034929" y="1157234"/>
              <a:ext cx="3038095" cy="2706655"/>
            </a:xfrm>
            <a:prstGeom prst="rect">
              <a:avLst/>
            </a:prstGeom>
          </p:spPr>
        </p:pic>
        <p:sp>
          <p:nvSpPr>
            <p:cNvPr id="38" name="TextBox 37">
              <a:extLst>
                <a:ext uri="{FF2B5EF4-FFF2-40B4-BE49-F238E27FC236}">
                  <a16:creationId xmlns:a16="http://schemas.microsoft.com/office/drawing/2014/main" id="{D5D0C2D2-0A3E-C9D1-48E1-B23BE09A7E25}"/>
                </a:ext>
              </a:extLst>
            </p:cNvPr>
            <p:cNvSpPr txBox="1"/>
            <p:nvPr/>
          </p:nvSpPr>
          <p:spPr>
            <a:xfrm>
              <a:off x="2777297" y="4076369"/>
              <a:ext cx="35862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40" name="TextBox 39">
              <a:extLst>
                <a:ext uri="{FF2B5EF4-FFF2-40B4-BE49-F238E27FC236}">
                  <a16:creationId xmlns:a16="http://schemas.microsoft.com/office/drawing/2014/main" id="{3476B64F-C358-9A4E-C89E-087D54CFD863}"/>
                </a:ext>
              </a:extLst>
            </p:cNvPr>
            <p:cNvSpPr txBox="1"/>
            <p:nvPr/>
          </p:nvSpPr>
          <p:spPr>
            <a:xfrm>
              <a:off x="2502054" y="1037555"/>
              <a:ext cx="609735" cy="286232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0.6</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a:t>
              </a:r>
            </a:p>
          </p:txBody>
        </p:sp>
        <p:sp>
          <p:nvSpPr>
            <p:cNvPr id="41" name="TextBox 40">
              <a:extLst>
                <a:ext uri="{FF2B5EF4-FFF2-40B4-BE49-F238E27FC236}">
                  <a16:creationId xmlns:a16="http://schemas.microsoft.com/office/drawing/2014/main" id="{9FA70CC3-7466-C1A0-B627-78BB1EEF7E3C}"/>
                </a:ext>
              </a:extLst>
            </p:cNvPr>
            <p:cNvSpPr txBox="1"/>
            <p:nvPr/>
          </p:nvSpPr>
          <p:spPr>
            <a:xfrm>
              <a:off x="2959858" y="37480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42" name="Group 41">
              <a:extLst>
                <a:ext uri="{FF2B5EF4-FFF2-40B4-BE49-F238E27FC236}">
                  <a16:creationId xmlns:a16="http://schemas.microsoft.com/office/drawing/2014/main" id="{E3AB85CF-FCCC-5F14-2DDF-67F97511C398}"/>
                </a:ext>
              </a:extLst>
            </p:cNvPr>
            <p:cNvGrpSpPr/>
            <p:nvPr/>
          </p:nvGrpSpPr>
          <p:grpSpPr>
            <a:xfrm>
              <a:off x="3274260" y="1330049"/>
              <a:ext cx="5989313" cy="4934679"/>
              <a:chOff x="3275860" y="1331649"/>
              <a:chExt cx="5989313" cy="4934679"/>
            </a:xfrm>
          </p:grpSpPr>
          <p:sp>
            <p:nvSpPr>
              <p:cNvPr id="43" name="Rectangle 42">
                <a:extLst>
                  <a:ext uri="{FF2B5EF4-FFF2-40B4-BE49-F238E27FC236}">
                    <a16:creationId xmlns:a16="http://schemas.microsoft.com/office/drawing/2014/main" id="{1099A4F0-96E0-7449-B03C-C4CC7E2E014D}"/>
                  </a:ext>
                </a:extLst>
              </p:cNvPr>
              <p:cNvSpPr/>
              <p:nvPr/>
            </p:nvSpPr>
            <p:spPr>
              <a:xfrm>
                <a:off x="3275860" y="1331649"/>
                <a:ext cx="2618913" cy="2309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Arc 43">
                <a:extLst>
                  <a:ext uri="{FF2B5EF4-FFF2-40B4-BE49-F238E27FC236}">
                    <a16:creationId xmlns:a16="http://schemas.microsoft.com/office/drawing/2014/main" id="{7843E360-A2B4-BC30-8302-3A1AF9E3B5AF}"/>
                  </a:ext>
                </a:extLst>
              </p:cNvPr>
              <p:cNvSpPr/>
              <p:nvPr/>
            </p:nvSpPr>
            <p:spPr>
              <a:xfrm rot="17238121">
                <a:off x="4051941" y="1053096"/>
                <a:ext cx="4468228" cy="5958236"/>
              </a:xfrm>
              <a:prstGeom prst="arc">
                <a:avLst>
                  <a:gd name="adj1" fmla="val 16516475"/>
                  <a:gd name="adj2" fmla="val 20067492"/>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4" name="Group 33">
            <a:extLst>
              <a:ext uri="{FF2B5EF4-FFF2-40B4-BE49-F238E27FC236}">
                <a16:creationId xmlns:a16="http://schemas.microsoft.com/office/drawing/2014/main" id="{85FBBB2D-D1F4-8B3E-D35F-7020B78C4972}"/>
              </a:ext>
            </a:extLst>
          </p:cNvPr>
          <p:cNvGrpSpPr/>
          <p:nvPr/>
        </p:nvGrpSpPr>
        <p:grpSpPr>
          <a:xfrm>
            <a:off x="5838520" y="2527535"/>
            <a:ext cx="2236794" cy="923330"/>
            <a:chOff x="5838520" y="2527535"/>
            <a:chExt cx="2236794" cy="923330"/>
          </a:xfrm>
        </p:grpSpPr>
        <p:sp>
          <p:nvSpPr>
            <p:cNvPr id="3" name="TextBox 2">
              <a:extLst>
                <a:ext uri="{FF2B5EF4-FFF2-40B4-BE49-F238E27FC236}">
                  <a16:creationId xmlns:a16="http://schemas.microsoft.com/office/drawing/2014/main" id="{4350A3FA-4DB7-4359-5404-FF3E4DCBAD1F}"/>
                </a:ext>
              </a:extLst>
            </p:cNvPr>
            <p:cNvSpPr txBox="1"/>
            <p:nvPr/>
          </p:nvSpPr>
          <p:spPr>
            <a:xfrm>
              <a:off x="6498620" y="2527535"/>
              <a:ext cx="15766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Different DRAM modules</a:t>
              </a:r>
            </a:p>
          </p:txBody>
        </p:sp>
        <p:cxnSp>
          <p:nvCxnSpPr>
            <p:cNvPr id="5" name="Straight Arrow Connector 4">
              <a:extLst>
                <a:ext uri="{FF2B5EF4-FFF2-40B4-BE49-F238E27FC236}">
                  <a16:creationId xmlns:a16="http://schemas.microsoft.com/office/drawing/2014/main" id="{49414B94-A3AF-64FB-76F8-787C3BD041E6}"/>
                </a:ext>
              </a:extLst>
            </p:cNvPr>
            <p:cNvCxnSpPr>
              <a:cxnSpLocks/>
            </p:cNvCxnSpPr>
            <p:nvPr/>
          </p:nvCxnSpPr>
          <p:spPr>
            <a:xfrm flipH="1" flipV="1">
              <a:off x="5838520" y="2622791"/>
              <a:ext cx="666719" cy="212757"/>
            </a:xfrm>
            <a:prstGeom prst="straightConnector1">
              <a:avLst/>
            </a:prstGeom>
            <a:ln w="57150">
              <a:solidFill>
                <a:srgbClr val="D5546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669B06-474E-6BCF-ED7E-39275BD94058}"/>
                </a:ext>
              </a:extLst>
            </p:cNvPr>
            <p:cNvCxnSpPr>
              <a:cxnSpLocks/>
              <a:stCxn id="3" idx="1"/>
            </p:cNvCxnSpPr>
            <p:nvPr/>
          </p:nvCxnSpPr>
          <p:spPr>
            <a:xfrm flipH="1" flipV="1">
              <a:off x="5838520" y="2982197"/>
              <a:ext cx="660100" cy="7003"/>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94A1CC-BC13-6152-DDC6-6967340DF6DF}"/>
                </a:ext>
              </a:extLst>
            </p:cNvPr>
            <p:cNvCxnSpPr>
              <a:cxnSpLocks/>
            </p:cNvCxnSpPr>
            <p:nvPr/>
          </p:nvCxnSpPr>
          <p:spPr>
            <a:xfrm flipH="1">
              <a:off x="5838520" y="3140648"/>
              <a:ext cx="660100" cy="306119"/>
            </a:xfrm>
            <a:prstGeom prst="straightConnector1">
              <a:avLst/>
            </a:prstGeom>
            <a:ln w="57150">
              <a:solidFill>
                <a:srgbClr val="FCD22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4EA6D0D-8F9E-BE1A-4BF3-952A331B3971}"/>
              </a:ext>
            </a:extLst>
          </p:cNvPr>
          <p:cNvGrpSpPr/>
          <p:nvPr/>
        </p:nvGrpSpPr>
        <p:grpSpPr>
          <a:xfrm>
            <a:off x="696029" y="1205459"/>
            <a:ext cx="497504" cy="2694418"/>
            <a:chOff x="696029" y="1205459"/>
            <a:chExt cx="497504" cy="2694418"/>
          </a:xfrm>
        </p:grpSpPr>
        <p:cxnSp>
          <p:nvCxnSpPr>
            <p:cNvPr id="47" name="Straight Arrow Connector 46">
              <a:extLst>
                <a:ext uri="{FF2B5EF4-FFF2-40B4-BE49-F238E27FC236}">
                  <a16:creationId xmlns:a16="http://schemas.microsoft.com/office/drawing/2014/main" id="{7BF904D6-3AB1-B927-ECDF-522DE4666251}"/>
                </a:ext>
              </a:extLst>
            </p:cNvPr>
            <p:cNvCxnSpPr/>
            <p:nvPr/>
          </p:nvCxnSpPr>
          <p:spPr>
            <a:xfrm>
              <a:off x="1193533" y="1205459"/>
              <a:ext cx="0" cy="26944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9033196-A57D-A2BD-8A4E-6FEE6E090548}"/>
                </a:ext>
              </a:extLst>
            </p:cNvPr>
            <p:cNvSpPr txBox="1"/>
            <p:nvPr/>
          </p:nvSpPr>
          <p:spPr>
            <a:xfrm rot="16200000">
              <a:off x="-162507" y="2220460"/>
              <a:ext cx="2178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Lower is better</a:t>
              </a:r>
            </a:p>
          </p:txBody>
        </p:sp>
      </p:grpSp>
      <p:grpSp>
        <p:nvGrpSpPr>
          <p:cNvPr id="54" name="Group 53">
            <a:extLst>
              <a:ext uri="{FF2B5EF4-FFF2-40B4-BE49-F238E27FC236}">
                <a16:creationId xmlns:a16="http://schemas.microsoft.com/office/drawing/2014/main" id="{042259BC-674C-D81E-6D75-BEDEC2008D3B}"/>
              </a:ext>
            </a:extLst>
          </p:cNvPr>
          <p:cNvGrpSpPr/>
          <p:nvPr/>
        </p:nvGrpSpPr>
        <p:grpSpPr>
          <a:xfrm>
            <a:off x="1646639" y="1626669"/>
            <a:ext cx="905140" cy="1102500"/>
            <a:chOff x="1646639" y="1626669"/>
            <a:chExt cx="905140" cy="1102500"/>
          </a:xfrm>
        </p:grpSpPr>
        <p:sp>
          <p:nvSpPr>
            <p:cNvPr id="52" name="Rectangle 51">
              <a:extLst>
                <a:ext uri="{FF2B5EF4-FFF2-40B4-BE49-F238E27FC236}">
                  <a16:creationId xmlns:a16="http://schemas.microsoft.com/office/drawing/2014/main" id="{76E36904-E704-45D8-6091-A7F60F11BAA6}"/>
                </a:ext>
              </a:extLst>
            </p:cNvPr>
            <p:cNvSpPr/>
            <p:nvPr/>
          </p:nvSpPr>
          <p:spPr>
            <a:xfrm>
              <a:off x="2405536" y="1626669"/>
              <a:ext cx="146243" cy="110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EEE41F4F-B04A-46DE-DF02-548065DA67EC}"/>
                </a:ext>
              </a:extLst>
            </p:cNvPr>
            <p:cNvSpPr/>
            <p:nvPr/>
          </p:nvSpPr>
          <p:spPr>
            <a:xfrm>
              <a:off x="1646639" y="1626669"/>
              <a:ext cx="146243" cy="110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A3DC7FBA-8089-FF12-5B63-2EF1957BD063}"/>
              </a:ext>
            </a:extLst>
          </p:cNvPr>
          <p:cNvGrpSpPr/>
          <p:nvPr/>
        </p:nvGrpSpPr>
        <p:grpSpPr>
          <a:xfrm>
            <a:off x="3344548" y="2999672"/>
            <a:ext cx="1695791" cy="523220"/>
            <a:chOff x="587143" y="1851624"/>
            <a:chExt cx="1695791" cy="523220"/>
          </a:xfrm>
        </p:grpSpPr>
        <p:cxnSp>
          <p:nvCxnSpPr>
            <p:cNvPr id="30" name="Straight Arrow Connector 29">
              <a:extLst>
                <a:ext uri="{FF2B5EF4-FFF2-40B4-BE49-F238E27FC236}">
                  <a16:creationId xmlns:a16="http://schemas.microsoft.com/office/drawing/2014/main" id="{E7E4360B-3CAE-2479-4F6B-69436F7DDF4E}"/>
                </a:ext>
              </a:extLst>
            </p:cNvPr>
            <p:cNvCxnSpPr>
              <a:cxnSpLocks/>
            </p:cNvCxnSpPr>
            <p:nvPr/>
          </p:nvCxnSpPr>
          <p:spPr>
            <a:xfrm>
              <a:off x="587143" y="1941402"/>
              <a:ext cx="0" cy="334413"/>
            </a:xfrm>
            <a:prstGeom prst="straightConnector1">
              <a:avLst/>
            </a:prstGeom>
            <a:ln w="38100">
              <a:solidFill>
                <a:srgbClr val="8606A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CD4DCA9-EFBF-06B8-06B5-DF5240DEED43}"/>
                </a:ext>
              </a:extLst>
            </p:cNvPr>
            <p:cNvSpPr txBox="1"/>
            <p:nvPr/>
          </p:nvSpPr>
          <p:spPr>
            <a:xfrm>
              <a:off x="848344" y="1851624"/>
              <a:ext cx="1434590" cy="523220"/>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06A6"/>
                  </a:solidFill>
                  <a:effectLst/>
                  <a:uLnTx/>
                  <a:uFillTx/>
                  <a:latin typeface="Cambria" panose="02040503050406030204" pitchFamily="18" charset="0"/>
                  <a:ea typeface="+mn-ea"/>
                  <a:cs typeface="+mn-cs"/>
                </a:rPr>
                <a:t>Variation across DRAM rows</a:t>
              </a:r>
            </a:p>
          </p:txBody>
        </p:sp>
      </p:grpSp>
    </p:spTree>
    <p:extLst>
      <p:ext uri="{BB962C8B-B14F-4D97-AF65-F5344CB8AC3E}">
        <p14:creationId xmlns:p14="http://schemas.microsoft.com/office/powerpoint/2010/main" val="416218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2" fill="hold" grpId="0" nodeType="clickEffect">
                                  <p:stCondLst>
                                    <p:cond delay="0"/>
                                  </p:stCondLst>
                                  <p:childTnLst>
                                    <p:animEffect transition="out" filter="wipe(right)">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3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17" grpId="0"/>
      <p:bldP spid="2" grpId="0" animBg="1"/>
      <p:bldP spid="3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pic>
        <p:nvPicPr>
          <p:cNvPr id="29" name="Picture 28">
            <a:extLst>
              <a:ext uri="{FF2B5EF4-FFF2-40B4-BE49-F238E27FC236}">
                <a16:creationId xmlns:a16="http://schemas.microsoft.com/office/drawing/2014/main" id="{87ED4E8C-C086-6043-F6C1-56E8580B8007}"/>
              </a:ext>
            </a:extLst>
          </p:cNvPr>
          <p:cNvPicPr>
            <a:picLocks noChangeAspect="1"/>
          </p:cNvPicPr>
          <p:nvPr/>
        </p:nvPicPr>
        <p:blipFill rotWithShape="1">
          <a:blip r:embed="rId3">
            <a:extLst>
              <a:ext uri="{28A0092B-C50C-407E-A947-70E740481C1C}">
                <a14:useLocalDpi xmlns:a14="http://schemas.microsoft.com/office/drawing/2010/main" val="0"/>
              </a:ext>
            </a:extLst>
          </a:blip>
          <a:srcRect t="9620" b="2310"/>
          <a:stretch/>
        </p:blipFill>
        <p:spPr>
          <a:xfrm>
            <a:off x="3027335" y="1153027"/>
            <a:ext cx="3025207" cy="2630257"/>
          </a:xfrm>
          <a:prstGeom prst="rect">
            <a:avLst/>
          </a:prstGeom>
        </p:spPr>
      </p:pic>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30"/>
            <a:ext cx="8556554" cy="1151782"/>
            <a:chOff x="1643281" y="4277223"/>
            <a:chExt cx="6864225" cy="146771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75316"/>
              <a:ext cx="6864225" cy="105893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Reducing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a:t>
              </a:r>
              <a:r>
                <a:rPr kumimoji="0" lang="en-US" sz="2400" b="0" i="0" u="none" strike="noStrike" kern="1200" cap="none" spc="0" normalizeH="0" baseline="0" noProof="0" dirty="0">
                  <a:ln>
                    <a:noFill/>
                  </a:ln>
                  <a:solidFill>
                    <a:prstClr val="black"/>
                  </a:solidFill>
                  <a:effectLst/>
                  <a:uLnTx/>
                  <a:uFillTx/>
                  <a:latin typeface="Cambria"/>
                  <a:ea typeface="Cambria"/>
                  <a:cs typeface="+mn-cs"/>
                </a:rPr>
                <a:t>can</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cause</a:t>
              </a:r>
              <a:r>
                <a:rPr kumimoji="0" lang="en-US" sz="2400" b="1" i="0" u="none" strike="noStrike" kern="1200" cap="none" spc="0" normalizeH="0" baseline="0" noProof="0" dirty="0">
                  <a:ln>
                    <a:noFill/>
                  </a:ln>
                  <a:solidFill>
                    <a:srgbClr val="C00000"/>
                  </a:solidFill>
                  <a:effectLst/>
                  <a:uLnTx/>
                  <a:uFillTx/>
                  <a:latin typeface="Cambria"/>
                  <a:ea typeface="Cambria"/>
                  <a:cs typeface="+mn-cs"/>
                </a:rPr>
                <a:t> more DRAM cells </a:t>
              </a:r>
              <a:br>
                <a:rPr kumimoji="0" lang="en-US" sz="2400" b="1" i="0" u="none" strike="noStrike" kern="1200" cap="none" spc="0" normalizeH="0" baseline="0" noProof="0" dirty="0">
                  <a:ln>
                    <a:noFill/>
                  </a:ln>
                  <a:solidFill>
                    <a:srgbClr val="C00000"/>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to experience bit flips in</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a:ln>
                    <a:noFill/>
                  </a:ln>
                  <a:solidFill>
                    <a:srgbClr val="00B050"/>
                  </a:solidFill>
                  <a:effectLst/>
                  <a:uLnTx/>
                  <a:uFillTx/>
                  <a:latin typeface="Cambria"/>
                  <a:ea typeface="Cambria"/>
                  <a:cs typeface="+mn-cs"/>
                </a:rPr>
                <a:t>a small fraction of rows (15.4%)</a:t>
              </a:r>
            </a:p>
          </p:txBody>
        </p:sp>
      </p:grpSp>
      <p:grpSp>
        <p:nvGrpSpPr>
          <p:cNvPr id="9" name="Group 8">
            <a:extLst>
              <a:ext uri="{FF2B5EF4-FFF2-40B4-BE49-F238E27FC236}">
                <a16:creationId xmlns:a16="http://schemas.microsoft.com/office/drawing/2014/main" id="{58676FD5-2FB5-4753-702C-259336D4D1B8}"/>
              </a:ext>
            </a:extLst>
          </p:cNvPr>
          <p:cNvGrpSpPr/>
          <p:nvPr/>
        </p:nvGrpSpPr>
        <p:grpSpPr>
          <a:xfrm>
            <a:off x="6126480" y="1237074"/>
            <a:ext cx="2890985" cy="646331"/>
            <a:chOff x="5995850" y="1237074"/>
            <a:chExt cx="2890985" cy="646331"/>
          </a:xfrm>
        </p:grpSpPr>
        <p:cxnSp>
          <p:nvCxnSpPr>
            <p:cNvPr id="4" name="Straight Arrow Connector 3">
              <a:extLst>
                <a:ext uri="{FF2B5EF4-FFF2-40B4-BE49-F238E27FC236}">
                  <a16:creationId xmlns:a16="http://schemas.microsoft.com/office/drawing/2014/main" id="{0B80B9F9-CD1E-A8EB-CABA-263F4ECCA4B9}"/>
                </a:ext>
              </a:extLst>
            </p:cNvPr>
            <p:cNvCxnSpPr>
              <a:cxnSpLocks/>
              <a:stCxn id="32" idx="3"/>
              <a:endCxn id="6" idx="1"/>
            </p:cNvCxnSpPr>
            <p:nvPr/>
          </p:nvCxnSpPr>
          <p:spPr>
            <a:xfrm>
              <a:off x="5995850" y="1555226"/>
              <a:ext cx="666504" cy="50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7D8073-7B31-7829-F859-F0D4D41FF74C}"/>
                </a:ext>
              </a:extLst>
            </p:cNvPr>
            <p:cNvSpPr txBox="1"/>
            <p:nvPr/>
          </p:nvSpPr>
          <p:spPr>
            <a:xfrm>
              <a:off x="6662354" y="1237074"/>
              <a:ext cx="22244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Bit error rate increases</a:t>
              </a:r>
            </a:p>
          </p:txBody>
        </p:sp>
      </p:grpSp>
      <p:sp>
        <p:nvSpPr>
          <p:cNvPr id="13" name="Freeform 12">
            <a:extLst>
              <a:ext uri="{FF2B5EF4-FFF2-40B4-BE49-F238E27FC236}">
                <a16:creationId xmlns:a16="http://schemas.microsoft.com/office/drawing/2014/main" id="{5675869C-4549-DEDC-38C5-F33A52229D5D}"/>
              </a:ext>
            </a:extLst>
          </p:cNvPr>
          <p:cNvSpPr/>
          <p:nvPr/>
        </p:nvSpPr>
        <p:spPr>
          <a:xfrm>
            <a:off x="3237471" y="1726416"/>
            <a:ext cx="2676120" cy="1885434"/>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0D68B9F-FB21-0604-C8B3-EC8D065EE9F8}"/>
              </a:ext>
            </a:extLst>
          </p:cNvPr>
          <p:cNvSpPr txBox="1"/>
          <p:nvPr/>
        </p:nvSpPr>
        <p:spPr>
          <a:xfrm rot="16200000">
            <a:off x="865614" y="2147918"/>
            <a:ext cx="2441881" cy="67710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Bit Error 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25" name="TextBox 24">
            <a:extLst>
              <a:ext uri="{FF2B5EF4-FFF2-40B4-BE49-F238E27FC236}">
                <a16:creationId xmlns:a16="http://schemas.microsoft.com/office/drawing/2014/main" id="{AC11D875-088D-E09C-4235-2261D15ADF7E}"/>
              </a:ext>
            </a:extLst>
          </p:cNvPr>
          <p:cNvSpPr txBox="1"/>
          <p:nvPr/>
        </p:nvSpPr>
        <p:spPr>
          <a:xfrm>
            <a:off x="2502054" y="1037555"/>
            <a:ext cx="609735" cy="286232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0.6</a:t>
            </a: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a:t>
            </a:r>
          </a:p>
        </p:txBody>
      </p:sp>
      <p:grpSp>
        <p:nvGrpSpPr>
          <p:cNvPr id="26" name="Group 25">
            <a:extLst>
              <a:ext uri="{FF2B5EF4-FFF2-40B4-BE49-F238E27FC236}">
                <a16:creationId xmlns:a16="http://schemas.microsoft.com/office/drawing/2014/main" id="{F1DDCE20-2761-D667-013B-6A7FD4C2EC11}"/>
              </a:ext>
            </a:extLst>
          </p:cNvPr>
          <p:cNvGrpSpPr/>
          <p:nvPr/>
        </p:nvGrpSpPr>
        <p:grpSpPr>
          <a:xfrm>
            <a:off x="696029" y="1205459"/>
            <a:ext cx="497504" cy="2694418"/>
            <a:chOff x="696029" y="1205459"/>
            <a:chExt cx="497504" cy="2694418"/>
          </a:xfrm>
        </p:grpSpPr>
        <p:cxnSp>
          <p:nvCxnSpPr>
            <p:cNvPr id="27" name="Straight Arrow Connector 26">
              <a:extLst>
                <a:ext uri="{FF2B5EF4-FFF2-40B4-BE49-F238E27FC236}">
                  <a16:creationId xmlns:a16="http://schemas.microsoft.com/office/drawing/2014/main" id="{7C5123E1-8A92-3B04-7C48-768A9D0BA7C2}"/>
                </a:ext>
              </a:extLst>
            </p:cNvPr>
            <p:cNvCxnSpPr/>
            <p:nvPr/>
          </p:nvCxnSpPr>
          <p:spPr>
            <a:xfrm>
              <a:off x="1193533" y="1205459"/>
              <a:ext cx="0" cy="26944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50C6B64-E097-FC76-1506-915F0BDFD1A8}"/>
                </a:ext>
              </a:extLst>
            </p:cNvPr>
            <p:cNvSpPr txBox="1"/>
            <p:nvPr/>
          </p:nvSpPr>
          <p:spPr>
            <a:xfrm rot="16200000">
              <a:off x="-162507" y="2220460"/>
              <a:ext cx="2178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Lower is better</a:t>
              </a:r>
            </a:p>
          </p:txBody>
        </p:sp>
      </p:grpSp>
      <p:sp>
        <p:nvSpPr>
          <p:cNvPr id="32" name="Rounded Rectangle 31">
            <a:extLst>
              <a:ext uri="{FF2B5EF4-FFF2-40B4-BE49-F238E27FC236}">
                <a16:creationId xmlns:a16="http://schemas.microsoft.com/office/drawing/2014/main" id="{3B31C00F-798A-6691-166C-9A1E201F185A}"/>
              </a:ext>
            </a:extLst>
          </p:cNvPr>
          <p:cNvSpPr/>
          <p:nvPr/>
        </p:nvSpPr>
        <p:spPr>
          <a:xfrm>
            <a:off x="2529901" y="1098772"/>
            <a:ext cx="3596579" cy="912908"/>
          </a:xfrm>
          <a:prstGeom prst="roundRect">
            <a:avLst/>
          </a:prstGeom>
          <a:noFill/>
          <a:ln w="984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6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7184" t="7532" r="711" b="15186"/>
          <a:stretch/>
        </p:blipFill>
        <p:spPr>
          <a:xfrm>
            <a:off x="1418388" y="942191"/>
            <a:ext cx="7362542" cy="2093449"/>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441795" y="3269435"/>
            <a:ext cx="738728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9" name="TextBox 18">
            <a:extLst>
              <a:ext uri="{FF2B5EF4-FFF2-40B4-BE49-F238E27FC236}">
                <a16:creationId xmlns:a16="http://schemas.microsoft.com/office/drawing/2014/main" id="{97E20B31-0FE0-0DAA-8CFA-AD14118B22D5}"/>
              </a:ext>
            </a:extLst>
          </p:cNvPr>
          <p:cNvSpPr txBox="1"/>
          <p:nvPr/>
        </p:nvSpPr>
        <p:spPr>
          <a:xfrm>
            <a:off x="3798926" y="2954300"/>
            <a:ext cx="26077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13" name="TextBox 12">
            <a:extLst>
              <a:ext uri="{FF2B5EF4-FFF2-40B4-BE49-F238E27FC236}">
                <a16:creationId xmlns:a16="http://schemas.microsoft.com/office/drawing/2014/main" id="{2E30D220-E09E-D171-09BA-B45F5EA84EF2}"/>
              </a:ext>
            </a:extLst>
          </p:cNvPr>
          <p:cNvSpPr txBox="1"/>
          <p:nvPr/>
        </p:nvSpPr>
        <p:spPr>
          <a:xfrm>
            <a:off x="1243989" y="2954300"/>
            <a:ext cx="2607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1.3    1.6     1.9     2.2    2.5</a:t>
            </a:r>
          </a:p>
        </p:txBody>
      </p:sp>
      <p:sp>
        <p:nvSpPr>
          <p:cNvPr id="15" name="TextBox 14">
            <a:extLst>
              <a:ext uri="{FF2B5EF4-FFF2-40B4-BE49-F238E27FC236}">
                <a16:creationId xmlns:a16="http://schemas.microsoft.com/office/drawing/2014/main" id="{639FC478-1141-0290-BC7E-6248A915644D}"/>
              </a:ext>
            </a:extLst>
          </p:cNvPr>
          <p:cNvSpPr txBox="1"/>
          <p:nvPr/>
        </p:nvSpPr>
        <p:spPr>
          <a:xfrm>
            <a:off x="6566583" y="2949858"/>
            <a:ext cx="248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18" name="TextBox 17">
            <a:extLst>
              <a:ext uri="{FF2B5EF4-FFF2-40B4-BE49-F238E27FC236}">
                <a16:creationId xmlns:a16="http://schemas.microsoft.com/office/drawing/2014/main" id="{AC8809E0-0AC6-A9C6-FC83-ECA04CAFAC57}"/>
              </a:ext>
            </a:extLst>
          </p:cNvPr>
          <p:cNvSpPr txBox="1"/>
          <p:nvPr/>
        </p:nvSpPr>
        <p:spPr>
          <a:xfrm>
            <a:off x="790797" y="791548"/>
            <a:ext cx="609735" cy="241604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0.6</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0.4</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a:t>
            </a:r>
          </a:p>
        </p:txBody>
      </p:sp>
      <p:grpSp>
        <p:nvGrpSpPr>
          <p:cNvPr id="16" name="Group 15">
            <a:extLst>
              <a:ext uri="{FF2B5EF4-FFF2-40B4-BE49-F238E27FC236}">
                <a16:creationId xmlns:a16="http://schemas.microsoft.com/office/drawing/2014/main" id="{E87FD862-DFBC-E9E2-8843-D96CEF8B43C1}"/>
              </a:ext>
            </a:extLst>
          </p:cNvPr>
          <p:cNvGrpSpPr/>
          <p:nvPr/>
        </p:nvGrpSpPr>
        <p:grpSpPr>
          <a:xfrm>
            <a:off x="310313" y="3887778"/>
            <a:ext cx="8556554" cy="1151784"/>
            <a:chOff x="1643281" y="4277223"/>
            <a:chExt cx="6864225" cy="1467717"/>
          </a:xfrm>
        </p:grpSpPr>
        <p:sp>
          <p:nvSpPr>
            <p:cNvPr id="17" name="Rounded Rectangle 16">
              <a:extLst>
                <a:ext uri="{FF2B5EF4-FFF2-40B4-BE49-F238E27FC236}">
                  <a16:creationId xmlns:a16="http://schemas.microsoft.com/office/drawing/2014/main" id="{C0F347CA-3C80-331A-982D-F9D4E8C1300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 Same Side Corner Rectangle 19">
              <a:extLst>
                <a:ext uri="{FF2B5EF4-FFF2-40B4-BE49-F238E27FC236}">
                  <a16:creationId xmlns:a16="http://schemas.microsoft.com/office/drawing/2014/main" id="{7ABFF817-C914-55D9-0B2F-AC5DDED48B5A}"/>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a:t>
              </a:r>
            </a:p>
          </p:txBody>
        </p:sp>
        <p:sp>
          <p:nvSpPr>
            <p:cNvPr id="21" name="TextBox 20">
              <a:extLst>
                <a:ext uri="{FF2B5EF4-FFF2-40B4-BE49-F238E27FC236}">
                  <a16:creationId xmlns:a16="http://schemas.microsoft.com/office/drawing/2014/main" id="{AD50C59B-597E-9199-B01C-D6FBC3EF0310}"/>
                </a:ext>
              </a:extLst>
            </p:cNvPr>
            <p:cNvSpPr txBox="1"/>
            <p:nvPr/>
          </p:nvSpPr>
          <p:spPr>
            <a:xfrm>
              <a:off x="1643281" y="4683331"/>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mbria"/>
                  <a:ea typeface="Cambria"/>
                  <a:cs typeface="+mn-cs"/>
                </a:rPr>
                <a:t>Fewer DRAM cells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experience RowHammer bit flips</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under </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reduced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a:t>
              </a:r>
            </a:p>
          </p:txBody>
        </p:sp>
      </p:grpSp>
      <p:grpSp>
        <p:nvGrpSpPr>
          <p:cNvPr id="23" name="Group 22">
            <a:extLst>
              <a:ext uri="{FF2B5EF4-FFF2-40B4-BE49-F238E27FC236}">
                <a16:creationId xmlns:a16="http://schemas.microsoft.com/office/drawing/2014/main" id="{269D363B-1152-8827-6312-90F540757D5B}"/>
              </a:ext>
            </a:extLst>
          </p:cNvPr>
          <p:cNvGrpSpPr/>
          <p:nvPr/>
        </p:nvGrpSpPr>
        <p:grpSpPr>
          <a:xfrm>
            <a:off x="293723" y="5170830"/>
            <a:ext cx="8556554" cy="1151782"/>
            <a:chOff x="1643281" y="4277223"/>
            <a:chExt cx="6864225" cy="1467717"/>
          </a:xfrm>
        </p:grpSpPr>
        <p:sp>
          <p:nvSpPr>
            <p:cNvPr id="24" name="Rounded Rectangle 23">
              <a:extLst>
                <a:ext uri="{FF2B5EF4-FFF2-40B4-BE49-F238E27FC236}">
                  <a16:creationId xmlns:a16="http://schemas.microsoft.com/office/drawing/2014/main" id="{A80E284E-4F4B-0AF1-5F5B-4F900B83321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ound Same Side Corner Rectangle 24">
              <a:extLst>
                <a:ext uri="{FF2B5EF4-FFF2-40B4-BE49-F238E27FC236}">
                  <a16:creationId xmlns:a16="http://schemas.microsoft.com/office/drawing/2014/main" id="{77A84F34-6910-414A-FC5F-30C14063DB2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2</a:t>
              </a:r>
            </a:p>
          </p:txBody>
        </p:sp>
        <p:sp>
          <p:nvSpPr>
            <p:cNvPr id="26" name="TextBox 25">
              <a:extLst>
                <a:ext uri="{FF2B5EF4-FFF2-40B4-BE49-F238E27FC236}">
                  <a16:creationId xmlns:a16="http://schemas.microsoft.com/office/drawing/2014/main" id="{52C134D5-9BC6-5260-0231-05E62E49C5FF}"/>
                </a:ext>
              </a:extLst>
            </p:cNvPr>
            <p:cNvSpPr txBox="1"/>
            <p:nvPr/>
          </p:nvSpPr>
          <p:spPr>
            <a:xfrm>
              <a:off x="1643281" y="4675316"/>
              <a:ext cx="6864225" cy="105893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Reducing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a:t>
              </a:r>
              <a:r>
                <a:rPr kumimoji="0" lang="en-US" sz="2400" b="0" i="0" u="none" strike="noStrike" kern="1200" cap="none" spc="0" normalizeH="0" baseline="0" noProof="0" dirty="0">
                  <a:ln>
                    <a:noFill/>
                  </a:ln>
                  <a:solidFill>
                    <a:prstClr val="black"/>
                  </a:solidFill>
                  <a:effectLst/>
                  <a:uLnTx/>
                  <a:uFillTx/>
                  <a:latin typeface="Cambria"/>
                  <a:ea typeface="Cambria"/>
                  <a:cs typeface="+mn-cs"/>
                </a:rPr>
                <a:t>can</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cause</a:t>
              </a:r>
              <a:r>
                <a:rPr kumimoji="0" lang="en-US" sz="2400" b="1" i="0" u="none" strike="noStrike" kern="1200" cap="none" spc="0" normalizeH="0" baseline="0" noProof="0" dirty="0">
                  <a:ln>
                    <a:noFill/>
                  </a:ln>
                  <a:solidFill>
                    <a:srgbClr val="C00000"/>
                  </a:solidFill>
                  <a:effectLst/>
                  <a:uLnTx/>
                  <a:uFillTx/>
                  <a:latin typeface="Cambria"/>
                  <a:ea typeface="Cambria"/>
                  <a:cs typeface="+mn-cs"/>
                </a:rPr>
                <a:t> more DRAM cells </a:t>
              </a:r>
              <a:br>
                <a:rPr kumimoji="0" lang="en-US" sz="2400" b="1" i="0" u="none" strike="noStrike" kern="1200" cap="none" spc="0" normalizeH="0" baseline="0" noProof="0" dirty="0">
                  <a:ln>
                    <a:noFill/>
                  </a:ln>
                  <a:solidFill>
                    <a:srgbClr val="C00000"/>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to experience bit flips in</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a:ln>
                    <a:noFill/>
                  </a:ln>
                  <a:solidFill>
                    <a:srgbClr val="00B050"/>
                  </a:solidFill>
                  <a:effectLst/>
                  <a:uLnTx/>
                  <a:uFillTx/>
                  <a:latin typeface="Cambria"/>
                  <a:ea typeface="Cambria"/>
                  <a:cs typeface="+mn-cs"/>
                </a:rPr>
                <a:t>a small fraction of rows (15.4%)</a:t>
              </a:r>
            </a:p>
          </p:txBody>
        </p:sp>
      </p:grpSp>
      <p:grpSp>
        <p:nvGrpSpPr>
          <p:cNvPr id="4" name="Group 3" hidden="1">
            <a:extLst>
              <a:ext uri="{FF2B5EF4-FFF2-40B4-BE49-F238E27FC236}">
                <a16:creationId xmlns:a16="http://schemas.microsoft.com/office/drawing/2014/main" id="{5CF28DEB-0344-7AEE-9688-6C521FCF4891}"/>
              </a:ext>
            </a:extLst>
          </p:cNvPr>
          <p:cNvGrpSpPr/>
          <p:nvPr/>
        </p:nvGrpSpPr>
        <p:grpSpPr>
          <a:xfrm>
            <a:off x="1408880" y="1499552"/>
            <a:ext cx="9671522" cy="3666249"/>
            <a:chOff x="1408880" y="1499552"/>
            <a:chExt cx="9671522" cy="3666249"/>
          </a:xfrm>
        </p:grpSpPr>
        <p:sp>
          <p:nvSpPr>
            <p:cNvPr id="27" name="Arc 26">
              <a:extLst>
                <a:ext uri="{FF2B5EF4-FFF2-40B4-BE49-F238E27FC236}">
                  <a16:creationId xmlns:a16="http://schemas.microsoft.com/office/drawing/2014/main" id="{212DE5D8-0E97-A4D1-E17B-866B9EFA18E4}"/>
                </a:ext>
              </a:extLst>
            </p:cNvPr>
            <p:cNvSpPr/>
            <p:nvPr/>
          </p:nvSpPr>
          <p:spPr>
            <a:xfrm rot="17238121">
              <a:off x="1819367" y="1116041"/>
              <a:ext cx="3639273" cy="4460248"/>
            </a:xfrm>
            <a:prstGeom prst="arc">
              <a:avLst>
                <a:gd name="adj1" fmla="val 17078555"/>
                <a:gd name="adj2" fmla="val 20130798"/>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2ABB0F12-AF2B-5A8C-8C6C-3BBD7EBCE82E}"/>
                </a:ext>
              </a:extLst>
            </p:cNvPr>
            <p:cNvSpPr/>
            <p:nvPr/>
          </p:nvSpPr>
          <p:spPr>
            <a:xfrm rot="17238121">
              <a:off x="4471575" y="1112624"/>
              <a:ext cx="3639273" cy="4460248"/>
            </a:xfrm>
            <a:prstGeom prst="arc">
              <a:avLst>
                <a:gd name="adj1" fmla="val 16616947"/>
                <a:gd name="adj2" fmla="val 20130798"/>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5FD31F91-79EF-DA4F-55BD-31B4B4E28F11}"/>
                </a:ext>
              </a:extLst>
            </p:cNvPr>
            <p:cNvSpPr/>
            <p:nvPr/>
          </p:nvSpPr>
          <p:spPr>
            <a:xfrm rot="17238121">
              <a:off x="7030641" y="1089065"/>
              <a:ext cx="3639273" cy="4460248"/>
            </a:xfrm>
            <a:prstGeom prst="arc">
              <a:avLst>
                <a:gd name="adj1" fmla="val 17517996"/>
                <a:gd name="adj2" fmla="val 20130798"/>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4" hidden="1">
            <a:extLst>
              <a:ext uri="{FF2B5EF4-FFF2-40B4-BE49-F238E27FC236}">
                <a16:creationId xmlns:a16="http://schemas.microsoft.com/office/drawing/2014/main" id="{D35FF523-44E0-94A6-A195-2A1B3E6B5075}"/>
              </a:ext>
            </a:extLst>
          </p:cNvPr>
          <p:cNvGrpSpPr/>
          <p:nvPr/>
        </p:nvGrpSpPr>
        <p:grpSpPr>
          <a:xfrm>
            <a:off x="1516545" y="1383522"/>
            <a:ext cx="7188535" cy="1513695"/>
            <a:chOff x="1516545" y="1383522"/>
            <a:chExt cx="7188535" cy="1513695"/>
          </a:xfrm>
        </p:grpSpPr>
        <p:sp>
          <p:nvSpPr>
            <p:cNvPr id="31" name="Freeform 30">
              <a:extLst>
                <a:ext uri="{FF2B5EF4-FFF2-40B4-BE49-F238E27FC236}">
                  <a16:creationId xmlns:a16="http://schemas.microsoft.com/office/drawing/2014/main" id="{4048C4EA-4050-BC02-9123-650AD5280652}"/>
                </a:ext>
              </a:extLst>
            </p:cNvPr>
            <p:cNvSpPr/>
            <p:nvPr/>
          </p:nvSpPr>
          <p:spPr>
            <a:xfrm>
              <a:off x="1516545" y="1385066"/>
              <a:ext cx="2062897" cy="151215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AA39A1B5-7814-408F-102F-F4B7E1DE7091}"/>
                </a:ext>
              </a:extLst>
            </p:cNvPr>
            <p:cNvSpPr/>
            <p:nvPr/>
          </p:nvSpPr>
          <p:spPr>
            <a:xfrm>
              <a:off x="4062263" y="1385066"/>
              <a:ext cx="2076245" cy="151215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33" name="Freeform 32">
              <a:extLst>
                <a:ext uri="{FF2B5EF4-FFF2-40B4-BE49-F238E27FC236}">
                  <a16:creationId xmlns:a16="http://schemas.microsoft.com/office/drawing/2014/main" id="{A30F888B-5D7A-F605-20AF-F724BD9AB7C5}"/>
                </a:ext>
              </a:extLst>
            </p:cNvPr>
            <p:cNvSpPr/>
            <p:nvPr/>
          </p:nvSpPr>
          <p:spPr>
            <a:xfrm>
              <a:off x="6636281" y="1383522"/>
              <a:ext cx="2068799" cy="151215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D5FD7949-9230-52C0-DCBF-0D4F2C5BC52D}"/>
              </a:ext>
            </a:extLst>
          </p:cNvPr>
          <p:cNvSpPr txBox="1"/>
          <p:nvPr/>
        </p:nvSpPr>
        <p:spPr>
          <a:xfrm rot="16200000">
            <a:off x="-646271" y="1667152"/>
            <a:ext cx="2441881" cy="67710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Bit Error 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2" name="TextBox 1">
            <a:extLst>
              <a:ext uri="{FF2B5EF4-FFF2-40B4-BE49-F238E27FC236}">
                <a16:creationId xmlns:a16="http://schemas.microsoft.com/office/drawing/2014/main" id="{86D01BA5-8FA8-1D8D-BACD-C3C60A06FD88}"/>
              </a:ext>
            </a:extLst>
          </p:cNvPr>
          <p:cNvSpPr txBox="1"/>
          <p:nvPr/>
        </p:nvSpPr>
        <p:spPr>
          <a:xfrm>
            <a:off x="1550441" y="648907"/>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A</a:t>
            </a:r>
          </a:p>
        </p:txBody>
      </p:sp>
      <p:sp>
        <p:nvSpPr>
          <p:cNvPr id="34" name="TextBox 33">
            <a:extLst>
              <a:ext uri="{FF2B5EF4-FFF2-40B4-BE49-F238E27FC236}">
                <a16:creationId xmlns:a16="http://schemas.microsoft.com/office/drawing/2014/main" id="{839DC1C3-8087-5F80-F369-192573A8D6EA}"/>
              </a:ext>
            </a:extLst>
          </p:cNvPr>
          <p:cNvSpPr txBox="1"/>
          <p:nvPr/>
        </p:nvSpPr>
        <p:spPr>
          <a:xfrm>
            <a:off x="4090897" y="654824"/>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B</a:t>
            </a:r>
          </a:p>
        </p:txBody>
      </p:sp>
      <p:sp>
        <p:nvSpPr>
          <p:cNvPr id="35" name="TextBox 34">
            <a:extLst>
              <a:ext uri="{FF2B5EF4-FFF2-40B4-BE49-F238E27FC236}">
                <a16:creationId xmlns:a16="http://schemas.microsoft.com/office/drawing/2014/main" id="{67BF0503-6A14-672A-0E2A-2B3CE5F17D33}"/>
              </a:ext>
            </a:extLst>
          </p:cNvPr>
          <p:cNvSpPr txBox="1"/>
          <p:nvPr/>
        </p:nvSpPr>
        <p:spPr>
          <a:xfrm>
            <a:off x="6617841" y="649829"/>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C</a:t>
            </a:r>
          </a:p>
        </p:txBody>
      </p:sp>
    </p:spTree>
    <p:extLst>
      <p:ext uri="{BB962C8B-B14F-4D97-AF65-F5344CB8AC3E}">
        <p14:creationId xmlns:p14="http://schemas.microsoft.com/office/powerpoint/2010/main" val="26396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1719" r="1719"/>
          <a:stretch/>
        </p:blipFill>
        <p:spPr>
          <a:xfrm>
            <a:off x="3099549" y="1134992"/>
            <a:ext cx="2934000" cy="2735912"/>
          </a:xfrm>
          <a:prstGeom prst="rect">
            <a:avLst/>
          </a:prstGeom>
        </p:spPr>
      </p:pic>
      <p:sp>
        <p:nvSpPr>
          <p:cNvPr id="37" name="Rectangle 36">
            <a:extLst>
              <a:ext uri="{FF2B5EF4-FFF2-40B4-BE49-F238E27FC236}">
                <a16:creationId xmlns:a16="http://schemas.microsoft.com/office/drawing/2014/main" id="{6BB77D66-4185-BD2B-1AC5-9C03DD4D6519}"/>
              </a:ext>
            </a:extLst>
          </p:cNvPr>
          <p:cNvSpPr/>
          <p:nvPr/>
        </p:nvSpPr>
        <p:spPr>
          <a:xfrm>
            <a:off x="3235768" y="1306054"/>
            <a:ext cx="2720715" cy="2380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520141" y="2054363"/>
            <a:ext cx="3092508" cy="1015663"/>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Minimum Activation Count to Induce the First Bit Flip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endParaRPr lang="en-US" baseline="-25000" dirty="0"/>
          </a:p>
        </p:txBody>
      </p:sp>
      <p:sp>
        <p:nvSpPr>
          <p:cNvPr id="18" name="TextBox 17">
            <a:extLst>
              <a:ext uri="{FF2B5EF4-FFF2-40B4-BE49-F238E27FC236}">
                <a16:creationId xmlns:a16="http://schemas.microsoft.com/office/drawing/2014/main" id="{AC8809E0-0AC6-A9C6-FC83-ECA04CAFAC57}"/>
              </a:ext>
            </a:extLst>
          </p:cNvPr>
          <p:cNvSpPr txBox="1"/>
          <p:nvPr/>
        </p:nvSpPr>
        <p:spPr>
          <a:xfrm>
            <a:off x="2551779" y="1012521"/>
            <a:ext cx="609735" cy="29238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 name="Rectangle 1">
            <a:extLst>
              <a:ext uri="{FF2B5EF4-FFF2-40B4-BE49-F238E27FC236}">
                <a16:creationId xmlns:a16="http://schemas.microsoft.com/office/drawing/2014/main" id="{26FC0F4F-6075-4D39-1F51-5739FDC28CFB}"/>
              </a:ext>
            </a:extLst>
          </p:cNvPr>
          <p:cNvSpPr/>
          <p:nvPr/>
        </p:nvSpPr>
        <p:spPr>
          <a:xfrm>
            <a:off x="3005846" y="3883169"/>
            <a:ext cx="3359254" cy="19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27"/>
            <a:ext cx="8556554" cy="1152276"/>
            <a:chOff x="1643281" y="4277223"/>
            <a:chExt cx="6864225" cy="146834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4</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86629"/>
              <a:ext cx="6864225" cy="1058941"/>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The first bit flip occurs at</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a:ln>
                    <a:noFill/>
                  </a:ln>
                  <a:solidFill>
                    <a:srgbClr val="00B050"/>
                  </a:solidFill>
                  <a:effectLst/>
                  <a:uLnTx/>
                  <a:uFillTx/>
                  <a:latin typeface="Cambria"/>
                  <a:ea typeface="Cambria"/>
                  <a:cs typeface="+mn-cs"/>
                </a:rPr>
                <a:t>higher activation counts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as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reduces</a:t>
              </a:r>
            </a:p>
          </p:txBody>
        </p:sp>
      </p:grpSp>
      <p:sp>
        <p:nvSpPr>
          <p:cNvPr id="17" name="TextBox 16">
            <a:extLst>
              <a:ext uri="{FF2B5EF4-FFF2-40B4-BE49-F238E27FC236}">
                <a16:creationId xmlns:a16="http://schemas.microsoft.com/office/drawing/2014/main" id="{2BCC1416-E7C0-4B40-A3EB-4A8C137DD2AA}"/>
              </a:ext>
            </a:extLst>
          </p:cNvPr>
          <p:cNvSpPr txBox="1"/>
          <p:nvPr/>
        </p:nvSpPr>
        <p:spPr>
          <a:xfrm>
            <a:off x="6176798" y="2989022"/>
            <a:ext cx="264809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Min. </a:t>
            </a:r>
            <a:r>
              <a:rPr kumimoji="0" lang="en-US" sz="1800" b="1" i="1"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activation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to induce the first bit flip</a:t>
            </a:r>
            <a: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increases as VPP reduces</a:t>
            </a:r>
          </a:p>
        </p:txBody>
      </p:sp>
      <p:grpSp>
        <p:nvGrpSpPr>
          <p:cNvPr id="3" name="Group 2">
            <a:extLst>
              <a:ext uri="{FF2B5EF4-FFF2-40B4-BE49-F238E27FC236}">
                <a16:creationId xmlns:a16="http://schemas.microsoft.com/office/drawing/2014/main" id="{CB55338B-EB31-AC77-4390-DF2FE3B6BE69}"/>
              </a:ext>
            </a:extLst>
          </p:cNvPr>
          <p:cNvGrpSpPr/>
          <p:nvPr/>
        </p:nvGrpSpPr>
        <p:grpSpPr>
          <a:xfrm>
            <a:off x="3250056" y="-1081907"/>
            <a:ext cx="3673505" cy="4717258"/>
            <a:chOff x="3250056" y="-1081907"/>
            <a:chExt cx="3673505" cy="4717258"/>
          </a:xfrm>
        </p:grpSpPr>
        <p:sp>
          <p:nvSpPr>
            <p:cNvPr id="25" name="Freeform 24">
              <a:extLst>
                <a:ext uri="{FF2B5EF4-FFF2-40B4-BE49-F238E27FC236}">
                  <a16:creationId xmlns:a16="http://schemas.microsoft.com/office/drawing/2014/main" id="{FAB702E8-79EC-D5B2-E2E0-9C81E179892D}"/>
                </a:ext>
              </a:extLst>
            </p:cNvPr>
            <p:cNvSpPr/>
            <p:nvPr/>
          </p:nvSpPr>
          <p:spPr>
            <a:xfrm rot="16200000">
              <a:off x="3397936" y="1186760"/>
              <a:ext cx="2300711" cy="259647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83630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23721"/>
                <a:gd name="connsiteX1" fmla="*/ 2611225 w 2611225"/>
                <a:gd name="connsiteY1" fmla="*/ 0 h 1823721"/>
                <a:gd name="connsiteX2" fmla="*/ 2611225 w 2611225"/>
                <a:gd name="connsiteY2" fmla="*/ 905774 h 1823721"/>
                <a:gd name="connsiteX3" fmla="*/ 983630 w 2611225"/>
                <a:gd name="connsiteY3" fmla="*/ 899470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05774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20687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23721">
                  <a:moveTo>
                    <a:pt x="0" y="0"/>
                  </a:moveTo>
                  <a:lnTo>
                    <a:pt x="2611225" y="0"/>
                  </a:lnTo>
                  <a:lnTo>
                    <a:pt x="2611225" y="920687"/>
                  </a:lnTo>
                  <a:lnTo>
                    <a:pt x="979582" y="916513"/>
                  </a:lnTo>
                  <a:cubicBezTo>
                    <a:pt x="979331" y="1224597"/>
                    <a:pt x="983129" y="1515637"/>
                    <a:pt x="982878" y="1823721"/>
                  </a:cubicBez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DA4FB15D-0943-0132-F1D7-DF5575A497E0}"/>
                </a:ext>
              </a:extLst>
            </p:cNvPr>
            <p:cNvSpPr/>
            <p:nvPr/>
          </p:nvSpPr>
          <p:spPr>
            <a:xfrm rot="9931532">
              <a:off x="3284288" y="-1081907"/>
              <a:ext cx="3639273" cy="4460248"/>
            </a:xfrm>
            <a:prstGeom prst="arc">
              <a:avLst>
                <a:gd name="adj1" fmla="val 16506235"/>
                <a:gd name="adj2" fmla="val 20434181"/>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C7B90587-7EFE-51C2-A5D7-D38FFABBDBEE}"/>
              </a:ext>
            </a:extLst>
          </p:cNvPr>
          <p:cNvGrpSpPr/>
          <p:nvPr/>
        </p:nvGrpSpPr>
        <p:grpSpPr>
          <a:xfrm>
            <a:off x="696031" y="1205459"/>
            <a:ext cx="497502" cy="2694418"/>
            <a:chOff x="696031" y="1205459"/>
            <a:chExt cx="497502" cy="2694418"/>
          </a:xfrm>
        </p:grpSpPr>
        <p:cxnSp>
          <p:nvCxnSpPr>
            <p:cNvPr id="27" name="Straight Arrow Connector 26">
              <a:extLst>
                <a:ext uri="{FF2B5EF4-FFF2-40B4-BE49-F238E27FC236}">
                  <a16:creationId xmlns:a16="http://schemas.microsoft.com/office/drawing/2014/main" id="{FF65AF38-B64F-6B27-BC54-2F1F18B1A931}"/>
                </a:ext>
              </a:extLst>
            </p:cNvPr>
            <p:cNvCxnSpPr/>
            <p:nvPr/>
          </p:nvCxnSpPr>
          <p:spPr>
            <a:xfrm>
              <a:off x="1193533" y="1205459"/>
              <a:ext cx="0" cy="2694418"/>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85BF359-3912-9FD6-11D7-0976BBE07733}"/>
                </a:ext>
              </a:extLst>
            </p:cNvPr>
            <p:cNvSpPr txBox="1"/>
            <p:nvPr/>
          </p:nvSpPr>
          <p:spPr>
            <a:xfrm rot="16200000">
              <a:off x="-189788" y="2220460"/>
              <a:ext cx="223330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Higher is better</a:t>
              </a:r>
            </a:p>
          </p:txBody>
        </p:sp>
      </p:grpSp>
      <p:grpSp>
        <p:nvGrpSpPr>
          <p:cNvPr id="29" name="Group 28">
            <a:extLst>
              <a:ext uri="{FF2B5EF4-FFF2-40B4-BE49-F238E27FC236}">
                <a16:creationId xmlns:a16="http://schemas.microsoft.com/office/drawing/2014/main" id="{79765AE9-9A31-6CD7-C994-E7A6AB438518}"/>
              </a:ext>
            </a:extLst>
          </p:cNvPr>
          <p:cNvGrpSpPr/>
          <p:nvPr/>
        </p:nvGrpSpPr>
        <p:grpSpPr>
          <a:xfrm>
            <a:off x="5838520" y="1411638"/>
            <a:ext cx="2236794" cy="923330"/>
            <a:chOff x="5838520" y="2527535"/>
            <a:chExt cx="2236794" cy="923330"/>
          </a:xfrm>
        </p:grpSpPr>
        <p:sp>
          <p:nvSpPr>
            <p:cNvPr id="30" name="TextBox 29">
              <a:extLst>
                <a:ext uri="{FF2B5EF4-FFF2-40B4-BE49-F238E27FC236}">
                  <a16:creationId xmlns:a16="http://schemas.microsoft.com/office/drawing/2014/main" id="{234A952A-75B3-314D-0273-0A3B790DBB72}"/>
                </a:ext>
              </a:extLst>
            </p:cNvPr>
            <p:cNvSpPr txBox="1"/>
            <p:nvPr/>
          </p:nvSpPr>
          <p:spPr>
            <a:xfrm>
              <a:off x="6498620" y="2527535"/>
              <a:ext cx="15766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Different DRAM modules</a:t>
              </a:r>
            </a:p>
          </p:txBody>
        </p:sp>
        <p:cxnSp>
          <p:nvCxnSpPr>
            <p:cNvPr id="31" name="Straight Arrow Connector 30">
              <a:extLst>
                <a:ext uri="{FF2B5EF4-FFF2-40B4-BE49-F238E27FC236}">
                  <a16:creationId xmlns:a16="http://schemas.microsoft.com/office/drawing/2014/main" id="{EE3E8D8E-04E8-5977-F718-F0E9982A9DC6}"/>
                </a:ext>
              </a:extLst>
            </p:cNvPr>
            <p:cNvCxnSpPr>
              <a:cxnSpLocks/>
            </p:cNvCxnSpPr>
            <p:nvPr/>
          </p:nvCxnSpPr>
          <p:spPr>
            <a:xfrm flipH="1" flipV="1">
              <a:off x="5838520" y="2622791"/>
              <a:ext cx="666719" cy="212757"/>
            </a:xfrm>
            <a:prstGeom prst="straightConnector1">
              <a:avLst/>
            </a:prstGeom>
            <a:ln w="57150">
              <a:solidFill>
                <a:srgbClr val="D5546E"/>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871B217-9D28-5750-82AB-5A4307B70096}"/>
                </a:ext>
              </a:extLst>
            </p:cNvPr>
            <p:cNvCxnSpPr>
              <a:cxnSpLocks/>
              <a:stCxn id="30" idx="1"/>
            </p:cNvCxnSpPr>
            <p:nvPr/>
          </p:nvCxnSpPr>
          <p:spPr>
            <a:xfrm flipH="1" flipV="1">
              <a:off x="5838520" y="2982197"/>
              <a:ext cx="660100" cy="7003"/>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844DBE-5AB0-4613-749D-43234788DDAF}"/>
                </a:ext>
              </a:extLst>
            </p:cNvPr>
            <p:cNvCxnSpPr>
              <a:cxnSpLocks/>
            </p:cNvCxnSpPr>
            <p:nvPr/>
          </p:nvCxnSpPr>
          <p:spPr>
            <a:xfrm flipH="1">
              <a:off x="5838520" y="3140648"/>
              <a:ext cx="660100" cy="306119"/>
            </a:xfrm>
            <a:prstGeom prst="straightConnector1">
              <a:avLst/>
            </a:prstGeom>
            <a:ln w="57150">
              <a:solidFill>
                <a:srgbClr val="FCD22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1239AC7-3AF1-A000-22F7-FB5D7733038A}"/>
              </a:ext>
            </a:extLst>
          </p:cNvPr>
          <p:cNvGrpSpPr/>
          <p:nvPr/>
        </p:nvGrpSpPr>
        <p:grpSpPr>
          <a:xfrm>
            <a:off x="3348894" y="1463373"/>
            <a:ext cx="1506160" cy="1877689"/>
            <a:chOff x="3368843" y="1114489"/>
            <a:chExt cx="1506160" cy="1877689"/>
          </a:xfrm>
        </p:grpSpPr>
        <p:cxnSp>
          <p:nvCxnSpPr>
            <p:cNvPr id="35" name="Straight Arrow Connector 34">
              <a:extLst>
                <a:ext uri="{FF2B5EF4-FFF2-40B4-BE49-F238E27FC236}">
                  <a16:creationId xmlns:a16="http://schemas.microsoft.com/office/drawing/2014/main" id="{A81103B3-A251-FFE0-27CF-FFB3E6097442}"/>
                </a:ext>
              </a:extLst>
            </p:cNvPr>
            <p:cNvCxnSpPr>
              <a:cxnSpLocks/>
            </p:cNvCxnSpPr>
            <p:nvPr/>
          </p:nvCxnSpPr>
          <p:spPr>
            <a:xfrm>
              <a:off x="3368843" y="1114489"/>
              <a:ext cx="0" cy="1877689"/>
            </a:xfrm>
            <a:prstGeom prst="straightConnector1">
              <a:avLst/>
            </a:prstGeom>
            <a:ln w="38100">
              <a:solidFill>
                <a:srgbClr val="8606A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00EC88-2D86-BEF3-F817-EC60DEAD0FC5}"/>
                </a:ext>
              </a:extLst>
            </p:cNvPr>
            <p:cNvSpPr txBox="1"/>
            <p:nvPr/>
          </p:nvSpPr>
          <p:spPr>
            <a:xfrm>
              <a:off x="3405961" y="2169679"/>
              <a:ext cx="1469042" cy="523220"/>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06A6"/>
                  </a:solidFill>
                  <a:effectLst/>
                  <a:uLnTx/>
                  <a:uFillTx/>
                  <a:latin typeface="Cambria" panose="02040503050406030204" pitchFamily="18" charset="0"/>
                  <a:ea typeface="+mn-ea"/>
                  <a:cs typeface="+mn-cs"/>
                </a:rPr>
                <a:t>Variation across DRAM rows</a:t>
              </a:r>
            </a:p>
          </p:txBody>
        </p:sp>
      </p:grpSp>
      <p:pic>
        <p:nvPicPr>
          <p:cNvPr id="38" name="Picture 37">
            <a:extLst>
              <a:ext uri="{FF2B5EF4-FFF2-40B4-BE49-F238E27FC236}">
                <a16:creationId xmlns:a16="http://schemas.microsoft.com/office/drawing/2014/main" id="{1E72AEF5-97AF-2BCA-37CF-E4BA774E3D11}"/>
              </a:ext>
            </a:extLst>
          </p:cNvPr>
          <p:cNvPicPr>
            <a:picLocks noChangeAspect="1"/>
          </p:cNvPicPr>
          <p:nvPr/>
        </p:nvPicPr>
        <p:blipFill rotWithShape="1">
          <a:blip r:embed="rId3">
            <a:extLst>
              <a:ext uri="{28A0092B-C50C-407E-A947-70E740481C1C}">
                <a14:useLocalDpi xmlns:a14="http://schemas.microsoft.com/office/drawing/2010/main" val="0"/>
              </a:ext>
            </a:extLst>
          </a:blip>
          <a:srcRect l="1719" r="1719"/>
          <a:stretch/>
        </p:blipFill>
        <p:spPr>
          <a:xfrm>
            <a:off x="3097064" y="1136255"/>
            <a:ext cx="2936688" cy="2738419"/>
          </a:xfrm>
          <a:prstGeom prst="rect">
            <a:avLst/>
          </a:prstGeom>
        </p:spPr>
      </p:pic>
      <p:sp>
        <p:nvSpPr>
          <p:cNvPr id="40" name="TextBox 39">
            <a:extLst>
              <a:ext uri="{FF2B5EF4-FFF2-40B4-BE49-F238E27FC236}">
                <a16:creationId xmlns:a16="http://schemas.microsoft.com/office/drawing/2014/main" id="{AB5F6B7A-5A8F-8BD3-0554-95B739EC60E9}"/>
              </a:ext>
            </a:extLst>
          </p:cNvPr>
          <p:cNvSpPr txBox="1"/>
          <p:nvPr/>
        </p:nvSpPr>
        <p:spPr>
          <a:xfrm rot="16200000">
            <a:off x="528492" y="2052899"/>
            <a:ext cx="3092508" cy="1015663"/>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Minimum Activation Count to Induce the First Bit Flip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41" name="TextBox 40">
            <a:extLst>
              <a:ext uri="{FF2B5EF4-FFF2-40B4-BE49-F238E27FC236}">
                <a16:creationId xmlns:a16="http://schemas.microsoft.com/office/drawing/2014/main" id="{3003763A-890F-6592-8996-FE5C52ABFEF1}"/>
              </a:ext>
            </a:extLst>
          </p:cNvPr>
          <p:cNvSpPr txBox="1"/>
          <p:nvPr/>
        </p:nvSpPr>
        <p:spPr>
          <a:xfrm>
            <a:off x="2548700" y="1011057"/>
            <a:ext cx="609735" cy="29238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43772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2" fill="hold" grpId="0" nodeType="clickEffect">
                                  <p:stCondLst>
                                    <p:cond delay="0"/>
                                  </p:stCondLst>
                                  <p:childTnLst>
                                    <p:animEffect transition="out" filter="wipe(right)">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34"/>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12" grpId="0" animBg="1"/>
      <p:bldP spid="18" grpId="0" animBg="1"/>
      <p:bldP spid="19" grpId="0" animBg="1"/>
      <p:bldP spid="17" grpId="0"/>
      <p:bldP spid="40"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190FF-9228-76D5-A6FA-B3808EC257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0D3AC-5156-64CB-E49E-6CF59C4809F6}"/>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30CC1525-5EB4-8D9F-D333-55C82C263F62}"/>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1E4D6995-018B-7B23-98AB-86983AF580B6}"/>
              </a:ext>
            </a:extLst>
          </p:cNvPr>
          <p:cNvSpPr>
            <a:spLocks noGrp="1"/>
          </p:cNvSpPr>
          <p:nvPr>
            <p:ph type="sldNum" sz="quarter" idx="12"/>
          </p:nvPr>
        </p:nvSpPr>
        <p:spPr/>
        <p:txBody>
          <a:bodyPr/>
          <a:lstStyle/>
          <a:p>
            <a:fld id="{676C2683-0D41-1E45-8714-724CB2570654}" type="slidenum">
              <a:rPr lang="en-US" smtClean="0"/>
              <a:pPr/>
              <a:t>12</a:t>
            </a:fld>
            <a:endParaRPr lang="en-US" dirty="0"/>
          </a:p>
        </p:txBody>
      </p:sp>
      <p:pic>
        <p:nvPicPr>
          <p:cNvPr id="6" name="Graphic 17">
            <a:extLst>
              <a:ext uri="{FF2B5EF4-FFF2-40B4-BE49-F238E27FC236}">
                <a16:creationId xmlns:a16="http://schemas.microsoft.com/office/drawing/2014/main" id="{D2BB2E6A-61EF-ED8A-8FE2-ACC5D8DF681D}"/>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1AA1B06F-0EBF-385B-6564-894C1EB68026}"/>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DD7DC8A9-1B2F-947F-2D4D-747116CBA92C}"/>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D0C621BC-A2BE-201D-F9A5-E54D16287FE2}"/>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E8111DD5-E5AB-A034-8B35-37E128CE5C92}"/>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3A6A3BA3-5806-6FBB-2E8A-25FB56786818}"/>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892657A7-C477-990B-58B5-66CDEF420DE1}"/>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3DEF5BB2-F7E8-29FA-C49E-23EE25661DF5}"/>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7FBEAFC3-CB38-F3BB-C07E-FE41011B3536}"/>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B286482F-28B7-B8CD-AE70-FBC9C810DE6E}"/>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7A83190B-0AC0-D87D-1DEF-C53C2896786C}"/>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CB016E90-4D5E-BFD2-E0A5-F01B8B6A84FC}"/>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628FA060-E977-4114-BF02-1484518B4D54}"/>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EA0AD16C-3704-A3C2-D90A-17E20AE92C04}"/>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02680CD6-9779-3823-61B5-E2C14BF5C74D}"/>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811B136C-E95E-BAC6-8991-61C640338144}"/>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6957DA22-BA5E-3EF5-5054-F61B35E75DCA}"/>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3E2E5989-6950-E405-7C60-126B378604ED}"/>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FFBF278C-F182-7F70-BFB7-D0FB22B489CC}"/>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1A4812B3-5CC4-7B75-175C-7013F6820176}"/>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6A4B88C3-1E0A-C45F-930A-33B202EFB658}"/>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5FC7C0D2-9861-85D2-FAEA-05AEF98BEED0}"/>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9194D4A8-BE5E-E99D-141E-3A92D80B81EA}"/>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85106DE8-F241-CE5C-6A35-1EF15CD08D09}"/>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FE8646F5-82C4-D63A-287A-557C97AD2A31}"/>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F7AFD613-BC68-E27B-2B17-F3F6AA3BC383}"/>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82DBF08-DBC6-653F-0626-86D6249F371B}"/>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55B23FA4-B0E3-508E-0181-5B16130915EF}"/>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97BB877A-B681-A1AE-7402-51467D5FEA74}"/>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3CB43ADB-092F-DB64-4BBA-21C2D586297F}"/>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214CA523-327A-5D87-013E-9AF87C7630A8}"/>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FD501B82-16AA-93C3-C03C-520496D15BBB}"/>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itle 4">
            <a:extLst>
              <a:ext uri="{FF2B5EF4-FFF2-40B4-BE49-F238E27FC236}">
                <a16:creationId xmlns:a16="http://schemas.microsoft.com/office/drawing/2014/main" id="{82336EA4-00FF-6CE9-516A-89BBB894E7D5}"/>
              </a:ext>
            </a:extLst>
          </p:cNvPr>
          <p:cNvSpPr txBox="1">
            <a:spLocks/>
          </p:cNvSpPr>
          <p:nvPr/>
        </p:nvSpPr>
        <p:spPr>
          <a:xfrm>
            <a:off x="-2" y="3089380"/>
            <a:ext cx="9144002"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Experimental Findings </a:t>
            </a:r>
          </a:p>
        </p:txBody>
      </p:sp>
      <p:sp>
        <p:nvSpPr>
          <p:cNvPr id="20" name="Rectangle 19">
            <a:extLst>
              <a:ext uri="{FF2B5EF4-FFF2-40B4-BE49-F238E27FC236}">
                <a16:creationId xmlns:a16="http://schemas.microsoft.com/office/drawing/2014/main" id="{BD3514DC-FCDD-01FA-61B7-14ADA260A546}"/>
              </a:ext>
            </a:extLst>
          </p:cNvPr>
          <p:cNvSpPr/>
          <p:nvPr/>
        </p:nvSpPr>
        <p:spPr>
          <a:xfrm>
            <a:off x="-2" y="3957940"/>
            <a:ext cx="9144002"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78D14A-A26D-CDE9-6474-CC0C3BACA67D}"/>
              </a:ext>
            </a:extLst>
          </p:cNvPr>
          <p:cNvSpPr/>
          <p:nvPr/>
        </p:nvSpPr>
        <p:spPr>
          <a:xfrm>
            <a:off x="0" y="1628846"/>
            <a:ext cx="4780199" cy="142565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70B61A4-58F8-8C4D-CEBD-390D4D666F63}"/>
              </a:ext>
            </a:extLst>
          </p:cNvPr>
          <p:cNvSpPr/>
          <p:nvPr/>
        </p:nvSpPr>
        <p:spPr>
          <a:xfrm>
            <a:off x="5558087" y="2068375"/>
            <a:ext cx="3206138" cy="944866"/>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DE363C-E33A-80AF-B8F2-822D87CC7416}"/>
              </a:ext>
            </a:extLst>
          </p:cNvPr>
          <p:cNvSpPr/>
          <p:nvPr/>
        </p:nvSpPr>
        <p:spPr>
          <a:xfrm>
            <a:off x="66354" y="783269"/>
            <a:ext cx="9077645" cy="870959"/>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498AA7B-D6EF-279C-F621-76A5DD5DF971}"/>
              </a:ext>
            </a:extLst>
          </p:cNvPr>
          <p:cNvSpPr/>
          <p:nvPr/>
        </p:nvSpPr>
        <p:spPr>
          <a:xfrm>
            <a:off x="7351044" y="1700617"/>
            <a:ext cx="1637025" cy="377571"/>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6570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4ECA272-A05F-B88C-085F-B4EDB1D7BA8A}"/>
              </a:ext>
            </a:extLst>
          </p:cNvPr>
          <p:cNvPicPr>
            <a:picLocks noChangeAspect="1"/>
          </p:cNvPicPr>
          <p:nvPr/>
        </p:nvPicPr>
        <p:blipFill rotWithShape="1">
          <a:blip r:embed="rId3">
            <a:extLst>
              <a:ext uri="{28A0092B-C50C-407E-A947-70E740481C1C}">
                <a14:useLocalDpi xmlns:a14="http://schemas.microsoft.com/office/drawing/2010/main" val="0"/>
              </a:ext>
            </a:extLst>
          </a:blip>
          <a:srcRect l="1719" r="1719"/>
          <a:stretch/>
        </p:blipFill>
        <p:spPr>
          <a:xfrm>
            <a:off x="3097064" y="1136255"/>
            <a:ext cx="2936688" cy="2738419"/>
          </a:xfrm>
          <a:prstGeom prst="rect">
            <a:avLst/>
          </a:prstGeom>
        </p:spPr>
      </p:pic>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27"/>
            <a:ext cx="8556554" cy="1151781"/>
            <a:chOff x="1643281" y="4277223"/>
            <a:chExt cx="6864225" cy="146771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5</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60751"/>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For a </a:t>
              </a:r>
              <a:r>
                <a:rPr kumimoji="0" lang="en-US" sz="2400" b="1" i="0" u="none" strike="noStrike" kern="1200" cap="none" spc="0" normalizeH="0" baseline="0" noProof="0" dirty="0">
                  <a:ln>
                    <a:noFill/>
                  </a:ln>
                  <a:solidFill>
                    <a:srgbClr val="00B050"/>
                  </a:solidFill>
                  <a:effectLst/>
                  <a:uLnTx/>
                  <a:uFillTx/>
                  <a:latin typeface="Cambria"/>
                  <a:ea typeface="Cambria"/>
                  <a:cs typeface="+mn-cs"/>
                </a:rPr>
                <a:t>small fraction of rows (14.2%)</a:t>
              </a:r>
              <a:r>
                <a:rPr kumimoji="0" lang="en-US" sz="2400" b="0" i="0" u="none" strike="noStrike" kern="1200" cap="none" spc="0" normalizeH="0" baseline="0" noProof="0" dirty="0">
                  <a:ln>
                    <a:noFill/>
                  </a:ln>
                  <a:solidFill>
                    <a:prstClr val="black"/>
                  </a:solidFill>
                  <a:effectLst/>
                  <a:uLnTx/>
                  <a:uFillTx/>
                  <a:latin typeface="Cambria"/>
                  <a:ea typeface="Cambria"/>
                  <a:cs typeface="+mn-cs"/>
                </a:rPr>
                <a:t>, the first bit flip occurs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at a </a:t>
              </a:r>
              <a:r>
                <a:rPr kumimoji="0" lang="en-US" sz="2400" b="1" i="0" u="none" strike="noStrike" kern="1200" cap="none" spc="0" normalizeH="0" baseline="0" noProof="0" dirty="0">
                  <a:ln>
                    <a:noFill/>
                  </a:ln>
                  <a:solidFill>
                    <a:srgbClr val="C00000"/>
                  </a:solidFill>
                  <a:effectLst/>
                  <a:uLnTx/>
                  <a:uFillTx/>
                  <a:latin typeface="Cambria"/>
                  <a:ea typeface="Cambria"/>
                  <a:cs typeface="+mn-cs"/>
                </a:rPr>
                <a:t>smaller activation count </a:t>
              </a:r>
              <a:r>
                <a:rPr kumimoji="0" lang="en-US" sz="2400" b="0" i="0" u="none" strike="noStrike" kern="1200" cap="none" spc="0" normalizeH="0" baseline="0" noProof="0" dirty="0">
                  <a:ln>
                    <a:noFill/>
                  </a:ln>
                  <a:solidFill>
                    <a:prstClr val="black"/>
                  </a:solidFill>
                  <a:effectLst/>
                  <a:uLnTx/>
                  <a:uFillTx/>
                  <a:latin typeface="Cambria"/>
                  <a:ea typeface="Cambria"/>
                  <a:cs typeface="+mn-cs"/>
                </a:rPr>
                <a:t>as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reduces</a:t>
              </a:r>
              <a:endParaRPr kumimoji="0" lang="en-US" sz="2000" b="1" i="0" u="none" strike="noStrike" kern="1200" cap="none" spc="0" normalizeH="0" baseline="0" noProof="0" dirty="0">
                <a:ln>
                  <a:noFill/>
                </a:ln>
                <a:solidFill>
                  <a:srgbClr val="00B050"/>
                </a:solidFill>
                <a:effectLst/>
                <a:uLnTx/>
                <a:uFillTx/>
                <a:latin typeface="Cambria"/>
                <a:ea typeface="Cambria"/>
                <a:cs typeface="+mn-cs"/>
              </a:endParaRPr>
            </a:p>
          </p:txBody>
        </p:sp>
      </p:grpSp>
      <p:grpSp>
        <p:nvGrpSpPr>
          <p:cNvPr id="9" name="Group 8">
            <a:extLst>
              <a:ext uri="{FF2B5EF4-FFF2-40B4-BE49-F238E27FC236}">
                <a16:creationId xmlns:a16="http://schemas.microsoft.com/office/drawing/2014/main" id="{58676FD5-2FB5-4753-702C-259336D4D1B8}"/>
              </a:ext>
            </a:extLst>
          </p:cNvPr>
          <p:cNvGrpSpPr/>
          <p:nvPr/>
        </p:nvGrpSpPr>
        <p:grpSpPr>
          <a:xfrm>
            <a:off x="6162415" y="3021669"/>
            <a:ext cx="3017606" cy="923330"/>
            <a:chOff x="7094570" y="1085524"/>
            <a:chExt cx="3017606" cy="923330"/>
          </a:xfrm>
        </p:grpSpPr>
        <p:cxnSp>
          <p:nvCxnSpPr>
            <p:cNvPr id="4" name="Straight Arrow Connector 3">
              <a:extLst>
                <a:ext uri="{FF2B5EF4-FFF2-40B4-BE49-F238E27FC236}">
                  <a16:creationId xmlns:a16="http://schemas.microsoft.com/office/drawing/2014/main" id="{0B80B9F9-CD1E-A8EB-CABA-263F4ECCA4B9}"/>
                </a:ext>
              </a:extLst>
            </p:cNvPr>
            <p:cNvCxnSpPr>
              <a:cxnSpLocks/>
              <a:stCxn id="41" idx="3"/>
              <a:endCxn id="6" idx="1"/>
            </p:cNvCxnSpPr>
            <p:nvPr/>
          </p:nvCxnSpPr>
          <p:spPr>
            <a:xfrm>
              <a:off x="7094570" y="1544590"/>
              <a:ext cx="395221" cy="25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7D8073-7B31-7829-F859-F0D4D41FF74C}"/>
                </a:ext>
              </a:extLst>
            </p:cNvPr>
            <p:cNvSpPr txBox="1"/>
            <p:nvPr/>
          </p:nvSpPr>
          <p:spPr>
            <a:xfrm>
              <a:off x="7489791" y="1085524"/>
              <a:ext cx="262238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Min. </a:t>
              </a: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activation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to induce the first bit flip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reduces</a:t>
              </a:r>
            </a:p>
          </p:txBody>
        </p:sp>
      </p:grpSp>
      <p:sp>
        <p:nvSpPr>
          <p:cNvPr id="29" name="TextBox 28">
            <a:extLst>
              <a:ext uri="{FF2B5EF4-FFF2-40B4-BE49-F238E27FC236}">
                <a16:creationId xmlns:a16="http://schemas.microsoft.com/office/drawing/2014/main" id="{DB33D668-84A2-7031-4D25-76B50D86B4EE}"/>
              </a:ext>
            </a:extLst>
          </p:cNvPr>
          <p:cNvSpPr txBox="1"/>
          <p:nvPr/>
        </p:nvSpPr>
        <p:spPr>
          <a:xfrm>
            <a:off x="2778897" y="407796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32" name="TextBox 31">
            <a:extLst>
              <a:ext uri="{FF2B5EF4-FFF2-40B4-BE49-F238E27FC236}">
                <a16:creationId xmlns:a16="http://schemas.microsoft.com/office/drawing/2014/main" id="{E3DD1CF7-279F-9890-EC85-8E5F3C33D28A}"/>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34" name="Freeform 33">
            <a:extLst>
              <a:ext uri="{FF2B5EF4-FFF2-40B4-BE49-F238E27FC236}">
                <a16:creationId xmlns:a16="http://schemas.microsoft.com/office/drawing/2014/main" id="{F08B8179-101E-9F7B-CE4D-540906D38532}"/>
              </a:ext>
            </a:extLst>
          </p:cNvPr>
          <p:cNvSpPr/>
          <p:nvPr/>
        </p:nvSpPr>
        <p:spPr>
          <a:xfrm rot="16200000">
            <a:off x="3568012" y="906821"/>
            <a:ext cx="2047853" cy="2757670"/>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83630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23721"/>
              <a:gd name="connsiteX1" fmla="*/ 2611225 w 2611225"/>
              <a:gd name="connsiteY1" fmla="*/ 0 h 1823721"/>
              <a:gd name="connsiteX2" fmla="*/ 2611225 w 2611225"/>
              <a:gd name="connsiteY2" fmla="*/ 905774 h 1823721"/>
              <a:gd name="connsiteX3" fmla="*/ 983630 w 2611225"/>
              <a:gd name="connsiteY3" fmla="*/ 899470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05774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20687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23721">
                <a:moveTo>
                  <a:pt x="0" y="0"/>
                </a:moveTo>
                <a:lnTo>
                  <a:pt x="2611225" y="0"/>
                </a:lnTo>
                <a:lnTo>
                  <a:pt x="2611225" y="920687"/>
                </a:lnTo>
                <a:lnTo>
                  <a:pt x="979582" y="916513"/>
                </a:lnTo>
                <a:cubicBezTo>
                  <a:pt x="979331" y="1224597"/>
                  <a:pt x="983129" y="1515637"/>
                  <a:pt x="982878" y="1823721"/>
                </a:cubicBez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2C3317CA-8725-30F2-0B08-E65716B339D0}"/>
              </a:ext>
            </a:extLst>
          </p:cNvPr>
          <p:cNvGrpSpPr/>
          <p:nvPr/>
        </p:nvGrpSpPr>
        <p:grpSpPr>
          <a:xfrm>
            <a:off x="696031" y="1205459"/>
            <a:ext cx="497502" cy="2694418"/>
            <a:chOff x="696031" y="1205459"/>
            <a:chExt cx="497502" cy="2694418"/>
          </a:xfrm>
        </p:grpSpPr>
        <p:cxnSp>
          <p:nvCxnSpPr>
            <p:cNvPr id="37" name="Straight Arrow Connector 36">
              <a:extLst>
                <a:ext uri="{FF2B5EF4-FFF2-40B4-BE49-F238E27FC236}">
                  <a16:creationId xmlns:a16="http://schemas.microsoft.com/office/drawing/2014/main" id="{57CD1064-6F7D-E4EB-6E22-181951ED6161}"/>
                </a:ext>
              </a:extLst>
            </p:cNvPr>
            <p:cNvCxnSpPr/>
            <p:nvPr/>
          </p:nvCxnSpPr>
          <p:spPr>
            <a:xfrm>
              <a:off x="1193533" y="1205459"/>
              <a:ext cx="0" cy="2694418"/>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9FE5435-6DBD-2FC8-CB6A-702359012621}"/>
                </a:ext>
              </a:extLst>
            </p:cNvPr>
            <p:cNvSpPr txBox="1"/>
            <p:nvPr/>
          </p:nvSpPr>
          <p:spPr>
            <a:xfrm rot="16200000">
              <a:off x="-189788" y="2220460"/>
              <a:ext cx="223330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Higher is better</a:t>
              </a:r>
            </a:p>
          </p:txBody>
        </p:sp>
      </p:grpSp>
      <p:sp>
        <p:nvSpPr>
          <p:cNvPr id="39" name="TextBox 38">
            <a:extLst>
              <a:ext uri="{FF2B5EF4-FFF2-40B4-BE49-F238E27FC236}">
                <a16:creationId xmlns:a16="http://schemas.microsoft.com/office/drawing/2014/main" id="{F03E90B2-1F84-C4C4-C825-81B05E17FB85}"/>
              </a:ext>
            </a:extLst>
          </p:cNvPr>
          <p:cNvSpPr txBox="1"/>
          <p:nvPr/>
        </p:nvSpPr>
        <p:spPr>
          <a:xfrm rot="16200000">
            <a:off x="528492" y="2052899"/>
            <a:ext cx="3092508" cy="1015663"/>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Minimum Activation Count to Induce the First Bit Flip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sp>
        <p:nvSpPr>
          <p:cNvPr id="40" name="TextBox 39">
            <a:extLst>
              <a:ext uri="{FF2B5EF4-FFF2-40B4-BE49-F238E27FC236}">
                <a16:creationId xmlns:a16="http://schemas.microsoft.com/office/drawing/2014/main" id="{6627D246-72A3-21A4-8928-52DEC641329F}"/>
              </a:ext>
            </a:extLst>
          </p:cNvPr>
          <p:cNvSpPr txBox="1"/>
          <p:nvPr/>
        </p:nvSpPr>
        <p:spPr>
          <a:xfrm>
            <a:off x="2548700" y="1011057"/>
            <a:ext cx="609735" cy="29238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41" name="Rounded Rectangle 40">
            <a:extLst>
              <a:ext uri="{FF2B5EF4-FFF2-40B4-BE49-F238E27FC236}">
                <a16:creationId xmlns:a16="http://schemas.microsoft.com/office/drawing/2014/main" id="{0DA03061-9666-FDF7-F26F-C7060CD25D6B}"/>
              </a:ext>
            </a:extLst>
          </p:cNvPr>
          <p:cNvSpPr/>
          <p:nvPr/>
        </p:nvSpPr>
        <p:spPr>
          <a:xfrm>
            <a:off x="2565836" y="3117850"/>
            <a:ext cx="3596579" cy="725770"/>
          </a:xfrm>
          <a:prstGeom prst="roundRect">
            <a:avLst/>
          </a:prstGeom>
          <a:noFill/>
          <a:ln w="984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03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4294" t="-106" r="-592" b="106"/>
          <a:stretch/>
        </p:blipFill>
        <p:spPr>
          <a:xfrm>
            <a:off x="1388725" y="961071"/>
            <a:ext cx="7324406" cy="2092018"/>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441795" y="3269435"/>
            <a:ext cx="738728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9" name="TextBox 18">
            <a:extLst>
              <a:ext uri="{FF2B5EF4-FFF2-40B4-BE49-F238E27FC236}">
                <a16:creationId xmlns:a16="http://schemas.microsoft.com/office/drawing/2014/main" id="{97E20B31-0FE0-0DAA-8CFA-AD14118B22D5}"/>
              </a:ext>
            </a:extLst>
          </p:cNvPr>
          <p:cNvSpPr txBox="1"/>
          <p:nvPr/>
        </p:nvSpPr>
        <p:spPr>
          <a:xfrm>
            <a:off x="3798926" y="2954300"/>
            <a:ext cx="26077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13" name="TextBox 12">
            <a:extLst>
              <a:ext uri="{FF2B5EF4-FFF2-40B4-BE49-F238E27FC236}">
                <a16:creationId xmlns:a16="http://schemas.microsoft.com/office/drawing/2014/main" id="{2E30D220-E09E-D171-09BA-B45F5EA84EF2}"/>
              </a:ext>
            </a:extLst>
          </p:cNvPr>
          <p:cNvSpPr txBox="1"/>
          <p:nvPr/>
        </p:nvSpPr>
        <p:spPr>
          <a:xfrm>
            <a:off x="1243989" y="2954300"/>
            <a:ext cx="2607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1.3    1.6     1.9     2.2    2.5</a:t>
            </a:r>
          </a:p>
        </p:txBody>
      </p:sp>
      <p:sp>
        <p:nvSpPr>
          <p:cNvPr id="15" name="TextBox 14">
            <a:extLst>
              <a:ext uri="{FF2B5EF4-FFF2-40B4-BE49-F238E27FC236}">
                <a16:creationId xmlns:a16="http://schemas.microsoft.com/office/drawing/2014/main" id="{639FC478-1141-0290-BC7E-6248A915644D}"/>
              </a:ext>
            </a:extLst>
          </p:cNvPr>
          <p:cNvSpPr txBox="1"/>
          <p:nvPr/>
        </p:nvSpPr>
        <p:spPr>
          <a:xfrm>
            <a:off x="6467437" y="2949858"/>
            <a:ext cx="248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28" name="TextBox 27">
            <a:extLst>
              <a:ext uri="{FF2B5EF4-FFF2-40B4-BE49-F238E27FC236}">
                <a16:creationId xmlns:a16="http://schemas.microsoft.com/office/drawing/2014/main" id="{F220B2F9-1C97-8906-C79D-18197C1E8CD1}"/>
              </a:ext>
            </a:extLst>
          </p:cNvPr>
          <p:cNvSpPr txBox="1"/>
          <p:nvPr/>
        </p:nvSpPr>
        <p:spPr>
          <a:xfrm>
            <a:off x="818598" y="871625"/>
            <a:ext cx="609735" cy="22929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1.8</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1.6</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1.4</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1.2</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35" name="Group 34">
            <a:extLst>
              <a:ext uri="{FF2B5EF4-FFF2-40B4-BE49-F238E27FC236}">
                <a16:creationId xmlns:a16="http://schemas.microsoft.com/office/drawing/2014/main" id="{7CE2047B-08C9-85B8-16BA-0B2E565259D8}"/>
              </a:ext>
            </a:extLst>
          </p:cNvPr>
          <p:cNvGrpSpPr/>
          <p:nvPr/>
        </p:nvGrpSpPr>
        <p:grpSpPr>
          <a:xfrm>
            <a:off x="293723" y="3802208"/>
            <a:ext cx="8556554" cy="1152273"/>
            <a:chOff x="1643281" y="4277223"/>
            <a:chExt cx="6864225" cy="1468343"/>
          </a:xfrm>
        </p:grpSpPr>
        <p:sp>
          <p:nvSpPr>
            <p:cNvPr id="36" name="Rounded Rectangle 35">
              <a:extLst>
                <a:ext uri="{FF2B5EF4-FFF2-40B4-BE49-F238E27FC236}">
                  <a16:creationId xmlns:a16="http://schemas.microsoft.com/office/drawing/2014/main" id="{55ADA424-69E8-FFAD-05CA-094B2408E8D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ound Same Side Corner Rectangle 36">
              <a:extLst>
                <a:ext uri="{FF2B5EF4-FFF2-40B4-BE49-F238E27FC236}">
                  <a16:creationId xmlns:a16="http://schemas.microsoft.com/office/drawing/2014/main" id="{28DB620D-69F5-1931-07FB-CF817D49BC6C}"/>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4</a:t>
              </a:r>
            </a:p>
          </p:txBody>
        </p:sp>
        <p:sp>
          <p:nvSpPr>
            <p:cNvPr id="38" name="TextBox 37">
              <a:extLst>
                <a:ext uri="{FF2B5EF4-FFF2-40B4-BE49-F238E27FC236}">
                  <a16:creationId xmlns:a16="http://schemas.microsoft.com/office/drawing/2014/main" id="{7B92C8A7-7E04-B6CA-3C81-CE996B6092DB}"/>
                </a:ext>
              </a:extLst>
            </p:cNvPr>
            <p:cNvSpPr txBox="1"/>
            <p:nvPr/>
          </p:nvSpPr>
          <p:spPr>
            <a:xfrm>
              <a:off x="1643281" y="4686629"/>
              <a:ext cx="6864225" cy="105893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The first bit flip occurs at</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a:ln>
                    <a:noFill/>
                  </a:ln>
                  <a:solidFill>
                    <a:srgbClr val="00B050"/>
                  </a:solidFill>
                  <a:effectLst/>
                  <a:uLnTx/>
                  <a:uFillTx/>
                  <a:latin typeface="Cambria"/>
                  <a:ea typeface="Cambria"/>
                  <a:cs typeface="+mn-cs"/>
                </a:rPr>
                <a:t>higher activation counts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as</a:t>
              </a:r>
              <a:r>
                <a:rPr kumimoji="0" lang="en-US" sz="2400" b="1" i="0" u="none" strike="noStrike" kern="1200" cap="none" spc="0" normalizeH="0" baseline="0" noProof="0" dirty="0">
                  <a:ln>
                    <a:noFill/>
                  </a:ln>
                  <a:solidFill>
                    <a:srgbClr val="C00000"/>
                  </a:solidFill>
                  <a:effectLst/>
                  <a:uLnTx/>
                  <a:uFillTx/>
                  <a:latin typeface="Cambria"/>
                  <a:ea typeface="Cambria"/>
                  <a:cs typeface="+mn-cs"/>
                </a:rPr>
                <a:t>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reduces</a:t>
              </a:r>
            </a:p>
          </p:txBody>
        </p:sp>
      </p:grpSp>
      <p:pic>
        <p:nvPicPr>
          <p:cNvPr id="45" name="Picture 44" hidden="1">
            <a:extLst>
              <a:ext uri="{FF2B5EF4-FFF2-40B4-BE49-F238E27FC236}">
                <a16:creationId xmlns:a16="http://schemas.microsoft.com/office/drawing/2014/main" id="{A8D8271D-D6EB-E0DE-2C99-8B21E07373BF}"/>
              </a:ext>
            </a:extLst>
          </p:cNvPr>
          <p:cNvPicPr>
            <a:picLocks noChangeAspect="1"/>
          </p:cNvPicPr>
          <p:nvPr/>
        </p:nvPicPr>
        <p:blipFill rotWithShape="1">
          <a:blip r:embed="rId4">
            <a:extLst>
              <a:ext uri="{28A0092B-C50C-407E-A947-70E740481C1C}">
                <a14:useLocalDpi xmlns:a14="http://schemas.microsoft.com/office/drawing/2010/main" val="0"/>
              </a:ext>
            </a:extLst>
          </a:blip>
          <a:srcRect l="6403" t="-1913" b="16269"/>
          <a:stretch/>
        </p:blipFill>
        <p:spPr>
          <a:xfrm>
            <a:off x="1330428" y="716273"/>
            <a:ext cx="7506702" cy="2329213"/>
          </a:xfrm>
          <a:prstGeom prst="rect">
            <a:avLst/>
          </a:prstGeom>
        </p:spPr>
      </p:pic>
      <p:sp>
        <p:nvSpPr>
          <p:cNvPr id="29" name="TextBox 28">
            <a:extLst>
              <a:ext uri="{FF2B5EF4-FFF2-40B4-BE49-F238E27FC236}">
                <a16:creationId xmlns:a16="http://schemas.microsoft.com/office/drawing/2014/main" id="{76C1F287-559E-EE28-8E92-667DB1389BB9}"/>
              </a:ext>
            </a:extLst>
          </p:cNvPr>
          <p:cNvSpPr txBox="1"/>
          <p:nvPr/>
        </p:nvSpPr>
        <p:spPr>
          <a:xfrm rot="16200000">
            <a:off x="-926636" y="1658715"/>
            <a:ext cx="2881699" cy="89255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Minimum Activation Count </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 Induce the First Bit Flip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(Normalized to VPP=2.5V)</a:t>
            </a:r>
          </a:p>
        </p:txBody>
      </p:sp>
      <p:grpSp>
        <p:nvGrpSpPr>
          <p:cNvPr id="20" name="Group 19">
            <a:extLst>
              <a:ext uri="{FF2B5EF4-FFF2-40B4-BE49-F238E27FC236}">
                <a16:creationId xmlns:a16="http://schemas.microsoft.com/office/drawing/2014/main" id="{753FE5D9-47D3-3A05-F2E5-722B96C17E27}"/>
              </a:ext>
            </a:extLst>
          </p:cNvPr>
          <p:cNvGrpSpPr/>
          <p:nvPr/>
        </p:nvGrpSpPr>
        <p:grpSpPr>
          <a:xfrm>
            <a:off x="293723" y="5170827"/>
            <a:ext cx="8556554" cy="1151781"/>
            <a:chOff x="1643281" y="4277223"/>
            <a:chExt cx="6864225" cy="1467717"/>
          </a:xfrm>
        </p:grpSpPr>
        <p:sp>
          <p:nvSpPr>
            <p:cNvPr id="21" name="Rounded Rectangle 20">
              <a:extLst>
                <a:ext uri="{FF2B5EF4-FFF2-40B4-BE49-F238E27FC236}">
                  <a16:creationId xmlns:a16="http://schemas.microsoft.com/office/drawing/2014/main" id="{F80062FC-F771-A51B-3C53-7441EB7F9519}"/>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B8F89C8-80B1-E855-E45E-8D47A84EF800}"/>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5</a:t>
              </a:r>
            </a:p>
          </p:txBody>
        </p:sp>
        <p:sp>
          <p:nvSpPr>
            <p:cNvPr id="24" name="TextBox 23">
              <a:extLst>
                <a:ext uri="{FF2B5EF4-FFF2-40B4-BE49-F238E27FC236}">
                  <a16:creationId xmlns:a16="http://schemas.microsoft.com/office/drawing/2014/main" id="{2E144CF9-881B-24A1-8133-A8D7F5ED3265}"/>
                </a:ext>
              </a:extLst>
            </p:cNvPr>
            <p:cNvSpPr txBox="1"/>
            <p:nvPr/>
          </p:nvSpPr>
          <p:spPr>
            <a:xfrm>
              <a:off x="1643281" y="4660751"/>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r>
                <a:rPr kumimoji="0" lang="en-US" sz="2400" b="0" i="0" u="none" strike="noStrike" kern="1200" cap="none" spc="0" normalizeH="0" baseline="0" noProof="0" dirty="0">
                  <a:ln>
                    <a:noFill/>
                  </a:ln>
                  <a:solidFill>
                    <a:prstClr val="black"/>
                  </a:solidFill>
                  <a:effectLst/>
                  <a:uLnTx/>
                  <a:uFillTx/>
                  <a:latin typeface="Cambria"/>
                  <a:ea typeface="Cambria"/>
                  <a:cs typeface="+mn-cs"/>
                </a:rPr>
                <a:t>For a </a:t>
              </a:r>
              <a:r>
                <a:rPr kumimoji="0" lang="en-US" sz="2400" b="1" i="0" u="none" strike="noStrike" kern="1200" cap="none" spc="0" normalizeH="0" baseline="0" noProof="0" dirty="0">
                  <a:ln>
                    <a:noFill/>
                  </a:ln>
                  <a:solidFill>
                    <a:srgbClr val="00B050"/>
                  </a:solidFill>
                  <a:effectLst/>
                  <a:uLnTx/>
                  <a:uFillTx/>
                  <a:latin typeface="Cambria"/>
                  <a:ea typeface="Cambria"/>
                  <a:cs typeface="+mn-cs"/>
                </a:rPr>
                <a:t>small fraction of rows (14.2%)</a:t>
              </a:r>
              <a:r>
                <a:rPr kumimoji="0" lang="en-US" sz="2400" b="0" i="0" u="none" strike="noStrike" kern="1200" cap="none" spc="0" normalizeH="0" baseline="0" noProof="0" dirty="0">
                  <a:ln>
                    <a:noFill/>
                  </a:ln>
                  <a:solidFill>
                    <a:prstClr val="black"/>
                  </a:solidFill>
                  <a:effectLst/>
                  <a:uLnTx/>
                  <a:uFillTx/>
                  <a:latin typeface="Cambria"/>
                  <a:ea typeface="Cambria"/>
                  <a:cs typeface="+mn-cs"/>
                </a:rPr>
                <a:t>, the first bit flip occurs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at a </a:t>
              </a:r>
              <a:r>
                <a:rPr kumimoji="0" lang="en-US" sz="2400" b="1" i="0" u="none" strike="noStrike" kern="1200" cap="none" spc="0" normalizeH="0" baseline="0" noProof="0" dirty="0">
                  <a:ln>
                    <a:noFill/>
                  </a:ln>
                  <a:solidFill>
                    <a:srgbClr val="C00000"/>
                  </a:solidFill>
                  <a:effectLst/>
                  <a:uLnTx/>
                  <a:uFillTx/>
                  <a:latin typeface="Cambria"/>
                  <a:ea typeface="Cambria"/>
                  <a:cs typeface="+mn-cs"/>
                </a:rPr>
                <a:t>smaller activation count </a:t>
              </a:r>
              <a:r>
                <a:rPr kumimoji="0" lang="en-US" sz="2400" b="0" i="0" u="none" strike="noStrike" kern="1200" cap="none" spc="0" normalizeH="0" baseline="0" noProof="0" dirty="0">
                  <a:ln>
                    <a:noFill/>
                  </a:ln>
                  <a:solidFill>
                    <a:prstClr val="black"/>
                  </a:solidFill>
                  <a:effectLst/>
                  <a:uLnTx/>
                  <a:uFillTx/>
                  <a:latin typeface="Cambria"/>
                  <a:ea typeface="Cambria"/>
                  <a:cs typeface="+mn-cs"/>
                </a:rPr>
                <a:t>as </a:t>
              </a:r>
              <a:r>
                <a:rPr kumimoji="0" lang="en-US" sz="2400" b="1" i="0" u="none" strike="noStrike" kern="1200" cap="none" spc="0" normalizeH="0" baseline="0" noProof="0" dirty="0" err="1">
                  <a:ln>
                    <a:noFill/>
                  </a:ln>
                  <a:solidFill>
                    <a:srgbClr val="4472C4">
                      <a:lumMod val="75000"/>
                    </a:srgbClr>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 voltage reduces</a:t>
              </a:r>
              <a:endParaRPr kumimoji="0" lang="en-US" sz="2000" b="1" i="0" u="none" strike="noStrike" kern="1200" cap="none" spc="0" normalizeH="0" baseline="0" noProof="0" dirty="0">
                <a:ln>
                  <a:noFill/>
                </a:ln>
                <a:solidFill>
                  <a:srgbClr val="00B050"/>
                </a:solidFill>
                <a:effectLst/>
                <a:uLnTx/>
                <a:uFillTx/>
                <a:latin typeface="Cambria"/>
                <a:ea typeface="Cambria"/>
                <a:cs typeface="+mn-cs"/>
              </a:endParaRPr>
            </a:p>
          </p:txBody>
        </p:sp>
      </p:grpSp>
      <p:sp>
        <p:nvSpPr>
          <p:cNvPr id="25" name="TextBox 24">
            <a:extLst>
              <a:ext uri="{FF2B5EF4-FFF2-40B4-BE49-F238E27FC236}">
                <a16:creationId xmlns:a16="http://schemas.microsoft.com/office/drawing/2014/main" id="{7726B9D6-E7C0-9B20-8366-FD6B9790111F}"/>
              </a:ext>
            </a:extLst>
          </p:cNvPr>
          <p:cNvSpPr txBox="1"/>
          <p:nvPr/>
        </p:nvSpPr>
        <p:spPr>
          <a:xfrm>
            <a:off x="1468553" y="648907"/>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A</a:t>
            </a:r>
          </a:p>
        </p:txBody>
      </p:sp>
      <p:sp>
        <p:nvSpPr>
          <p:cNvPr id="26" name="TextBox 25">
            <a:extLst>
              <a:ext uri="{FF2B5EF4-FFF2-40B4-BE49-F238E27FC236}">
                <a16:creationId xmlns:a16="http://schemas.microsoft.com/office/drawing/2014/main" id="{87419424-D1C7-533D-F141-EA2CE1E18BAE}"/>
              </a:ext>
            </a:extLst>
          </p:cNvPr>
          <p:cNvSpPr txBox="1"/>
          <p:nvPr/>
        </p:nvSpPr>
        <p:spPr>
          <a:xfrm>
            <a:off x="4009009" y="654824"/>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B</a:t>
            </a:r>
          </a:p>
        </p:txBody>
      </p:sp>
      <p:sp>
        <p:nvSpPr>
          <p:cNvPr id="27" name="TextBox 26">
            <a:extLst>
              <a:ext uri="{FF2B5EF4-FFF2-40B4-BE49-F238E27FC236}">
                <a16:creationId xmlns:a16="http://schemas.microsoft.com/office/drawing/2014/main" id="{B89710CA-5F9E-9B50-5F03-A51DD2BDDA75}"/>
              </a:ext>
            </a:extLst>
          </p:cNvPr>
          <p:cNvSpPr txBox="1"/>
          <p:nvPr/>
        </p:nvSpPr>
        <p:spPr>
          <a:xfrm>
            <a:off x="6535953" y="649829"/>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C</a:t>
            </a:r>
          </a:p>
        </p:txBody>
      </p:sp>
    </p:spTree>
    <p:extLst>
      <p:ext uri="{BB962C8B-B14F-4D97-AF65-F5344CB8AC3E}">
        <p14:creationId xmlns:p14="http://schemas.microsoft.com/office/powerpoint/2010/main" val="3491924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5FC1C0-6A90-8DDE-E0B0-45B80CAA2146}"/>
              </a:ext>
            </a:extLst>
          </p:cNvPr>
          <p:cNvSpPr txBox="1">
            <a:spLocks/>
          </p:cNvSpPr>
          <p:nvPr/>
        </p:nvSpPr>
        <p:spPr>
          <a:xfrm>
            <a:off x="75991" y="0"/>
            <a:ext cx="898762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dirty="0">
                <a:ln>
                  <a:noFill/>
                </a:ln>
                <a:solidFill>
                  <a:srgbClr val="4472C4">
                    <a:lumMod val="75000"/>
                  </a:srgbClr>
                </a:solidFill>
                <a:effectLst/>
                <a:uLnTx/>
                <a:uFillTx/>
                <a:latin typeface="Cambria"/>
                <a:ea typeface="Cambria"/>
                <a:cs typeface="+mj-cs"/>
              </a:rPr>
              <a:t>Our Hypothesis</a:t>
            </a:r>
            <a:endParaRPr kumimoji="0" lang="en-US" sz="3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j-ea"/>
              <a:cs typeface="+mj-cs"/>
            </a:endParaRPr>
          </a:p>
        </p:txBody>
      </p:sp>
      <p:sp>
        <p:nvSpPr>
          <p:cNvPr id="7" name="Rectangle 6">
            <a:extLst>
              <a:ext uri="{FF2B5EF4-FFF2-40B4-BE49-F238E27FC236}">
                <a16:creationId xmlns:a16="http://schemas.microsoft.com/office/drawing/2014/main" id="{0B007C73-7549-D4B2-198E-B5EBD9CF2098}"/>
              </a:ext>
            </a:extLst>
          </p:cNvPr>
          <p:cNvSpPr/>
          <p:nvPr/>
        </p:nvSpPr>
        <p:spPr>
          <a:xfrm>
            <a:off x="0" y="847976"/>
            <a:ext cx="9144000" cy="1274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Reducing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reduce RowHammer vulnerability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significantly affecting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reliable DRAM operation</a:t>
            </a:r>
          </a:p>
        </p:txBody>
      </p:sp>
      <p:grpSp>
        <p:nvGrpSpPr>
          <p:cNvPr id="143" name="Group 142">
            <a:extLst>
              <a:ext uri="{FF2B5EF4-FFF2-40B4-BE49-F238E27FC236}">
                <a16:creationId xmlns:a16="http://schemas.microsoft.com/office/drawing/2014/main" id="{F89E2A2B-8158-036F-2E29-0C271FFD1C2F}"/>
              </a:ext>
            </a:extLst>
          </p:cNvPr>
          <p:cNvGrpSpPr/>
          <p:nvPr/>
        </p:nvGrpSpPr>
        <p:grpSpPr>
          <a:xfrm>
            <a:off x="178607" y="1924186"/>
            <a:ext cx="4515930" cy="1848324"/>
            <a:chOff x="178607" y="2164216"/>
            <a:chExt cx="4515930" cy="1848324"/>
          </a:xfrm>
        </p:grpSpPr>
        <p:grpSp>
          <p:nvGrpSpPr>
            <p:cNvPr id="44" name="Group 43">
              <a:extLst>
                <a:ext uri="{FF2B5EF4-FFF2-40B4-BE49-F238E27FC236}">
                  <a16:creationId xmlns:a16="http://schemas.microsoft.com/office/drawing/2014/main" id="{EE776610-8328-9749-7920-EF7E7C327E30}"/>
                </a:ext>
              </a:extLst>
            </p:cNvPr>
            <p:cNvGrpSpPr/>
            <p:nvPr/>
          </p:nvGrpSpPr>
          <p:grpSpPr>
            <a:xfrm>
              <a:off x="178607" y="2164216"/>
              <a:ext cx="4409423" cy="1848324"/>
              <a:chOff x="73923" y="2942933"/>
              <a:chExt cx="4409423" cy="1848324"/>
            </a:xfrm>
          </p:grpSpPr>
          <p:sp>
            <p:nvSpPr>
              <p:cNvPr id="8" name="Rectangle 7">
                <a:extLst>
                  <a:ext uri="{FF2B5EF4-FFF2-40B4-BE49-F238E27FC236}">
                    <a16:creationId xmlns:a16="http://schemas.microsoft.com/office/drawing/2014/main" id="{5716FD82-5D68-DABD-15F2-FFEB8A1E9CFF}"/>
                  </a:ext>
                </a:extLst>
              </p:cNvPr>
              <p:cNvSpPr/>
              <p:nvPr/>
            </p:nvSpPr>
            <p:spPr>
              <a:xfrm>
                <a:off x="848647" y="3431863"/>
                <a:ext cx="748922" cy="937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9" name="Rectangle 8">
                <a:extLst>
                  <a:ext uri="{FF2B5EF4-FFF2-40B4-BE49-F238E27FC236}">
                    <a16:creationId xmlns:a16="http://schemas.microsoft.com/office/drawing/2014/main" id="{E05E923A-15D9-6689-5C0A-428DB34CAF3E}"/>
                  </a:ext>
                </a:extLst>
              </p:cNvPr>
              <p:cNvSpPr/>
              <p:nvPr/>
            </p:nvSpPr>
            <p:spPr>
              <a:xfrm>
                <a:off x="1812629" y="3428876"/>
                <a:ext cx="748920" cy="9375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 name="Rectangle 9">
                <a:extLst>
                  <a:ext uri="{FF2B5EF4-FFF2-40B4-BE49-F238E27FC236}">
                    <a16:creationId xmlns:a16="http://schemas.microsoft.com/office/drawing/2014/main" id="{1EDFB2EE-FE32-0975-1C06-3C273BB7AC9A}"/>
                  </a:ext>
                </a:extLst>
              </p:cNvPr>
              <p:cNvSpPr/>
              <p:nvPr/>
            </p:nvSpPr>
            <p:spPr>
              <a:xfrm>
                <a:off x="2790698" y="3428454"/>
                <a:ext cx="748915" cy="9375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cxnSp>
            <p:nvCxnSpPr>
              <p:cNvPr id="11" name="Straight Arrow Connector 10">
                <a:extLst>
                  <a:ext uri="{FF2B5EF4-FFF2-40B4-BE49-F238E27FC236}">
                    <a16:creationId xmlns:a16="http://schemas.microsoft.com/office/drawing/2014/main" id="{77DA5DAF-3658-8A9F-F0E0-6946E94E6394}"/>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C30F9E-6CE1-D73C-6503-209EFB545547}"/>
                  </a:ext>
                </a:extLst>
              </p:cNvPr>
              <p:cNvSpPr txBox="1"/>
              <p:nvPr/>
            </p:nvSpPr>
            <p:spPr>
              <a:xfrm>
                <a:off x="3901135" y="4188409"/>
                <a:ext cx="582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cxnSp>
            <p:nvCxnSpPr>
              <p:cNvPr id="13" name="Straight Arrow Connector 12">
                <a:extLst>
                  <a:ext uri="{FF2B5EF4-FFF2-40B4-BE49-F238E27FC236}">
                    <a16:creationId xmlns:a16="http://schemas.microsoft.com/office/drawing/2014/main" id="{B7F5ADE5-CF7E-A649-F385-58081A08FB5A}"/>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100077-7AA4-63E1-865F-3FFD1ABE143F}"/>
                  </a:ext>
                </a:extLst>
              </p:cNvPr>
              <p:cNvSpPr txBox="1"/>
              <p:nvPr/>
            </p:nvSpPr>
            <p:spPr>
              <a:xfrm rot="16200000">
                <a:off x="-557851" y="3574707"/>
                <a:ext cx="18483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Voltage</a:t>
                </a:r>
              </a:p>
            </p:txBody>
          </p:sp>
        </p:grpSp>
        <p:cxnSp>
          <p:nvCxnSpPr>
            <p:cNvPr id="54" name="Straight Arrow Connector 53">
              <a:extLst>
                <a:ext uri="{FF2B5EF4-FFF2-40B4-BE49-F238E27FC236}">
                  <a16:creationId xmlns:a16="http://schemas.microsoft.com/office/drawing/2014/main" id="{3F2FA9CF-5C84-1570-E470-39027C291A9E}"/>
                </a:ext>
              </a:extLst>
            </p:cNvPr>
            <p:cNvCxnSpPr>
              <a:cxnSpLocks/>
            </p:cNvCxnSpPr>
            <p:nvPr/>
          </p:nvCxnSpPr>
          <p:spPr>
            <a:xfrm>
              <a:off x="3911841" y="3102821"/>
              <a:ext cx="782696" cy="77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C005AE0-D1D4-9049-E762-5E0A02F6D453}"/>
              </a:ext>
            </a:extLst>
          </p:cNvPr>
          <p:cNvGrpSpPr/>
          <p:nvPr/>
        </p:nvGrpSpPr>
        <p:grpSpPr>
          <a:xfrm>
            <a:off x="816319" y="3775674"/>
            <a:ext cx="7506964" cy="827721"/>
            <a:chOff x="818518" y="4172280"/>
            <a:chExt cx="7506964" cy="827721"/>
          </a:xfrm>
        </p:grpSpPr>
        <p:sp>
          <p:nvSpPr>
            <p:cNvPr id="60" name="TextBox 59">
              <a:extLst>
                <a:ext uri="{FF2B5EF4-FFF2-40B4-BE49-F238E27FC236}">
                  <a16:creationId xmlns:a16="http://schemas.microsoft.com/office/drawing/2014/main" id="{230BBA1E-E5CA-DD2D-103F-628FA8C49D92}"/>
                </a:ext>
              </a:extLst>
            </p:cNvPr>
            <p:cNvSpPr txBox="1"/>
            <p:nvPr/>
          </p:nvSpPr>
          <p:spPr>
            <a:xfrm>
              <a:off x="2931501" y="4630669"/>
              <a:ext cx="3276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Reduction in Disturbance</a:t>
              </a:r>
            </a:p>
          </p:txBody>
        </p:sp>
        <p:grpSp>
          <p:nvGrpSpPr>
            <p:cNvPr id="3" name="Group 2">
              <a:extLst>
                <a:ext uri="{FF2B5EF4-FFF2-40B4-BE49-F238E27FC236}">
                  <a16:creationId xmlns:a16="http://schemas.microsoft.com/office/drawing/2014/main" id="{B0B97DFF-9E32-2508-446C-69F7D324B76E}"/>
                </a:ext>
              </a:extLst>
            </p:cNvPr>
            <p:cNvGrpSpPr/>
            <p:nvPr/>
          </p:nvGrpSpPr>
          <p:grpSpPr>
            <a:xfrm>
              <a:off x="818518" y="4172280"/>
              <a:ext cx="7506964" cy="801260"/>
              <a:chOff x="729219" y="4172280"/>
              <a:chExt cx="7506964" cy="801260"/>
            </a:xfrm>
          </p:grpSpPr>
          <p:sp>
            <p:nvSpPr>
              <p:cNvPr id="56" name="Rectangle 55">
                <a:extLst>
                  <a:ext uri="{FF2B5EF4-FFF2-40B4-BE49-F238E27FC236}">
                    <a16:creationId xmlns:a16="http://schemas.microsoft.com/office/drawing/2014/main" id="{B6A33CE3-BFF4-C3E0-0599-356DA2CCE856}"/>
                  </a:ext>
                </a:extLst>
              </p:cNvPr>
              <p:cNvSpPr/>
              <p:nvPr/>
            </p:nvSpPr>
            <p:spPr>
              <a:xfrm>
                <a:off x="729219"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Aggressor Row</a:t>
                </a:r>
              </a:p>
            </p:txBody>
          </p:sp>
          <p:sp>
            <p:nvSpPr>
              <p:cNvPr id="57" name="Rectangle 56">
                <a:extLst>
                  <a:ext uri="{FF2B5EF4-FFF2-40B4-BE49-F238E27FC236}">
                    <a16:creationId xmlns:a16="http://schemas.microsoft.com/office/drawing/2014/main" id="{AC71D107-0FCE-5528-07EB-E37058D9C08E}"/>
                  </a:ext>
                </a:extLst>
              </p:cNvPr>
              <p:cNvSpPr/>
              <p:nvPr/>
            </p:nvSpPr>
            <p:spPr>
              <a:xfrm>
                <a:off x="729219"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Victim Row</a:t>
                </a:r>
              </a:p>
            </p:txBody>
          </p:sp>
          <p:cxnSp>
            <p:nvCxnSpPr>
              <p:cNvPr id="81" name="Straight Arrow Connector 80">
                <a:extLst>
                  <a:ext uri="{FF2B5EF4-FFF2-40B4-BE49-F238E27FC236}">
                    <a16:creationId xmlns:a16="http://schemas.microsoft.com/office/drawing/2014/main" id="{E5BDA244-5EB0-9176-E7BB-E76AAA8976A7}"/>
                  </a:ext>
                </a:extLst>
              </p:cNvPr>
              <p:cNvCxnSpPr>
                <a:cxnSpLocks/>
              </p:cNvCxnSpPr>
              <p:nvPr/>
            </p:nvCxnSpPr>
            <p:spPr>
              <a:xfrm>
                <a:off x="2666233"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4062C4C-9783-6F40-87D8-69C6B964B32A}"/>
                  </a:ext>
                </a:extLst>
              </p:cNvPr>
              <p:cNvCxnSpPr>
                <a:cxnSpLocks/>
              </p:cNvCxnSpPr>
              <p:nvPr/>
            </p:nvCxnSpPr>
            <p:spPr>
              <a:xfrm>
                <a:off x="2894616"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B19ED7D-93A3-275E-FB7D-8DC570EA24A9}"/>
                  </a:ext>
                </a:extLst>
              </p:cNvPr>
              <p:cNvCxnSpPr>
                <a:cxnSpLocks/>
              </p:cNvCxnSpPr>
              <p:nvPr/>
            </p:nvCxnSpPr>
            <p:spPr>
              <a:xfrm>
                <a:off x="1001220" y="4368222"/>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7C041C7-8206-983C-5BA6-47C4EF075288}"/>
                  </a:ext>
                </a:extLst>
              </p:cNvPr>
              <p:cNvCxnSpPr>
                <a:cxnSpLocks/>
              </p:cNvCxnSpPr>
              <p:nvPr/>
            </p:nvCxnSpPr>
            <p:spPr>
              <a:xfrm>
                <a:off x="808564"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DA5BF3F-DA7F-B7A3-ABF6-4325744BE9DC}"/>
                  </a:ext>
                </a:extLst>
              </p:cNvPr>
              <p:cNvSpPr/>
              <p:nvPr/>
            </p:nvSpPr>
            <p:spPr>
              <a:xfrm>
                <a:off x="5971835"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Aggressor Row</a:t>
                </a:r>
              </a:p>
            </p:txBody>
          </p:sp>
          <p:sp>
            <p:nvSpPr>
              <p:cNvPr id="90" name="Rectangle 89">
                <a:extLst>
                  <a:ext uri="{FF2B5EF4-FFF2-40B4-BE49-F238E27FC236}">
                    <a16:creationId xmlns:a16="http://schemas.microsoft.com/office/drawing/2014/main" id="{40D6616C-1FA7-705C-6D33-DE366C9F2173}"/>
                  </a:ext>
                </a:extLst>
              </p:cNvPr>
              <p:cNvSpPr/>
              <p:nvPr/>
            </p:nvSpPr>
            <p:spPr>
              <a:xfrm>
                <a:off x="5971835"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Victim Row</a:t>
                </a:r>
              </a:p>
            </p:txBody>
          </p:sp>
          <p:cxnSp>
            <p:nvCxnSpPr>
              <p:cNvPr id="91" name="Straight Arrow Connector 90">
                <a:extLst>
                  <a:ext uri="{FF2B5EF4-FFF2-40B4-BE49-F238E27FC236}">
                    <a16:creationId xmlns:a16="http://schemas.microsoft.com/office/drawing/2014/main" id="{42A1556B-EE9B-9E6C-B3AD-B05E128171A9}"/>
                  </a:ext>
                </a:extLst>
              </p:cNvPr>
              <p:cNvCxnSpPr>
                <a:cxnSpLocks/>
              </p:cNvCxnSpPr>
              <p:nvPr/>
            </p:nvCxnSpPr>
            <p:spPr>
              <a:xfrm>
                <a:off x="7908849"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B97DB4-92FE-5F76-6240-0C8A0E0D3DC8}"/>
                  </a:ext>
                </a:extLst>
              </p:cNvPr>
              <p:cNvCxnSpPr>
                <a:cxnSpLocks/>
              </p:cNvCxnSpPr>
              <p:nvPr/>
            </p:nvCxnSpPr>
            <p:spPr>
              <a:xfrm>
                <a:off x="8137232"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9F8A24B-6B87-14C7-D207-E6B191FB2917}"/>
                  </a:ext>
                </a:extLst>
              </p:cNvPr>
              <p:cNvCxnSpPr>
                <a:cxnSpLocks/>
              </p:cNvCxnSpPr>
              <p:nvPr/>
            </p:nvCxnSpPr>
            <p:spPr>
              <a:xfrm>
                <a:off x="6243836"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591BE32-5787-4C48-5D20-1E0772303AF7}"/>
                  </a:ext>
                </a:extLst>
              </p:cNvPr>
              <p:cNvCxnSpPr>
                <a:cxnSpLocks/>
              </p:cNvCxnSpPr>
              <p:nvPr/>
            </p:nvCxnSpPr>
            <p:spPr>
              <a:xfrm>
                <a:off x="6051180"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57AD0673-36E9-9670-E9E8-2CD0B327059C}"/>
                </a:ext>
              </a:extLst>
            </p:cNvPr>
            <p:cNvCxnSpPr>
              <a:cxnSpLocks/>
            </p:cNvCxnSpPr>
            <p:nvPr/>
          </p:nvCxnSpPr>
          <p:spPr>
            <a:xfrm>
              <a:off x="3281799" y="4579796"/>
              <a:ext cx="258040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EB44FE1-C9C9-B0DF-651A-0ED1C1207FAB}"/>
              </a:ext>
            </a:extLst>
          </p:cNvPr>
          <p:cNvGrpSpPr/>
          <p:nvPr/>
        </p:nvGrpSpPr>
        <p:grpSpPr>
          <a:xfrm>
            <a:off x="923043" y="4714710"/>
            <a:ext cx="7297914" cy="1626904"/>
            <a:chOff x="1167238" y="5187195"/>
            <a:chExt cx="7297914" cy="1626904"/>
          </a:xfrm>
        </p:grpSpPr>
        <p:grpSp>
          <p:nvGrpSpPr>
            <p:cNvPr id="109" name="Group 108">
              <a:extLst>
                <a:ext uri="{FF2B5EF4-FFF2-40B4-BE49-F238E27FC236}">
                  <a16:creationId xmlns:a16="http://schemas.microsoft.com/office/drawing/2014/main" id="{3A1AABD0-3FD3-C992-D244-0C0C328EBC27}"/>
                </a:ext>
              </a:extLst>
            </p:cNvPr>
            <p:cNvGrpSpPr/>
            <p:nvPr/>
          </p:nvGrpSpPr>
          <p:grpSpPr>
            <a:xfrm>
              <a:off x="6268954" y="5187195"/>
              <a:ext cx="2196198" cy="1117807"/>
              <a:chOff x="6268954" y="5187195"/>
              <a:chExt cx="2196198" cy="1117807"/>
            </a:xfrm>
          </p:grpSpPr>
          <p:grpSp>
            <p:nvGrpSpPr>
              <p:cNvPr id="61" name="Group 60">
                <a:extLst>
                  <a:ext uri="{FF2B5EF4-FFF2-40B4-BE49-F238E27FC236}">
                    <a16:creationId xmlns:a16="http://schemas.microsoft.com/office/drawing/2014/main" id="{D9BB0041-A643-A48A-EBDF-BDC42ADBD934}"/>
                  </a:ext>
                </a:extLst>
              </p:cNvPr>
              <p:cNvGrpSpPr/>
              <p:nvPr/>
            </p:nvGrpSpPr>
            <p:grpSpPr>
              <a:xfrm>
                <a:off x="6268954" y="5365520"/>
                <a:ext cx="1705476" cy="939482"/>
                <a:chOff x="2547693" y="875223"/>
                <a:chExt cx="1705476" cy="939482"/>
              </a:xfrm>
            </p:grpSpPr>
            <p:sp>
              <p:nvSpPr>
                <p:cNvPr id="62" name="Rectangle 61">
                  <a:extLst>
                    <a:ext uri="{FF2B5EF4-FFF2-40B4-BE49-F238E27FC236}">
                      <a16:creationId xmlns:a16="http://schemas.microsoft.com/office/drawing/2014/main" id="{E3BA83C7-A3EB-BB98-F8EE-EA70A5D99AAA}"/>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63" name="Straight Arrow Connector 62">
                  <a:extLst>
                    <a:ext uri="{FF2B5EF4-FFF2-40B4-BE49-F238E27FC236}">
                      <a16:creationId xmlns:a16="http://schemas.microsoft.com/office/drawing/2014/main" id="{19579DCA-0D6E-50FD-F490-CDD7FA998769}"/>
                    </a:ext>
                  </a:extLst>
                </p:cNvPr>
                <p:cNvCxnSpPr>
                  <a:cxnSpLocks/>
                </p:cNvCxnSpPr>
                <p:nvPr/>
              </p:nvCxnSpPr>
              <p:spPr>
                <a:xfrm flipH="1">
                  <a:off x="2547693" y="1169966"/>
                  <a:ext cx="1705476" cy="0"/>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D58A57-4308-FD83-7E7A-C3509F35387F}"/>
                    </a:ext>
                  </a:extLst>
                </p:cNvPr>
                <p:cNvCxnSpPr/>
                <p:nvPr/>
              </p:nvCxnSpPr>
              <p:spPr>
                <a:xfrm flipV="1">
                  <a:off x="3261873" y="1327445"/>
                  <a:ext cx="0" cy="83936"/>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9D162-DE35-1499-A39C-D440DEA1FEC6}"/>
                    </a:ext>
                  </a:extLst>
                </p:cNvPr>
                <p:cNvCxnSpPr/>
                <p:nvPr/>
              </p:nvCxnSpPr>
              <p:spPr>
                <a:xfrm flipH="1">
                  <a:off x="3126784" y="1415271"/>
                  <a:ext cx="269232" cy="0"/>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5F25A4-4E69-5A02-117B-B53DB185AAF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E658481-66F5-DA3A-9836-77E80817541E}"/>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696A476-D7F4-1187-3921-F05D341C94FD}"/>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46F80A-077E-7525-964D-A88D2D3FE461}"/>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EF7973-14DE-C986-0577-DBA42AA80C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69DF8E-C15E-E6A0-FF45-42290F1BFFCB}"/>
                    </a:ext>
                  </a:extLst>
                </p:cNvPr>
                <p:cNvCxnSpPr/>
                <p:nvPr/>
              </p:nvCxnSpPr>
              <p:spPr>
                <a:xfrm>
                  <a:off x="3261873" y="1167182"/>
                  <a:ext cx="1" cy="173349"/>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C914ED-43A1-E06D-E8F9-02DB320FE954}"/>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CC24B848-AB0C-2CFE-4993-1F19087642EA}"/>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18435C9-5F60-4A46-683E-8ED734C1300F}"/>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06CA85C7-5432-0AEC-067F-0630AD5DC78F}"/>
                    </a:ext>
                  </a:extLst>
                </p:cNvPr>
                <p:cNvGrpSpPr/>
                <p:nvPr/>
              </p:nvGrpSpPr>
              <p:grpSpPr>
                <a:xfrm rot="5400000">
                  <a:off x="2714077" y="1466806"/>
                  <a:ext cx="280088" cy="295142"/>
                  <a:chOff x="2800486" y="2699808"/>
                  <a:chExt cx="280088" cy="295142"/>
                </a:xfrm>
              </p:grpSpPr>
              <p:cxnSp>
                <p:nvCxnSpPr>
                  <p:cNvPr id="76" name="Straight Arrow Connector 75">
                    <a:extLst>
                      <a:ext uri="{FF2B5EF4-FFF2-40B4-BE49-F238E27FC236}">
                        <a16:creationId xmlns:a16="http://schemas.microsoft.com/office/drawing/2014/main" id="{F59304A2-A018-26E2-27AD-06BB726066F8}"/>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6BC8CB-09A6-2582-6606-5D648CB27496}"/>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E50694-C834-E756-19E5-867E7912429D}"/>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552CE00-6BA6-4302-4920-E59AC95EF485}"/>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03" name="Rectangle 102">
                <a:extLst>
                  <a:ext uri="{FF2B5EF4-FFF2-40B4-BE49-F238E27FC236}">
                    <a16:creationId xmlns:a16="http://schemas.microsoft.com/office/drawing/2014/main" id="{7E62C13F-C480-4123-1647-86079EC111E7}"/>
                  </a:ext>
                </a:extLst>
              </p:cNvPr>
              <p:cNvSpPr/>
              <p:nvPr/>
            </p:nvSpPr>
            <p:spPr>
              <a:xfrm>
                <a:off x="7441058" y="5187195"/>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04" name="Straight Arrow Connector 103">
                <a:extLst>
                  <a:ext uri="{FF2B5EF4-FFF2-40B4-BE49-F238E27FC236}">
                    <a16:creationId xmlns:a16="http://schemas.microsoft.com/office/drawing/2014/main" id="{B8C327C3-6108-213C-AFFF-6E538E185F99}"/>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9E65EAD-6E6F-29C2-5865-4F7D10FC9717}"/>
                </a:ext>
              </a:extLst>
            </p:cNvPr>
            <p:cNvGrpSpPr/>
            <p:nvPr/>
          </p:nvGrpSpPr>
          <p:grpSpPr>
            <a:xfrm>
              <a:off x="1169570" y="5188299"/>
              <a:ext cx="2196198" cy="1110585"/>
              <a:chOff x="6268954" y="5194417"/>
              <a:chExt cx="2196198" cy="1110585"/>
            </a:xfrm>
          </p:grpSpPr>
          <p:grpSp>
            <p:nvGrpSpPr>
              <p:cNvPr id="111" name="Group 110">
                <a:extLst>
                  <a:ext uri="{FF2B5EF4-FFF2-40B4-BE49-F238E27FC236}">
                    <a16:creationId xmlns:a16="http://schemas.microsoft.com/office/drawing/2014/main" id="{A3BD2D61-A78E-239A-8168-38A3F5410120}"/>
                  </a:ext>
                </a:extLst>
              </p:cNvPr>
              <p:cNvGrpSpPr/>
              <p:nvPr/>
            </p:nvGrpSpPr>
            <p:grpSpPr>
              <a:xfrm>
                <a:off x="6268954" y="5365520"/>
                <a:ext cx="1705476" cy="939482"/>
                <a:chOff x="2547693" y="875223"/>
                <a:chExt cx="1705476" cy="939482"/>
              </a:xfrm>
            </p:grpSpPr>
            <p:sp>
              <p:nvSpPr>
                <p:cNvPr id="114" name="Rectangle 113">
                  <a:extLst>
                    <a:ext uri="{FF2B5EF4-FFF2-40B4-BE49-F238E27FC236}">
                      <a16:creationId xmlns:a16="http://schemas.microsoft.com/office/drawing/2014/main" id="{FF748205-CBFA-A9BE-1748-585E37FA5E42}"/>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5" name="Straight Arrow Connector 114">
                  <a:extLst>
                    <a:ext uri="{FF2B5EF4-FFF2-40B4-BE49-F238E27FC236}">
                      <a16:creationId xmlns:a16="http://schemas.microsoft.com/office/drawing/2014/main" id="{6BB254F5-A366-3565-CB6B-6A88E434888D}"/>
                    </a:ext>
                  </a:extLst>
                </p:cNvPr>
                <p:cNvCxnSpPr>
                  <a:cxnSpLocks/>
                </p:cNvCxnSpPr>
                <p:nvPr/>
              </p:nvCxnSpPr>
              <p:spPr>
                <a:xfrm flipH="1">
                  <a:off x="2547693" y="1169966"/>
                  <a:ext cx="1705476" cy="0"/>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CF55D4A-EF8B-A959-2511-1D8530C43FE2}"/>
                    </a:ext>
                  </a:extLst>
                </p:cNvPr>
                <p:cNvCxnSpPr/>
                <p:nvPr/>
              </p:nvCxnSpPr>
              <p:spPr>
                <a:xfrm flipV="1">
                  <a:off x="3261873" y="1327445"/>
                  <a:ext cx="0" cy="83936"/>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D34B80C-9592-9650-C2BD-4690BBCBDE8B}"/>
                    </a:ext>
                  </a:extLst>
                </p:cNvPr>
                <p:cNvCxnSpPr/>
                <p:nvPr/>
              </p:nvCxnSpPr>
              <p:spPr>
                <a:xfrm flipH="1">
                  <a:off x="3126784" y="1415271"/>
                  <a:ext cx="269232"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00908FD-46B9-1A1C-1DE9-FA6A6DC83DAC}"/>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4760B3-A982-56E0-BC48-8AEF83D82F5D}"/>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A9AA8F9-A0BF-4852-F0B2-BB77276DB185}"/>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77E9989-BB47-F465-FB4F-DAC114CA8575}"/>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DED0C7C-F436-5330-898E-61B7C898E156}"/>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3FE4746-6811-2725-EF34-E49BD8C7E0F0}"/>
                    </a:ext>
                  </a:extLst>
                </p:cNvPr>
                <p:cNvCxnSpPr/>
                <p:nvPr/>
              </p:nvCxnSpPr>
              <p:spPr>
                <a:xfrm>
                  <a:off x="3261873" y="1167182"/>
                  <a:ext cx="1" cy="173349"/>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CAAA3DD-6573-6605-D979-1ED38249AC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BA07A30A-15AE-CBD8-6D33-F46576A21CFF}"/>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16932DC2-A2BA-20EC-1405-A942D0711E4C}"/>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11AA626-91B9-70B4-7F86-19E3DFBA5CB9}"/>
                    </a:ext>
                  </a:extLst>
                </p:cNvPr>
                <p:cNvGrpSpPr/>
                <p:nvPr/>
              </p:nvGrpSpPr>
              <p:grpSpPr>
                <a:xfrm rot="5400000">
                  <a:off x="2714077" y="1466806"/>
                  <a:ext cx="280088" cy="295142"/>
                  <a:chOff x="2800486" y="2699808"/>
                  <a:chExt cx="280088" cy="295142"/>
                </a:xfrm>
              </p:grpSpPr>
              <p:cxnSp>
                <p:nvCxnSpPr>
                  <p:cNvPr id="128" name="Straight Arrow Connector 127">
                    <a:extLst>
                      <a:ext uri="{FF2B5EF4-FFF2-40B4-BE49-F238E27FC236}">
                        <a16:creationId xmlns:a16="http://schemas.microsoft.com/office/drawing/2014/main" id="{54CF12AE-7626-2F6B-2AEA-E5F20023B35A}"/>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F85B353-0887-D374-F9CA-8D73F89773FC}"/>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3DFA0DC-E9F6-B8DF-542D-BBDDBE81EAC9}"/>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042866D-01E4-7218-DF9B-21EA27AC488D}"/>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12" name="Rectangle 111">
                <a:extLst>
                  <a:ext uri="{FF2B5EF4-FFF2-40B4-BE49-F238E27FC236}">
                    <a16:creationId xmlns:a16="http://schemas.microsoft.com/office/drawing/2014/main" id="{B1193BF2-EA71-69C6-A879-CD58F27F6F39}"/>
                  </a:ext>
                </a:extLst>
              </p:cNvPr>
              <p:cNvSpPr/>
              <p:nvPr/>
            </p:nvSpPr>
            <p:spPr>
              <a:xfrm>
                <a:off x="7441058" y="5194417"/>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3" name="Straight Arrow Connector 112">
                <a:extLst>
                  <a:ext uri="{FF2B5EF4-FFF2-40B4-BE49-F238E27FC236}">
                    <a16:creationId xmlns:a16="http://schemas.microsoft.com/office/drawing/2014/main" id="{72618F00-CBF8-4FCA-F275-B39DF769E307}"/>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83503F5A-B895-382C-5D2B-0A854AE8EA4E}"/>
                </a:ext>
              </a:extLst>
            </p:cNvPr>
            <p:cNvCxnSpPr>
              <a:cxnSpLocks/>
            </p:cNvCxnSpPr>
            <p:nvPr/>
          </p:nvCxnSpPr>
          <p:spPr>
            <a:xfrm>
              <a:off x="1466603" y="6349863"/>
              <a:ext cx="901420"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DAE0C975-7BEC-2DA4-BDE8-CCF1FEDF2561}"/>
                </a:ext>
              </a:extLst>
            </p:cNvPr>
            <p:cNvSpPr txBox="1"/>
            <p:nvPr/>
          </p:nvSpPr>
          <p:spPr>
            <a:xfrm>
              <a:off x="2939529" y="5731568"/>
              <a:ext cx="3276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Weaker Channel</a:t>
              </a:r>
              <a:b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 Access Transistor</a:t>
              </a:r>
            </a:p>
          </p:txBody>
        </p:sp>
        <p:cxnSp>
          <p:nvCxnSpPr>
            <p:cNvPr id="136" name="Straight Arrow Connector 135">
              <a:extLst>
                <a:ext uri="{FF2B5EF4-FFF2-40B4-BE49-F238E27FC236}">
                  <a16:creationId xmlns:a16="http://schemas.microsoft.com/office/drawing/2014/main" id="{F73BF365-E26D-EE3D-7064-8FC854768B39}"/>
                </a:ext>
              </a:extLst>
            </p:cNvPr>
            <p:cNvCxnSpPr>
              <a:cxnSpLocks/>
            </p:cNvCxnSpPr>
            <p:nvPr/>
          </p:nvCxnSpPr>
          <p:spPr>
            <a:xfrm>
              <a:off x="3422405" y="5612115"/>
              <a:ext cx="232070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B0CA7C2-A21B-F292-609F-CCDCC254CC5B}"/>
                </a:ext>
              </a:extLst>
            </p:cNvPr>
            <p:cNvSpPr txBox="1"/>
            <p:nvPr/>
          </p:nvSpPr>
          <p:spPr>
            <a:xfrm>
              <a:off x="1167238" y="6366872"/>
              <a:ext cx="16848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Strong Channel</a:t>
              </a:r>
            </a:p>
          </p:txBody>
        </p:sp>
        <p:cxnSp>
          <p:nvCxnSpPr>
            <p:cNvPr id="139" name="Straight Arrow Connector 138">
              <a:extLst>
                <a:ext uri="{FF2B5EF4-FFF2-40B4-BE49-F238E27FC236}">
                  <a16:creationId xmlns:a16="http://schemas.microsoft.com/office/drawing/2014/main" id="{1DCC8547-69EE-B816-4BD7-CA6A0D2CBBE7}"/>
                </a:ext>
              </a:extLst>
            </p:cNvPr>
            <p:cNvCxnSpPr>
              <a:cxnSpLocks/>
            </p:cNvCxnSpPr>
            <p:nvPr/>
          </p:nvCxnSpPr>
          <p:spPr>
            <a:xfrm>
              <a:off x="6570271" y="6417812"/>
              <a:ext cx="901420" cy="0"/>
            </a:xfrm>
            <a:prstGeom prst="straightConnector1">
              <a:avLst/>
            </a:prstGeom>
            <a:ln w="57150">
              <a:solidFill>
                <a:srgbClr val="4472C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E7822E5-9C99-08B5-25E6-4568B6F44294}"/>
                </a:ext>
              </a:extLst>
            </p:cNvPr>
            <p:cNvSpPr txBox="1"/>
            <p:nvPr/>
          </p:nvSpPr>
          <p:spPr>
            <a:xfrm>
              <a:off x="6168245" y="6444767"/>
              <a:ext cx="192419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Weaker Channel</a:t>
              </a:r>
            </a:p>
          </p:txBody>
        </p:sp>
      </p:grpSp>
      <p:grpSp>
        <p:nvGrpSpPr>
          <p:cNvPr id="99" name="Group 98">
            <a:extLst>
              <a:ext uri="{FF2B5EF4-FFF2-40B4-BE49-F238E27FC236}">
                <a16:creationId xmlns:a16="http://schemas.microsoft.com/office/drawing/2014/main" id="{88555632-BCC4-0C79-BCCC-F63452C80DD1}"/>
              </a:ext>
            </a:extLst>
          </p:cNvPr>
          <p:cNvGrpSpPr/>
          <p:nvPr/>
        </p:nvGrpSpPr>
        <p:grpSpPr>
          <a:xfrm>
            <a:off x="4763120" y="1962036"/>
            <a:ext cx="4409423" cy="1848324"/>
            <a:chOff x="73923" y="2942933"/>
            <a:chExt cx="4409423" cy="1848324"/>
          </a:xfrm>
        </p:grpSpPr>
        <p:sp>
          <p:nvSpPr>
            <p:cNvPr id="102" name="Rectangle 101">
              <a:extLst>
                <a:ext uri="{FF2B5EF4-FFF2-40B4-BE49-F238E27FC236}">
                  <a16:creationId xmlns:a16="http://schemas.microsoft.com/office/drawing/2014/main" id="{0AA3F758-7C78-6E0D-4F9B-6E29F88ADCE1}"/>
                </a:ext>
              </a:extLst>
            </p:cNvPr>
            <p:cNvSpPr/>
            <p:nvPr/>
          </p:nvSpPr>
          <p:spPr>
            <a:xfrm>
              <a:off x="848647" y="3835764"/>
              <a:ext cx="748922" cy="5331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5" name="Rectangle 104">
              <a:extLst>
                <a:ext uri="{FF2B5EF4-FFF2-40B4-BE49-F238E27FC236}">
                  <a16:creationId xmlns:a16="http://schemas.microsoft.com/office/drawing/2014/main" id="{8D29AFD1-99AF-D218-5CBA-2CA2BD781D70}"/>
                </a:ext>
              </a:extLst>
            </p:cNvPr>
            <p:cNvSpPr/>
            <p:nvPr/>
          </p:nvSpPr>
          <p:spPr>
            <a:xfrm>
              <a:off x="1812629" y="3833004"/>
              <a:ext cx="748920" cy="5334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06" name="Rectangle 105">
              <a:extLst>
                <a:ext uri="{FF2B5EF4-FFF2-40B4-BE49-F238E27FC236}">
                  <a16:creationId xmlns:a16="http://schemas.microsoft.com/office/drawing/2014/main" id="{4BF739DC-E3A6-F603-0162-3047B0D3352B}"/>
                </a:ext>
              </a:extLst>
            </p:cNvPr>
            <p:cNvSpPr/>
            <p:nvPr/>
          </p:nvSpPr>
          <p:spPr>
            <a:xfrm>
              <a:off x="2790698" y="3832582"/>
              <a:ext cx="748915" cy="5334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cxnSp>
          <p:nvCxnSpPr>
            <p:cNvPr id="107" name="Straight Arrow Connector 106">
              <a:extLst>
                <a:ext uri="{FF2B5EF4-FFF2-40B4-BE49-F238E27FC236}">
                  <a16:creationId xmlns:a16="http://schemas.microsoft.com/office/drawing/2014/main" id="{0E1938BA-23E0-69EC-8701-10664CD6E4B8}"/>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03FA351-4433-6468-6348-A56F39D2111E}"/>
                </a:ext>
              </a:extLst>
            </p:cNvPr>
            <p:cNvSpPr txBox="1"/>
            <p:nvPr/>
          </p:nvSpPr>
          <p:spPr>
            <a:xfrm>
              <a:off x="3901135" y="4188409"/>
              <a:ext cx="582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cxnSp>
          <p:nvCxnSpPr>
            <p:cNvPr id="132" name="Straight Arrow Connector 131">
              <a:extLst>
                <a:ext uri="{FF2B5EF4-FFF2-40B4-BE49-F238E27FC236}">
                  <a16:creationId xmlns:a16="http://schemas.microsoft.com/office/drawing/2014/main" id="{025C5749-38B5-FC64-41E6-3983E47E8347}"/>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5C49CB-0EF4-928E-A4D0-314F6689C56A}"/>
                </a:ext>
              </a:extLst>
            </p:cNvPr>
            <p:cNvSpPr txBox="1"/>
            <p:nvPr/>
          </p:nvSpPr>
          <p:spPr>
            <a:xfrm rot="16200000">
              <a:off x="-557851" y="3574707"/>
              <a:ext cx="18483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Voltage</a:t>
              </a:r>
            </a:p>
          </p:txBody>
        </p:sp>
      </p:grpSp>
      <p:sp>
        <p:nvSpPr>
          <p:cNvPr id="2" name="Rectangle 1">
            <a:extLst>
              <a:ext uri="{FF2B5EF4-FFF2-40B4-BE49-F238E27FC236}">
                <a16:creationId xmlns:a16="http://schemas.microsoft.com/office/drawing/2014/main" id="{3585B597-09C3-23E9-A483-69EEAD3E1F8E}"/>
              </a:ext>
            </a:extLst>
          </p:cNvPr>
          <p:cNvSpPr/>
          <p:nvPr/>
        </p:nvSpPr>
        <p:spPr>
          <a:xfrm>
            <a:off x="0" y="2233718"/>
            <a:ext cx="9144000" cy="2532591"/>
          </a:xfrm>
          <a:prstGeom prst="rect">
            <a:avLst/>
          </a:prstGeom>
          <a:solidFill>
            <a:srgbClr val="FFFFFF">
              <a:alpha val="7921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69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70" r="-2286"/>
          <a:stretch/>
        </p:blipFill>
        <p:spPr>
          <a:xfrm>
            <a:off x="3076764" y="1186332"/>
            <a:ext cx="2916000" cy="2609749"/>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804314" y="2112196"/>
            <a:ext cx="2817748"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a:t>
            </a:r>
            <a:r>
              <a:rPr kumimoji="0" lang="en-US" sz="24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24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Row Activation Latency</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504887" y="1012521"/>
            <a:ext cx="609735" cy="29238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5</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 name="Rectangle 1">
            <a:extLst>
              <a:ext uri="{FF2B5EF4-FFF2-40B4-BE49-F238E27FC236}">
                <a16:creationId xmlns:a16="http://schemas.microsoft.com/office/drawing/2014/main" id="{26FC0F4F-6075-4D39-1F51-5739FDC28CFB}"/>
              </a:ext>
            </a:extLst>
          </p:cNvPr>
          <p:cNvSpPr/>
          <p:nvPr/>
        </p:nvSpPr>
        <p:spPr>
          <a:xfrm>
            <a:off x="3005846" y="3883169"/>
            <a:ext cx="3359254" cy="19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grpSp>
        <p:nvGrpSpPr>
          <p:cNvPr id="7" name="Group 6">
            <a:extLst>
              <a:ext uri="{FF2B5EF4-FFF2-40B4-BE49-F238E27FC236}">
                <a16:creationId xmlns:a16="http://schemas.microsoft.com/office/drawing/2014/main" id="{6B2CBA36-6197-2C77-1446-50B0AD368D61}"/>
              </a:ext>
            </a:extLst>
          </p:cNvPr>
          <p:cNvGrpSpPr/>
          <p:nvPr/>
        </p:nvGrpSpPr>
        <p:grpSpPr>
          <a:xfrm>
            <a:off x="293721" y="4651123"/>
            <a:ext cx="8556554" cy="1565849"/>
            <a:chOff x="293721" y="4651123"/>
            <a:chExt cx="8556554" cy="1565849"/>
          </a:xfrm>
        </p:grpSpPr>
        <p:sp>
          <p:nvSpPr>
            <p:cNvPr id="21" name="Rounded Rectangle 20">
              <a:extLst>
                <a:ext uri="{FF2B5EF4-FFF2-40B4-BE49-F238E27FC236}">
                  <a16:creationId xmlns:a16="http://schemas.microsoft.com/office/drawing/2014/main" id="{4EA18F79-8524-A1F2-EAEA-B2E8C35C0B81}"/>
                </a:ext>
              </a:extLst>
            </p:cNvPr>
            <p:cNvSpPr/>
            <p:nvPr/>
          </p:nvSpPr>
          <p:spPr>
            <a:xfrm>
              <a:off x="293721" y="4651123"/>
              <a:ext cx="8556554" cy="156584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293721" y="4651124"/>
              <a:ext cx="8556554" cy="219022"/>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7</a:t>
              </a:r>
            </a:p>
          </p:txBody>
        </p:sp>
      </p:grpSp>
      <p:sp>
        <p:nvSpPr>
          <p:cNvPr id="24" name="TextBox 23">
            <a:extLst>
              <a:ext uri="{FF2B5EF4-FFF2-40B4-BE49-F238E27FC236}">
                <a16:creationId xmlns:a16="http://schemas.microsoft.com/office/drawing/2014/main" id="{F0D276EA-09A3-5F7E-23D3-AE86174CA055}"/>
              </a:ext>
            </a:extLst>
          </p:cNvPr>
          <p:cNvSpPr txBox="1"/>
          <p:nvPr/>
        </p:nvSpPr>
        <p:spPr>
          <a:xfrm>
            <a:off x="293721" y="4893533"/>
            <a:ext cx="8556554" cy="13234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Row activation latency </a:t>
            </a:r>
            <a:r>
              <a:rPr kumimoji="0" lang="en-US" sz="2000" b="1" i="0" u="none" strike="noStrike" kern="1200" cap="none" spc="0" normalizeH="0" baseline="0" noProof="0" dirty="0">
                <a:ln>
                  <a:noFill/>
                </a:ln>
                <a:solidFill>
                  <a:srgbClr val="C00000"/>
                </a:solidFill>
                <a:effectLst/>
                <a:uLnTx/>
                <a:uFillTx/>
                <a:latin typeface="Cambria"/>
                <a:ea typeface="Cambria"/>
                <a:cs typeface="+mn-cs"/>
              </a:rPr>
              <a:t>increases</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with</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reduced</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208 out of 272</a:t>
            </a:r>
            <a:r>
              <a:rPr kumimoji="0" lang="en-US" sz="2000" b="0" i="0" u="none" strike="noStrike" kern="1200" cap="none" spc="0" normalizeH="0" baseline="0" noProof="0" dirty="0">
                <a:ln>
                  <a:noFill/>
                </a:ln>
                <a:solidFill>
                  <a:prstClr val="black"/>
                </a:solidFill>
                <a:effectLst/>
                <a:uLnTx/>
                <a:uFillTx/>
                <a:latin typeface="Cambria"/>
                <a:ea typeface="Cambria"/>
                <a:cs typeface="+mn-cs"/>
              </a:rPr>
              <a:t> DRAM chips complete row activation</a:t>
            </a:r>
            <a:br>
              <a:rPr kumimoji="0" lang="en-US" sz="2000" b="0" i="0" u="none" strike="noStrike" kern="1200" cap="none" spc="0" normalizeH="0" baseline="0" noProof="0" dirty="0">
                <a:ln>
                  <a:noFill/>
                </a:ln>
                <a:solidFill>
                  <a:prstClr val="black"/>
                </a:solidFill>
                <a:effectLst/>
                <a:uLnTx/>
                <a:uFillTx/>
                <a:latin typeface="Cambria"/>
                <a:ea typeface="Cambria"/>
                <a:cs typeface="+mn-cs"/>
              </a:rPr>
            </a:br>
            <a:r>
              <a:rPr kumimoji="0" lang="en-US" sz="2000" b="1" i="0" u="none" strike="noStrike" kern="1200" cap="none" spc="0" normalizeH="0" baseline="0" noProof="0" dirty="0">
                <a:ln>
                  <a:noFill/>
                </a:ln>
                <a:solidFill>
                  <a:srgbClr val="4472C4">
                    <a:lumMod val="75000"/>
                  </a:srgbClr>
                </a:solidFill>
                <a:effectLst/>
                <a:uLnTx/>
                <a:uFillTx/>
                <a:latin typeface="Cambria"/>
                <a:ea typeface="Cambria"/>
                <a:cs typeface="+mn-cs"/>
              </a:rPr>
              <a:t>before the nominal activation latency</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p>
        </p:txBody>
      </p:sp>
      <p:grpSp>
        <p:nvGrpSpPr>
          <p:cNvPr id="5" name="Group 4">
            <a:extLst>
              <a:ext uri="{FF2B5EF4-FFF2-40B4-BE49-F238E27FC236}">
                <a16:creationId xmlns:a16="http://schemas.microsoft.com/office/drawing/2014/main" id="{1524E8EB-5396-3C30-09C2-BA00049D4EBF}"/>
              </a:ext>
            </a:extLst>
          </p:cNvPr>
          <p:cNvGrpSpPr/>
          <p:nvPr/>
        </p:nvGrpSpPr>
        <p:grpSpPr>
          <a:xfrm>
            <a:off x="2650367" y="-1725405"/>
            <a:ext cx="6238353" cy="5406905"/>
            <a:chOff x="2650367" y="-1725405"/>
            <a:chExt cx="6238353" cy="5406905"/>
          </a:xfrm>
        </p:grpSpPr>
        <p:sp>
          <p:nvSpPr>
            <p:cNvPr id="10" name="Rectangle 9">
              <a:extLst>
                <a:ext uri="{FF2B5EF4-FFF2-40B4-BE49-F238E27FC236}">
                  <a16:creationId xmlns:a16="http://schemas.microsoft.com/office/drawing/2014/main" id="{1715220D-A7B3-FCF0-5160-6E22CE7ED8F7}"/>
                </a:ext>
              </a:extLst>
            </p:cNvPr>
            <p:cNvSpPr/>
            <p:nvPr/>
          </p:nvSpPr>
          <p:spPr>
            <a:xfrm>
              <a:off x="3229929" y="1280162"/>
              <a:ext cx="2641482" cy="235801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78C964FD-4164-822C-694C-46046F9B8F26}"/>
                </a:ext>
              </a:extLst>
            </p:cNvPr>
            <p:cNvSpPr/>
            <p:nvPr/>
          </p:nvSpPr>
          <p:spPr>
            <a:xfrm rot="9931532">
              <a:off x="2650367" y="-1725405"/>
              <a:ext cx="5133461" cy="4870138"/>
            </a:xfrm>
            <a:prstGeom prst="arc">
              <a:avLst>
                <a:gd name="adj1" fmla="val 17093678"/>
                <a:gd name="adj2" fmla="val 1936749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D7B8CC3-1C1E-5F96-6014-9EB73612849F}"/>
                </a:ext>
              </a:extLst>
            </p:cNvPr>
            <p:cNvSpPr txBox="1"/>
            <p:nvPr/>
          </p:nvSpPr>
          <p:spPr>
            <a:xfrm>
              <a:off x="6239020" y="3035169"/>
              <a:ext cx="264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 activation latency</a:t>
              </a:r>
              <a:b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increases as </a:t>
              </a: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a:t>
              </a:r>
              <a:r>
                <a:rPr kumimoji="0" lang="en-US" sz="1800" b="0" i="1" u="none" strike="noStrike" kern="1200" cap="none" spc="0" normalizeH="0" baseline="-25000" noProof="0" dirty="0">
                  <a:ln>
                    <a:noFill/>
                  </a:ln>
                  <a:solidFill>
                    <a:srgbClr val="C00000"/>
                  </a:solidFill>
                  <a:effectLst/>
                  <a:uLnTx/>
                  <a:uFillTx/>
                  <a:latin typeface="Cambria" panose="02040503050406030204" pitchFamily="18" charset="0"/>
                  <a:ea typeface="+mn-ea"/>
                  <a:cs typeface="+mn-cs"/>
                </a:rPr>
                <a:t>PP</a:t>
              </a: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reduces</a:t>
              </a:r>
            </a:p>
          </p:txBody>
        </p:sp>
      </p:grpSp>
      <p:grpSp>
        <p:nvGrpSpPr>
          <p:cNvPr id="6" name="Group 5">
            <a:extLst>
              <a:ext uri="{FF2B5EF4-FFF2-40B4-BE49-F238E27FC236}">
                <a16:creationId xmlns:a16="http://schemas.microsoft.com/office/drawing/2014/main" id="{886C9A44-4F43-E494-0BC8-7D98D77F284F}"/>
              </a:ext>
            </a:extLst>
          </p:cNvPr>
          <p:cNvGrpSpPr/>
          <p:nvPr/>
        </p:nvGrpSpPr>
        <p:grpSpPr>
          <a:xfrm>
            <a:off x="3200732" y="2320537"/>
            <a:ext cx="5911649" cy="646331"/>
            <a:chOff x="3200732" y="2320537"/>
            <a:chExt cx="5911649" cy="646331"/>
          </a:xfrm>
        </p:grpSpPr>
        <p:sp>
          <p:nvSpPr>
            <p:cNvPr id="17" name="TextBox 16">
              <a:extLst>
                <a:ext uri="{FF2B5EF4-FFF2-40B4-BE49-F238E27FC236}">
                  <a16:creationId xmlns:a16="http://schemas.microsoft.com/office/drawing/2014/main" id="{2BCC1416-E7C0-4B40-A3EB-4A8C137DD2AA}"/>
                </a:ext>
              </a:extLst>
            </p:cNvPr>
            <p:cNvSpPr txBox="1"/>
            <p:nvPr/>
          </p:nvSpPr>
          <p:spPr>
            <a:xfrm>
              <a:off x="6228450" y="2320537"/>
              <a:ext cx="28839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Nominal activation latency</a:t>
              </a:r>
              <a:b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has a significant </a:t>
              </a: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guardband</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cxnSp>
          <p:nvCxnSpPr>
            <p:cNvPr id="4" name="Straight Connector 3">
              <a:extLst>
                <a:ext uri="{FF2B5EF4-FFF2-40B4-BE49-F238E27FC236}">
                  <a16:creationId xmlns:a16="http://schemas.microsoft.com/office/drawing/2014/main" id="{A64EB9B5-F261-872F-D417-95BCE01CD593}"/>
                </a:ext>
              </a:extLst>
            </p:cNvPr>
            <p:cNvCxnSpPr/>
            <p:nvPr/>
          </p:nvCxnSpPr>
          <p:spPr>
            <a:xfrm>
              <a:off x="3200732" y="2638425"/>
              <a:ext cx="270519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1011CD0-7637-D627-8D06-F8326E20BFDD}"/>
              </a:ext>
            </a:extLst>
          </p:cNvPr>
          <p:cNvGrpSpPr/>
          <p:nvPr/>
        </p:nvGrpSpPr>
        <p:grpSpPr>
          <a:xfrm>
            <a:off x="5838520" y="1395998"/>
            <a:ext cx="2236794" cy="923330"/>
            <a:chOff x="5838520" y="2527535"/>
            <a:chExt cx="2236794" cy="923330"/>
          </a:xfrm>
        </p:grpSpPr>
        <p:sp>
          <p:nvSpPr>
            <p:cNvPr id="28" name="TextBox 27">
              <a:extLst>
                <a:ext uri="{FF2B5EF4-FFF2-40B4-BE49-F238E27FC236}">
                  <a16:creationId xmlns:a16="http://schemas.microsoft.com/office/drawing/2014/main" id="{7AA1C2C6-3FC3-95D0-2C6F-D6252F952B41}"/>
                </a:ext>
              </a:extLst>
            </p:cNvPr>
            <p:cNvSpPr txBox="1"/>
            <p:nvPr/>
          </p:nvSpPr>
          <p:spPr>
            <a:xfrm>
              <a:off x="6498620" y="2527535"/>
              <a:ext cx="15766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Different DRAM modules</a:t>
              </a:r>
            </a:p>
          </p:txBody>
        </p:sp>
        <p:cxnSp>
          <p:nvCxnSpPr>
            <p:cNvPr id="29" name="Straight Arrow Connector 28">
              <a:extLst>
                <a:ext uri="{FF2B5EF4-FFF2-40B4-BE49-F238E27FC236}">
                  <a16:creationId xmlns:a16="http://schemas.microsoft.com/office/drawing/2014/main" id="{7ABB6F45-BB41-723A-669A-714F26C32C16}"/>
                </a:ext>
              </a:extLst>
            </p:cNvPr>
            <p:cNvCxnSpPr>
              <a:cxnSpLocks/>
            </p:cNvCxnSpPr>
            <p:nvPr/>
          </p:nvCxnSpPr>
          <p:spPr>
            <a:xfrm flipH="1" flipV="1">
              <a:off x="5838520" y="2622791"/>
              <a:ext cx="666719" cy="212757"/>
            </a:xfrm>
            <a:prstGeom prst="straightConnector1">
              <a:avLst/>
            </a:prstGeom>
            <a:ln w="57150">
              <a:solidFill>
                <a:srgbClr val="D5546E"/>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2DE983-DAC9-4619-B3C6-D8E4A13724FA}"/>
                </a:ext>
              </a:extLst>
            </p:cNvPr>
            <p:cNvCxnSpPr>
              <a:cxnSpLocks/>
              <a:stCxn id="28" idx="1"/>
            </p:cNvCxnSpPr>
            <p:nvPr/>
          </p:nvCxnSpPr>
          <p:spPr>
            <a:xfrm flipH="1" flipV="1">
              <a:off x="5838520" y="2982197"/>
              <a:ext cx="660100" cy="7003"/>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1E3989F-7F3A-29B0-C69A-E79F52865F01}"/>
                </a:ext>
              </a:extLst>
            </p:cNvPr>
            <p:cNvCxnSpPr>
              <a:cxnSpLocks/>
            </p:cNvCxnSpPr>
            <p:nvPr/>
          </p:nvCxnSpPr>
          <p:spPr>
            <a:xfrm flipH="1">
              <a:off x="5838520" y="3140648"/>
              <a:ext cx="660100" cy="306119"/>
            </a:xfrm>
            <a:prstGeom prst="straightConnector1">
              <a:avLst/>
            </a:prstGeom>
            <a:ln w="57150">
              <a:solidFill>
                <a:srgbClr val="FCD22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F2FA3EA-1603-073D-A9DB-4A4BDFB6CEA7}"/>
              </a:ext>
            </a:extLst>
          </p:cNvPr>
          <p:cNvGrpSpPr/>
          <p:nvPr/>
        </p:nvGrpSpPr>
        <p:grpSpPr>
          <a:xfrm>
            <a:off x="3241675" y="3006294"/>
            <a:ext cx="2462843" cy="560810"/>
            <a:chOff x="3261624" y="2657410"/>
            <a:chExt cx="2462843" cy="560810"/>
          </a:xfrm>
        </p:grpSpPr>
        <p:cxnSp>
          <p:nvCxnSpPr>
            <p:cNvPr id="33" name="Straight Arrow Connector 32">
              <a:extLst>
                <a:ext uri="{FF2B5EF4-FFF2-40B4-BE49-F238E27FC236}">
                  <a16:creationId xmlns:a16="http://schemas.microsoft.com/office/drawing/2014/main" id="{DD73FDEB-0EA4-4C5E-C4A2-52392E31BA68}"/>
                </a:ext>
              </a:extLst>
            </p:cNvPr>
            <p:cNvCxnSpPr>
              <a:cxnSpLocks/>
            </p:cNvCxnSpPr>
            <p:nvPr/>
          </p:nvCxnSpPr>
          <p:spPr>
            <a:xfrm>
              <a:off x="3397718" y="2657410"/>
              <a:ext cx="0" cy="247046"/>
            </a:xfrm>
            <a:prstGeom prst="straightConnector1">
              <a:avLst/>
            </a:prstGeom>
            <a:ln w="38100">
              <a:solidFill>
                <a:srgbClr val="8606A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595BA18-86E7-8C98-88E1-C3799084D89B}"/>
                </a:ext>
              </a:extLst>
            </p:cNvPr>
            <p:cNvSpPr txBox="1"/>
            <p:nvPr/>
          </p:nvSpPr>
          <p:spPr>
            <a:xfrm>
              <a:off x="3261624" y="2910443"/>
              <a:ext cx="2462843" cy="307777"/>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06A6"/>
                  </a:solidFill>
                  <a:effectLst/>
                  <a:uLnTx/>
                  <a:uFillTx/>
                  <a:latin typeface="Cambria" panose="02040503050406030204" pitchFamily="18" charset="0"/>
                  <a:ea typeface="+mn-ea"/>
                  <a:cs typeface="+mn-cs"/>
                </a:rPr>
                <a:t>Variation across DRAM rows</a:t>
              </a:r>
            </a:p>
          </p:txBody>
        </p:sp>
      </p:grpSp>
    </p:spTree>
    <p:extLst>
      <p:ext uri="{BB962C8B-B14F-4D97-AF65-F5344CB8AC3E}">
        <p14:creationId xmlns:p14="http://schemas.microsoft.com/office/powerpoint/2010/main" val="85201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P spid="24" grpId="0" uiExpand="1" build="allAtOnce"/>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169" r="197"/>
          <a:stretch/>
        </p:blipFill>
        <p:spPr>
          <a:xfrm>
            <a:off x="1240824" y="1152364"/>
            <a:ext cx="7550693" cy="2151051"/>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207528" y="3643200"/>
            <a:ext cx="7617405"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Row Activation Latency</a:t>
            </a:r>
          </a:p>
        </p:txBody>
      </p:sp>
      <p:sp>
        <p:nvSpPr>
          <p:cNvPr id="18" name="TextBox 17">
            <a:extLst>
              <a:ext uri="{FF2B5EF4-FFF2-40B4-BE49-F238E27FC236}">
                <a16:creationId xmlns:a16="http://schemas.microsoft.com/office/drawing/2014/main" id="{AC8809E0-0AC6-A9C6-FC83-ECA04CAFAC57}"/>
              </a:ext>
            </a:extLst>
          </p:cNvPr>
          <p:cNvSpPr txBox="1"/>
          <p:nvPr/>
        </p:nvSpPr>
        <p:spPr>
          <a:xfrm>
            <a:off x="679073" y="1062973"/>
            <a:ext cx="609735" cy="236988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5</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4651123"/>
            <a:ext cx="8556554" cy="1586920"/>
            <a:chOff x="1643281" y="4277223"/>
            <a:chExt cx="6864225" cy="2680145"/>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6801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7</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86629"/>
              <a:ext cx="6864225" cy="2235152"/>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Row activation latency </a:t>
              </a:r>
              <a:r>
                <a:rPr kumimoji="0" lang="en-US" sz="2000" b="1" i="0" u="none" strike="noStrike" kern="1200" cap="none" spc="0" normalizeH="0" baseline="0" noProof="0" dirty="0">
                  <a:ln>
                    <a:noFill/>
                  </a:ln>
                  <a:solidFill>
                    <a:srgbClr val="C00000"/>
                  </a:solidFill>
                  <a:effectLst/>
                  <a:uLnTx/>
                  <a:uFillTx/>
                  <a:latin typeface="Cambria"/>
                  <a:ea typeface="Cambria"/>
                  <a:cs typeface="+mn-cs"/>
                </a:rPr>
                <a:t>increases</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with</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reduced</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208 out of 272</a:t>
              </a:r>
              <a:r>
                <a:rPr kumimoji="0" lang="en-US" sz="2000" b="0" i="0" u="none" strike="noStrike" kern="1200" cap="none" spc="0" normalizeH="0" baseline="0" noProof="0" dirty="0">
                  <a:ln>
                    <a:noFill/>
                  </a:ln>
                  <a:solidFill>
                    <a:prstClr val="black"/>
                  </a:solidFill>
                  <a:effectLst/>
                  <a:uLnTx/>
                  <a:uFillTx/>
                  <a:latin typeface="Cambria"/>
                  <a:ea typeface="Cambria"/>
                  <a:cs typeface="+mn-cs"/>
                </a:rPr>
                <a:t> DRAM chips complete row activation</a:t>
              </a:r>
              <a:br>
                <a:rPr kumimoji="0" lang="en-US" sz="2000" b="0" i="0" u="none" strike="noStrike" kern="1200" cap="none" spc="0" normalizeH="0" baseline="0" noProof="0" dirty="0">
                  <a:ln>
                    <a:noFill/>
                  </a:ln>
                  <a:solidFill>
                    <a:prstClr val="black"/>
                  </a:solidFill>
                  <a:effectLst/>
                  <a:uLnTx/>
                  <a:uFillTx/>
                  <a:latin typeface="Cambria"/>
                  <a:ea typeface="Cambria"/>
                  <a:cs typeface="+mn-cs"/>
                </a:rPr>
              </a:br>
              <a:r>
                <a:rPr kumimoji="0" lang="en-US" sz="2000" b="1" i="0" u="none" strike="noStrike" kern="1200" cap="none" spc="0" normalizeH="0" baseline="0" noProof="0" dirty="0">
                  <a:ln>
                    <a:noFill/>
                  </a:ln>
                  <a:solidFill>
                    <a:srgbClr val="4472C4">
                      <a:lumMod val="75000"/>
                    </a:srgbClr>
                  </a:solidFill>
                  <a:effectLst/>
                  <a:uLnTx/>
                  <a:uFillTx/>
                  <a:latin typeface="Cambria"/>
                  <a:ea typeface="Cambria"/>
                  <a:cs typeface="+mn-cs"/>
                </a:rPr>
                <a:t>before the nominal activation latency</a:t>
              </a:r>
              <a:r>
                <a:rPr kumimoji="0" lang="en-US" sz="2000" b="0" i="0" u="none" strike="noStrike" kern="1200" cap="none" spc="0" normalizeH="0" baseline="0" noProof="0" dirty="0">
                  <a:ln>
                    <a:noFill/>
                  </a:ln>
                  <a:solidFill>
                    <a:prstClr val="black"/>
                  </a:solidFill>
                  <a:effectLst/>
                  <a:uLnTx/>
                  <a:uFillTx/>
                  <a:latin typeface="Cambria"/>
                  <a:ea typeface="Cambria"/>
                  <a:cs typeface="+mn-cs"/>
                </a:rPr>
                <a:t> </a:t>
              </a:r>
            </a:p>
          </p:txBody>
        </p:sp>
      </p:grpSp>
      <p:grpSp>
        <p:nvGrpSpPr>
          <p:cNvPr id="15" name="Group 14">
            <a:extLst>
              <a:ext uri="{FF2B5EF4-FFF2-40B4-BE49-F238E27FC236}">
                <a16:creationId xmlns:a16="http://schemas.microsoft.com/office/drawing/2014/main" id="{46AA065E-8A7B-3429-7150-0BBCDA282694}"/>
              </a:ext>
            </a:extLst>
          </p:cNvPr>
          <p:cNvGrpSpPr/>
          <p:nvPr/>
        </p:nvGrpSpPr>
        <p:grpSpPr>
          <a:xfrm>
            <a:off x="1343891" y="-2104297"/>
            <a:ext cx="7384473" cy="5317818"/>
            <a:chOff x="863742" y="-1676442"/>
            <a:chExt cx="7384473" cy="5317818"/>
          </a:xfrm>
        </p:grpSpPr>
        <p:sp>
          <p:nvSpPr>
            <p:cNvPr id="10" name="Rectangle 9">
              <a:extLst>
                <a:ext uri="{FF2B5EF4-FFF2-40B4-BE49-F238E27FC236}">
                  <a16:creationId xmlns:a16="http://schemas.microsoft.com/office/drawing/2014/main" id="{1715220D-A7B3-FCF0-5160-6E22CE7ED8F7}"/>
                </a:ext>
              </a:extLst>
            </p:cNvPr>
            <p:cNvSpPr/>
            <p:nvPr/>
          </p:nvSpPr>
          <p:spPr>
            <a:xfrm>
              <a:off x="863742" y="1683449"/>
              <a:ext cx="7384473" cy="19579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DA4FB15D-0943-0132-F1D7-DF5575A497E0}"/>
                </a:ext>
              </a:extLst>
            </p:cNvPr>
            <p:cNvSpPr/>
            <p:nvPr/>
          </p:nvSpPr>
          <p:spPr>
            <a:xfrm rot="9931532">
              <a:off x="2735802" y="-1676442"/>
              <a:ext cx="5133461" cy="4870138"/>
            </a:xfrm>
            <a:prstGeom prst="arc">
              <a:avLst>
                <a:gd name="adj1" fmla="val 16825308"/>
                <a:gd name="adj2" fmla="val 18908520"/>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30D25A1B-6A13-F14E-89F2-2F568AB7EEA4}"/>
              </a:ext>
            </a:extLst>
          </p:cNvPr>
          <p:cNvSpPr txBox="1"/>
          <p:nvPr/>
        </p:nvSpPr>
        <p:spPr>
          <a:xfrm>
            <a:off x="3710025" y="3246400"/>
            <a:ext cx="27041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27" name="TextBox 26">
            <a:extLst>
              <a:ext uri="{FF2B5EF4-FFF2-40B4-BE49-F238E27FC236}">
                <a16:creationId xmlns:a16="http://schemas.microsoft.com/office/drawing/2014/main" id="{9FFB8778-6737-1810-8990-69EDEC89A547}"/>
              </a:ext>
            </a:extLst>
          </p:cNvPr>
          <p:cNvSpPr txBox="1"/>
          <p:nvPr/>
        </p:nvSpPr>
        <p:spPr>
          <a:xfrm>
            <a:off x="1091589" y="3246400"/>
            <a:ext cx="2607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1.3    1.6     1.9     2.2    2.5</a:t>
            </a:r>
          </a:p>
        </p:txBody>
      </p:sp>
      <p:sp>
        <p:nvSpPr>
          <p:cNvPr id="28" name="TextBox 27">
            <a:extLst>
              <a:ext uri="{FF2B5EF4-FFF2-40B4-BE49-F238E27FC236}">
                <a16:creationId xmlns:a16="http://schemas.microsoft.com/office/drawing/2014/main" id="{00B0A858-E49F-FC6F-44DD-888502373784}"/>
              </a:ext>
            </a:extLst>
          </p:cNvPr>
          <p:cNvSpPr txBox="1"/>
          <p:nvPr/>
        </p:nvSpPr>
        <p:spPr>
          <a:xfrm>
            <a:off x="6528483" y="3241958"/>
            <a:ext cx="248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29" name="Arc 28">
            <a:extLst>
              <a:ext uri="{FF2B5EF4-FFF2-40B4-BE49-F238E27FC236}">
                <a16:creationId xmlns:a16="http://schemas.microsoft.com/office/drawing/2014/main" id="{0D7B9A37-B683-0A94-9E6B-2544BAC6BD08}"/>
              </a:ext>
            </a:extLst>
          </p:cNvPr>
          <p:cNvSpPr/>
          <p:nvPr/>
        </p:nvSpPr>
        <p:spPr>
          <a:xfrm rot="9931532">
            <a:off x="514760" y="-2029607"/>
            <a:ext cx="4718748" cy="4718170"/>
          </a:xfrm>
          <a:prstGeom prst="arc">
            <a:avLst>
              <a:gd name="adj1" fmla="val 16828020"/>
              <a:gd name="adj2" fmla="val 18591554"/>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287B0325-6918-392C-F5B0-D323BF47EE5D}"/>
              </a:ext>
            </a:extLst>
          </p:cNvPr>
          <p:cNvSpPr/>
          <p:nvPr/>
        </p:nvSpPr>
        <p:spPr>
          <a:xfrm rot="9931532">
            <a:off x="5850803" y="-2114285"/>
            <a:ext cx="5288390" cy="4958692"/>
          </a:xfrm>
          <a:prstGeom prst="arc">
            <a:avLst>
              <a:gd name="adj1" fmla="val 17054673"/>
              <a:gd name="adj2" fmla="val 19043480"/>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E230AA14-7AEB-1E1D-E2AF-1540C52E22C5}"/>
              </a:ext>
            </a:extLst>
          </p:cNvPr>
          <p:cNvCxnSpPr>
            <a:cxnSpLocks/>
          </p:cNvCxnSpPr>
          <p:nvPr/>
        </p:nvCxnSpPr>
        <p:spPr>
          <a:xfrm>
            <a:off x="1336184" y="2360143"/>
            <a:ext cx="7392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40BA50-586B-4FF2-D2B8-C0FB7F682C41}"/>
              </a:ext>
            </a:extLst>
          </p:cNvPr>
          <p:cNvSpPr txBox="1"/>
          <p:nvPr/>
        </p:nvSpPr>
        <p:spPr>
          <a:xfrm rot="16200000">
            <a:off x="-966648" y="1942179"/>
            <a:ext cx="2817748"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a:t>
            </a:r>
            <a:r>
              <a:rPr kumimoji="0" lang="en-US" sz="24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24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34" name="Rectangle 33">
            <a:extLst>
              <a:ext uri="{FF2B5EF4-FFF2-40B4-BE49-F238E27FC236}">
                <a16:creationId xmlns:a16="http://schemas.microsoft.com/office/drawing/2014/main" id="{5F900251-AF14-3851-F586-974A8C950DB4}"/>
              </a:ext>
            </a:extLst>
          </p:cNvPr>
          <p:cNvSpPr/>
          <p:nvPr/>
        </p:nvSpPr>
        <p:spPr>
          <a:xfrm>
            <a:off x="2512194" y="2252312"/>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3B14BA13-368A-5DAB-B847-98503C33B7EB}"/>
              </a:ext>
            </a:extLst>
          </p:cNvPr>
          <p:cNvSpPr/>
          <p:nvPr/>
        </p:nvSpPr>
        <p:spPr>
          <a:xfrm>
            <a:off x="5130991" y="2259917"/>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4583863-5840-6662-BA06-6425FC8A0A16}"/>
              </a:ext>
            </a:extLst>
          </p:cNvPr>
          <p:cNvSpPr/>
          <p:nvPr/>
        </p:nvSpPr>
        <p:spPr>
          <a:xfrm>
            <a:off x="7770702" y="2260456"/>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C016166F-93ED-4AD5-F836-5C66729AAC5C}"/>
              </a:ext>
            </a:extLst>
          </p:cNvPr>
          <p:cNvSpPr txBox="1"/>
          <p:nvPr/>
        </p:nvSpPr>
        <p:spPr>
          <a:xfrm>
            <a:off x="1386665" y="812683"/>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A</a:t>
            </a:r>
          </a:p>
        </p:txBody>
      </p:sp>
      <p:sp>
        <p:nvSpPr>
          <p:cNvPr id="32" name="TextBox 31">
            <a:extLst>
              <a:ext uri="{FF2B5EF4-FFF2-40B4-BE49-F238E27FC236}">
                <a16:creationId xmlns:a16="http://schemas.microsoft.com/office/drawing/2014/main" id="{AE525062-1F6F-614B-F182-692A44E62686}"/>
              </a:ext>
            </a:extLst>
          </p:cNvPr>
          <p:cNvSpPr txBox="1"/>
          <p:nvPr/>
        </p:nvSpPr>
        <p:spPr>
          <a:xfrm>
            <a:off x="4022657" y="818600"/>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B</a:t>
            </a:r>
          </a:p>
        </p:txBody>
      </p:sp>
      <p:sp>
        <p:nvSpPr>
          <p:cNvPr id="33" name="TextBox 32">
            <a:extLst>
              <a:ext uri="{FF2B5EF4-FFF2-40B4-BE49-F238E27FC236}">
                <a16:creationId xmlns:a16="http://schemas.microsoft.com/office/drawing/2014/main" id="{E67DA134-903F-B124-793E-47CB66BC372D}"/>
              </a:ext>
            </a:extLst>
          </p:cNvPr>
          <p:cNvSpPr txBox="1"/>
          <p:nvPr/>
        </p:nvSpPr>
        <p:spPr>
          <a:xfrm>
            <a:off x="6549601" y="813605"/>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C</a:t>
            </a:r>
          </a:p>
        </p:txBody>
      </p:sp>
    </p:spTree>
    <p:extLst>
      <p:ext uri="{BB962C8B-B14F-4D97-AF65-F5344CB8AC3E}">
        <p14:creationId xmlns:p14="http://schemas.microsoft.com/office/powerpoint/2010/main" val="12018473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29FCFAE-0A5D-86CE-A4AE-D3C635490870}"/>
              </a:ext>
            </a:extLst>
          </p:cNvPr>
          <p:cNvPicPr>
            <a:picLocks noChangeAspect="1"/>
          </p:cNvPicPr>
          <p:nvPr/>
        </p:nvPicPr>
        <p:blipFill rotWithShape="1">
          <a:blip r:embed="rId3">
            <a:extLst>
              <a:ext uri="{28A0092B-C50C-407E-A947-70E740481C1C}">
                <a14:useLocalDpi xmlns:a14="http://schemas.microsoft.com/office/drawing/2010/main" val="0"/>
              </a:ext>
            </a:extLst>
          </a:blip>
          <a:srcRect l="169" r="197"/>
          <a:stretch/>
        </p:blipFill>
        <p:spPr>
          <a:xfrm>
            <a:off x="1240824" y="1152364"/>
            <a:ext cx="7550693" cy="2151051"/>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207528" y="3643200"/>
            <a:ext cx="7617405"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Row Activation Latency</a:t>
            </a:r>
          </a:p>
        </p:txBody>
      </p:sp>
      <p:sp>
        <p:nvSpPr>
          <p:cNvPr id="18" name="TextBox 17">
            <a:extLst>
              <a:ext uri="{FF2B5EF4-FFF2-40B4-BE49-F238E27FC236}">
                <a16:creationId xmlns:a16="http://schemas.microsoft.com/office/drawing/2014/main" id="{AC8809E0-0AC6-A9C6-FC83-ECA04CAFAC57}"/>
              </a:ext>
            </a:extLst>
          </p:cNvPr>
          <p:cNvSpPr txBox="1"/>
          <p:nvPr/>
        </p:nvSpPr>
        <p:spPr>
          <a:xfrm>
            <a:off x="674912" y="1062973"/>
            <a:ext cx="609735" cy="236988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5</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1" name="Rounded Rectangle 20">
            <a:extLst>
              <a:ext uri="{FF2B5EF4-FFF2-40B4-BE49-F238E27FC236}">
                <a16:creationId xmlns:a16="http://schemas.microsoft.com/office/drawing/2014/main" id="{4EA18F79-8524-A1F2-EAEA-B2E8C35C0B81}"/>
              </a:ext>
            </a:extLst>
          </p:cNvPr>
          <p:cNvSpPr/>
          <p:nvPr/>
        </p:nvSpPr>
        <p:spPr>
          <a:xfrm>
            <a:off x="1" y="4254366"/>
            <a:ext cx="9143999" cy="1837299"/>
          </a:xfrm>
          <a:prstGeom prst="roundRect">
            <a:avLst>
              <a:gd name="adj" fmla="val 0"/>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0D276EA-09A3-5F7E-23D3-AE86174CA055}"/>
              </a:ext>
            </a:extLst>
          </p:cNvPr>
          <p:cNvSpPr txBox="1"/>
          <p:nvPr/>
        </p:nvSpPr>
        <p:spPr>
          <a:xfrm>
            <a:off x="0" y="4357407"/>
            <a:ext cx="9143998" cy="163121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48 DRAM chips </a:t>
            </a:r>
            <a:r>
              <a:rPr kumimoji="0" lang="en-US" sz="2000" b="0" i="0" u="none" strike="noStrike" kern="1200" cap="none" spc="0" normalizeH="0" baseline="0" noProof="0" dirty="0">
                <a:ln>
                  <a:noFill/>
                </a:ln>
                <a:solidFill>
                  <a:prstClr val="black"/>
                </a:solidFill>
                <a:effectLst/>
                <a:uLnTx/>
                <a:uFillTx/>
                <a:latin typeface="Cambria"/>
                <a:ea typeface="Cambria"/>
                <a:cs typeface="+mn-cs"/>
              </a:rPr>
              <a:t>from </a:t>
            </a:r>
            <a:r>
              <a:rPr kumimoji="0" lang="en-US" sz="2000" b="0" i="0" u="none" strike="noStrike" kern="1200" cap="none" spc="0" normalizeH="0" baseline="0" noProof="0" dirty="0" err="1">
                <a:ln>
                  <a:noFill/>
                </a:ln>
                <a:solidFill>
                  <a:prstClr val="black"/>
                </a:solidFill>
                <a:effectLst/>
                <a:uLnTx/>
                <a:uFillTx/>
                <a:latin typeface="Cambria"/>
                <a:ea typeface="Cambria"/>
                <a:cs typeface="+mn-cs"/>
              </a:rPr>
              <a:t>Mfr</a:t>
            </a:r>
            <a:r>
              <a:rPr kumimoji="0" lang="en-US" sz="2000" b="0" i="0" u="none" strike="noStrike" kern="1200" cap="none" spc="0" normalizeH="0" baseline="0" noProof="0" dirty="0">
                <a:ln>
                  <a:noFill/>
                </a:ln>
                <a:solidFill>
                  <a:prstClr val="black"/>
                </a:solidFill>
                <a:effectLst/>
                <a:uLnTx/>
                <a:uFillTx/>
                <a:latin typeface="Cambria"/>
                <a:ea typeface="Cambria"/>
                <a:cs typeface="+mn-cs"/>
              </a:rPr>
              <a:t> A. </a:t>
            </a:r>
            <a:r>
              <a:rPr kumimoji="0" lang="en-US" sz="2000" b="1" i="0" u="none" strike="noStrike" kern="1200" cap="none" spc="0" normalizeH="0" baseline="0" noProof="0" dirty="0">
                <a:ln>
                  <a:noFill/>
                </a:ln>
                <a:solidFill>
                  <a:srgbClr val="00B050"/>
                </a:solidFill>
                <a:effectLst/>
                <a:uLnTx/>
                <a:uFillTx/>
                <a:latin typeface="Cambria"/>
                <a:ea typeface="Cambria"/>
                <a:cs typeface="+mn-cs"/>
              </a:rPr>
              <a:t>reliably work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with a row activation latency of </a:t>
            </a:r>
            <a:r>
              <a:rPr kumimoji="0" lang="en-US" sz="2000" b="1" i="0" u="none" strike="noStrike" kern="1200" cap="none" spc="0" normalizeH="0" baseline="0" noProof="0" dirty="0">
                <a:ln>
                  <a:noFill/>
                </a:ln>
                <a:solidFill>
                  <a:prstClr val="black"/>
                </a:solidFill>
                <a:effectLst/>
                <a:uLnTx/>
                <a:uFillTx/>
                <a:latin typeface="Cambria"/>
                <a:ea typeface="Cambria"/>
                <a:cs typeface="+mn-cs"/>
              </a:rPr>
              <a:t>24 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16 DRAM chips </a:t>
            </a:r>
            <a:r>
              <a:rPr kumimoji="0" lang="en-US" sz="2000" b="0" i="0" u="none" strike="noStrike" kern="1200" cap="none" spc="0" normalizeH="0" baseline="0" noProof="0" dirty="0">
                <a:ln>
                  <a:noFill/>
                </a:ln>
                <a:solidFill>
                  <a:prstClr val="black"/>
                </a:solidFill>
                <a:effectLst/>
                <a:uLnTx/>
                <a:uFillTx/>
                <a:latin typeface="Cambria"/>
                <a:ea typeface="Cambria"/>
                <a:cs typeface="+mn-cs"/>
              </a:rPr>
              <a:t>from Mfr. B </a:t>
            </a:r>
            <a:r>
              <a:rPr kumimoji="0" lang="en-US" sz="2000" b="1" i="0" u="none" strike="noStrike" kern="1200" cap="none" spc="0" normalizeH="0" baseline="0" noProof="0" dirty="0">
                <a:ln>
                  <a:noFill/>
                </a:ln>
                <a:solidFill>
                  <a:srgbClr val="00B050"/>
                </a:solidFill>
                <a:effectLst/>
                <a:uLnTx/>
                <a:uFillTx/>
                <a:latin typeface="Cambria"/>
                <a:ea typeface="Cambria"/>
                <a:cs typeface="+mn-cs"/>
              </a:rPr>
              <a:t>reliably work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with a row activation latency of </a:t>
            </a:r>
            <a:r>
              <a:rPr kumimoji="0" lang="en-US" sz="2000" b="1" i="0" u="none" strike="noStrike" kern="1200" cap="none" spc="0" normalizeH="0" baseline="0" noProof="0" dirty="0">
                <a:ln>
                  <a:noFill/>
                </a:ln>
                <a:solidFill>
                  <a:prstClr val="black"/>
                </a:solidFill>
                <a:effectLst/>
                <a:uLnTx/>
                <a:uFillTx/>
                <a:latin typeface="Cambria"/>
                <a:ea typeface="Cambria"/>
                <a:cs typeface="+mn-cs"/>
              </a:rPr>
              <a:t>15 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a:ea typeface="Cambria"/>
                <a:cs typeface="+mn-cs"/>
              </a:rPr>
              <a:t>All DRAM chips </a:t>
            </a:r>
            <a:r>
              <a:rPr kumimoji="0" lang="en-US" sz="2000" b="0" i="0" u="none" strike="noStrike" kern="1200" cap="none" spc="0" normalizeH="0" baseline="0" noProof="0" dirty="0">
                <a:ln>
                  <a:noFill/>
                </a:ln>
                <a:solidFill>
                  <a:prstClr val="black"/>
                </a:solidFill>
                <a:effectLst/>
                <a:uLnTx/>
                <a:uFillTx/>
                <a:latin typeface="Cambria"/>
                <a:ea typeface="Cambria"/>
                <a:cs typeface="+mn-cs"/>
              </a:rPr>
              <a:t>from Mfr. C </a:t>
            </a:r>
            <a:r>
              <a:rPr kumimoji="0" lang="en-US" sz="2000" b="1" i="0" u="none" strike="noStrike" kern="1200" cap="none" spc="0" normalizeH="0" baseline="0" noProof="0" dirty="0">
                <a:ln>
                  <a:noFill/>
                </a:ln>
                <a:solidFill>
                  <a:srgbClr val="00B050"/>
                </a:solidFill>
                <a:effectLst/>
                <a:uLnTx/>
                <a:uFillTx/>
                <a:latin typeface="Cambria"/>
                <a:ea typeface="Cambria"/>
                <a:cs typeface="+mn-cs"/>
              </a:rPr>
              <a:t>reliably work </a:t>
            </a:r>
            <a:r>
              <a:rPr kumimoji="0" lang="en-US" sz="2000" b="0" i="0" u="none" strike="noStrike" kern="1200" cap="none" spc="0" normalizeH="0" baseline="0" noProof="0" dirty="0">
                <a:ln>
                  <a:noFill/>
                </a:ln>
                <a:solidFill>
                  <a:prstClr val="black"/>
                </a:solidFill>
                <a:effectLst/>
                <a:uLnTx/>
                <a:uFillTx/>
                <a:latin typeface="Cambria"/>
                <a:ea typeface="Cambria"/>
                <a:cs typeface="+mn-cs"/>
              </a:rPr>
              <a:t>using the nominal latency of </a:t>
            </a:r>
            <a:r>
              <a:rPr kumimoji="0" lang="en-US" sz="2000" b="1" i="0" u="none" strike="noStrike" kern="1200" cap="none" spc="0" normalizeH="0" baseline="0" noProof="0" dirty="0">
                <a:ln>
                  <a:noFill/>
                </a:ln>
                <a:solidFill>
                  <a:prstClr val="black"/>
                </a:solidFill>
                <a:effectLst/>
                <a:uLnTx/>
                <a:uFillTx/>
                <a:latin typeface="Cambria"/>
                <a:ea typeface="Cambria"/>
                <a:cs typeface="+mn-cs"/>
              </a:rPr>
              <a:t>13.5ns </a:t>
            </a:r>
          </a:p>
        </p:txBody>
      </p:sp>
      <p:sp>
        <p:nvSpPr>
          <p:cNvPr id="10" name="Rectangle 9">
            <a:extLst>
              <a:ext uri="{FF2B5EF4-FFF2-40B4-BE49-F238E27FC236}">
                <a16:creationId xmlns:a16="http://schemas.microsoft.com/office/drawing/2014/main" id="{1715220D-A7B3-FCF0-5160-6E22CE7ED8F7}"/>
              </a:ext>
            </a:extLst>
          </p:cNvPr>
          <p:cNvSpPr/>
          <p:nvPr/>
        </p:nvSpPr>
        <p:spPr>
          <a:xfrm>
            <a:off x="1346022" y="2404296"/>
            <a:ext cx="7385540" cy="809225"/>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30D25A1B-6A13-F14E-89F2-2F568AB7EEA4}"/>
              </a:ext>
            </a:extLst>
          </p:cNvPr>
          <p:cNvSpPr txBox="1"/>
          <p:nvPr/>
        </p:nvSpPr>
        <p:spPr>
          <a:xfrm>
            <a:off x="3710025" y="3246400"/>
            <a:ext cx="27041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27" name="TextBox 26">
            <a:extLst>
              <a:ext uri="{FF2B5EF4-FFF2-40B4-BE49-F238E27FC236}">
                <a16:creationId xmlns:a16="http://schemas.microsoft.com/office/drawing/2014/main" id="{9FFB8778-6737-1810-8990-69EDEC89A547}"/>
              </a:ext>
            </a:extLst>
          </p:cNvPr>
          <p:cNvSpPr txBox="1"/>
          <p:nvPr/>
        </p:nvSpPr>
        <p:spPr>
          <a:xfrm>
            <a:off x="1091589" y="3246400"/>
            <a:ext cx="2607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1.3    1.6     1.9     2.2    2.5</a:t>
            </a:r>
          </a:p>
        </p:txBody>
      </p:sp>
      <p:sp>
        <p:nvSpPr>
          <p:cNvPr id="28" name="TextBox 27">
            <a:extLst>
              <a:ext uri="{FF2B5EF4-FFF2-40B4-BE49-F238E27FC236}">
                <a16:creationId xmlns:a16="http://schemas.microsoft.com/office/drawing/2014/main" id="{00B0A858-E49F-FC6F-44DD-888502373784}"/>
              </a:ext>
            </a:extLst>
          </p:cNvPr>
          <p:cNvSpPr txBox="1"/>
          <p:nvPr/>
        </p:nvSpPr>
        <p:spPr>
          <a:xfrm>
            <a:off x="6528483" y="3241958"/>
            <a:ext cx="248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1.5  1.7 1.9  2.1  2.3  2.5</a:t>
            </a:r>
          </a:p>
        </p:txBody>
      </p:sp>
      <p:sp>
        <p:nvSpPr>
          <p:cNvPr id="16" name="TextBox 15">
            <a:extLst>
              <a:ext uri="{FF2B5EF4-FFF2-40B4-BE49-F238E27FC236}">
                <a16:creationId xmlns:a16="http://schemas.microsoft.com/office/drawing/2014/main" id="{8E24241D-4C4B-4393-B9D2-EC2F11127B4C}"/>
              </a:ext>
            </a:extLst>
          </p:cNvPr>
          <p:cNvSpPr txBox="1"/>
          <p:nvPr/>
        </p:nvSpPr>
        <p:spPr>
          <a:xfrm rot="16200000">
            <a:off x="-966648" y="1942179"/>
            <a:ext cx="2817748"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a:t>
            </a:r>
            <a:r>
              <a:rPr kumimoji="0" lang="en-US" sz="24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24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2" name="Rectangle 1">
            <a:extLst>
              <a:ext uri="{FF2B5EF4-FFF2-40B4-BE49-F238E27FC236}">
                <a16:creationId xmlns:a16="http://schemas.microsoft.com/office/drawing/2014/main" id="{8FE7965D-0651-0006-6249-ED66A39320CD}"/>
              </a:ext>
            </a:extLst>
          </p:cNvPr>
          <p:cNvSpPr/>
          <p:nvPr/>
        </p:nvSpPr>
        <p:spPr>
          <a:xfrm>
            <a:off x="2512194" y="2281187"/>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AAF240A-33A5-4F0C-A72E-3C53CDE4E8D3}"/>
              </a:ext>
            </a:extLst>
          </p:cNvPr>
          <p:cNvSpPr/>
          <p:nvPr/>
        </p:nvSpPr>
        <p:spPr>
          <a:xfrm>
            <a:off x="5130991" y="2288792"/>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B450C2CB-A953-E042-BF63-57779BADBB1F}"/>
              </a:ext>
            </a:extLst>
          </p:cNvPr>
          <p:cNvSpPr/>
          <p:nvPr/>
        </p:nvSpPr>
        <p:spPr>
          <a:xfrm>
            <a:off x="7747842" y="2276096"/>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Nom.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1400" b="0" i="1" u="none" strike="noStrike" kern="1200" cap="none" spc="0" normalizeH="0" baseline="-25000" noProof="0" dirty="0" err="1">
                <a:ln>
                  <a:noFill/>
                </a:ln>
                <a:solidFill>
                  <a:prstClr val="black"/>
                </a:solidFill>
                <a:effectLst/>
                <a:uLnTx/>
                <a:uFillTx/>
                <a:latin typeface="Calibri" panose="020F0502020204030204"/>
                <a:ea typeface="+mn-ea"/>
                <a:cs typeface="+mn-cs"/>
              </a:rPr>
              <a:t>RCD</a:t>
            </a:r>
            <a:endParaRPr kumimoji="0" lang="en-US" sz="1400" b="0" i="1"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AE16D59-0147-FB82-6216-FCE3D842532B}"/>
              </a:ext>
            </a:extLst>
          </p:cNvPr>
          <p:cNvSpPr txBox="1"/>
          <p:nvPr/>
        </p:nvSpPr>
        <p:spPr>
          <a:xfrm>
            <a:off x="1386665" y="812683"/>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A</a:t>
            </a:r>
          </a:p>
        </p:txBody>
      </p:sp>
      <p:sp>
        <p:nvSpPr>
          <p:cNvPr id="29" name="TextBox 28">
            <a:extLst>
              <a:ext uri="{FF2B5EF4-FFF2-40B4-BE49-F238E27FC236}">
                <a16:creationId xmlns:a16="http://schemas.microsoft.com/office/drawing/2014/main" id="{46DB428F-BB18-A240-C585-3427F704750B}"/>
              </a:ext>
            </a:extLst>
          </p:cNvPr>
          <p:cNvSpPr txBox="1"/>
          <p:nvPr/>
        </p:nvSpPr>
        <p:spPr>
          <a:xfrm>
            <a:off x="4022657" y="818600"/>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B</a:t>
            </a:r>
          </a:p>
        </p:txBody>
      </p:sp>
      <p:sp>
        <p:nvSpPr>
          <p:cNvPr id="30" name="TextBox 29">
            <a:extLst>
              <a:ext uri="{FF2B5EF4-FFF2-40B4-BE49-F238E27FC236}">
                <a16:creationId xmlns:a16="http://schemas.microsoft.com/office/drawing/2014/main" id="{CFCFCEF7-7466-2B0D-8BC6-34EE763A3353}"/>
              </a:ext>
            </a:extLst>
          </p:cNvPr>
          <p:cNvSpPr txBox="1"/>
          <p:nvPr/>
        </p:nvSpPr>
        <p:spPr>
          <a:xfrm>
            <a:off x="6549601" y="813605"/>
            <a:ext cx="2043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Mfr. C</a:t>
            </a:r>
          </a:p>
        </p:txBody>
      </p:sp>
    </p:spTree>
    <p:extLst>
      <p:ext uri="{BB962C8B-B14F-4D97-AF65-F5344CB8AC3E}">
        <p14:creationId xmlns:p14="http://schemas.microsoft.com/office/powerpoint/2010/main" val="327730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AEFC-A757-253B-205D-3A85CB7FAB2D}"/>
              </a:ext>
            </a:extLst>
          </p:cNvPr>
          <p:cNvSpPr>
            <a:spLocks noGrp="1"/>
          </p:cNvSpPr>
          <p:nvPr>
            <p:ph type="title"/>
          </p:nvPr>
        </p:nvSpPr>
        <p:spPr/>
        <p:txBody>
          <a:bodyPr/>
          <a:lstStyle/>
          <a:p>
            <a:r>
              <a:rPr lang="en-US" dirty="0"/>
              <a:t>SPICE Simulation Methodology</a:t>
            </a:r>
          </a:p>
        </p:txBody>
      </p:sp>
      <p:sp>
        <p:nvSpPr>
          <p:cNvPr id="3" name="Content Placeholder 2">
            <a:extLst>
              <a:ext uri="{FF2B5EF4-FFF2-40B4-BE49-F238E27FC236}">
                <a16:creationId xmlns:a16="http://schemas.microsoft.com/office/drawing/2014/main" id="{3CBC262E-295F-9DED-B386-B329ABD9BD2E}"/>
              </a:ext>
            </a:extLst>
          </p:cNvPr>
          <p:cNvSpPr>
            <a:spLocks noGrp="1"/>
          </p:cNvSpPr>
          <p:nvPr>
            <p:ph idx="1"/>
          </p:nvPr>
        </p:nvSpPr>
        <p:spPr/>
        <p:txBody>
          <a:bodyPr/>
          <a:lstStyle/>
          <a:p>
            <a:pPr>
              <a:lnSpc>
                <a:spcPct val="150000"/>
              </a:lnSpc>
            </a:pPr>
            <a:r>
              <a:rPr lang="en-US" dirty="0"/>
              <a:t>Insights into </a:t>
            </a:r>
            <a:r>
              <a:rPr lang="en-US" b="1" dirty="0" err="1">
                <a:solidFill>
                  <a:srgbClr val="2F5597"/>
                </a:solidFill>
              </a:rPr>
              <a:t>wordline</a:t>
            </a:r>
            <a:r>
              <a:rPr lang="en-US" b="1" dirty="0">
                <a:solidFill>
                  <a:srgbClr val="2F5597"/>
                </a:solidFill>
              </a:rPr>
              <a:t> voltage’s affect on DRAM operation</a:t>
            </a:r>
          </a:p>
          <a:p>
            <a:pPr>
              <a:lnSpc>
                <a:spcPct val="150000"/>
              </a:lnSpc>
            </a:pPr>
            <a:r>
              <a:rPr lang="en-US" dirty="0"/>
              <a:t>22 nm transistor model </a:t>
            </a:r>
          </a:p>
          <a:p>
            <a:pPr>
              <a:lnSpc>
                <a:spcPct val="150000"/>
              </a:lnSpc>
            </a:pPr>
            <a:r>
              <a:rPr lang="en-US" b="1" dirty="0"/>
              <a:t>Monte-Carlo analysis </a:t>
            </a:r>
            <a:r>
              <a:rPr lang="en-US" dirty="0"/>
              <a:t>with 5% variation and </a:t>
            </a:r>
            <a:r>
              <a:rPr lang="en-US" b="1" dirty="0">
                <a:solidFill>
                  <a:srgbClr val="C00000"/>
                </a:solidFill>
              </a:rPr>
              <a:t>10K iterations</a:t>
            </a:r>
          </a:p>
          <a:p>
            <a:pPr>
              <a:lnSpc>
                <a:spcPct val="250000"/>
              </a:lnSpc>
            </a:pPr>
            <a:endParaRPr lang="en-US" dirty="0">
              <a:solidFill>
                <a:srgbClr val="C00000"/>
              </a:solidFill>
            </a:endParaRPr>
          </a:p>
          <a:p>
            <a:pPr marL="0" indent="0">
              <a:lnSpc>
                <a:spcPct val="250000"/>
              </a:lnSpc>
              <a:buNone/>
            </a:pPr>
            <a:endParaRPr lang="en-US" dirty="0"/>
          </a:p>
          <a:p>
            <a:pPr>
              <a:lnSpc>
                <a:spcPct val="250000"/>
              </a:lnSpc>
            </a:pPr>
            <a:endParaRPr lang="en-US" dirty="0"/>
          </a:p>
          <a:p>
            <a:pPr>
              <a:lnSpc>
                <a:spcPct val="250000"/>
              </a:lnSpc>
            </a:pPr>
            <a:endParaRPr lang="en-US" dirty="0"/>
          </a:p>
        </p:txBody>
      </p:sp>
      <p:pic>
        <p:nvPicPr>
          <p:cNvPr id="4" name="Picture 3">
            <a:extLst>
              <a:ext uri="{FF2B5EF4-FFF2-40B4-BE49-F238E27FC236}">
                <a16:creationId xmlns:a16="http://schemas.microsoft.com/office/drawing/2014/main" id="{931F56BD-B037-F37F-219E-8620B42AB703}"/>
              </a:ext>
            </a:extLst>
          </p:cNvPr>
          <p:cNvPicPr>
            <a:picLocks noChangeAspect="1"/>
          </p:cNvPicPr>
          <p:nvPr/>
        </p:nvPicPr>
        <p:blipFill>
          <a:blip r:embed="rId3"/>
          <a:stretch>
            <a:fillRect/>
          </a:stretch>
        </p:blipFill>
        <p:spPr>
          <a:xfrm>
            <a:off x="75991" y="3871418"/>
            <a:ext cx="4895023" cy="2135374"/>
          </a:xfrm>
          <a:prstGeom prst="rect">
            <a:avLst/>
          </a:prstGeom>
        </p:spPr>
      </p:pic>
      <p:pic>
        <p:nvPicPr>
          <p:cNvPr id="34" name="Picture 33">
            <a:extLst>
              <a:ext uri="{FF2B5EF4-FFF2-40B4-BE49-F238E27FC236}">
                <a16:creationId xmlns:a16="http://schemas.microsoft.com/office/drawing/2014/main" id="{9EF65FCE-9B9A-31A1-8ADC-1BFBA2479406}"/>
              </a:ext>
            </a:extLst>
          </p:cNvPr>
          <p:cNvPicPr>
            <a:picLocks noChangeAspect="1"/>
          </p:cNvPicPr>
          <p:nvPr/>
        </p:nvPicPr>
        <p:blipFill>
          <a:blip r:embed="rId4"/>
          <a:stretch>
            <a:fillRect/>
          </a:stretch>
        </p:blipFill>
        <p:spPr>
          <a:xfrm>
            <a:off x="5273249" y="2973854"/>
            <a:ext cx="3714372" cy="3381862"/>
          </a:xfrm>
          <a:prstGeom prst="rect">
            <a:avLst/>
          </a:prstGeom>
        </p:spPr>
      </p:pic>
      <p:sp>
        <p:nvSpPr>
          <p:cNvPr id="35" name="Rectangle 34">
            <a:extLst>
              <a:ext uri="{FF2B5EF4-FFF2-40B4-BE49-F238E27FC236}">
                <a16:creationId xmlns:a16="http://schemas.microsoft.com/office/drawing/2014/main" id="{EA93D22A-C732-42B3-898D-DDEE96F5EF8A}"/>
              </a:ext>
            </a:extLst>
          </p:cNvPr>
          <p:cNvSpPr/>
          <p:nvPr/>
        </p:nvSpPr>
        <p:spPr>
          <a:xfrm>
            <a:off x="4955807" y="3322778"/>
            <a:ext cx="634883"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A1C5308-ECD8-A152-239E-E9B20AEADA0D}"/>
              </a:ext>
            </a:extLst>
          </p:cNvPr>
          <p:cNvSpPr/>
          <p:nvPr/>
        </p:nvSpPr>
        <p:spPr>
          <a:xfrm>
            <a:off x="4971014" y="5651117"/>
            <a:ext cx="634883"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6EDDE1C7-B37B-30A3-4DF9-BD57FF4FEB65}"/>
              </a:ext>
            </a:extLst>
          </p:cNvPr>
          <p:cNvSpPr txBox="1"/>
          <p:nvPr/>
        </p:nvSpPr>
        <p:spPr>
          <a:xfrm>
            <a:off x="1361072" y="6355716"/>
            <a:ext cx="71894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Chang et al., "</a:t>
            </a:r>
            <a:r>
              <a:rPr kumimoji="0" lang="en-US" sz="1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5"/>
              </a:rPr>
              <a:t>Understanding Reduced-Voltage Operation in Modern DRAM Devices: Experimental Characterization, Analysis, and Mechanisms</a:t>
            </a:r>
            <a:r>
              <a:rPr kumimoji="0" lang="en-US" sz="1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SIGMETRICS, 2018. [</a:t>
            </a: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6"/>
              </a:rPr>
              <a:t>SPICE Model on GitHub</a:t>
            </a: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266888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6E05-C6B3-78C6-066A-40B6CC5D366C}"/>
              </a:ext>
            </a:extLst>
          </p:cNvPr>
          <p:cNvSpPr>
            <a:spLocks noGrp="1"/>
          </p:cNvSpPr>
          <p:nvPr>
            <p:ph type="title"/>
          </p:nvPr>
        </p:nvSpPr>
        <p:spPr/>
        <p:txBody>
          <a:bodyPr/>
          <a:lstStyle/>
          <a:p>
            <a:r>
              <a:rPr lang="en-US" dirty="0"/>
              <a:t>A Closer Look into Row Activation Latency</a:t>
            </a:r>
          </a:p>
        </p:txBody>
      </p:sp>
      <p:sp>
        <p:nvSpPr>
          <p:cNvPr id="14" name="Content Placeholder 13">
            <a:extLst>
              <a:ext uri="{FF2B5EF4-FFF2-40B4-BE49-F238E27FC236}">
                <a16:creationId xmlns:a16="http://schemas.microsoft.com/office/drawing/2014/main" id="{5EE0312D-F038-3A2C-0F2B-31B31B623921}"/>
              </a:ext>
            </a:extLst>
          </p:cNvPr>
          <p:cNvSpPr>
            <a:spLocks noGrp="1"/>
          </p:cNvSpPr>
          <p:nvPr>
            <p:ph idx="1"/>
          </p:nvPr>
        </p:nvSpPr>
        <p:spPr>
          <a:xfrm>
            <a:off x="75991" y="2641600"/>
            <a:ext cx="8987622" cy="3256916"/>
          </a:xfrm>
        </p:spPr>
        <p:txBody>
          <a:bodyPr/>
          <a:lstStyle/>
          <a:p>
            <a:r>
              <a:rPr lang="en-US" sz="2000" dirty="0"/>
              <a:t>Row activation completes when the </a:t>
            </a:r>
            <a:r>
              <a:rPr lang="en-US" sz="2000" b="1" dirty="0" err="1">
                <a:solidFill>
                  <a:schemeClr val="accent2">
                    <a:lumMod val="75000"/>
                  </a:schemeClr>
                </a:solidFill>
              </a:rPr>
              <a:t>bitline</a:t>
            </a:r>
            <a:r>
              <a:rPr lang="en-US" sz="2000" b="1" dirty="0">
                <a:solidFill>
                  <a:schemeClr val="accent2">
                    <a:lumMod val="75000"/>
                  </a:schemeClr>
                </a:solidFill>
              </a:rPr>
              <a:t> voltage </a:t>
            </a:r>
            <a:r>
              <a:rPr lang="en-US" sz="2000" dirty="0"/>
              <a:t>reaches a threshold (V</a:t>
            </a:r>
            <a:r>
              <a:rPr lang="en-US" sz="2000" baseline="-25000" dirty="0"/>
              <a:t>TH</a:t>
            </a:r>
            <a:r>
              <a:rPr lang="en-US" sz="2000" dirty="0"/>
              <a:t>)</a:t>
            </a:r>
          </a:p>
          <a:p>
            <a:r>
              <a:rPr lang="en-US" sz="2000" dirty="0"/>
              <a:t>Reduced</a:t>
            </a:r>
            <a:r>
              <a:rPr lang="en-US" sz="2000" b="1" dirty="0"/>
              <a:t> </a:t>
            </a:r>
            <a:r>
              <a:rPr lang="en-US" sz="2000" b="1" dirty="0" err="1"/>
              <a:t>wordline</a:t>
            </a:r>
            <a:r>
              <a:rPr lang="en-US" sz="2000" b="1" dirty="0"/>
              <a:t> voltage </a:t>
            </a:r>
            <a:r>
              <a:rPr lang="en-US" sz="2000" dirty="0"/>
              <a:t>leads to a </a:t>
            </a:r>
            <a:r>
              <a:rPr lang="en-US" sz="2000" b="1" dirty="0">
                <a:solidFill>
                  <a:srgbClr val="C00000"/>
                </a:solidFill>
              </a:rPr>
              <a:t>weaker channel</a:t>
            </a:r>
            <a:r>
              <a:rPr lang="en-US" sz="2000" dirty="0"/>
              <a:t> in the access transistor</a:t>
            </a:r>
          </a:p>
        </p:txBody>
      </p:sp>
      <p:pic>
        <p:nvPicPr>
          <p:cNvPr id="5" name="Picture 4">
            <a:extLst>
              <a:ext uri="{FF2B5EF4-FFF2-40B4-BE49-F238E27FC236}">
                <a16:creationId xmlns:a16="http://schemas.microsoft.com/office/drawing/2014/main" id="{76F21CCD-5371-C623-42F1-38E46843A8A2}"/>
              </a:ext>
            </a:extLst>
          </p:cNvPr>
          <p:cNvPicPr>
            <a:picLocks noChangeAspect="1"/>
          </p:cNvPicPr>
          <p:nvPr/>
        </p:nvPicPr>
        <p:blipFill rotWithShape="1">
          <a:blip r:embed="rId3">
            <a:extLst>
              <a:ext uri="{28A0092B-C50C-407E-A947-70E740481C1C}">
                <a14:useLocalDpi xmlns:a14="http://schemas.microsoft.com/office/drawing/2010/main" val="0"/>
              </a:ext>
            </a:extLst>
          </a:blip>
          <a:srcRect t="6845" b="49953"/>
          <a:stretch/>
        </p:blipFill>
        <p:spPr>
          <a:xfrm>
            <a:off x="263156" y="720574"/>
            <a:ext cx="8613289" cy="2009926"/>
          </a:xfrm>
          <a:prstGeom prst="rect">
            <a:avLst/>
          </a:prstGeom>
        </p:spPr>
      </p:pic>
      <p:sp>
        <p:nvSpPr>
          <p:cNvPr id="4" name="Rectangle 3">
            <a:extLst>
              <a:ext uri="{FF2B5EF4-FFF2-40B4-BE49-F238E27FC236}">
                <a16:creationId xmlns:a16="http://schemas.microsoft.com/office/drawing/2014/main" id="{711E65A1-491A-1659-FA51-0DC283623239}"/>
              </a:ext>
            </a:extLst>
          </p:cNvPr>
          <p:cNvSpPr/>
          <p:nvPr/>
        </p:nvSpPr>
        <p:spPr>
          <a:xfrm>
            <a:off x="1074420" y="801464"/>
            <a:ext cx="7578090" cy="135760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Bitline</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voltage takes longer to reach V</a:t>
            </a:r>
            <a:r>
              <a:rPr kumimoji="0" lang="en-US" sz="1800" b="1" i="0" u="none" strike="noStrike" kern="1200" cap="none" spc="0" normalizeH="0" baseline="-25000" noProof="0" dirty="0">
                <a:ln>
                  <a:noFill/>
                </a:ln>
                <a:solidFill>
                  <a:srgbClr val="C00000"/>
                </a:solidFill>
                <a:effectLst/>
                <a:uLnTx/>
                <a:uFillTx/>
                <a:latin typeface="Cambria" panose="02040503050406030204" pitchFamily="18" charset="0"/>
                <a:ea typeface="+mn-ea"/>
                <a:cs typeface="+mn-cs"/>
              </a:rPr>
              <a:t>TH</a:t>
            </a:r>
          </a:p>
        </p:txBody>
      </p:sp>
      <p:cxnSp>
        <p:nvCxnSpPr>
          <p:cNvPr id="8" name="Straight Arrow Connector 7">
            <a:extLst>
              <a:ext uri="{FF2B5EF4-FFF2-40B4-BE49-F238E27FC236}">
                <a16:creationId xmlns:a16="http://schemas.microsoft.com/office/drawing/2014/main" id="{7B0934C7-4242-62F7-4D6C-E28CD86F2438}"/>
              </a:ext>
            </a:extLst>
          </p:cNvPr>
          <p:cNvCxnSpPr/>
          <p:nvPr/>
        </p:nvCxnSpPr>
        <p:spPr>
          <a:xfrm>
            <a:off x="3238500" y="2644140"/>
            <a:ext cx="5461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9AEA066-34F8-3ED6-BB31-CADA07262264}"/>
              </a:ext>
            </a:extLst>
          </p:cNvPr>
          <p:cNvCxnSpPr>
            <a:cxnSpLocks/>
          </p:cNvCxnSpPr>
          <p:nvPr/>
        </p:nvCxnSpPr>
        <p:spPr>
          <a:xfrm>
            <a:off x="3208020" y="1485900"/>
            <a:ext cx="0" cy="10795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18B54A-F100-E329-EC7B-63909A5BF13C}"/>
              </a:ext>
            </a:extLst>
          </p:cNvPr>
          <p:cNvCxnSpPr>
            <a:cxnSpLocks/>
          </p:cNvCxnSpPr>
          <p:nvPr/>
        </p:nvCxnSpPr>
        <p:spPr>
          <a:xfrm>
            <a:off x="3797300" y="1485900"/>
            <a:ext cx="0" cy="10795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Cell2">
            <a:extLst>
              <a:ext uri="{FF2B5EF4-FFF2-40B4-BE49-F238E27FC236}">
                <a16:creationId xmlns:a16="http://schemas.microsoft.com/office/drawing/2014/main" id="{85027C17-CA20-F92B-2546-F6F33B68EF8E}"/>
              </a:ext>
            </a:extLst>
          </p:cNvPr>
          <p:cNvGrpSpPr/>
          <p:nvPr/>
        </p:nvGrpSpPr>
        <p:grpSpPr>
          <a:xfrm>
            <a:off x="3024412" y="3625851"/>
            <a:ext cx="3002632" cy="1760736"/>
            <a:chOff x="3024412" y="3625851"/>
            <a:chExt cx="3002632" cy="1760736"/>
          </a:xfrm>
        </p:grpSpPr>
        <p:sp>
          <p:nvSpPr>
            <p:cNvPr id="24" name="Rectangle 23">
              <a:extLst>
                <a:ext uri="{FF2B5EF4-FFF2-40B4-BE49-F238E27FC236}">
                  <a16:creationId xmlns:a16="http://schemas.microsoft.com/office/drawing/2014/main" id="{879A6923-CDCC-9778-1978-63E36A4DBF29}"/>
                </a:ext>
              </a:extLst>
            </p:cNvPr>
            <p:cNvSpPr/>
            <p:nvPr/>
          </p:nvSpPr>
          <p:spPr>
            <a:xfrm rot="16200000">
              <a:off x="2587576" y="4617829"/>
              <a:ext cx="1205594" cy="33192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Capacitor</a:t>
              </a:r>
            </a:p>
          </p:txBody>
        </p:sp>
        <p:sp>
          <p:nvSpPr>
            <p:cNvPr id="26" name="Rectangle 25">
              <a:extLst>
                <a:ext uri="{FF2B5EF4-FFF2-40B4-BE49-F238E27FC236}">
                  <a16:creationId xmlns:a16="http://schemas.microsoft.com/office/drawing/2014/main" id="{69D8F72C-645B-AE5B-320E-9CF97065DB6A}"/>
                </a:ext>
              </a:extLst>
            </p:cNvPr>
            <p:cNvSpPr/>
            <p:nvPr/>
          </p:nvSpPr>
          <p:spPr>
            <a:xfrm rot="5400000">
              <a:off x="5336130" y="4037888"/>
              <a:ext cx="1005903" cy="37592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ED7D30"/>
                  </a:solidFill>
                  <a:effectLst/>
                  <a:uLnTx/>
                  <a:uFillTx/>
                  <a:latin typeface="Cambria" panose="02040503050406030204" pitchFamily="18" charset="0"/>
                  <a:ea typeface="+mn-ea"/>
                  <a:cs typeface="+mn-cs"/>
                </a:rPr>
                <a:t>Bitline</a:t>
              </a:r>
              <a:endParaRPr kumimoji="0" lang="en-US" sz="1600" b="1" i="0" u="none" strike="noStrike" kern="1200" cap="none" spc="0" normalizeH="0" baseline="0" noProof="0" dirty="0">
                <a:ln>
                  <a:noFill/>
                </a:ln>
                <a:solidFill>
                  <a:srgbClr val="ED7D30"/>
                </a:solidFill>
                <a:effectLst/>
                <a:uLnTx/>
                <a:uFillTx/>
                <a:latin typeface="Cambria" panose="02040503050406030204" pitchFamily="18" charset="0"/>
                <a:ea typeface="+mn-ea"/>
                <a:cs typeface="+mn-cs"/>
              </a:endParaRPr>
            </a:p>
          </p:txBody>
        </p:sp>
        <p:cxnSp>
          <p:nvCxnSpPr>
            <p:cNvPr id="27" name="Straight Arrow Connector 26">
              <a:extLst>
                <a:ext uri="{FF2B5EF4-FFF2-40B4-BE49-F238E27FC236}">
                  <a16:creationId xmlns:a16="http://schemas.microsoft.com/office/drawing/2014/main" id="{34824A34-A03F-A9E5-9624-8FE129AB0638}"/>
                </a:ext>
              </a:extLst>
            </p:cNvPr>
            <p:cNvCxnSpPr/>
            <p:nvPr/>
          </p:nvCxnSpPr>
          <p:spPr>
            <a:xfrm flipV="1">
              <a:off x="5649123" y="3625851"/>
              <a:ext cx="0" cy="1605903"/>
            </a:xfrm>
            <a:prstGeom prst="straightConnector1">
              <a:avLst/>
            </a:prstGeom>
            <a:ln w="381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2BCDE8A-3F0E-93A3-5064-B6EA7B32EA9B}"/>
                </a:ext>
              </a:extLst>
            </p:cNvPr>
            <p:cNvCxnSpPr/>
            <p:nvPr/>
          </p:nvCxnSpPr>
          <p:spPr>
            <a:xfrm>
              <a:off x="3690731" y="4924431"/>
              <a:ext cx="0" cy="168621"/>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E96472A-A826-91B9-3252-F35A5B62FB50}"/>
                </a:ext>
              </a:extLst>
            </p:cNvPr>
            <p:cNvCxnSpPr/>
            <p:nvPr/>
          </p:nvCxnSpPr>
          <p:spPr>
            <a:xfrm flipV="1">
              <a:off x="3690731" y="4634532"/>
              <a:ext cx="0" cy="80391"/>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522B3DD-606F-A92D-24BC-CAAE5A85891B}"/>
                </a:ext>
              </a:extLst>
            </p:cNvPr>
            <p:cNvCxnSpPr/>
            <p:nvPr/>
          </p:nvCxnSpPr>
          <p:spPr>
            <a:xfrm flipH="1">
              <a:off x="3462733" y="4855442"/>
              <a:ext cx="45599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A85550-2F0D-788E-73F6-E7B8546B1A77}"/>
                </a:ext>
              </a:extLst>
            </p:cNvPr>
            <p:cNvCxnSpPr/>
            <p:nvPr/>
          </p:nvCxnSpPr>
          <p:spPr>
            <a:xfrm flipH="1">
              <a:off x="3462733" y="4714923"/>
              <a:ext cx="45599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33FCF3-193D-3DA7-ACE1-6EAD01203955}"/>
                </a:ext>
              </a:extLst>
            </p:cNvPr>
            <p:cNvCxnSpPr/>
            <p:nvPr/>
          </p:nvCxnSpPr>
          <p:spPr>
            <a:xfrm flipV="1">
              <a:off x="3690731" y="4855443"/>
              <a:ext cx="0" cy="6898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52" name="HiddenWordline">
            <a:extLst>
              <a:ext uri="{FF2B5EF4-FFF2-40B4-BE49-F238E27FC236}">
                <a16:creationId xmlns:a16="http://schemas.microsoft.com/office/drawing/2014/main" id="{9368B75D-7834-EB62-0EAF-A5C4A7B10E57}"/>
              </a:ext>
            </a:extLst>
          </p:cNvPr>
          <p:cNvGrpSpPr/>
          <p:nvPr/>
        </p:nvGrpSpPr>
        <p:grpSpPr>
          <a:xfrm>
            <a:off x="2860353" y="3483414"/>
            <a:ext cx="2978728" cy="338554"/>
            <a:chOff x="2860353" y="3483414"/>
            <a:chExt cx="2978728" cy="338554"/>
          </a:xfrm>
        </p:grpSpPr>
        <p:cxnSp>
          <p:nvCxnSpPr>
            <p:cNvPr id="55" name="Straight Arrow Connector 54">
              <a:extLst>
                <a:ext uri="{FF2B5EF4-FFF2-40B4-BE49-F238E27FC236}">
                  <a16:creationId xmlns:a16="http://schemas.microsoft.com/office/drawing/2014/main" id="{7CA41CDF-F0DF-9E85-7709-86DE9DE62219}"/>
                </a:ext>
              </a:extLst>
            </p:cNvPr>
            <p:cNvCxnSpPr>
              <a:cxnSpLocks/>
            </p:cNvCxnSpPr>
            <p:nvPr/>
          </p:nvCxnSpPr>
          <p:spPr>
            <a:xfrm flipH="1">
              <a:off x="5269688" y="3785271"/>
              <a:ext cx="569393"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2EDF92F-BED1-67EA-1CD5-03B09B45A87C}"/>
                </a:ext>
              </a:extLst>
            </p:cNvPr>
            <p:cNvCxnSpPr>
              <a:cxnSpLocks/>
            </p:cNvCxnSpPr>
            <p:nvPr/>
          </p:nvCxnSpPr>
          <p:spPr>
            <a:xfrm flipH="1">
              <a:off x="2896016" y="3786072"/>
              <a:ext cx="952760"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262CB3C-DC40-F2D5-F9C2-53863F152228}"/>
                </a:ext>
              </a:extLst>
            </p:cNvPr>
            <p:cNvSpPr txBox="1"/>
            <p:nvPr/>
          </p:nvSpPr>
          <p:spPr>
            <a:xfrm>
              <a:off x="2860353" y="3483414"/>
              <a:ext cx="9935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5597"/>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srgbClr val="2F5597"/>
                </a:solidFill>
                <a:effectLst/>
                <a:uLnTx/>
                <a:uFillTx/>
                <a:latin typeface="Cambria" panose="02040503050406030204" pitchFamily="18" charset="0"/>
                <a:ea typeface="+mn-ea"/>
                <a:cs typeface="+mn-cs"/>
              </a:endParaRPr>
            </a:p>
          </p:txBody>
        </p:sp>
      </p:grpSp>
      <p:sp>
        <p:nvSpPr>
          <p:cNvPr id="63" name="Rectangle 62">
            <a:extLst>
              <a:ext uri="{FF2B5EF4-FFF2-40B4-BE49-F238E27FC236}">
                <a16:creationId xmlns:a16="http://schemas.microsoft.com/office/drawing/2014/main" id="{F7564532-3ACE-049A-F254-6FF7096F5DA4}"/>
              </a:ext>
            </a:extLst>
          </p:cNvPr>
          <p:cNvSpPr/>
          <p:nvPr/>
        </p:nvSpPr>
        <p:spPr>
          <a:xfrm>
            <a:off x="2867528" y="3512311"/>
            <a:ext cx="3159516" cy="2015873"/>
          </a:xfrm>
          <a:prstGeom prst="rect">
            <a:avLst/>
          </a:prstGeom>
          <a:solidFill>
            <a:srgbClr val="FFFFFF">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Cell1">
            <a:extLst>
              <a:ext uri="{FF2B5EF4-FFF2-40B4-BE49-F238E27FC236}">
                <a16:creationId xmlns:a16="http://schemas.microsoft.com/office/drawing/2014/main" id="{7DDCB984-2F65-3319-A3BA-6144C1C97260}"/>
              </a:ext>
            </a:extLst>
          </p:cNvPr>
          <p:cNvGrpSpPr/>
          <p:nvPr/>
        </p:nvGrpSpPr>
        <p:grpSpPr>
          <a:xfrm>
            <a:off x="2628437" y="3516789"/>
            <a:ext cx="3010888" cy="1120765"/>
            <a:chOff x="2628437" y="3516789"/>
            <a:chExt cx="3010888" cy="1120765"/>
          </a:xfrm>
        </p:grpSpPr>
        <p:sp>
          <p:nvSpPr>
            <p:cNvPr id="22" name="Rectangle 21">
              <a:extLst>
                <a:ext uri="{FF2B5EF4-FFF2-40B4-BE49-F238E27FC236}">
                  <a16:creationId xmlns:a16="http://schemas.microsoft.com/office/drawing/2014/main" id="{A8C37259-9941-E412-82C7-D368D5C7C9B2}"/>
                </a:ext>
              </a:extLst>
            </p:cNvPr>
            <p:cNvSpPr/>
            <p:nvPr/>
          </p:nvSpPr>
          <p:spPr>
            <a:xfrm>
              <a:off x="2663928" y="3516789"/>
              <a:ext cx="1384811" cy="22302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 </a:t>
              </a:r>
            </a:p>
          </p:txBody>
        </p:sp>
        <p:cxnSp>
          <p:nvCxnSpPr>
            <p:cNvPr id="23" name="Straight Arrow Connector 22">
              <a:extLst>
                <a:ext uri="{FF2B5EF4-FFF2-40B4-BE49-F238E27FC236}">
                  <a16:creationId xmlns:a16="http://schemas.microsoft.com/office/drawing/2014/main" id="{025763CA-95CB-ACDB-95E4-597775D663C0}"/>
                </a:ext>
              </a:extLst>
            </p:cNvPr>
            <p:cNvCxnSpPr>
              <a:cxnSpLocks/>
            </p:cNvCxnSpPr>
            <p:nvPr/>
          </p:nvCxnSpPr>
          <p:spPr>
            <a:xfrm>
              <a:off x="3833855" y="3784757"/>
              <a:ext cx="1448009" cy="514"/>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72EBB14-5D78-7054-B396-E16B9C0011EF}"/>
                </a:ext>
              </a:extLst>
            </p:cNvPr>
            <p:cNvSpPr/>
            <p:nvPr/>
          </p:nvSpPr>
          <p:spPr>
            <a:xfrm>
              <a:off x="2628437" y="3910154"/>
              <a:ext cx="1158614" cy="24692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Access transistor</a:t>
              </a:r>
            </a:p>
          </p:txBody>
        </p:sp>
        <p:cxnSp>
          <p:nvCxnSpPr>
            <p:cNvPr id="28" name="Straight Arrow Connector 27">
              <a:extLst>
                <a:ext uri="{FF2B5EF4-FFF2-40B4-BE49-F238E27FC236}">
                  <a16:creationId xmlns:a16="http://schemas.microsoft.com/office/drawing/2014/main" id="{FC553517-77A9-F776-7234-0C48847BEF3C}"/>
                </a:ext>
              </a:extLst>
            </p:cNvPr>
            <p:cNvCxnSpPr/>
            <p:nvPr/>
          </p:nvCxnSpPr>
          <p:spPr>
            <a:xfrm flipV="1">
              <a:off x="4536338" y="3943089"/>
              <a:ext cx="0" cy="824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CB9DDE-E192-E757-8482-F012D05AA562}"/>
                </a:ext>
              </a:extLst>
            </p:cNvPr>
            <p:cNvCxnSpPr/>
            <p:nvPr/>
          </p:nvCxnSpPr>
          <p:spPr>
            <a:xfrm flipH="1">
              <a:off x="4316405" y="4029355"/>
              <a:ext cx="438325"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DC205F-8871-363A-5112-E3A169259D86}"/>
                </a:ext>
              </a:extLst>
            </p:cNvPr>
            <p:cNvCxnSpPr/>
            <p:nvPr/>
          </p:nvCxnSpPr>
          <p:spPr>
            <a:xfrm flipH="1" flipV="1">
              <a:off x="4754727" y="4088296"/>
              <a:ext cx="1" cy="13755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6A70283-7CAD-D48E-5920-F649346F4220}"/>
                </a:ext>
              </a:extLst>
            </p:cNvPr>
            <p:cNvCxnSpPr/>
            <p:nvPr/>
          </p:nvCxnSpPr>
          <p:spPr>
            <a:xfrm flipH="1">
              <a:off x="4316405" y="4088296"/>
              <a:ext cx="438325"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A370F4C-0154-D40E-F455-35687B6C0A1D}"/>
                </a:ext>
              </a:extLst>
            </p:cNvPr>
            <p:cNvCxnSpPr/>
            <p:nvPr/>
          </p:nvCxnSpPr>
          <p:spPr>
            <a:xfrm>
              <a:off x="4754727" y="4225852"/>
              <a:ext cx="169674"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6F62834-9F5B-5D29-31E7-703F4E793AD3}"/>
                </a:ext>
              </a:extLst>
            </p:cNvPr>
            <p:cNvCxnSpPr/>
            <p:nvPr/>
          </p:nvCxnSpPr>
          <p:spPr>
            <a:xfrm>
              <a:off x="4146730" y="4225852"/>
              <a:ext cx="169675"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9C8936D-53FC-3E3C-8639-CF3CA8A10D3E}"/>
                </a:ext>
              </a:extLst>
            </p:cNvPr>
            <p:cNvCxnSpPr/>
            <p:nvPr/>
          </p:nvCxnSpPr>
          <p:spPr>
            <a:xfrm flipH="1" flipV="1">
              <a:off x="4316404" y="4088296"/>
              <a:ext cx="1" cy="13755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360462-C6BA-D037-F6D1-60E002D0BE94}"/>
                </a:ext>
              </a:extLst>
            </p:cNvPr>
            <p:cNvCxnSpPr/>
            <p:nvPr/>
          </p:nvCxnSpPr>
          <p:spPr>
            <a:xfrm>
              <a:off x="4536338" y="3785673"/>
              <a:ext cx="1" cy="17026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1E418C0-FB5E-D4A4-6789-835C0F8AEAA2}"/>
                </a:ext>
              </a:extLst>
            </p:cNvPr>
            <p:cNvCxnSpPr>
              <a:cxnSpLocks/>
            </p:cNvCxnSpPr>
            <p:nvPr/>
          </p:nvCxnSpPr>
          <p:spPr>
            <a:xfrm flipH="1">
              <a:off x="4924403" y="4225851"/>
              <a:ext cx="714922"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5200CD2C-9C2D-012A-4D12-584A672E4551}"/>
                </a:ext>
              </a:extLst>
            </p:cNvPr>
            <p:cNvCxnSpPr/>
            <p:nvPr/>
          </p:nvCxnSpPr>
          <p:spPr>
            <a:xfrm rot="5400000">
              <a:off x="3713597" y="4204419"/>
              <a:ext cx="410269" cy="456001"/>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 name="Oval 5">
            <a:extLst>
              <a:ext uri="{FF2B5EF4-FFF2-40B4-BE49-F238E27FC236}">
                <a16:creationId xmlns:a16="http://schemas.microsoft.com/office/drawing/2014/main" id="{42A965E8-569C-22BB-CB60-8400055DEB8A}"/>
              </a:ext>
            </a:extLst>
          </p:cNvPr>
          <p:cNvSpPr/>
          <p:nvPr/>
        </p:nvSpPr>
        <p:spPr>
          <a:xfrm>
            <a:off x="3744447" y="3345688"/>
            <a:ext cx="1620000" cy="16200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B5040540-F758-3B9D-1734-F9D928F75DAA}"/>
              </a:ext>
            </a:extLst>
          </p:cNvPr>
          <p:cNvGrpSpPr/>
          <p:nvPr/>
        </p:nvGrpSpPr>
        <p:grpSpPr>
          <a:xfrm>
            <a:off x="3797300" y="4338272"/>
            <a:ext cx="1504171" cy="541711"/>
            <a:chOff x="3797300" y="5014220"/>
            <a:chExt cx="1504171" cy="541711"/>
          </a:xfrm>
        </p:grpSpPr>
        <p:cxnSp>
          <p:nvCxnSpPr>
            <p:cNvPr id="54" name="Straight Arrow Connector 53">
              <a:extLst>
                <a:ext uri="{FF2B5EF4-FFF2-40B4-BE49-F238E27FC236}">
                  <a16:creationId xmlns:a16="http://schemas.microsoft.com/office/drawing/2014/main" id="{B3297ACA-D53A-038D-A409-B2398F9FADCE}"/>
                </a:ext>
              </a:extLst>
            </p:cNvPr>
            <p:cNvCxnSpPr>
              <a:cxnSpLocks/>
            </p:cNvCxnSpPr>
            <p:nvPr/>
          </p:nvCxnSpPr>
          <p:spPr>
            <a:xfrm>
              <a:off x="3797300" y="5014220"/>
              <a:ext cx="1504171"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3252587-290F-AE7F-2238-3DD9E6DE90DB}"/>
                </a:ext>
              </a:extLst>
            </p:cNvPr>
            <p:cNvSpPr txBox="1"/>
            <p:nvPr/>
          </p:nvSpPr>
          <p:spPr>
            <a:xfrm>
              <a:off x="4090190" y="5021169"/>
              <a:ext cx="936475" cy="534762"/>
            </a:xfrm>
            <a:prstGeom prst="rect">
              <a:avLst/>
            </a:prstGeom>
            <a:noFill/>
          </p:spPr>
          <p:txBody>
            <a:bodyPr wrap="none" rtlCol="0">
              <a:spAutoFit/>
            </a:bodyPr>
            <a:lstStyle/>
            <a:p>
              <a:pPr marL="0" marR="0" lvl="0" indent="0" algn="l" defTabSz="914400" rtl="0" eaLnBrk="1" fontAlgn="auto" latinLnBrk="0" hangingPunct="1">
                <a:lnSpc>
                  <a:spcPts val="166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Weaker</a:t>
              </a:r>
            </a:p>
            <a:p>
              <a:pPr marL="0" marR="0" lvl="0" indent="0" algn="l" defTabSz="914400" rtl="0" eaLnBrk="1" fontAlgn="auto" latinLnBrk="0" hangingPunct="1">
                <a:lnSpc>
                  <a:spcPts val="166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channel</a:t>
              </a:r>
            </a:p>
          </p:txBody>
        </p:sp>
      </p:grpSp>
      <p:grpSp>
        <p:nvGrpSpPr>
          <p:cNvPr id="66" name="Group 65">
            <a:extLst>
              <a:ext uri="{FF2B5EF4-FFF2-40B4-BE49-F238E27FC236}">
                <a16:creationId xmlns:a16="http://schemas.microsoft.com/office/drawing/2014/main" id="{25DD1228-E22F-C9EA-1B48-1E8F61F29731}"/>
              </a:ext>
            </a:extLst>
          </p:cNvPr>
          <p:cNvGrpSpPr/>
          <p:nvPr/>
        </p:nvGrpSpPr>
        <p:grpSpPr>
          <a:xfrm>
            <a:off x="294491" y="5211845"/>
            <a:ext cx="8556554" cy="1152276"/>
            <a:chOff x="1643281" y="4277223"/>
            <a:chExt cx="6864225" cy="1468346"/>
          </a:xfrm>
        </p:grpSpPr>
        <p:sp>
          <p:nvSpPr>
            <p:cNvPr id="67" name="Rounded Rectangle 66">
              <a:extLst>
                <a:ext uri="{FF2B5EF4-FFF2-40B4-BE49-F238E27FC236}">
                  <a16:creationId xmlns:a16="http://schemas.microsoft.com/office/drawing/2014/main" id="{5AC1AFE1-4597-7904-AD36-CC5881F3E295}"/>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ound Same Side Corner Rectangle 67">
              <a:extLst>
                <a:ext uri="{FF2B5EF4-FFF2-40B4-BE49-F238E27FC236}">
                  <a16:creationId xmlns:a16="http://schemas.microsoft.com/office/drawing/2014/main" id="{65139468-2534-668D-5C53-7D4C08BC9D0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8</a:t>
              </a:r>
            </a:p>
          </p:txBody>
        </p:sp>
        <p:sp>
          <p:nvSpPr>
            <p:cNvPr id="69" name="TextBox 68">
              <a:extLst>
                <a:ext uri="{FF2B5EF4-FFF2-40B4-BE49-F238E27FC236}">
                  <a16:creationId xmlns:a16="http://schemas.microsoft.com/office/drawing/2014/main" id="{45510711-B98A-5942-2E80-67AAFFE23386}"/>
                </a:ext>
              </a:extLst>
            </p:cNvPr>
            <p:cNvSpPr txBox="1"/>
            <p:nvPr/>
          </p:nvSpPr>
          <p:spPr>
            <a:xfrm>
              <a:off x="1643281" y="4686629"/>
              <a:ext cx="6864225" cy="1058940"/>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Row activation latency</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r>
                <a:rPr kumimoji="0" lang="en-US" sz="2400" b="1" i="0" u="none" strike="noStrike" kern="1200" cap="none" spc="0" normalizeH="0" baseline="0" noProof="0" dirty="0">
                  <a:ln>
                    <a:noFill/>
                  </a:ln>
                  <a:solidFill>
                    <a:srgbClr val="C00000"/>
                  </a:solidFill>
                  <a:effectLst/>
                  <a:uLnTx/>
                  <a:uFillTx/>
                  <a:latin typeface="Cambria"/>
                  <a:ea typeface="Cambria"/>
                  <a:cs typeface="+mn-cs"/>
                </a:rPr>
                <a:t>increases</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with </a:t>
              </a:r>
              <a:r>
                <a:rPr kumimoji="0" lang="en-US" sz="2400" b="1" i="0" u="none" strike="noStrike" kern="1200" cap="none" spc="0" normalizeH="0" baseline="0" noProof="0" dirty="0">
                  <a:ln>
                    <a:noFill/>
                  </a:ln>
                  <a:solidFill>
                    <a:srgbClr val="00B050"/>
                  </a:solidFill>
                  <a:effectLst/>
                  <a:uLnTx/>
                  <a:uFillTx/>
                  <a:latin typeface="Cambria"/>
                  <a:ea typeface="Cambria"/>
                  <a:cs typeface="+mn-cs"/>
                </a:rPr>
                <a:t>reduced </a:t>
              </a:r>
              <a:r>
                <a:rPr kumimoji="0" lang="en-US" sz="2400" b="0" i="0" u="none" strike="noStrike" kern="1200" cap="none" spc="0" normalizeH="0" baseline="0" noProof="0" dirty="0" err="1">
                  <a:ln>
                    <a:noFill/>
                  </a:ln>
                  <a:solidFill>
                    <a:prstClr val="black"/>
                  </a:solidFill>
                  <a:effectLst/>
                  <a:uLnTx/>
                  <a:uFillTx/>
                  <a:latin typeface="Cambria"/>
                  <a:ea typeface="Cambria"/>
                  <a:cs typeface="+mn-cs"/>
                </a:rPr>
                <a:t>wordline</a:t>
              </a:r>
              <a:r>
                <a:rPr kumimoji="0" lang="en-US" sz="2400" b="0" i="0" u="none" strike="noStrike" kern="1200" cap="none" spc="0" normalizeH="0" baseline="0" noProof="0" dirty="0">
                  <a:ln>
                    <a:noFill/>
                  </a:ln>
                  <a:solidFill>
                    <a:prstClr val="black"/>
                  </a:solidFill>
                  <a:effectLst/>
                  <a:uLnTx/>
                  <a:uFillTx/>
                  <a:latin typeface="Cambria"/>
                  <a:ea typeface="Cambria"/>
                  <a:cs typeface="+mn-cs"/>
                </a:rPr>
                <a:t> voltage</a:t>
              </a:r>
            </a:p>
          </p:txBody>
        </p:sp>
      </p:grpSp>
      <p:sp>
        <p:nvSpPr>
          <p:cNvPr id="3" name="Oval 2">
            <a:extLst>
              <a:ext uri="{FF2B5EF4-FFF2-40B4-BE49-F238E27FC236}">
                <a16:creationId xmlns:a16="http://schemas.microsoft.com/office/drawing/2014/main" id="{318D0705-726E-16A1-DDCC-B83D4FDE81B1}"/>
              </a:ext>
            </a:extLst>
          </p:cNvPr>
          <p:cNvSpPr/>
          <p:nvPr/>
        </p:nvSpPr>
        <p:spPr>
          <a:xfrm>
            <a:off x="1168405" y="1315234"/>
            <a:ext cx="843248" cy="3103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CB808569-950B-00DD-6677-2395475E6541}"/>
              </a:ext>
            </a:extLst>
          </p:cNvPr>
          <p:cNvCxnSpPr/>
          <p:nvPr/>
        </p:nvCxnSpPr>
        <p:spPr>
          <a:xfrm>
            <a:off x="2726554" y="3633723"/>
            <a:ext cx="0" cy="3300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881E1C-453F-100C-F65F-CC4411AD48CA}"/>
              </a:ext>
            </a:extLst>
          </p:cNvPr>
          <p:cNvSpPr txBox="1"/>
          <p:nvPr/>
        </p:nvSpPr>
        <p:spPr>
          <a:xfrm>
            <a:off x="1728076" y="3354384"/>
            <a:ext cx="99847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Reducing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Voltage</a:t>
            </a:r>
          </a:p>
        </p:txBody>
      </p:sp>
      <p:sp>
        <p:nvSpPr>
          <p:cNvPr id="50" name="TextBox 49">
            <a:extLst>
              <a:ext uri="{FF2B5EF4-FFF2-40B4-BE49-F238E27FC236}">
                <a16:creationId xmlns:a16="http://schemas.microsoft.com/office/drawing/2014/main" id="{F3AF7FB5-1016-7E73-9D0B-D57E3D9AABC7}"/>
              </a:ext>
            </a:extLst>
          </p:cNvPr>
          <p:cNvSpPr txBox="1"/>
          <p:nvPr/>
        </p:nvSpPr>
        <p:spPr>
          <a:xfrm>
            <a:off x="5493026" y="-12589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0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4" grpId="0" animBg="1"/>
      <p:bldP spid="63" grpId="0" animBg="1"/>
      <p:bldP spid="6" grpId="0" animBg="1"/>
      <p:bldP spid="3" grpId="0" animBg="1"/>
      <p:bldP spid="3" grpId="1" animBg="1"/>
      <p:bldP spid="1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C271906-D35B-0CD4-846C-6D668FB1687E}"/>
              </a:ext>
            </a:extLst>
          </p:cNvPr>
          <p:cNvGrpSpPr/>
          <p:nvPr/>
        </p:nvGrpSpPr>
        <p:grpSpPr>
          <a:xfrm>
            <a:off x="265355" y="647708"/>
            <a:ext cx="8613289" cy="2468033"/>
            <a:chOff x="265355" y="859367"/>
            <a:chExt cx="8613289" cy="2468033"/>
          </a:xfrm>
        </p:grpSpPr>
        <p:pic>
          <p:nvPicPr>
            <p:cNvPr id="4" name="Picture 3">
              <a:extLst>
                <a:ext uri="{FF2B5EF4-FFF2-40B4-BE49-F238E27FC236}">
                  <a16:creationId xmlns:a16="http://schemas.microsoft.com/office/drawing/2014/main" id="{0A29964F-90B0-65B3-4821-88FE96EB068D}"/>
                </a:ext>
              </a:extLst>
            </p:cNvPr>
            <p:cNvPicPr>
              <a:picLocks noChangeAspect="1"/>
            </p:cNvPicPr>
            <p:nvPr/>
          </p:nvPicPr>
          <p:blipFill rotWithShape="1">
            <a:blip r:embed="rId3">
              <a:extLst>
                <a:ext uri="{28A0092B-C50C-407E-A947-70E740481C1C}">
                  <a14:useLocalDpi xmlns:a14="http://schemas.microsoft.com/office/drawing/2010/main" val="0"/>
                </a:ext>
              </a:extLst>
            </a:blip>
            <a:srcRect t="54414" b="545"/>
            <a:stretch/>
          </p:blipFill>
          <p:spPr>
            <a:xfrm>
              <a:off x="265355" y="1231900"/>
              <a:ext cx="8613289" cy="2095500"/>
            </a:xfrm>
            <a:prstGeom prst="rect">
              <a:avLst/>
            </a:prstGeom>
          </p:spPr>
        </p:pic>
        <p:sp>
          <p:nvSpPr>
            <p:cNvPr id="21" name="Rectangle 20">
              <a:extLst>
                <a:ext uri="{FF2B5EF4-FFF2-40B4-BE49-F238E27FC236}">
                  <a16:creationId xmlns:a16="http://schemas.microsoft.com/office/drawing/2014/main" id="{5167F63A-8FFD-DFE0-6D04-A3D91CEDCB43}"/>
                </a:ext>
              </a:extLst>
            </p:cNvPr>
            <p:cNvSpPr/>
            <p:nvPr/>
          </p:nvSpPr>
          <p:spPr>
            <a:xfrm>
              <a:off x="1866227" y="859367"/>
              <a:ext cx="6172865" cy="4360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DB762FC5-3E18-4797-9D44-F74F995DFF04}"/>
              </a:ext>
            </a:extLst>
          </p:cNvPr>
          <p:cNvSpPr>
            <a:spLocks noGrp="1"/>
          </p:cNvSpPr>
          <p:nvPr>
            <p:ph type="title"/>
          </p:nvPr>
        </p:nvSpPr>
        <p:spPr/>
        <p:txBody>
          <a:bodyPr/>
          <a:lstStyle/>
          <a:p>
            <a:r>
              <a:rPr lang="en-US" dirty="0"/>
              <a:t>Variation in Row Activation Latency</a:t>
            </a:r>
          </a:p>
        </p:txBody>
      </p:sp>
      <p:sp>
        <p:nvSpPr>
          <p:cNvPr id="37" name="Rectangle 36">
            <a:extLst>
              <a:ext uri="{FF2B5EF4-FFF2-40B4-BE49-F238E27FC236}">
                <a16:creationId xmlns:a16="http://schemas.microsoft.com/office/drawing/2014/main" id="{CD342EE0-0924-B9B8-476C-078609DE77FA}"/>
              </a:ext>
            </a:extLst>
          </p:cNvPr>
          <p:cNvSpPr/>
          <p:nvPr/>
        </p:nvSpPr>
        <p:spPr>
          <a:xfrm>
            <a:off x="4451351" y="1113374"/>
            <a:ext cx="209547"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ontent Placeholder 22">
            <a:extLst>
              <a:ext uri="{FF2B5EF4-FFF2-40B4-BE49-F238E27FC236}">
                <a16:creationId xmlns:a16="http://schemas.microsoft.com/office/drawing/2014/main" id="{0BA993FB-A9B0-038E-8988-F15FBA27C698}"/>
              </a:ext>
            </a:extLst>
          </p:cNvPr>
          <p:cNvSpPr>
            <a:spLocks noGrp="1"/>
          </p:cNvSpPr>
          <p:nvPr>
            <p:ph idx="1"/>
          </p:nvPr>
        </p:nvSpPr>
        <p:spPr>
          <a:xfrm>
            <a:off x="75991" y="3397121"/>
            <a:ext cx="8987622" cy="3068664"/>
          </a:xfrm>
        </p:spPr>
        <p:txBody>
          <a:bodyPr/>
          <a:lstStyle/>
          <a:p>
            <a:pPr marL="0" indent="0">
              <a:buNone/>
            </a:pPr>
            <a:r>
              <a:rPr lang="en-US" sz="2000" dirty="0"/>
              <a:t>When </a:t>
            </a:r>
            <a:r>
              <a:rPr lang="en-US" sz="2000" dirty="0" err="1"/>
              <a:t>wordline</a:t>
            </a:r>
            <a:r>
              <a:rPr lang="en-US" sz="2000" dirty="0"/>
              <a:t> voltage is reduced from 2.5V to 1.9V: </a:t>
            </a:r>
          </a:p>
          <a:p>
            <a:pPr lvl="1"/>
            <a:r>
              <a:rPr lang="en-US" sz="1800" dirty="0"/>
              <a:t>The worst-case row activation latency is still lower than nominal value</a:t>
            </a:r>
          </a:p>
          <a:p>
            <a:pPr lvl="1"/>
            <a:r>
              <a:rPr lang="en-US" sz="1800" dirty="0"/>
              <a:t>The </a:t>
            </a:r>
            <a:r>
              <a:rPr lang="en-US" sz="1800" dirty="0" err="1"/>
              <a:t>guardband</a:t>
            </a:r>
            <a:r>
              <a:rPr lang="en-US" sz="1800" dirty="0"/>
              <a:t> reduces from </a:t>
            </a:r>
            <a:r>
              <a:rPr lang="en-US" sz="1800" b="1" dirty="0">
                <a:solidFill>
                  <a:schemeClr val="accent2"/>
                </a:solidFill>
              </a:rPr>
              <a:t>4.4%</a:t>
            </a:r>
            <a:r>
              <a:rPr lang="en-US" sz="1800" dirty="0">
                <a:solidFill>
                  <a:schemeClr val="accent2"/>
                </a:solidFill>
              </a:rPr>
              <a:t> </a:t>
            </a:r>
            <a:r>
              <a:rPr lang="en-US" sz="1800" dirty="0"/>
              <a:t>to </a:t>
            </a:r>
            <a:r>
              <a:rPr lang="en-US" sz="1800" b="1" dirty="0">
                <a:solidFill>
                  <a:srgbClr val="8F0DA4"/>
                </a:solidFill>
              </a:rPr>
              <a:t>1.5%</a:t>
            </a:r>
            <a:r>
              <a:rPr lang="en-US" sz="1800" dirty="0"/>
              <a:t> </a:t>
            </a:r>
            <a:br>
              <a:rPr lang="en-US" sz="1800" dirty="0"/>
            </a:br>
            <a:r>
              <a:rPr lang="en-US" sz="1800" dirty="0"/>
              <a:t>as the worst-case latency increases from </a:t>
            </a:r>
            <a:r>
              <a:rPr lang="en-US" sz="1800" b="1" dirty="0">
                <a:solidFill>
                  <a:schemeClr val="accent2"/>
                </a:solidFill>
              </a:rPr>
              <a:t>12.9ns</a:t>
            </a:r>
            <a:r>
              <a:rPr lang="en-US" sz="1800" dirty="0"/>
              <a:t> to </a:t>
            </a:r>
            <a:r>
              <a:rPr lang="en-US" sz="1800" b="1" dirty="0">
                <a:solidFill>
                  <a:srgbClr val="8F0DA4"/>
                </a:solidFill>
              </a:rPr>
              <a:t>13.3ns</a:t>
            </a:r>
          </a:p>
        </p:txBody>
      </p:sp>
      <p:sp>
        <p:nvSpPr>
          <p:cNvPr id="34" name="TextBox 33">
            <a:extLst>
              <a:ext uri="{FF2B5EF4-FFF2-40B4-BE49-F238E27FC236}">
                <a16:creationId xmlns:a16="http://schemas.microsoft.com/office/drawing/2014/main" id="{9133C934-ECDA-C738-16CC-2622D230E493}"/>
              </a:ext>
            </a:extLst>
          </p:cNvPr>
          <p:cNvSpPr txBox="1"/>
          <p:nvPr/>
        </p:nvSpPr>
        <p:spPr>
          <a:xfrm>
            <a:off x="291524" y="6097612"/>
            <a:ext cx="855655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SPICE simulation results are </a:t>
            </a:r>
            <a:r>
              <a:rPr kumimoji="0" lang="en-US" sz="1400" b="0" i="1" u="sng" strike="noStrike" kern="1200" cap="none" spc="0" normalizeH="0" baseline="0" noProof="0" dirty="0">
                <a:ln>
                  <a:noFill/>
                </a:ln>
                <a:solidFill>
                  <a:prstClr val="black"/>
                </a:solidFill>
                <a:effectLst/>
                <a:uLnTx/>
                <a:uFillTx/>
                <a:latin typeface="Cambria" panose="02040503050406030204" pitchFamily="18" charset="0"/>
                <a:ea typeface="+mn-ea"/>
                <a:cs typeface="+mn-cs"/>
              </a:rPr>
              <a:t>not identical</a:t>
            </a: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 real chip observations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because the SPICE model </a:t>
            </a:r>
            <a:r>
              <a:rPr kumimoji="0" lang="en-US" sz="1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cannot </a:t>
            </a: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simulate a real DRAM chip’s </a:t>
            </a:r>
            <a:r>
              <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exact behavior </a:t>
            </a:r>
            <a:b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 </a:t>
            </a:r>
            <a:r>
              <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proprietary</a:t>
            </a: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design and manufacturing information </a:t>
            </a:r>
          </a:p>
        </p:txBody>
      </p:sp>
      <p:sp>
        <p:nvSpPr>
          <p:cNvPr id="36" name="Rectangle 35">
            <a:extLst>
              <a:ext uri="{FF2B5EF4-FFF2-40B4-BE49-F238E27FC236}">
                <a16:creationId xmlns:a16="http://schemas.microsoft.com/office/drawing/2014/main" id="{658AEBD0-3F93-2758-FDBD-24FF29D1EFBA}"/>
              </a:ext>
            </a:extLst>
          </p:cNvPr>
          <p:cNvSpPr/>
          <p:nvPr/>
        </p:nvSpPr>
        <p:spPr>
          <a:xfrm>
            <a:off x="4283076" y="1128191"/>
            <a:ext cx="14604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7B7E9AC9-F59E-6DD6-1EB3-148E0B172E9C}"/>
              </a:ext>
            </a:extLst>
          </p:cNvPr>
          <p:cNvGrpSpPr/>
          <p:nvPr/>
        </p:nvGrpSpPr>
        <p:grpSpPr>
          <a:xfrm>
            <a:off x="671756" y="650909"/>
            <a:ext cx="3772196" cy="1883807"/>
            <a:chOff x="671756" y="608574"/>
            <a:chExt cx="3772196" cy="1883807"/>
          </a:xfrm>
        </p:grpSpPr>
        <p:cxnSp>
          <p:nvCxnSpPr>
            <p:cNvPr id="35" name="Straight Connector 34">
              <a:extLst>
                <a:ext uri="{FF2B5EF4-FFF2-40B4-BE49-F238E27FC236}">
                  <a16:creationId xmlns:a16="http://schemas.microsoft.com/office/drawing/2014/main" id="{602BFB1B-8C06-F8D1-B923-A85EED20464B}"/>
                </a:ext>
              </a:extLst>
            </p:cNvPr>
            <p:cNvCxnSpPr>
              <a:cxnSpLocks/>
            </p:cNvCxnSpPr>
            <p:nvPr/>
          </p:nvCxnSpPr>
          <p:spPr>
            <a:xfrm>
              <a:off x="4435475" y="1041406"/>
              <a:ext cx="0" cy="1450975"/>
            </a:xfrm>
            <a:prstGeom prst="line">
              <a:avLst/>
            </a:prstGeom>
            <a:ln w="57150">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1419D260-C7BB-3A08-E13E-76979412C12B}"/>
                </a:ext>
              </a:extLst>
            </p:cNvPr>
            <p:cNvGrpSpPr/>
            <p:nvPr/>
          </p:nvGrpSpPr>
          <p:grpSpPr>
            <a:xfrm>
              <a:off x="671756" y="608574"/>
              <a:ext cx="3772196" cy="449295"/>
              <a:chOff x="671756" y="608574"/>
              <a:chExt cx="3772196" cy="449295"/>
            </a:xfrm>
          </p:grpSpPr>
          <p:sp>
            <p:nvSpPr>
              <p:cNvPr id="43" name="TextBox 42">
                <a:extLst>
                  <a:ext uri="{FF2B5EF4-FFF2-40B4-BE49-F238E27FC236}">
                    <a16:creationId xmlns:a16="http://schemas.microsoft.com/office/drawing/2014/main" id="{8A38CDB6-BB42-96F3-80CB-DFC3EAE6A6BA}"/>
                  </a:ext>
                </a:extLst>
              </p:cNvPr>
              <p:cNvSpPr txBox="1"/>
              <p:nvPr/>
            </p:nvSpPr>
            <p:spPr>
              <a:xfrm>
                <a:off x="671756" y="608574"/>
                <a:ext cx="3644667" cy="369332"/>
              </a:xfrm>
              <a:prstGeom prst="rect">
                <a:avLst/>
              </a:prstGeom>
              <a:solidFill>
                <a:schemeClr val="accent4">
                  <a:lumMod val="20000"/>
                  <a:lumOff val="8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Worst case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12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min</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when VPP = 2.5V</a:t>
                </a:r>
              </a:p>
            </p:txBody>
          </p:sp>
          <p:cxnSp>
            <p:nvCxnSpPr>
              <p:cNvPr id="44" name="Elbow Connector 43">
                <a:extLst>
                  <a:ext uri="{FF2B5EF4-FFF2-40B4-BE49-F238E27FC236}">
                    <a16:creationId xmlns:a16="http://schemas.microsoft.com/office/drawing/2014/main" id="{B63E8431-303A-03B5-9820-C440CCB2B690}"/>
                  </a:ext>
                </a:extLst>
              </p:cNvPr>
              <p:cNvCxnSpPr>
                <a:cxnSpLocks/>
                <a:stCxn id="43" idx="3"/>
              </p:cNvCxnSpPr>
              <p:nvPr/>
            </p:nvCxnSpPr>
            <p:spPr>
              <a:xfrm>
                <a:off x="4316423" y="793240"/>
                <a:ext cx="127529" cy="264629"/>
              </a:xfrm>
              <a:prstGeom prst="bentConnector2">
                <a:avLst/>
              </a:prstGeom>
              <a:ln w="38100">
                <a:solidFill>
                  <a:srgbClr val="FCCE25"/>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FD43C59C-5EDA-C914-C24D-7805322D075A}"/>
              </a:ext>
            </a:extLst>
          </p:cNvPr>
          <p:cNvGrpSpPr/>
          <p:nvPr/>
        </p:nvGrpSpPr>
        <p:grpSpPr>
          <a:xfrm>
            <a:off x="4686300" y="650909"/>
            <a:ext cx="3760537" cy="2834164"/>
            <a:chOff x="4686300" y="608574"/>
            <a:chExt cx="3760537" cy="2834164"/>
          </a:xfrm>
        </p:grpSpPr>
        <p:cxnSp>
          <p:nvCxnSpPr>
            <p:cNvPr id="6" name="Straight Connector 5">
              <a:extLst>
                <a:ext uri="{FF2B5EF4-FFF2-40B4-BE49-F238E27FC236}">
                  <a16:creationId xmlns:a16="http://schemas.microsoft.com/office/drawing/2014/main" id="{FB93D95C-ECBF-4B15-2220-52C54D49CD77}"/>
                </a:ext>
              </a:extLst>
            </p:cNvPr>
            <p:cNvCxnSpPr>
              <a:cxnSpLocks/>
            </p:cNvCxnSpPr>
            <p:nvPr/>
          </p:nvCxnSpPr>
          <p:spPr>
            <a:xfrm>
              <a:off x="4686300" y="1041406"/>
              <a:ext cx="0" cy="1450975"/>
            </a:xfrm>
            <a:prstGeom prst="line">
              <a:avLst/>
            </a:prstGeom>
            <a:ln w="57150">
              <a:solidFill>
                <a:srgbClr val="8F0DA4"/>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AB95EE-1179-C40F-ACA8-071BB4C88B2F}"/>
                </a:ext>
              </a:extLst>
            </p:cNvPr>
            <p:cNvCxnSpPr>
              <a:cxnSpLocks/>
            </p:cNvCxnSpPr>
            <p:nvPr/>
          </p:nvCxnSpPr>
          <p:spPr>
            <a:xfrm>
              <a:off x="4864097" y="1041406"/>
              <a:ext cx="3" cy="1450975"/>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FDEFE7-D495-B0D2-D754-DCF84C148D7C}"/>
                </a:ext>
              </a:extLst>
            </p:cNvPr>
            <p:cNvGrpSpPr/>
            <p:nvPr/>
          </p:nvGrpSpPr>
          <p:grpSpPr>
            <a:xfrm>
              <a:off x="4694764" y="608574"/>
              <a:ext cx="3752073" cy="2834164"/>
              <a:chOff x="4694764" y="608574"/>
              <a:chExt cx="3752073" cy="2834164"/>
            </a:xfrm>
          </p:grpSpPr>
          <p:cxnSp>
            <p:nvCxnSpPr>
              <p:cNvPr id="9" name="Elbow Connector 8">
                <a:extLst>
                  <a:ext uri="{FF2B5EF4-FFF2-40B4-BE49-F238E27FC236}">
                    <a16:creationId xmlns:a16="http://schemas.microsoft.com/office/drawing/2014/main" id="{F73128E9-5BF2-8A54-E587-4AC56192833C}"/>
                  </a:ext>
                </a:extLst>
              </p:cNvPr>
              <p:cNvCxnSpPr>
                <a:cxnSpLocks/>
                <a:stCxn id="7" idx="1"/>
              </p:cNvCxnSpPr>
              <p:nvPr/>
            </p:nvCxnSpPr>
            <p:spPr>
              <a:xfrm rot="10800000" flipV="1">
                <a:off x="4694764" y="793240"/>
                <a:ext cx="155411" cy="248166"/>
              </a:xfrm>
              <a:prstGeom prst="bentConnector2">
                <a:avLst/>
              </a:prstGeom>
              <a:ln w="38100">
                <a:solidFill>
                  <a:srgbClr val="8F0DA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B54DBB-4208-4F30-81D6-7854485292CB}"/>
                  </a:ext>
                </a:extLst>
              </p:cNvPr>
              <p:cNvSpPr txBox="1"/>
              <p:nvPr/>
            </p:nvSpPr>
            <p:spPr>
              <a:xfrm>
                <a:off x="4997499" y="3073406"/>
                <a:ext cx="32478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Nominal row activation latency</a:t>
                </a:r>
              </a:p>
            </p:txBody>
          </p:sp>
          <p:cxnSp>
            <p:nvCxnSpPr>
              <p:cNvPr id="14" name="Elbow Connector 13">
                <a:extLst>
                  <a:ext uri="{FF2B5EF4-FFF2-40B4-BE49-F238E27FC236}">
                    <a16:creationId xmlns:a16="http://schemas.microsoft.com/office/drawing/2014/main" id="{CBD9DDE6-F1F2-CBDE-7DBF-6DD64F8EB175}"/>
                  </a:ext>
                </a:extLst>
              </p:cNvPr>
              <p:cNvCxnSpPr>
                <a:cxnSpLocks/>
                <a:stCxn id="13" idx="1"/>
              </p:cNvCxnSpPr>
              <p:nvPr/>
            </p:nvCxnSpPr>
            <p:spPr>
              <a:xfrm rot="10800000">
                <a:off x="4881047" y="2552706"/>
                <a:ext cx="116453" cy="70536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761AF58-C53F-7C5E-3089-1C1B90D7FC6F}"/>
                  </a:ext>
                </a:extLst>
              </p:cNvPr>
              <p:cNvSpPr txBox="1"/>
              <p:nvPr/>
            </p:nvSpPr>
            <p:spPr>
              <a:xfrm>
                <a:off x="4850174" y="608574"/>
                <a:ext cx="3596663" cy="369332"/>
              </a:xfrm>
              <a:prstGeom prst="rect">
                <a:avLst/>
              </a:prstGeom>
              <a:solidFill>
                <a:srgbClr val="8F0DA4">
                  <a:alpha val="2470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Worst case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12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min</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when VPP = 1.9V</a:t>
                </a:r>
              </a:p>
            </p:txBody>
          </p:sp>
        </p:grpSp>
      </p:grpSp>
      <p:sp>
        <p:nvSpPr>
          <p:cNvPr id="27" name="Rectangle 26">
            <a:extLst>
              <a:ext uri="{FF2B5EF4-FFF2-40B4-BE49-F238E27FC236}">
                <a16:creationId xmlns:a16="http://schemas.microsoft.com/office/drawing/2014/main" id="{EBE51D31-BB42-E196-03F0-E3DF97FBD8E2}"/>
              </a:ext>
            </a:extLst>
          </p:cNvPr>
          <p:cNvSpPr/>
          <p:nvPr/>
        </p:nvSpPr>
        <p:spPr>
          <a:xfrm>
            <a:off x="4997499" y="1128191"/>
            <a:ext cx="276167"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DEE7B9B-E206-85AE-94D6-11E04407177D}"/>
              </a:ext>
            </a:extLst>
          </p:cNvPr>
          <p:cNvSpPr/>
          <p:nvPr/>
        </p:nvSpPr>
        <p:spPr>
          <a:xfrm>
            <a:off x="5292742" y="1113374"/>
            <a:ext cx="111125"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0064D87-66E1-C51F-D42D-0CE317674719}"/>
              </a:ext>
            </a:extLst>
          </p:cNvPr>
          <p:cNvSpPr/>
          <p:nvPr/>
        </p:nvSpPr>
        <p:spPr>
          <a:xfrm>
            <a:off x="7416824" y="1113373"/>
            <a:ext cx="361142" cy="1777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F986C133-7990-34D8-47EF-B36683C4DA86}"/>
              </a:ext>
            </a:extLst>
          </p:cNvPr>
          <p:cNvGrpSpPr/>
          <p:nvPr/>
        </p:nvGrpSpPr>
        <p:grpSpPr>
          <a:xfrm>
            <a:off x="291524" y="4803083"/>
            <a:ext cx="8556554" cy="1151782"/>
            <a:chOff x="1643281" y="4277223"/>
            <a:chExt cx="6864225" cy="1467717"/>
          </a:xfrm>
        </p:grpSpPr>
        <p:sp>
          <p:nvSpPr>
            <p:cNvPr id="39" name="Rounded Rectangle 38">
              <a:extLst>
                <a:ext uri="{FF2B5EF4-FFF2-40B4-BE49-F238E27FC236}">
                  <a16:creationId xmlns:a16="http://schemas.microsoft.com/office/drawing/2014/main" id="{59D7BD58-1A5F-8A77-5D39-163F5A74D5E7}"/>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ound Same Side Corner Rectangle 39">
              <a:extLst>
                <a:ext uri="{FF2B5EF4-FFF2-40B4-BE49-F238E27FC236}">
                  <a16:creationId xmlns:a16="http://schemas.microsoft.com/office/drawing/2014/main" id="{B7B2B7E9-3968-1E21-1FB3-4118BC26ECED}"/>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9</a:t>
              </a:r>
            </a:p>
          </p:txBody>
        </p:sp>
        <p:sp>
          <p:nvSpPr>
            <p:cNvPr id="41" name="TextBox 40">
              <a:extLst>
                <a:ext uri="{FF2B5EF4-FFF2-40B4-BE49-F238E27FC236}">
                  <a16:creationId xmlns:a16="http://schemas.microsoft.com/office/drawing/2014/main" id="{CFEE68AF-A4BA-EBD2-381C-79842F7A3E88}"/>
                </a:ext>
              </a:extLst>
            </p:cNvPr>
            <p:cNvSpPr txBox="1"/>
            <p:nvPr/>
          </p:nvSpPr>
          <p:spPr>
            <a:xfrm>
              <a:off x="1643281" y="4675316"/>
              <a:ext cx="6864225" cy="1058940"/>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SPICE simulation results </a:t>
              </a:r>
              <a:r>
                <a:rPr kumimoji="0" lang="en-US" sz="2400" b="1" i="0" u="none" strike="noStrike" kern="1200" cap="none" spc="0" normalizeH="0" baseline="0" noProof="0" dirty="0">
                  <a:ln>
                    <a:noFill/>
                  </a:ln>
                  <a:solidFill>
                    <a:srgbClr val="C00000"/>
                  </a:solidFill>
                  <a:effectLst/>
                  <a:uLnTx/>
                  <a:uFillTx/>
                  <a:latin typeface="Cambria"/>
                  <a:ea typeface="Cambria"/>
                  <a:cs typeface="+mn-cs"/>
                </a:rPr>
                <a:t>agree with </a:t>
              </a:r>
              <a:r>
                <a:rPr kumimoji="0" lang="en-US" sz="2400" b="0" i="0" u="none" strike="noStrike" kern="1200" cap="none" spc="0" normalizeH="0" baseline="0" noProof="0" dirty="0">
                  <a:ln>
                    <a:noFill/>
                  </a:ln>
                  <a:solidFill>
                    <a:prstClr val="black"/>
                  </a:solidFill>
                  <a:effectLst/>
                  <a:uLnTx/>
                  <a:uFillTx/>
                  <a:latin typeface="Cambria"/>
                  <a:ea typeface="Cambria"/>
                  <a:cs typeface="+mn-cs"/>
                </a:rPr>
                <a:t>our observations</a:t>
              </a:r>
              <a:br>
                <a:rPr kumimoji="0" lang="en-US" sz="2400" b="1" i="0" u="none" strike="noStrike" kern="1200" cap="none" spc="0" normalizeH="0" baseline="0" noProof="0" dirty="0">
                  <a:ln>
                    <a:noFill/>
                  </a:ln>
                  <a:solidFill>
                    <a:srgbClr val="C00000"/>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based on experiments </a:t>
              </a:r>
              <a:r>
                <a:rPr kumimoji="0" lang="en-US" sz="2400" b="1" i="0" u="none" strike="noStrike" kern="1200" cap="none" spc="0" normalizeH="0" baseline="0" noProof="0" dirty="0">
                  <a:ln>
                    <a:noFill/>
                  </a:ln>
                  <a:solidFill>
                    <a:srgbClr val="C00000"/>
                  </a:solidFill>
                  <a:effectLst/>
                  <a:uLnTx/>
                  <a:uFillTx/>
                  <a:latin typeface="Cambria"/>
                  <a:ea typeface="Cambria"/>
                  <a:cs typeface="+mn-cs"/>
                </a:rPr>
                <a:t>on real chips</a:t>
              </a:r>
              <a:endParaRPr kumimoji="0" lang="en-US" sz="2400" b="0" i="0" u="none" strike="noStrike" kern="1200" cap="none" spc="0" normalizeH="0" baseline="0" noProof="0" dirty="0">
                <a:ln>
                  <a:noFill/>
                </a:ln>
                <a:solidFill>
                  <a:prstClr val="black"/>
                </a:solidFill>
                <a:effectLst/>
                <a:uLnTx/>
                <a:uFillTx/>
                <a:latin typeface="Cambria"/>
                <a:ea typeface="Cambria"/>
                <a:cs typeface="+mn-cs"/>
              </a:endParaRPr>
            </a:p>
          </p:txBody>
        </p:sp>
      </p:grpSp>
    </p:spTree>
    <p:extLst>
      <p:ext uri="{BB962C8B-B14F-4D97-AF65-F5344CB8AC3E}">
        <p14:creationId xmlns:p14="http://schemas.microsoft.com/office/powerpoint/2010/main" val="203054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3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CEC5A3-479A-5541-8294-D2D82846756A}"/>
              </a:ext>
            </a:extLst>
          </p:cNvPr>
          <p:cNvSpPr txBox="1"/>
          <p:nvPr/>
        </p:nvSpPr>
        <p:spPr>
          <a:xfrm>
            <a:off x="2893197" y="3495039"/>
            <a:ext cx="358620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Window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ms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651914" y="1529266"/>
            <a:ext cx="2817748"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Data Retention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Bit Error Rate</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dirty="0" err="1"/>
              <a:t>Wordline</a:t>
            </a:r>
            <a:r>
              <a:rPr lang="en-US" dirty="0"/>
              <a:t> Voltage’s Effect on DRAM Refresh</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278380" y="760638"/>
            <a:ext cx="935302" cy="30777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0.05</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0.04</a:t>
            </a: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0.03</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0.02</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0.01</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19" name="TextBox 18">
            <a:extLst>
              <a:ext uri="{FF2B5EF4-FFF2-40B4-BE49-F238E27FC236}">
                <a16:creationId xmlns:a16="http://schemas.microsoft.com/office/drawing/2014/main" id="{97E20B31-0FE0-0DAA-8CFA-AD14118B22D5}"/>
              </a:ext>
            </a:extLst>
          </p:cNvPr>
          <p:cNvSpPr txBox="1"/>
          <p:nvPr/>
        </p:nvSpPr>
        <p:spPr>
          <a:xfrm>
            <a:off x="3014798" y="3121014"/>
            <a:ext cx="41099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64   256   1K   4K    16K</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87584" y="3944138"/>
            <a:ext cx="8568831" cy="1116000"/>
            <a:chOff x="1633432" y="4277223"/>
            <a:chExt cx="6874074" cy="1884811"/>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44528" cy="1884811"/>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33432" y="4755560"/>
              <a:ext cx="6864225" cy="119554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 </a:t>
              </a:r>
              <a:r>
                <a:rPr kumimoji="0" lang="en-US" sz="2000" b="0" i="0" u="none" strike="noStrike" kern="1200" cap="none" spc="0" normalizeH="0" baseline="0" noProof="0" dirty="0">
                  <a:ln>
                    <a:noFill/>
                  </a:ln>
                  <a:solidFill>
                    <a:prstClr val="black"/>
                  </a:solidFill>
                  <a:effectLst/>
                  <a:uLnTx/>
                  <a:uFillTx/>
                  <a:latin typeface="Cambria"/>
                  <a:ea typeface="Cambria"/>
                  <a:cs typeface="+mn-cs"/>
                </a:rPr>
                <a:t>tend to experience </a:t>
              </a:r>
              <a:r>
                <a:rPr kumimoji="0" lang="en-US" sz="2000" b="1" i="0" u="none" strike="noStrike" kern="1200" cap="none" spc="0" normalizeH="0" baseline="0" noProof="0" dirty="0">
                  <a:ln>
                    <a:noFill/>
                  </a:ln>
                  <a:solidFill>
                    <a:prstClr val="black"/>
                  </a:solidFill>
                  <a:effectLst/>
                  <a:uLnTx/>
                  <a:uFillTx/>
                  <a:latin typeface="Cambria"/>
                  <a:ea typeface="Cambria"/>
                  <a:cs typeface="+mn-cs"/>
                </a:rPr>
                <a:t>data retention bit flips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when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 is reduced</a:t>
              </a:r>
            </a:p>
          </p:txBody>
        </p:sp>
      </p:gr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40254" t="6869" r="34671" b="56200"/>
          <a:stretch/>
        </p:blipFill>
        <p:spPr>
          <a:xfrm>
            <a:off x="3114622" y="581535"/>
            <a:ext cx="3114401" cy="2619988"/>
          </a:xfrm>
          <a:prstGeom prst="rect">
            <a:avLst/>
          </a:prstGeom>
        </p:spPr>
      </p:pic>
      <p:grpSp>
        <p:nvGrpSpPr>
          <p:cNvPr id="29" name="Group 28">
            <a:extLst>
              <a:ext uri="{FF2B5EF4-FFF2-40B4-BE49-F238E27FC236}">
                <a16:creationId xmlns:a16="http://schemas.microsoft.com/office/drawing/2014/main" id="{391E07ED-F711-8A4D-B49D-7E72D38B4B02}"/>
              </a:ext>
            </a:extLst>
          </p:cNvPr>
          <p:cNvGrpSpPr/>
          <p:nvPr/>
        </p:nvGrpSpPr>
        <p:grpSpPr>
          <a:xfrm>
            <a:off x="4489450" y="1976090"/>
            <a:ext cx="4654550" cy="1149973"/>
            <a:chOff x="4489450" y="2559020"/>
            <a:chExt cx="4654550" cy="1149973"/>
          </a:xfrm>
        </p:grpSpPr>
        <p:sp>
          <p:nvSpPr>
            <p:cNvPr id="17" name="TextBox 16">
              <a:extLst>
                <a:ext uri="{FF2B5EF4-FFF2-40B4-BE49-F238E27FC236}">
                  <a16:creationId xmlns:a16="http://schemas.microsoft.com/office/drawing/2014/main" id="{2BCC1416-E7C0-4B40-A3EB-4A8C137DD2AA}"/>
                </a:ext>
              </a:extLst>
            </p:cNvPr>
            <p:cNvSpPr txBox="1"/>
            <p:nvPr/>
          </p:nvSpPr>
          <p:spPr>
            <a:xfrm>
              <a:off x="6215076" y="3062662"/>
              <a:ext cx="29289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Data retention BER increases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as </a:t>
              </a:r>
              <a:r>
                <a:rPr kumimoji="0" lang="en-US" sz="1800" b="0" i="1" u="none" strike="noStrike" kern="1200" cap="none" spc="0" normalizeH="0" baseline="0" noProof="0" dirty="0" err="1">
                  <a:ln>
                    <a:noFill/>
                  </a:ln>
                  <a:solidFill>
                    <a:srgbClr val="C00000"/>
                  </a:solidFill>
                  <a:effectLst/>
                  <a:uLnTx/>
                  <a:uFillTx/>
                  <a:latin typeface="Calibri" panose="020F0502020204030204"/>
                  <a:ea typeface="+mn-ea"/>
                  <a:cs typeface="+mn-cs"/>
                </a:rPr>
                <a:t>wordline</a:t>
              </a: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 voltage reduces</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0710989B-65A1-EA58-FCA9-0E2F42F5A45A}"/>
                </a:ext>
              </a:extLst>
            </p:cNvPr>
            <p:cNvGrpSpPr/>
            <p:nvPr/>
          </p:nvGrpSpPr>
          <p:grpSpPr>
            <a:xfrm>
              <a:off x="4489450" y="2559020"/>
              <a:ext cx="1597025" cy="1098580"/>
              <a:chOff x="4489450" y="2559020"/>
              <a:chExt cx="1597025" cy="1098580"/>
            </a:xfrm>
          </p:grpSpPr>
          <p:sp>
            <p:nvSpPr>
              <p:cNvPr id="15" name="Freeform 14">
                <a:extLst>
                  <a:ext uri="{FF2B5EF4-FFF2-40B4-BE49-F238E27FC236}">
                    <a16:creationId xmlns:a16="http://schemas.microsoft.com/office/drawing/2014/main" id="{46517CCD-B618-1550-34C5-F0213B849ED9}"/>
                  </a:ext>
                </a:extLst>
              </p:cNvPr>
              <p:cNvSpPr/>
              <p:nvPr/>
            </p:nvSpPr>
            <p:spPr>
              <a:xfrm>
                <a:off x="4489450" y="2559020"/>
                <a:ext cx="1597025" cy="1098580"/>
              </a:xfrm>
              <a:custGeom>
                <a:avLst/>
                <a:gdLst>
                  <a:gd name="connsiteX0" fmla="*/ 0 w 1495425"/>
                  <a:gd name="connsiteY0" fmla="*/ 866775 h 866775"/>
                  <a:gd name="connsiteX1" fmla="*/ 565150 w 1495425"/>
                  <a:gd name="connsiteY1" fmla="*/ 857250 h 866775"/>
                  <a:gd name="connsiteX2" fmla="*/ 908050 w 1495425"/>
                  <a:gd name="connsiteY2" fmla="*/ 796925 h 866775"/>
                  <a:gd name="connsiteX3" fmla="*/ 1196975 w 1495425"/>
                  <a:gd name="connsiteY3" fmla="*/ 650875 h 866775"/>
                  <a:gd name="connsiteX4" fmla="*/ 1492250 w 1495425"/>
                  <a:gd name="connsiteY4" fmla="*/ 320675 h 866775"/>
                  <a:gd name="connsiteX5" fmla="*/ 1495425 w 1495425"/>
                  <a:gd name="connsiteY5" fmla="*/ 0 h 866775"/>
                  <a:gd name="connsiteX6" fmla="*/ 1168400 w 1495425"/>
                  <a:gd name="connsiteY6" fmla="*/ 333375 h 866775"/>
                  <a:gd name="connsiteX7" fmla="*/ 860425 w 1495425"/>
                  <a:gd name="connsiteY7" fmla="*/ 606425 h 866775"/>
                  <a:gd name="connsiteX8" fmla="*/ 631825 w 1495425"/>
                  <a:gd name="connsiteY8" fmla="*/ 762000 h 866775"/>
                  <a:gd name="connsiteX9" fmla="*/ 0 w 1495425"/>
                  <a:gd name="connsiteY9" fmla="*/ 866775 h 86677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168400 w 1492555"/>
                  <a:gd name="connsiteY6" fmla="*/ 339725 h 873125"/>
                  <a:gd name="connsiteX7" fmla="*/ 860425 w 1492555"/>
                  <a:gd name="connsiteY7" fmla="*/ 61277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168400 w 1492555"/>
                  <a:gd name="connsiteY6" fmla="*/ 339725 h 873125"/>
                  <a:gd name="connsiteX7" fmla="*/ 860425 w 1492555"/>
                  <a:gd name="connsiteY7" fmla="*/ 61277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60425 w 1492555"/>
                  <a:gd name="connsiteY7" fmla="*/ 61277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09625 w 1492555"/>
                  <a:gd name="connsiteY7" fmla="*/ 60642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09625 w 1492555"/>
                  <a:gd name="connsiteY7" fmla="*/ 606425 h 873125"/>
                  <a:gd name="connsiteX8" fmla="*/ 501650 w 1492555"/>
                  <a:gd name="connsiteY8" fmla="*/ 752475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03275 w 1492555"/>
                  <a:gd name="connsiteY7" fmla="*/ 587375 h 873125"/>
                  <a:gd name="connsiteX8" fmla="*/ 501650 w 1492555"/>
                  <a:gd name="connsiteY8" fmla="*/ 752475 h 873125"/>
                  <a:gd name="connsiteX9" fmla="*/ 0 w 1492555"/>
                  <a:gd name="connsiteY9" fmla="*/ 873125 h 873125"/>
                  <a:gd name="connsiteX0" fmla="*/ 0 w 1492555"/>
                  <a:gd name="connsiteY0" fmla="*/ 876300 h 876300"/>
                  <a:gd name="connsiteX1" fmla="*/ 565150 w 1492555"/>
                  <a:gd name="connsiteY1" fmla="*/ 866775 h 876300"/>
                  <a:gd name="connsiteX2" fmla="*/ 908050 w 1492555"/>
                  <a:gd name="connsiteY2" fmla="*/ 806450 h 876300"/>
                  <a:gd name="connsiteX3" fmla="*/ 1196975 w 1492555"/>
                  <a:gd name="connsiteY3" fmla="*/ 660400 h 876300"/>
                  <a:gd name="connsiteX4" fmla="*/ 1492250 w 1492555"/>
                  <a:gd name="connsiteY4" fmla="*/ 330200 h 876300"/>
                  <a:gd name="connsiteX5" fmla="*/ 1492250 w 1492555"/>
                  <a:gd name="connsiteY5" fmla="*/ 0 h 876300"/>
                  <a:gd name="connsiteX6" fmla="*/ 1089025 w 1492555"/>
                  <a:gd name="connsiteY6" fmla="*/ 320675 h 876300"/>
                  <a:gd name="connsiteX7" fmla="*/ 803275 w 1492555"/>
                  <a:gd name="connsiteY7" fmla="*/ 590550 h 876300"/>
                  <a:gd name="connsiteX8" fmla="*/ 501650 w 1492555"/>
                  <a:gd name="connsiteY8" fmla="*/ 755650 h 876300"/>
                  <a:gd name="connsiteX9" fmla="*/ 0 w 1492555"/>
                  <a:gd name="connsiteY9" fmla="*/ 876300 h 876300"/>
                  <a:gd name="connsiteX0" fmla="*/ 0 w 1492555"/>
                  <a:gd name="connsiteY0" fmla="*/ 876362 h 876362"/>
                  <a:gd name="connsiteX1" fmla="*/ 565150 w 1492555"/>
                  <a:gd name="connsiteY1" fmla="*/ 866837 h 876362"/>
                  <a:gd name="connsiteX2" fmla="*/ 908050 w 1492555"/>
                  <a:gd name="connsiteY2" fmla="*/ 806512 h 876362"/>
                  <a:gd name="connsiteX3" fmla="*/ 1196975 w 1492555"/>
                  <a:gd name="connsiteY3" fmla="*/ 660462 h 876362"/>
                  <a:gd name="connsiteX4" fmla="*/ 1492250 w 1492555"/>
                  <a:gd name="connsiteY4" fmla="*/ 330262 h 876362"/>
                  <a:gd name="connsiteX5" fmla="*/ 1492250 w 1492555"/>
                  <a:gd name="connsiteY5" fmla="*/ 62 h 876362"/>
                  <a:gd name="connsiteX6" fmla="*/ 1089025 w 1492555"/>
                  <a:gd name="connsiteY6" fmla="*/ 320737 h 876362"/>
                  <a:gd name="connsiteX7" fmla="*/ 803275 w 1492555"/>
                  <a:gd name="connsiteY7" fmla="*/ 590612 h 876362"/>
                  <a:gd name="connsiteX8" fmla="*/ 501650 w 1492555"/>
                  <a:gd name="connsiteY8" fmla="*/ 755712 h 876362"/>
                  <a:gd name="connsiteX9" fmla="*/ 0 w 1492555"/>
                  <a:gd name="connsiteY9" fmla="*/ 876362 h 876362"/>
                  <a:gd name="connsiteX0" fmla="*/ 0 w 1597025"/>
                  <a:gd name="connsiteY0" fmla="*/ 1098580 h 1098580"/>
                  <a:gd name="connsiteX1" fmla="*/ 565150 w 1597025"/>
                  <a:gd name="connsiteY1" fmla="*/ 1089055 h 1098580"/>
                  <a:gd name="connsiteX2" fmla="*/ 908050 w 1597025"/>
                  <a:gd name="connsiteY2" fmla="*/ 1028730 h 1098580"/>
                  <a:gd name="connsiteX3" fmla="*/ 1196975 w 1597025"/>
                  <a:gd name="connsiteY3" fmla="*/ 882680 h 1098580"/>
                  <a:gd name="connsiteX4" fmla="*/ 1492250 w 1597025"/>
                  <a:gd name="connsiteY4" fmla="*/ 552480 h 1098580"/>
                  <a:gd name="connsiteX5" fmla="*/ 1597025 w 1597025"/>
                  <a:gd name="connsiteY5" fmla="*/ 30 h 1098580"/>
                  <a:gd name="connsiteX6" fmla="*/ 1089025 w 1597025"/>
                  <a:gd name="connsiteY6" fmla="*/ 542955 h 1098580"/>
                  <a:gd name="connsiteX7" fmla="*/ 803275 w 1597025"/>
                  <a:gd name="connsiteY7" fmla="*/ 812830 h 1098580"/>
                  <a:gd name="connsiteX8" fmla="*/ 501650 w 1597025"/>
                  <a:gd name="connsiteY8" fmla="*/ 977930 h 1098580"/>
                  <a:gd name="connsiteX9" fmla="*/ 0 w 1597025"/>
                  <a:gd name="connsiteY9" fmla="*/ 1098580 h 1098580"/>
                  <a:gd name="connsiteX0" fmla="*/ 0 w 1597025"/>
                  <a:gd name="connsiteY0" fmla="*/ 1098580 h 1098580"/>
                  <a:gd name="connsiteX1" fmla="*/ 565150 w 1597025"/>
                  <a:gd name="connsiteY1" fmla="*/ 1089055 h 1098580"/>
                  <a:gd name="connsiteX2" fmla="*/ 908050 w 1597025"/>
                  <a:gd name="connsiteY2" fmla="*/ 1028730 h 1098580"/>
                  <a:gd name="connsiteX3" fmla="*/ 1196975 w 1597025"/>
                  <a:gd name="connsiteY3" fmla="*/ 882680 h 1098580"/>
                  <a:gd name="connsiteX4" fmla="*/ 1593850 w 1597025"/>
                  <a:gd name="connsiteY4" fmla="*/ 396905 h 1098580"/>
                  <a:gd name="connsiteX5" fmla="*/ 1597025 w 1597025"/>
                  <a:gd name="connsiteY5" fmla="*/ 30 h 1098580"/>
                  <a:gd name="connsiteX6" fmla="*/ 1089025 w 1597025"/>
                  <a:gd name="connsiteY6" fmla="*/ 542955 h 1098580"/>
                  <a:gd name="connsiteX7" fmla="*/ 803275 w 1597025"/>
                  <a:gd name="connsiteY7" fmla="*/ 812830 h 1098580"/>
                  <a:gd name="connsiteX8" fmla="*/ 501650 w 1597025"/>
                  <a:gd name="connsiteY8" fmla="*/ 977930 h 1098580"/>
                  <a:gd name="connsiteX9" fmla="*/ 0 w 1597025"/>
                  <a:gd name="connsiteY9" fmla="*/ 1098580 h 109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7025" h="1098580">
                    <a:moveTo>
                      <a:pt x="0" y="1098580"/>
                    </a:moveTo>
                    <a:lnTo>
                      <a:pt x="565150" y="1089055"/>
                    </a:lnTo>
                    <a:lnTo>
                      <a:pt x="908050" y="1028730"/>
                    </a:lnTo>
                    <a:lnTo>
                      <a:pt x="1196975" y="882680"/>
                    </a:lnTo>
                    <a:lnTo>
                      <a:pt x="1593850" y="396905"/>
                    </a:lnTo>
                    <a:cubicBezTo>
                      <a:pt x="1594908" y="290013"/>
                      <a:pt x="1595967" y="106922"/>
                      <a:pt x="1597025" y="30"/>
                    </a:cubicBezTo>
                    <a:cubicBezTo>
                      <a:pt x="1571625" y="-4203"/>
                      <a:pt x="1196975" y="429713"/>
                      <a:pt x="1089025" y="542955"/>
                    </a:cubicBezTo>
                    <a:lnTo>
                      <a:pt x="803275" y="812830"/>
                    </a:lnTo>
                    <a:lnTo>
                      <a:pt x="501650" y="977930"/>
                    </a:lnTo>
                    <a:lnTo>
                      <a:pt x="0" y="109858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13F76447-6AA6-3920-502A-45F1BFC2CF86}"/>
                  </a:ext>
                </a:extLst>
              </p:cNvPr>
              <p:cNvCxnSpPr>
                <a:cxnSpLocks/>
              </p:cNvCxnSpPr>
              <p:nvPr/>
            </p:nvCxnSpPr>
            <p:spPr>
              <a:xfrm flipH="1" flipV="1">
                <a:off x="5894496" y="2804160"/>
                <a:ext cx="2555" cy="3159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4602BE-DDE0-A64B-6E15-31D7213050CB}"/>
                  </a:ext>
                </a:extLst>
              </p:cNvPr>
              <p:cNvCxnSpPr>
                <a:cxnSpLocks/>
              </p:cNvCxnSpPr>
              <p:nvPr/>
            </p:nvCxnSpPr>
            <p:spPr>
              <a:xfrm flipV="1">
                <a:off x="5576606" y="3120136"/>
                <a:ext cx="0" cy="320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72F98A8-0EC9-7680-B460-E4D018798BBC}"/>
                  </a:ext>
                </a:extLst>
              </p:cNvPr>
              <p:cNvCxnSpPr>
                <a:cxnSpLocks/>
              </p:cNvCxnSpPr>
              <p:nvPr/>
            </p:nvCxnSpPr>
            <p:spPr>
              <a:xfrm flipV="1">
                <a:off x="5264377" y="3385827"/>
                <a:ext cx="0" cy="2105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5A7C3383-DCB2-FFC7-A2B8-06986515ACF6}"/>
              </a:ext>
            </a:extLst>
          </p:cNvPr>
          <p:cNvGrpSpPr/>
          <p:nvPr/>
        </p:nvGrpSpPr>
        <p:grpSpPr>
          <a:xfrm>
            <a:off x="268834" y="5181220"/>
            <a:ext cx="8573145" cy="1116001"/>
            <a:chOff x="1643281" y="4277224"/>
            <a:chExt cx="6877535" cy="1884810"/>
          </a:xfrm>
        </p:grpSpPr>
        <p:sp>
          <p:nvSpPr>
            <p:cNvPr id="28" name="Rounded Rectangle 27">
              <a:extLst>
                <a:ext uri="{FF2B5EF4-FFF2-40B4-BE49-F238E27FC236}">
                  <a16:creationId xmlns:a16="http://schemas.microsoft.com/office/drawing/2014/main" id="{EF3D6E8F-5C82-99E5-974E-756EC8FDC554}"/>
                </a:ext>
              </a:extLst>
            </p:cNvPr>
            <p:cNvSpPr/>
            <p:nvPr/>
          </p:nvSpPr>
          <p:spPr>
            <a:xfrm>
              <a:off x="1643281" y="4277226"/>
              <a:ext cx="6844528" cy="188480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ound Same Side Corner Rectangle 29">
              <a:extLst>
                <a:ext uri="{FF2B5EF4-FFF2-40B4-BE49-F238E27FC236}">
                  <a16:creationId xmlns:a16="http://schemas.microsoft.com/office/drawing/2014/main" id="{4AD5EC17-8BE0-8223-9864-9AC28B6C1B5D}"/>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13</a:t>
              </a:r>
            </a:p>
          </p:txBody>
        </p:sp>
        <p:sp>
          <p:nvSpPr>
            <p:cNvPr id="31" name="TextBox 30">
              <a:extLst>
                <a:ext uri="{FF2B5EF4-FFF2-40B4-BE49-F238E27FC236}">
                  <a16:creationId xmlns:a16="http://schemas.microsoft.com/office/drawing/2014/main" id="{22D76B6A-6DCB-A7A1-F7F5-57C6D392DFFA}"/>
                </a:ext>
              </a:extLst>
            </p:cNvPr>
            <p:cNvSpPr txBox="1"/>
            <p:nvPr/>
          </p:nvSpPr>
          <p:spPr>
            <a:xfrm>
              <a:off x="1656591" y="4814009"/>
              <a:ext cx="6864225" cy="119554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216 out of 272 </a:t>
              </a:r>
              <a:r>
                <a:rPr kumimoji="0" lang="en-US" sz="2000" b="0" i="0" u="none" strike="noStrike" kern="1200" cap="none" spc="0" normalizeH="0" baseline="0" noProof="0" dirty="0">
                  <a:ln>
                    <a:noFill/>
                  </a:ln>
                  <a:solidFill>
                    <a:prstClr val="black"/>
                  </a:solidFill>
                  <a:effectLst/>
                  <a:uLnTx/>
                  <a:uFillTx/>
                  <a:latin typeface="Cambria"/>
                  <a:ea typeface="Cambria"/>
                  <a:cs typeface="+mn-cs"/>
                </a:rPr>
                <a:t>DRAM chips</a:t>
              </a:r>
              <a:r>
                <a:rPr kumimoji="0" lang="en-US" sz="2000" b="1" i="0" u="none" strike="noStrike" kern="1200" cap="none" spc="0" normalizeH="0" baseline="0" noProof="0" dirty="0">
                  <a:ln>
                    <a:noFill/>
                  </a:ln>
                  <a:solidFill>
                    <a:srgbClr val="C00000"/>
                  </a:solidFill>
                  <a:effectLst/>
                  <a:uLnTx/>
                  <a:uFillTx/>
                  <a:latin typeface="Cambria"/>
                  <a:ea typeface="Cambria"/>
                  <a:cs typeface="+mn-cs"/>
                </a:rPr>
                <a:t> </a:t>
              </a: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reliably operate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using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nominal refresh rate</a:t>
              </a:r>
              <a:br>
                <a:rPr kumimoji="0" lang="en-US" sz="2000" b="1" i="0" u="none" strike="noStrike" kern="1200" cap="none" spc="0" normalizeH="0" baseline="0" noProof="0" dirty="0">
                  <a:ln>
                    <a:noFill/>
                  </a:ln>
                  <a:solidFill>
                    <a:srgbClr val="2F5597"/>
                  </a:solidFill>
                  <a:effectLst/>
                  <a:uLnTx/>
                  <a:uFillTx/>
                  <a:latin typeface="Cambria" panose="02040503050406030204" pitchFamily="18" charset="0"/>
                  <a:ea typeface="+mn-ea"/>
                  <a:cs typeface="+mn-cs"/>
                </a:rPr>
              </a:b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due to the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built-in safety margins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guardbands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grpSp>
      <p:grpSp>
        <p:nvGrpSpPr>
          <p:cNvPr id="14" name="Group 13">
            <a:extLst>
              <a:ext uri="{FF2B5EF4-FFF2-40B4-BE49-F238E27FC236}">
                <a16:creationId xmlns:a16="http://schemas.microsoft.com/office/drawing/2014/main" id="{019530C3-8A4C-2C79-3355-F08FA06B568B}"/>
              </a:ext>
            </a:extLst>
          </p:cNvPr>
          <p:cNvGrpSpPr/>
          <p:nvPr/>
        </p:nvGrpSpPr>
        <p:grpSpPr>
          <a:xfrm>
            <a:off x="5205426" y="996093"/>
            <a:ext cx="3938575" cy="1243177"/>
            <a:chOff x="5205426" y="996093"/>
            <a:chExt cx="3938575" cy="1243177"/>
          </a:xfrm>
        </p:grpSpPr>
        <p:sp>
          <p:nvSpPr>
            <p:cNvPr id="3" name="TextBox 2">
              <a:extLst>
                <a:ext uri="{FF2B5EF4-FFF2-40B4-BE49-F238E27FC236}">
                  <a16:creationId xmlns:a16="http://schemas.microsoft.com/office/drawing/2014/main" id="{B2718339-EE49-8F98-68E3-AA5293C1477A}"/>
                </a:ext>
              </a:extLst>
            </p:cNvPr>
            <p:cNvSpPr txBox="1"/>
            <p:nvPr/>
          </p:nvSpPr>
          <p:spPr>
            <a:xfrm>
              <a:off x="6229023" y="996093"/>
              <a:ext cx="29149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Different colors represent different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voltage levels</a:t>
              </a:r>
            </a:p>
          </p:txBody>
        </p:sp>
        <p:cxnSp>
          <p:nvCxnSpPr>
            <p:cNvPr id="7" name="Straight Arrow Connector 6">
              <a:extLst>
                <a:ext uri="{FF2B5EF4-FFF2-40B4-BE49-F238E27FC236}">
                  <a16:creationId xmlns:a16="http://schemas.microsoft.com/office/drawing/2014/main" id="{FA78DC41-B171-1F59-844F-28F1640FBC82}"/>
                </a:ext>
              </a:extLst>
            </p:cNvPr>
            <p:cNvCxnSpPr/>
            <p:nvPr/>
          </p:nvCxnSpPr>
          <p:spPr>
            <a:xfrm flipH="1">
              <a:off x="5219373" y="1209381"/>
              <a:ext cx="1009650" cy="0"/>
            </a:xfrm>
            <a:prstGeom prst="straightConnector1">
              <a:avLst/>
            </a:prstGeom>
            <a:ln w="38100">
              <a:solidFill>
                <a:srgbClr val="DE5F6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4D98742-19DD-4690-4EA5-19DEEE0A05E7}"/>
                </a:ext>
              </a:extLst>
            </p:cNvPr>
            <p:cNvCxnSpPr>
              <a:cxnSpLocks/>
            </p:cNvCxnSpPr>
            <p:nvPr/>
          </p:nvCxnSpPr>
          <p:spPr>
            <a:xfrm flipH="1">
              <a:off x="5219373" y="1467005"/>
              <a:ext cx="995703" cy="236065"/>
            </a:xfrm>
            <a:prstGeom prst="straightConnector1">
              <a:avLst/>
            </a:prstGeom>
            <a:ln w="38100">
              <a:solidFill>
                <a:srgbClr val="F9944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619300-1705-EFC9-6731-4400BDA391C5}"/>
                </a:ext>
              </a:extLst>
            </p:cNvPr>
            <p:cNvCxnSpPr>
              <a:cxnSpLocks/>
            </p:cNvCxnSpPr>
            <p:nvPr/>
          </p:nvCxnSpPr>
          <p:spPr>
            <a:xfrm flipH="1">
              <a:off x="5205426" y="1746001"/>
              <a:ext cx="1009650" cy="493269"/>
            </a:xfrm>
            <a:prstGeom prst="straightConnector1">
              <a:avLst/>
            </a:prstGeom>
            <a:ln w="38100">
              <a:solidFill>
                <a:srgbClr val="FBD52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844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120D6-A3CF-18DF-BD8C-2BE1C189B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7424C1-501C-1DBA-F26A-A7F07CE32194}"/>
              </a:ext>
            </a:extLst>
          </p:cNvPr>
          <p:cNvSpPr>
            <a:spLocks noGrp="1"/>
          </p:cNvSpPr>
          <p:nvPr>
            <p:ph type="title"/>
          </p:nvPr>
        </p:nvSpPr>
        <p:spPr/>
        <p:txBody>
          <a:bodyPr/>
          <a:lstStyle/>
          <a:p>
            <a:r>
              <a:rPr lang="en-US" b="1" dirty="0"/>
              <a:t>DRAM Testing Infrastructure</a:t>
            </a:r>
          </a:p>
        </p:txBody>
      </p:sp>
      <p:sp>
        <p:nvSpPr>
          <p:cNvPr id="5" name="Rectangle 4">
            <a:extLst>
              <a:ext uri="{FF2B5EF4-FFF2-40B4-BE49-F238E27FC236}">
                <a16:creationId xmlns:a16="http://schemas.microsoft.com/office/drawing/2014/main" id="{6E5EF29C-3822-71BA-0D8E-5709E89B2D1B}"/>
              </a:ext>
            </a:extLst>
          </p:cNvPr>
          <p:cNvSpPr/>
          <p:nvPr/>
        </p:nvSpPr>
        <p:spPr>
          <a:xfrm>
            <a:off x="23300" y="945044"/>
            <a:ext cx="8954439" cy="424732"/>
          </a:xfrm>
          <a:prstGeom prst="rect">
            <a:avLst/>
          </a:prstGeom>
        </p:spPr>
        <p:txBody>
          <a:bodyPr wrap="square">
            <a:spAutoFit/>
          </a:bodyPr>
          <a:lstStyle/>
          <a:p>
            <a:pPr marL="11113" lvl="1">
              <a:lnSpc>
                <a:spcPct val="90000"/>
              </a:lnSpc>
              <a:spcBef>
                <a:spcPts val="400"/>
              </a:spcBef>
            </a:pPr>
            <a:r>
              <a:rPr lang="en-US" sz="2400" dirty="0">
                <a:solidFill>
                  <a:srgbClr val="C00000"/>
                </a:solidFill>
                <a:latin typeface="Cambria" panose="02040503050406030204" pitchFamily="18" charset="0"/>
              </a:rPr>
              <a:t>DRAM Bender on a Xilinx </a:t>
            </a:r>
            <a:r>
              <a:rPr lang="en-US" sz="2400" dirty="0" err="1">
                <a:solidFill>
                  <a:srgbClr val="C00000"/>
                </a:solidFill>
                <a:latin typeface="Cambria" panose="02040503050406030204" pitchFamily="18" charset="0"/>
              </a:rPr>
              <a:t>Virtex</a:t>
            </a:r>
            <a:r>
              <a:rPr lang="en-US" sz="2400" dirty="0">
                <a:solidFill>
                  <a:srgbClr val="C00000"/>
                </a:solidFill>
                <a:latin typeface="Cambria" panose="02040503050406030204" pitchFamily="18" charset="0"/>
              </a:rPr>
              <a:t> </a:t>
            </a:r>
            <a:r>
              <a:rPr lang="en-US" sz="2400" dirty="0" err="1">
                <a:solidFill>
                  <a:srgbClr val="C00000"/>
                </a:solidFill>
                <a:latin typeface="Cambria" panose="02040503050406030204" pitchFamily="18" charset="0"/>
              </a:rPr>
              <a:t>UltraScale</a:t>
            </a:r>
            <a:r>
              <a:rPr lang="en-US" sz="2400" dirty="0">
                <a:solidFill>
                  <a:srgbClr val="C00000"/>
                </a:solidFill>
                <a:latin typeface="Cambria" panose="02040503050406030204" pitchFamily="18" charset="0"/>
              </a:rPr>
              <a:t>+ XCU200</a:t>
            </a:r>
            <a:endParaRPr lang="en-US" sz="2600" dirty="0">
              <a:latin typeface="Cambria" panose="02040503050406030204" pitchFamily="18" charset="0"/>
            </a:endParaRPr>
          </a:p>
        </p:txBody>
      </p:sp>
      <p:sp>
        <p:nvSpPr>
          <p:cNvPr id="29" name="Rectangle 28">
            <a:extLst>
              <a:ext uri="{FF2B5EF4-FFF2-40B4-BE49-F238E27FC236}">
                <a16:creationId xmlns:a16="http://schemas.microsoft.com/office/drawing/2014/main" id="{87E23C9A-48E6-6390-3C69-CFEDC2DBB759}"/>
              </a:ext>
            </a:extLst>
          </p:cNvPr>
          <p:cNvSpPr/>
          <p:nvPr/>
        </p:nvSpPr>
        <p:spPr>
          <a:xfrm>
            <a:off x="-2199" y="5101733"/>
            <a:ext cx="9144000" cy="13583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400"/>
              </a:spcBef>
            </a:pPr>
            <a:r>
              <a:rPr lang="en-US" sz="2800" dirty="0">
                <a:solidFill>
                  <a:schemeClr val="tx1"/>
                </a:solidFill>
                <a:latin typeface="Cambria" panose="02040503050406030204" pitchFamily="18" charset="0"/>
              </a:rPr>
              <a:t>Fine-grained control over </a:t>
            </a:r>
            <a:r>
              <a:rPr lang="en-US" sz="2800" b="1" dirty="0">
                <a:solidFill>
                  <a:schemeClr val="tx1"/>
                </a:solidFill>
                <a:latin typeface="Cambria" panose="02040503050406030204" pitchFamily="18" charset="0"/>
              </a:rPr>
              <a:t>DRAM commands</a:t>
            </a:r>
            <a:r>
              <a:rPr lang="en-US" sz="2800" dirty="0">
                <a:solidFill>
                  <a:schemeClr val="tx1"/>
                </a:solidFill>
                <a:latin typeface="Cambria" panose="02040503050406030204" pitchFamily="18" charset="0"/>
              </a:rPr>
              <a:t>, </a:t>
            </a:r>
          </a:p>
          <a:p>
            <a:pPr algn="ctr">
              <a:lnSpc>
                <a:spcPct val="90000"/>
              </a:lnSpc>
              <a:spcBef>
                <a:spcPts val="400"/>
              </a:spcBef>
            </a:pPr>
            <a:r>
              <a:rPr lang="en-US" sz="2800" b="1" dirty="0">
                <a:solidFill>
                  <a:schemeClr val="accent5">
                    <a:lumMod val="75000"/>
                  </a:schemeClr>
                </a:solidFill>
                <a:latin typeface="Cambria" panose="02040503050406030204" pitchFamily="18" charset="0"/>
              </a:rPr>
              <a:t>timing parameters (</a:t>
            </a:r>
            <a:r>
              <a:rPr lang="en-US" sz="2800" b="1" dirty="0">
                <a:solidFill>
                  <a:schemeClr val="accent5">
                    <a:lumMod val="75000"/>
                  </a:schemeClr>
                </a:solidFill>
                <a:latin typeface="Cambria"/>
                <a:ea typeface="Cambria"/>
              </a:rPr>
              <a:t>±1.5ns</a:t>
            </a:r>
            <a:r>
              <a:rPr lang="en-US" sz="2800" b="1" dirty="0">
                <a:solidFill>
                  <a:schemeClr val="accent5">
                    <a:lumMod val="75000"/>
                  </a:schemeClr>
                </a:solidFill>
                <a:latin typeface="Cambria" panose="02040503050406030204" pitchFamily="18" charset="0"/>
              </a:rPr>
              <a:t>)</a:t>
            </a:r>
            <a:r>
              <a:rPr lang="en-US" sz="2800" dirty="0">
                <a:solidFill>
                  <a:schemeClr val="tx1"/>
                </a:solidFill>
                <a:latin typeface="Cambria" panose="02040503050406030204" pitchFamily="18" charset="0"/>
              </a:rPr>
              <a:t>, </a:t>
            </a:r>
            <a:r>
              <a:rPr lang="en-US" sz="2800" b="1" dirty="0">
                <a:solidFill>
                  <a:srgbClr val="C55910"/>
                </a:solidFill>
                <a:latin typeface="Cambria" panose="02040503050406030204" pitchFamily="18" charset="0"/>
              </a:rPr>
              <a:t>temperature (</a:t>
            </a:r>
            <a:r>
              <a:rPr lang="en-US" sz="2800" b="1" dirty="0">
                <a:solidFill>
                  <a:srgbClr val="C55910"/>
                </a:solidFill>
                <a:latin typeface="Cambria"/>
                <a:ea typeface="Cambria"/>
              </a:rPr>
              <a:t>±0.5°C ),</a:t>
            </a:r>
          </a:p>
          <a:p>
            <a:pPr algn="ctr">
              <a:lnSpc>
                <a:spcPct val="90000"/>
              </a:lnSpc>
              <a:spcBef>
                <a:spcPts val="400"/>
              </a:spcBef>
            </a:pPr>
            <a:r>
              <a:rPr lang="en-US" sz="2800" dirty="0">
                <a:solidFill>
                  <a:schemeClr val="tx1"/>
                </a:solidFill>
                <a:latin typeface="Cambria" panose="02040503050406030204" pitchFamily="18" charset="0"/>
              </a:rPr>
              <a:t>and</a:t>
            </a:r>
            <a:r>
              <a:rPr lang="en-US" sz="2800" b="1" dirty="0">
                <a:solidFill>
                  <a:srgbClr val="C00000"/>
                </a:solidFill>
                <a:latin typeface="Cambria" panose="02040503050406030204" pitchFamily="18" charset="0"/>
              </a:rPr>
              <a:t> voltage (</a:t>
            </a:r>
            <a:r>
              <a:rPr lang="en-US" sz="2800" b="1" dirty="0">
                <a:solidFill>
                  <a:srgbClr val="C00000"/>
                </a:solidFill>
                <a:latin typeface="Cambria"/>
                <a:ea typeface="Cambria"/>
              </a:rPr>
              <a:t>±1mV</a:t>
            </a:r>
            <a:r>
              <a:rPr lang="en-US" sz="2800" b="1" dirty="0">
                <a:solidFill>
                  <a:srgbClr val="C00000"/>
                </a:solidFill>
                <a:latin typeface="Cambria" panose="02040503050406030204" pitchFamily="18" charset="0"/>
              </a:rPr>
              <a:t>)</a:t>
            </a:r>
          </a:p>
        </p:txBody>
      </p:sp>
      <p:sp>
        <p:nvSpPr>
          <p:cNvPr id="3" name="TextBox 2">
            <a:extLst>
              <a:ext uri="{FF2B5EF4-FFF2-40B4-BE49-F238E27FC236}">
                <a16:creationId xmlns:a16="http://schemas.microsoft.com/office/drawing/2014/main" id="{A2B1B211-0A49-764E-01F0-340B2E8A0BEF}"/>
              </a:ext>
            </a:extLst>
          </p:cNvPr>
          <p:cNvSpPr txBox="1"/>
          <p:nvPr/>
        </p:nvSpPr>
        <p:spPr>
          <a:xfrm>
            <a:off x="1545821" y="6418551"/>
            <a:ext cx="7315200" cy="461665"/>
          </a:xfrm>
          <a:prstGeom prst="rect">
            <a:avLst/>
          </a:prstGeom>
          <a:noFill/>
        </p:spPr>
        <p:txBody>
          <a:bodyPr wrap="square" rtlCol="0">
            <a:spAutoFit/>
          </a:bodyPr>
          <a:lstStyle/>
          <a:p>
            <a:r>
              <a:rPr lang="en-US" sz="1200" b="1" dirty="0">
                <a:latin typeface="Cambria" panose="02040503050406030204" pitchFamily="18" charset="0"/>
              </a:rPr>
              <a:t>*</a:t>
            </a:r>
            <a:r>
              <a:rPr lang="en-US" sz="1200" dirty="0" err="1">
                <a:latin typeface="Cambria" panose="02040503050406030204" pitchFamily="18" charset="0"/>
              </a:rPr>
              <a:t>Olgun</a:t>
            </a:r>
            <a:r>
              <a:rPr lang="en-US" sz="1200" dirty="0">
                <a:latin typeface="Cambria" panose="02040503050406030204" pitchFamily="18" charset="0"/>
              </a:rPr>
              <a:t> et al., </a:t>
            </a:r>
            <a:r>
              <a:rPr lang="en-US" sz="1200" b="1" dirty="0">
                <a:solidFill>
                  <a:srgbClr val="000000"/>
                </a:solidFill>
                <a:latin typeface="Times"/>
              </a:rPr>
              <a:t>“</a:t>
            </a:r>
            <a:r>
              <a:rPr lang="en-US" sz="1200" b="1" i="0" dirty="0">
                <a:solidFill>
                  <a:srgbClr val="000000"/>
                </a:solidFill>
                <a:effectLst/>
                <a:latin typeface="Times"/>
                <a:hlinkClick r:id="rId3"/>
              </a:rPr>
              <a:t>DRAM Bender: An Extensible and Versatile FPGA-based Infrastructure to Easily Test State-of-the-art DRAM Chips</a:t>
            </a:r>
            <a:r>
              <a:rPr lang="en-US" sz="1200" b="1" i="0" dirty="0">
                <a:solidFill>
                  <a:srgbClr val="000000"/>
                </a:solidFill>
                <a:effectLst/>
                <a:latin typeface="Times"/>
              </a:rPr>
              <a:t>,”</a:t>
            </a:r>
            <a:r>
              <a:rPr lang="en-US" sz="1200" b="1" i="0" dirty="0">
                <a:solidFill>
                  <a:srgbClr val="000000"/>
                </a:solidFill>
                <a:effectLst/>
                <a:latin typeface="Cambria" panose="02040503050406030204" pitchFamily="18" charset="0"/>
              </a:rPr>
              <a:t> </a:t>
            </a:r>
            <a:r>
              <a:rPr lang="en-US" sz="1200" i="0" dirty="0">
                <a:solidFill>
                  <a:srgbClr val="000000"/>
                </a:solidFill>
                <a:effectLst/>
                <a:latin typeface="Cambria" panose="02040503050406030204" pitchFamily="18" charset="0"/>
              </a:rPr>
              <a:t>i</a:t>
            </a:r>
            <a:r>
              <a:rPr lang="en-US" sz="1200" dirty="0">
                <a:latin typeface="Cambria" panose="02040503050406030204" pitchFamily="18" charset="0"/>
              </a:rPr>
              <a:t>n TCAD, 2023. [GitHub: </a:t>
            </a:r>
            <a:r>
              <a:rPr lang="en-US" sz="1200" b="1" dirty="0">
                <a:latin typeface="Cambria" panose="02040503050406030204" pitchFamily="18" charset="0"/>
                <a:hlinkClick r:id="rId4"/>
              </a:rPr>
              <a:t>https://github.com/CMU-SAFARI/DRAM-Bender</a:t>
            </a:r>
            <a:r>
              <a:rPr lang="en-US" sz="1200" dirty="0">
                <a:latin typeface="Cambria" panose="02040503050406030204" pitchFamily="18" charset="0"/>
              </a:rPr>
              <a:t>]</a:t>
            </a:r>
          </a:p>
        </p:txBody>
      </p:sp>
      <p:sp>
        <p:nvSpPr>
          <p:cNvPr id="4" name="TextBox 3">
            <a:extLst>
              <a:ext uri="{FF2B5EF4-FFF2-40B4-BE49-F238E27FC236}">
                <a16:creationId xmlns:a16="http://schemas.microsoft.com/office/drawing/2014/main" id="{9AAD0F93-F372-72D4-B1DE-8216BB73DD39}"/>
              </a:ext>
            </a:extLst>
          </p:cNvPr>
          <p:cNvSpPr txBox="1"/>
          <p:nvPr/>
        </p:nvSpPr>
        <p:spPr>
          <a:xfrm>
            <a:off x="4200437" y="1713093"/>
            <a:ext cx="300082" cy="369332"/>
          </a:xfrm>
          <a:prstGeom prst="rect">
            <a:avLst/>
          </a:prstGeom>
          <a:noFill/>
        </p:spPr>
        <p:txBody>
          <a:bodyPr wrap="none" rtlCol="0">
            <a:spAutoFit/>
          </a:bodyPr>
          <a:lstStyle/>
          <a:p>
            <a:r>
              <a:rPr lang="en-US" dirty="0"/>
              <a:t>*</a:t>
            </a:r>
          </a:p>
        </p:txBody>
      </p:sp>
      <p:sp>
        <p:nvSpPr>
          <p:cNvPr id="7" name="Slide Number Placeholder 3">
            <a:extLst>
              <a:ext uri="{FF2B5EF4-FFF2-40B4-BE49-F238E27FC236}">
                <a16:creationId xmlns:a16="http://schemas.microsoft.com/office/drawing/2014/main" id="{32559288-7125-E3C8-6E73-4362BE09F6A9}"/>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13</a:t>
            </a:fld>
            <a:endParaRPr lang="en-US" dirty="0"/>
          </a:p>
        </p:txBody>
      </p:sp>
      <p:pic>
        <p:nvPicPr>
          <p:cNvPr id="8" name="Base" descr="A close-up of a computer&#10;&#10;Description automatically generated">
            <a:extLst>
              <a:ext uri="{FF2B5EF4-FFF2-40B4-BE49-F238E27FC236}">
                <a16:creationId xmlns:a16="http://schemas.microsoft.com/office/drawing/2014/main" id="{BDA20B24-7595-0DC7-1A3F-9FF0E3CF35A0}"/>
              </a:ext>
            </a:extLst>
          </p:cNvPr>
          <p:cNvPicPr>
            <a:picLocks noChangeAspect="1"/>
          </p:cNvPicPr>
          <p:nvPr/>
        </p:nvPicPr>
        <p:blipFill>
          <a:blip r:embed="rId5"/>
          <a:stretch>
            <a:fillRect/>
          </a:stretch>
        </p:blipFill>
        <p:spPr>
          <a:xfrm>
            <a:off x="0" y="1314271"/>
            <a:ext cx="9144000" cy="3787462"/>
          </a:xfrm>
          <a:prstGeom prst="rect">
            <a:avLst/>
          </a:prstGeom>
        </p:spPr>
      </p:pic>
      <p:pic>
        <p:nvPicPr>
          <p:cNvPr id="20" name="FPGA" descr="A close-up of a computer&#10;&#10;Description automatically generated">
            <a:extLst>
              <a:ext uri="{FF2B5EF4-FFF2-40B4-BE49-F238E27FC236}">
                <a16:creationId xmlns:a16="http://schemas.microsoft.com/office/drawing/2014/main" id="{FC1F019B-9C7C-60D3-496D-7E3D8C8E0B8B}"/>
              </a:ext>
            </a:extLst>
          </p:cNvPr>
          <p:cNvPicPr>
            <a:picLocks noChangeAspect="1"/>
          </p:cNvPicPr>
          <p:nvPr/>
        </p:nvPicPr>
        <p:blipFill>
          <a:blip r:embed="rId6"/>
          <a:stretch>
            <a:fillRect/>
          </a:stretch>
        </p:blipFill>
        <p:spPr>
          <a:xfrm>
            <a:off x="0" y="1314271"/>
            <a:ext cx="9144000" cy="3787462"/>
          </a:xfrm>
          <a:prstGeom prst="rect">
            <a:avLst/>
          </a:prstGeom>
        </p:spPr>
      </p:pic>
      <p:pic>
        <p:nvPicPr>
          <p:cNvPr id="18" name="DRAM" descr="A computer with a fan and wires&#10;&#10;Description automatically generated with medium confidence">
            <a:extLst>
              <a:ext uri="{FF2B5EF4-FFF2-40B4-BE49-F238E27FC236}">
                <a16:creationId xmlns:a16="http://schemas.microsoft.com/office/drawing/2014/main" id="{0A6612F9-6BEA-13CF-AE66-FC131DA53E4C}"/>
              </a:ext>
            </a:extLst>
          </p:cNvPr>
          <p:cNvPicPr>
            <a:picLocks noChangeAspect="1"/>
          </p:cNvPicPr>
          <p:nvPr/>
        </p:nvPicPr>
        <p:blipFill>
          <a:blip r:embed="rId7"/>
          <a:stretch>
            <a:fillRect/>
          </a:stretch>
        </p:blipFill>
        <p:spPr>
          <a:xfrm>
            <a:off x="0" y="1314271"/>
            <a:ext cx="9144000" cy="3787462"/>
          </a:xfrm>
          <a:prstGeom prst="rect">
            <a:avLst/>
          </a:prstGeom>
        </p:spPr>
      </p:pic>
      <p:pic>
        <p:nvPicPr>
          <p:cNvPr id="16" name="PCIe" descr="A computer with wires and a fan&#10;&#10;Description automatically generated with medium confidence">
            <a:extLst>
              <a:ext uri="{FF2B5EF4-FFF2-40B4-BE49-F238E27FC236}">
                <a16:creationId xmlns:a16="http://schemas.microsoft.com/office/drawing/2014/main" id="{7C8EA300-F15D-AC79-050E-5E6B1FB08BCC}"/>
              </a:ext>
            </a:extLst>
          </p:cNvPr>
          <p:cNvPicPr>
            <a:picLocks noChangeAspect="1"/>
          </p:cNvPicPr>
          <p:nvPr/>
        </p:nvPicPr>
        <p:blipFill>
          <a:blip r:embed="rId8"/>
          <a:stretch>
            <a:fillRect/>
          </a:stretch>
        </p:blipFill>
        <p:spPr>
          <a:xfrm>
            <a:off x="0" y="1314271"/>
            <a:ext cx="9144000" cy="3787462"/>
          </a:xfrm>
          <a:prstGeom prst="rect">
            <a:avLst/>
          </a:prstGeom>
        </p:spPr>
      </p:pic>
      <p:pic>
        <p:nvPicPr>
          <p:cNvPr id="14" name="Heater" descr="A close-up of a machine&#10;&#10;Description automatically generated">
            <a:extLst>
              <a:ext uri="{FF2B5EF4-FFF2-40B4-BE49-F238E27FC236}">
                <a16:creationId xmlns:a16="http://schemas.microsoft.com/office/drawing/2014/main" id="{B0CF4B6E-4CE9-1C4D-F6E3-D58117E4C224}"/>
              </a:ext>
            </a:extLst>
          </p:cNvPr>
          <p:cNvPicPr>
            <a:picLocks noChangeAspect="1"/>
          </p:cNvPicPr>
          <p:nvPr/>
        </p:nvPicPr>
        <p:blipFill>
          <a:blip r:embed="rId9"/>
          <a:stretch>
            <a:fillRect/>
          </a:stretch>
        </p:blipFill>
        <p:spPr>
          <a:xfrm>
            <a:off x="0" y="1314271"/>
            <a:ext cx="9144000" cy="3787462"/>
          </a:xfrm>
          <a:prstGeom prst="rect">
            <a:avLst/>
          </a:prstGeom>
        </p:spPr>
      </p:pic>
      <p:pic>
        <p:nvPicPr>
          <p:cNvPr id="12" name="TempContr" descr="A close-up of a machine&#10;&#10;Description automatically generated">
            <a:extLst>
              <a:ext uri="{FF2B5EF4-FFF2-40B4-BE49-F238E27FC236}">
                <a16:creationId xmlns:a16="http://schemas.microsoft.com/office/drawing/2014/main" id="{0C493148-56A5-15AE-0EBC-B7DFF53EB6F9}"/>
              </a:ext>
            </a:extLst>
          </p:cNvPr>
          <p:cNvPicPr>
            <a:picLocks noChangeAspect="1"/>
          </p:cNvPicPr>
          <p:nvPr/>
        </p:nvPicPr>
        <p:blipFill>
          <a:blip r:embed="rId10"/>
          <a:stretch>
            <a:fillRect/>
          </a:stretch>
        </p:blipFill>
        <p:spPr>
          <a:xfrm>
            <a:off x="0" y="1314271"/>
            <a:ext cx="9144000" cy="3787462"/>
          </a:xfrm>
          <a:prstGeom prst="rect">
            <a:avLst/>
          </a:prstGeom>
        </p:spPr>
      </p:pic>
      <p:pic>
        <p:nvPicPr>
          <p:cNvPr id="10" name="PowerSupply" descr="A close-up of a machine&#10;&#10;Description automatically generated">
            <a:extLst>
              <a:ext uri="{FF2B5EF4-FFF2-40B4-BE49-F238E27FC236}">
                <a16:creationId xmlns:a16="http://schemas.microsoft.com/office/drawing/2014/main" id="{276D85B3-04D0-870E-9515-01742AEBCA98}"/>
              </a:ext>
            </a:extLst>
          </p:cNvPr>
          <p:cNvPicPr>
            <a:picLocks noChangeAspect="1"/>
          </p:cNvPicPr>
          <p:nvPr/>
        </p:nvPicPr>
        <p:blipFill>
          <a:blip r:embed="rId11"/>
          <a:stretch>
            <a:fillRect/>
          </a:stretch>
        </p:blipFill>
        <p:spPr>
          <a:xfrm>
            <a:off x="0" y="1314271"/>
            <a:ext cx="9144000" cy="3787462"/>
          </a:xfrm>
          <a:prstGeom prst="rect">
            <a:avLst/>
          </a:prstGeom>
        </p:spPr>
      </p:pic>
    </p:spTree>
    <p:extLst>
      <p:ext uri="{BB962C8B-B14F-4D97-AF65-F5344CB8AC3E}">
        <p14:creationId xmlns:p14="http://schemas.microsoft.com/office/powerpoint/2010/main" val="255751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29" grpId="0" animBg="1"/>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DRAM Refresh</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3543387"/>
            <a:ext cx="8573145" cy="1298805"/>
            <a:chOff x="1643281" y="4277223"/>
            <a:chExt cx="6877535" cy="2193548"/>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56591" y="496844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 </a:t>
              </a:r>
              <a:r>
                <a:rPr kumimoji="0" lang="en-US" sz="2000" b="0" i="0" u="none" strike="noStrike" kern="1200" cap="none" spc="0" normalizeH="0" baseline="0" noProof="0" dirty="0">
                  <a:ln>
                    <a:noFill/>
                  </a:ln>
                  <a:solidFill>
                    <a:prstClr val="black"/>
                  </a:solidFill>
                  <a:effectLst/>
                  <a:uLnTx/>
                  <a:uFillTx/>
                  <a:latin typeface="Cambria"/>
                  <a:ea typeface="Cambria"/>
                  <a:cs typeface="+mn-cs"/>
                </a:rPr>
                <a:t>tend to experience </a:t>
              </a:r>
              <a:r>
                <a:rPr kumimoji="0" lang="en-US" sz="2000" b="1" i="0" u="none" strike="noStrike" kern="1200" cap="none" spc="0" normalizeH="0" baseline="0" noProof="0" dirty="0">
                  <a:ln>
                    <a:noFill/>
                  </a:ln>
                  <a:solidFill>
                    <a:prstClr val="black"/>
                  </a:solidFill>
                  <a:effectLst/>
                  <a:uLnTx/>
                  <a:uFillTx/>
                  <a:latin typeface="Cambria"/>
                  <a:ea typeface="Cambria"/>
                  <a:cs typeface="+mn-cs"/>
                </a:rPr>
                <a:t>data retention bit flips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when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 is reduced</a:t>
              </a:r>
            </a:p>
          </p:txBody>
        </p:sp>
      </p:gr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337" t="6869" r="2812" b="46545"/>
          <a:stretch/>
        </p:blipFill>
        <p:spPr>
          <a:xfrm>
            <a:off x="26581" y="908072"/>
            <a:ext cx="9090838" cy="2497710"/>
          </a:xfrm>
          <a:prstGeom prst="rect">
            <a:avLst/>
          </a:prstGeom>
        </p:spPr>
      </p:pic>
      <p:grpSp>
        <p:nvGrpSpPr>
          <p:cNvPr id="8" name="Group 7">
            <a:extLst>
              <a:ext uri="{FF2B5EF4-FFF2-40B4-BE49-F238E27FC236}">
                <a16:creationId xmlns:a16="http://schemas.microsoft.com/office/drawing/2014/main" id="{2832A5B5-86D1-5A07-C2D2-1CC38A12D42E}"/>
              </a:ext>
            </a:extLst>
          </p:cNvPr>
          <p:cNvGrpSpPr/>
          <p:nvPr/>
        </p:nvGrpSpPr>
        <p:grpSpPr>
          <a:xfrm>
            <a:off x="285425" y="5032442"/>
            <a:ext cx="8573145" cy="1298805"/>
            <a:chOff x="1643281" y="4277223"/>
            <a:chExt cx="6877535" cy="2193548"/>
          </a:xfrm>
        </p:grpSpPr>
        <p:sp>
          <p:nvSpPr>
            <p:cNvPr id="9" name="Rounded Rectangle 8">
              <a:extLst>
                <a:ext uri="{FF2B5EF4-FFF2-40B4-BE49-F238E27FC236}">
                  <a16:creationId xmlns:a16="http://schemas.microsoft.com/office/drawing/2014/main" id="{E43FABA7-66A3-827F-46CC-23A8F3D910EB}"/>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ound Same Side Corner Rectangle 9">
              <a:extLst>
                <a:ext uri="{FF2B5EF4-FFF2-40B4-BE49-F238E27FC236}">
                  <a16:creationId xmlns:a16="http://schemas.microsoft.com/office/drawing/2014/main" id="{09A4EE79-E47B-52F0-F227-36B87B9E5091}"/>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13</a:t>
              </a:r>
            </a:p>
          </p:txBody>
        </p:sp>
        <p:sp>
          <p:nvSpPr>
            <p:cNvPr id="11" name="TextBox 10">
              <a:extLst>
                <a:ext uri="{FF2B5EF4-FFF2-40B4-BE49-F238E27FC236}">
                  <a16:creationId xmlns:a16="http://schemas.microsoft.com/office/drawing/2014/main" id="{CA6E54AA-A74A-3DD3-5569-A46546A79694}"/>
                </a:ext>
              </a:extLst>
            </p:cNvPr>
            <p:cNvSpPr txBox="1"/>
            <p:nvPr/>
          </p:nvSpPr>
          <p:spPr>
            <a:xfrm>
              <a:off x="1656591" y="4968443"/>
              <a:ext cx="6864225" cy="119554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216 out of 272 </a:t>
              </a:r>
              <a:r>
                <a:rPr kumimoji="0" lang="en-US" sz="2000" b="0" i="0" u="none" strike="noStrike" kern="1200" cap="none" spc="0" normalizeH="0" baseline="0" noProof="0" dirty="0">
                  <a:ln>
                    <a:noFill/>
                  </a:ln>
                  <a:solidFill>
                    <a:prstClr val="black"/>
                  </a:solidFill>
                  <a:effectLst/>
                  <a:uLnTx/>
                  <a:uFillTx/>
                  <a:latin typeface="Cambria"/>
                  <a:ea typeface="Cambria"/>
                  <a:cs typeface="+mn-cs"/>
                </a:rPr>
                <a:t>DRAM chips</a:t>
              </a:r>
              <a:r>
                <a:rPr kumimoji="0" lang="en-US" sz="2000" b="1" i="0" u="none" strike="noStrike" kern="1200" cap="none" spc="0" normalizeH="0" baseline="0" noProof="0" dirty="0">
                  <a:ln>
                    <a:noFill/>
                  </a:ln>
                  <a:solidFill>
                    <a:srgbClr val="C00000"/>
                  </a:solidFill>
                  <a:effectLst/>
                  <a:uLnTx/>
                  <a:uFillTx/>
                  <a:latin typeface="Cambria"/>
                  <a:ea typeface="Cambria"/>
                  <a:cs typeface="+mn-cs"/>
                </a:rPr>
                <a:t> </a:t>
              </a: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reliably operate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using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nominal refresh rate</a:t>
              </a:r>
              <a:br>
                <a:rPr kumimoji="0" lang="en-US" sz="2000" b="1" i="0" u="none" strike="noStrike" kern="1200" cap="none" spc="0" normalizeH="0" baseline="0" noProof="0" dirty="0">
                  <a:ln>
                    <a:noFill/>
                  </a:ln>
                  <a:solidFill>
                    <a:srgbClr val="2F5597"/>
                  </a:solidFill>
                  <a:effectLst/>
                  <a:uLnTx/>
                  <a:uFillTx/>
                  <a:latin typeface="Cambria" panose="02040503050406030204" pitchFamily="18" charset="0"/>
                  <a:ea typeface="+mn-ea"/>
                  <a:cs typeface="+mn-cs"/>
                </a:rPr>
              </a:b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due to the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built-in safety margins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guardbands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grpSp>
    </p:spTree>
    <p:extLst>
      <p:ext uri="{BB962C8B-B14F-4D97-AF65-F5344CB8AC3E}">
        <p14:creationId xmlns:p14="http://schemas.microsoft.com/office/powerpoint/2010/main" val="424341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1EBA-FE02-B363-1273-48C9727CDEFA}"/>
              </a:ext>
            </a:extLst>
          </p:cNvPr>
          <p:cNvSpPr>
            <a:spLocks noGrp="1"/>
          </p:cNvSpPr>
          <p:nvPr>
            <p:ph type="title"/>
          </p:nvPr>
        </p:nvSpPr>
        <p:spPr/>
        <p:txBody>
          <a:bodyPr/>
          <a:lstStyle/>
          <a:p>
            <a:r>
              <a:rPr lang="en-US" dirty="0"/>
              <a:t>Spatial Distribution of Data Retention Bit Flips</a:t>
            </a:r>
          </a:p>
        </p:txBody>
      </p:sp>
      <p:sp>
        <p:nvSpPr>
          <p:cNvPr id="6" name="Content Placeholder 5">
            <a:extLst>
              <a:ext uri="{FF2B5EF4-FFF2-40B4-BE49-F238E27FC236}">
                <a16:creationId xmlns:a16="http://schemas.microsoft.com/office/drawing/2014/main" id="{35D6DE50-C855-9294-CFB5-134C6C6C0F8A}"/>
              </a:ext>
            </a:extLst>
          </p:cNvPr>
          <p:cNvSpPr>
            <a:spLocks noGrp="1"/>
          </p:cNvSpPr>
          <p:nvPr>
            <p:ph idx="1"/>
          </p:nvPr>
        </p:nvSpPr>
        <p:spPr/>
        <p:txBody>
          <a:bodyPr/>
          <a:lstStyle/>
          <a:p>
            <a:r>
              <a:rPr lang="en-US" dirty="0"/>
              <a:t>There are </a:t>
            </a:r>
            <a:r>
              <a:rPr lang="en-US" b="1" dirty="0">
                <a:solidFill>
                  <a:srgbClr val="00B050"/>
                </a:solidFill>
              </a:rPr>
              <a:t>no 64-bit words </a:t>
            </a:r>
            <a:r>
              <a:rPr lang="en-US" dirty="0"/>
              <a:t>with </a:t>
            </a:r>
            <a:r>
              <a:rPr lang="en-US" b="1" dirty="0"/>
              <a:t>more than one bit flip</a:t>
            </a:r>
          </a:p>
          <a:p>
            <a:endParaRPr lang="en-US" dirty="0"/>
          </a:p>
          <a:p>
            <a:endParaRPr lang="en-US" dirty="0"/>
          </a:p>
          <a:p>
            <a:endParaRPr lang="en-US" dirty="0"/>
          </a:p>
          <a:p>
            <a:r>
              <a:rPr lang="en-US" dirty="0"/>
              <a:t>A </a:t>
            </a:r>
            <a:r>
              <a:rPr lang="en-US" b="1" dirty="0">
                <a:solidFill>
                  <a:srgbClr val="00B050"/>
                </a:solidFill>
              </a:rPr>
              <a:t>small fraction</a:t>
            </a:r>
            <a:r>
              <a:rPr lang="en-US" dirty="0"/>
              <a:t> of DRAM rows contain </a:t>
            </a:r>
            <a:r>
              <a:rPr lang="en-US" b="1" dirty="0">
                <a:solidFill>
                  <a:srgbClr val="C00000"/>
                </a:solidFill>
              </a:rPr>
              <a:t>erroneous words</a:t>
            </a:r>
          </a:p>
        </p:txBody>
      </p:sp>
      <p:pic>
        <p:nvPicPr>
          <p:cNvPr id="19" name="Picture 18">
            <a:extLst>
              <a:ext uri="{FF2B5EF4-FFF2-40B4-BE49-F238E27FC236}">
                <a16:creationId xmlns:a16="http://schemas.microsoft.com/office/drawing/2014/main" id="{DF895256-BE9C-1150-CF97-BA9CB15F414B}"/>
              </a:ext>
            </a:extLst>
          </p:cNvPr>
          <p:cNvPicPr>
            <a:picLocks noChangeAspect="1"/>
          </p:cNvPicPr>
          <p:nvPr/>
        </p:nvPicPr>
        <p:blipFill rotWithShape="1">
          <a:blip r:embed="rId3">
            <a:extLst>
              <a:ext uri="{28A0092B-C50C-407E-A947-70E740481C1C}">
                <a14:useLocalDpi xmlns:a14="http://schemas.microsoft.com/office/drawing/2010/main" val="0"/>
              </a:ext>
            </a:extLst>
          </a:blip>
          <a:srcRect l="2417" t="6385" r="46382" b="7576"/>
          <a:stretch/>
        </p:blipFill>
        <p:spPr>
          <a:xfrm>
            <a:off x="1733266" y="3343518"/>
            <a:ext cx="5988334" cy="2614051"/>
          </a:xfrm>
          <a:prstGeom prst="rect">
            <a:avLst/>
          </a:prstGeom>
        </p:spPr>
      </p:pic>
      <p:sp>
        <p:nvSpPr>
          <p:cNvPr id="4" name="Rectangle 3">
            <a:extLst>
              <a:ext uri="{FF2B5EF4-FFF2-40B4-BE49-F238E27FC236}">
                <a16:creationId xmlns:a16="http://schemas.microsoft.com/office/drawing/2014/main" id="{A810A2FC-E0BB-4885-C166-3EAD63600F19}"/>
              </a:ext>
            </a:extLst>
          </p:cNvPr>
          <p:cNvSpPr/>
          <p:nvPr/>
        </p:nvSpPr>
        <p:spPr>
          <a:xfrm>
            <a:off x="1338072" y="3035299"/>
            <a:ext cx="982048" cy="341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C83C728-3106-B4A5-4924-31A388B8A80A}"/>
              </a:ext>
            </a:extLst>
          </p:cNvPr>
          <p:cNvSpPr/>
          <p:nvPr/>
        </p:nvSpPr>
        <p:spPr>
          <a:xfrm>
            <a:off x="1555845" y="5589269"/>
            <a:ext cx="6165755" cy="685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E02AEAA8-B707-D88B-AC5A-E22297D3276C}"/>
              </a:ext>
            </a:extLst>
          </p:cNvPr>
          <p:cNvSpPr/>
          <p:nvPr/>
        </p:nvSpPr>
        <p:spPr>
          <a:xfrm>
            <a:off x="2489200" y="3035300"/>
            <a:ext cx="5551524"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C7926EC8-CC75-F041-F55C-249B30517533}"/>
              </a:ext>
            </a:extLst>
          </p:cNvPr>
          <p:cNvGrpSpPr/>
          <p:nvPr/>
        </p:nvGrpSpPr>
        <p:grpSpPr>
          <a:xfrm>
            <a:off x="283228" y="1266721"/>
            <a:ext cx="8573145" cy="1179299"/>
            <a:chOff x="1643281" y="4277223"/>
            <a:chExt cx="6877535" cy="1991715"/>
          </a:xfrm>
        </p:grpSpPr>
        <p:sp>
          <p:nvSpPr>
            <p:cNvPr id="20" name="Rounded Rectangle 19">
              <a:extLst>
                <a:ext uri="{FF2B5EF4-FFF2-40B4-BE49-F238E27FC236}">
                  <a16:creationId xmlns:a16="http://schemas.microsoft.com/office/drawing/2014/main" id="{8D7473A6-A8BB-3B39-EE12-CAB13A3E5433}"/>
                </a:ext>
              </a:extLst>
            </p:cNvPr>
            <p:cNvSpPr/>
            <p:nvPr/>
          </p:nvSpPr>
          <p:spPr>
            <a:xfrm>
              <a:off x="1643281" y="4277223"/>
              <a:ext cx="6864225" cy="199171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ound Same Side Corner Rectangle 20">
              <a:extLst>
                <a:ext uri="{FF2B5EF4-FFF2-40B4-BE49-F238E27FC236}">
                  <a16:creationId xmlns:a16="http://schemas.microsoft.com/office/drawing/2014/main" id="{87ACEE52-A915-141E-5773-63DC7E6D7720}"/>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14</a:t>
              </a:r>
            </a:p>
          </p:txBody>
        </p:sp>
        <p:sp>
          <p:nvSpPr>
            <p:cNvPr id="22" name="TextBox 21">
              <a:extLst>
                <a:ext uri="{FF2B5EF4-FFF2-40B4-BE49-F238E27FC236}">
                  <a16:creationId xmlns:a16="http://schemas.microsoft.com/office/drawing/2014/main" id="{A039A192-8810-3A2B-095F-917847A89493}"/>
                </a:ext>
              </a:extLst>
            </p:cNvPr>
            <p:cNvSpPr txBox="1"/>
            <p:nvPr/>
          </p:nvSpPr>
          <p:spPr>
            <a:xfrm>
              <a:off x="1656591" y="481180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Data retention errors </a:t>
              </a:r>
              <a:r>
                <a:rPr kumimoji="0" lang="en-US" sz="2000" b="1" i="0" u="none" strike="noStrike" kern="1200" cap="none" spc="0" normalizeH="0" baseline="0" noProof="0" dirty="0">
                  <a:ln>
                    <a:noFill/>
                  </a:ln>
                  <a:solidFill>
                    <a:srgbClr val="00B050"/>
                  </a:solidFill>
                  <a:effectLst/>
                  <a:uLnTx/>
                  <a:uFillTx/>
                  <a:latin typeface="Cambria"/>
                  <a:ea typeface="Cambria"/>
                  <a:cs typeface="+mn-cs"/>
                </a:rPr>
                <a:t>can be avoided </a:t>
              </a:r>
              <a:r>
                <a:rPr kumimoji="0" lang="en-US" sz="2000" b="0" i="0" u="none" strike="noStrike" kern="1200" cap="none" spc="0" normalizeH="0" baseline="0" noProof="0" dirty="0">
                  <a:ln>
                    <a:noFill/>
                  </a:ln>
                  <a:solidFill>
                    <a:prstClr val="black"/>
                  </a:solidFill>
                  <a:effectLst/>
                  <a:uLnTx/>
                  <a:uFillTx/>
                  <a:latin typeface="Cambria"/>
                  <a:ea typeface="Cambria"/>
                  <a:cs typeface="+mn-cs"/>
                </a:rPr>
                <a:t>using </a:t>
              </a:r>
              <a:r>
                <a:rPr kumimoji="0" lang="en-US" sz="2000" b="1" i="0" u="none" strike="noStrike" kern="1200" cap="none" spc="0" normalizeH="0" baseline="0" noProof="0" dirty="0">
                  <a:ln>
                    <a:noFill/>
                  </a:ln>
                  <a:solidFill>
                    <a:srgbClr val="C00000"/>
                  </a:solidFill>
                  <a:effectLst/>
                  <a:uLnTx/>
                  <a:uFillTx/>
                  <a:latin typeface="Cambria"/>
                  <a:ea typeface="Cambria"/>
                  <a:cs typeface="+mn-cs"/>
                </a:rPr>
                <a:t>single error correcting codes</a:t>
              </a:r>
              <a:r>
                <a:rPr kumimoji="0" lang="en-US" sz="2000" b="0" i="0" u="none" strike="noStrike" kern="1200" cap="none" spc="0" normalizeH="0" baseline="0" noProof="0" dirty="0">
                  <a:ln>
                    <a:noFill/>
                  </a:ln>
                  <a:solidFill>
                    <a:srgbClr val="C00000"/>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at the smallest refresh</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window that yields </a:t>
              </a:r>
              <a:r>
                <a:rPr kumimoji="0" lang="en-US" sz="2000" b="0" i="1" u="none" strike="noStrike" kern="1200" cap="none" spc="0" normalizeH="0" baseline="0" noProof="0" dirty="0">
                  <a:ln>
                    <a:noFill/>
                  </a:ln>
                  <a:solidFill>
                    <a:prstClr val="black"/>
                  </a:solidFill>
                  <a:effectLst/>
                  <a:uLnTx/>
                  <a:uFillTx/>
                  <a:latin typeface="Cambria"/>
                  <a:ea typeface="Cambria"/>
                  <a:cs typeface="+mn-cs"/>
                </a:rPr>
                <a:t>non-zero</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error rate</a:t>
              </a:r>
            </a:p>
          </p:txBody>
        </p:sp>
      </p:grpSp>
      <p:sp>
        <p:nvSpPr>
          <p:cNvPr id="5" name="TextBox 4">
            <a:extLst>
              <a:ext uri="{FF2B5EF4-FFF2-40B4-BE49-F238E27FC236}">
                <a16:creationId xmlns:a16="http://schemas.microsoft.com/office/drawing/2014/main" id="{301F5190-DD0E-93B7-02A0-6BF1E5B46333}"/>
              </a:ext>
            </a:extLst>
          </p:cNvPr>
          <p:cNvSpPr txBox="1"/>
          <p:nvPr/>
        </p:nvSpPr>
        <p:spPr>
          <a:xfrm rot="16200000">
            <a:off x="409555" y="4414325"/>
            <a:ext cx="25109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Fraction of DRAM Rows</a:t>
            </a:r>
          </a:p>
        </p:txBody>
      </p:sp>
      <p:sp>
        <p:nvSpPr>
          <p:cNvPr id="13" name="TextBox 12">
            <a:extLst>
              <a:ext uri="{FF2B5EF4-FFF2-40B4-BE49-F238E27FC236}">
                <a16:creationId xmlns:a16="http://schemas.microsoft.com/office/drawing/2014/main" id="{86B3F5CC-D136-0941-B207-98ED2DD6951D}"/>
              </a:ext>
            </a:extLst>
          </p:cNvPr>
          <p:cNvSpPr txBox="1"/>
          <p:nvPr/>
        </p:nvSpPr>
        <p:spPr>
          <a:xfrm>
            <a:off x="2418550" y="5892384"/>
            <a:ext cx="52787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64-bit data words with one bit flip</a:t>
            </a:r>
          </a:p>
        </p:txBody>
      </p:sp>
    </p:spTree>
    <p:extLst>
      <p:ext uri="{BB962C8B-B14F-4D97-AF65-F5344CB8AC3E}">
        <p14:creationId xmlns:p14="http://schemas.microsoft.com/office/powerpoint/2010/main" val="270176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animBg="1"/>
      <p:bldP spid="17" grpId="0" animBg="1"/>
      <p:bldP spid="5" grpId="0"/>
      <p:bldP spid="1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1EBA-FE02-B363-1273-48C9727CDEFA}"/>
              </a:ext>
            </a:extLst>
          </p:cNvPr>
          <p:cNvSpPr>
            <a:spLocks noGrp="1"/>
          </p:cNvSpPr>
          <p:nvPr>
            <p:ph type="title"/>
          </p:nvPr>
        </p:nvSpPr>
        <p:spPr/>
        <p:txBody>
          <a:bodyPr/>
          <a:lstStyle/>
          <a:p>
            <a:r>
              <a:rPr lang="en-US" dirty="0"/>
              <a:t>Spatial Distribution of Data Retention Bit Flips</a:t>
            </a:r>
          </a:p>
        </p:txBody>
      </p:sp>
      <p:sp>
        <p:nvSpPr>
          <p:cNvPr id="6" name="Content Placeholder 5">
            <a:extLst>
              <a:ext uri="{FF2B5EF4-FFF2-40B4-BE49-F238E27FC236}">
                <a16:creationId xmlns:a16="http://schemas.microsoft.com/office/drawing/2014/main" id="{35D6DE50-C855-9294-CFB5-134C6C6C0F8A}"/>
              </a:ext>
            </a:extLst>
          </p:cNvPr>
          <p:cNvSpPr>
            <a:spLocks noGrp="1"/>
          </p:cNvSpPr>
          <p:nvPr>
            <p:ph idx="1"/>
          </p:nvPr>
        </p:nvSpPr>
        <p:spPr/>
        <p:txBody>
          <a:bodyPr/>
          <a:lstStyle/>
          <a:p>
            <a:r>
              <a:rPr lang="en-US" dirty="0"/>
              <a:t>There are </a:t>
            </a:r>
            <a:r>
              <a:rPr lang="en-US" b="1" dirty="0">
                <a:solidFill>
                  <a:srgbClr val="00B050"/>
                </a:solidFill>
              </a:rPr>
              <a:t>no 64-bit words </a:t>
            </a:r>
            <a:r>
              <a:rPr lang="en-US" dirty="0"/>
              <a:t>with </a:t>
            </a:r>
            <a:r>
              <a:rPr lang="en-US" b="1" dirty="0"/>
              <a:t>more than one bit flip</a:t>
            </a:r>
          </a:p>
          <a:p>
            <a:endParaRPr lang="en-US" dirty="0"/>
          </a:p>
          <a:p>
            <a:endParaRPr lang="en-US" dirty="0"/>
          </a:p>
          <a:p>
            <a:endParaRPr lang="en-US" dirty="0"/>
          </a:p>
          <a:p>
            <a:r>
              <a:rPr lang="en-US" dirty="0"/>
              <a:t>A </a:t>
            </a:r>
            <a:r>
              <a:rPr lang="en-US" b="1" dirty="0">
                <a:solidFill>
                  <a:srgbClr val="00B050"/>
                </a:solidFill>
              </a:rPr>
              <a:t>small fraction</a:t>
            </a:r>
            <a:r>
              <a:rPr lang="en-US" dirty="0"/>
              <a:t> of DRAM rows contain </a:t>
            </a:r>
            <a:r>
              <a:rPr lang="en-US" b="1" dirty="0">
                <a:solidFill>
                  <a:srgbClr val="C00000"/>
                </a:solidFill>
              </a:rPr>
              <a:t>erroneous words</a:t>
            </a:r>
          </a:p>
        </p:txBody>
      </p:sp>
      <p:pic>
        <p:nvPicPr>
          <p:cNvPr id="7" name="Picture 6">
            <a:extLst>
              <a:ext uri="{FF2B5EF4-FFF2-40B4-BE49-F238E27FC236}">
                <a16:creationId xmlns:a16="http://schemas.microsoft.com/office/drawing/2014/main" id="{70D6932B-A60C-D306-54E4-B4B3BF48F3D8}"/>
              </a:ext>
            </a:extLst>
          </p:cNvPr>
          <p:cNvPicPr>
            <a:picLocks noChangeAspect="1"/>
          </p:cNvPicPr>
          <p:nvPr/>
        </p:nvPicPr>
        <p:blipFill rotWithShape="1">
          <a:blip r:embed="rId3">
            <a:extLst>
              <a:ext uri="{28A0092B-C50C-407E-A947-70E740481C1C}">
                <a14:useLocalDpi xmlns:a14="http://schemas.microsoft.com/office/drawing/2010/main" val="0"/>
              </a:ext>
            </a:extLst>
          </a:blip>
          <a:srcRect l="-484" r="-804"/>
          <a:stretch/>
        </p:blipFill>
        <p:spPr>
          <a:xfrm>
            <a:off x="308549" y="3017939"/>
            <a:ext cx="8412372" cy="2153637"/>
          </a:xfrm>
          <a:prstGeom prst="rect">
            <a:avLst/>
          </a:prstGeom>
        </p:spPr>
      </p:pic>
      <p:grpSp>
        <p:nvGrpSpPr>
          <p:cNvPr id="13" name="Group 12">
            <a:extLst>
              <a:ext uri="{FF2B5EF4-FFF2-40B4-BE49-F238E27FC236}">
                <a16:creationId xmlns:a16="http://schemas.microsoft.com/office/drawing/2014/main" id="{62F114F3-A33B-3F72-85D9-D5CFFE2526DD}"/>
              </a:ext>
            </a:extLst>
          </p:cNvPr>
          <p:cNvGrpSpPr/>
          <p:nvPr/>
        </p:nvGrpSpPr>
        <p:grpSpPr>
          <a:xfrm>
            <a:off x="199365" y="5233802"/>
            <a:ext cx="8699709" cy="1144138"/>
            <a:chOff x="1562696" y="4277224"/>
            <a:chExt cx="6979067" cy="1932332"/>
          </a:xfrm>
        </p:grpSpPr>
        <p:sp>
          <p:nvSpPr>
            <p:cNvPr id="14" name="Rounded Rectangle 13">
              <a:extLst>
                <a:ext uri="{FF2B5EF4-FFF2-40B4-BE49-F238E27FC236}">
                  <a16:creationId xmlns:a16="http://schemas.microsoft.com/office/drawing/2014/main" id="{C6FF913B-9EB1-FF99-2BE2-31318BFB3785}"/>
                </a:ext>
              </a:extLst>
            </p:cNvPr>
            <p:cNvSpPr/>
            <p:nvPr/>
          </p:nvSpPr>
          <p:spPr>
            <a:xfrm>
              <a:off x="1643281" y="4277225"/>
              <a:ext cx="6864225" cy="1932331"/>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ound Same Side Corner Rectangle 14">
              <a:extLst>
                <a:ext uri="{FF2B5EF4-FFF2-40B4-BE49-F238E27FC236}">
                  <a16:creationId xmlns:a16="http://schemas.microsoft.com/office/drawing/2014/main" id="{DF2BC994-907F-E10E-7A17-4A7A6653F480}"/>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15</a:t>
              </a:r>
            </a:p>
          </p:txBody>
        </p:sp>
        <p:sp>
          <p:nvSpPr>
            <p:cNvPr id="16" name="TextBox 15">
              <a:extLst>
                <a:ext uri="{FF2B5EF4-FFF2-40B4-BE49-F238E27FC236}">
                  <a16:creationId xmlns:a16="http://schemas.microsoft.com/office/drawing/2014/main" id="{4AEFE7DC-3C24-A23C-3A18-0EA30283DFC3}"/>
                </a:ext>
              </a:extLst>
            </p:cNvPr>
            <p:cNvSpPr txBox="1"/>
            <p:nvPr/>
          </p:nvSpPr>
          <p:spPr>
            <a:xfrm>
              <a:off x="1562696" y="4811802"/>
              <a:ext cx="6979067"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Cambria"/>
                  <a:ea typeface="Cambria"/>
                  <a:cs typeface="+mn-cs"/>
                </a:rPr>
                <a:t>Only a small fraction (16.4%/5.0%) </a:t>
              </a:r>
              <a:r>
                <a:rPr kumimoji="0" lang="en-US" sz="2000" b="0" i="0" u="none" strike="noStrike" kern="1200" cap="none" spc="0" normalizeH="0" baseline="0" noProof="0" dirty="0">
                  <a:ln>
                    <a:noFill/>
                  </a:ln>
                  <a:solidFill>
                    <a:prstClr val="black"/>
                  </a:solidFill>
                  <a:effectLst/>
                  <a:uLnTx/>
                  <a:uFillTx/>
                  <a:latin typeface="Cambria"/>
                  <a:ea typeface="Cambria"/>
                  <a:cs typeface="+mn-cs"/>
                </a:rPr>
                <a:t>of DRAM rows have </a:t>
              </a:r>
              <a:r>
                <a:rPr kumimoji="0" lang="en-US" sz="2000" b="1" i="0" u="none" strike="noStrike" kern="1200" cap="none" spc="0" normalizeH="0" baseline="0" noProof="0" dirty="0">
                  <a:ln>
                    <a:noFill/>
                  </a:ln>
                  <a:solidFill>
                    <a:srgbClr val="C00000"/>
                  </a:solidFill>
                  <a:effectLst/>
                  <a:uLnTx/>
                  <a:uFillTx/>
                  <a:latin typeface="Cambria"/>
                  <a:ea typeface="Cambria"/>
                  <a:cs typeface="+mn-cs"/>
                </a:rPr>
                <a:t>erroneous words </a:t>
              </a:r>
              <a:r>
                <a:rPr kumimoji="0" lang="en-US" sz="2000" b="0" i="0" u="none" strike="noStrike" kern="1200" cap="none" spc="0" normalizeH="0" baseline="0" noProof="0" dirty="0">
                  <a:ln>
                    <a:noFill/>
                  </a:ln>
                  <a:solidFill>
                    <a:prstClr val="black"/>
                  </a:solidFill>
                  <a:effectLst/>
                  <a:uLnTx/>
                  <a:uFillTx/>
                  <a:latin typeface="Cambria"/>
                  <a:ea typeface="Cambria"/>
                  <a:cs typeface="+mn-cs"/>
                </a:rPr>
                <a:t>at the smallest refresh rate (64ms/128ms) that yields </a:t>
              </a:r>
              <a:r>
                <a:rPr kumimoji="0" lang="en-US" sz="2000" b="0" i="1" u="none" strike="noStrike" kern="1200" cap="none" spc="0" normalizeH="0" baseline="0" noProof="0" dirty="0">
                  <a:ln>
                    <a:noFill/>
                  </a:ln>
                  <a:solidFill>
                    <a:prstClr val="black"/>
                  </a:solidFill>
                  <a:effectLst/>
                  <a:uLnTx/>
                  <a:uFillTx/>
                  <a:latin typeface="Cambria"/>
                  <a:ea typeface="Cambria"/>
                  <a:cs typeface="+mn-cs"/>
                </a:rPr>
                <a:t>non-zero</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error rate </a:t>
              </a:r>
            </a:p>
          </p:txBody>
        </p:sp>
      </p:grpSp>
      <p:sp>
        <p:nvSpPr>
          <p:cNvPr id="3" name="Rectangle 2">
            <a:extLst>
              <a:ext uri="{FF2B5EF4-FFF2-40B4-BE49-F238E27FC236}">
                <a16:creationId xmlns:a16="http://schemas.microsoft.com/office/drawing/2014/main" id="{EAFBDC42-5127-C92E-3BD6-7969786FFD89}"/>
              </a:ext>
            </a:extLst>
          </p:cNvPr>
          <p:cNvSpPr/>
          <p:nvPr/>
        </p:nvSpPr>
        <p:spPr>
          <a:xfrm>
            <a:off x="1435404" y="2999855"/>
            <a:ext cx="354330" cy="189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AE032DF-0870-0AFA-F26C-C4CBE8549DD3}"/>
              </a:ext>
            </a:extLst>
          </p:cNvPr>
          <p:cNvSpPr/>
          <p:nvPr/>
        </p:nvSpPr>
        <p:spPr>
          <a:xfrm>
            <a:off x="5284130" y="2986381"/>
            <a:ext cx="354330" cy="202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D279257C-0215-0B79-F055-36BA9D3AAAF2}"/>
              </a:ext>
            </a:extLst>
          </p:cNvPr>
          <p:cNvGrpSpPr/>
          <p:nvPr/>
        </p:nvGrpSpPr>
        <p:grpSpPr>
          <a:xfrm>
            <a:off x="283228" y="1266721"/>
            <a:ext cx="8573145" cy="1179299"/>
            <a:chOff x="1643281" y="4277223"/>
            <a:chExt cx="6877535" cy="1991715"/>
          </a:xfrm>
        </p:grpSpPr>
        <p:sp>
          <p:nvSpPr>
            <p:cNvPr id="19" name="Rounded Rectangle 18">
              <a:extLst>
                <a:ext uri="{FF2B5EF4-FFF2-40B4-BE49-F238E27FC236}">
                  <a16:creationId xmlns:a16="http://schemas.microsoft.com/office/drawing/2014/main" id="{3514DAFE-CF3F-9126-7B5D-A424DCEE3217}"/>
                </a:ext>
              </a:extLst>
            </p:cNvPr>
            <p:cNvSpPr/>
            <p:nvPr/>
          </p:nvSpPr>
          <p:spPr>
            <a:xfrm>
              <a:off x="1643281" y="4277223"/>
              <a:ext cx="6864225" cy="199171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 Same Side Corner Rectangle 19">
              <a:extLst>
                <a:ext uri="{FF2B5EF4-FFF2-40B4-BE49-F238E27FC236}">
                  <a16:creationId xmlns:a16="http://schemas.microsoft.com/office/drawing/2014/main" id="{03EBDA12-953D-07F2-8B37-9C79280A19B9}"/>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14</a:t>
              </a:r>
            </a:p>
          </p:txBody>
        </p:sp>
        <p:sp>
          <p:nvSpPr>
            <p:cNvPr id="21" name="TextBox 20">
              <a:extLst>
                <a:ext uri="{FF2B5EF4-FFF2-40B4-BE49-F238E27FC236}">
                  <a16:creationId xmlns:a16="http://schemas.microsoft.com/office/drawing/2014/main" id="{E7D5FCC7-06FB-829E-3C16-16ECC8670E3C}"/>
                </a:ext>
              </a:extLst>
            </p:cNvPr>
            <p:cNvSpPr txBox="1"/>
            <p:nvPr/>
          </p:nvSpPr>
          <p:spPr>
            <a:xfrm>
              <a:off x="1656591" y="481180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Data retention errors </a:t>
              </a:r>
              <a:r>
                <a:rPr kumimoji="0" lang="en-US" sz="2000" b="1" i="0" u="none" strike="noStrike" kern="1200" cap="none" spc="0" normalizeH="0" baseline="0" noProof="0" dirty="0">
                  <a:ln>
                    <a:noFill/>
                  </a:ln>
                  <a:solidFill>
                    <a:srgbClr val="00B050"/>
                  </a:solidFill>
                  <a:effectLst/>
                  <a:uLnTx/>
                  <a:uFillTx/>
                  <a:latin typeface="Cambria"/>
                  <a:ea typeface="Cambria"/>
                  <a:cs typeface="+mn-cs"/>
                </a:rPr>
                <a:t>can be avoided </a:t>
              </a:r>
              <a:r>
                <a:rPr kumimoji="0" lang="en-US" sz="2000" b="0" i="0" u="none" strike="noStrike" kern="1200" cap="none" spc="0" normalizeH="0" baseline="0" noProof="0" dirty="0">
                  <a:ln>
                    <a:noFill/>
                  </a:ln>
                  <a:solidFill>
                    <a:prstClr val="black"/>
                  </a:solidFill>
                  <a:effectLst/>
                  <a:uLnTx/>
                  <a:uFillTx/>
                  <a:latin typeface="Cambria"/>
                  <a:ea typeface="Cambria"/>
                  <a:cs typeface="+mn-cs"/>
                </a:rPr>
                <a:t>using </a:t>
              </a:r>
              <a:r>
                <a:rPr kumimoji="0" lang="en-US" sz="2000" b="1" i="0" u="none" strike="noStrike" kern="1200" cap="none" spc="0" normalizeH="0" baseline="0" noProof="0" dirty="0">
                  <a:ln>
                    <a:noFill/>
                  </a:ln>
                  <a:solidFill>
                    <a:srgbClr val="C00000"/>
                  </a:solidFill>
                  <a:effectLst/>
                  <a:uLnTx/>
                  <a:uFillTx/>
                  <a:latin typeface="Cambria"/>
                  <a:ea typeface="Cambria"/>
                  <a:cs typeface="+mn-cs"/>
                </a:rPr>
                <a:t>single error correcting codes</a:t>
              </a:r>
              <a:r>
                <a:rPr kumimoji="0" lang="en-US" sz="2000" b="0" i="0" u="none" strike="noStrike" kern="1200" cap="none" spc="0" normalizeH="0" baseline="0" noProof="0" dirty="0">
                  <a:ln>
                    <a:noFill/>
                  </a:ln>
                  <a:solidFill>
                    <a:srgbClr val="C00000"/>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at the smallest refresh</a:t>
              </a:r>
              <a:r>
                <a:rPr kumimoji="0" lang="en-US" sz="2000" b="1" i="0" u="none" strike="noStrike" kern="1200" cap="none" spc="0" normalizeH="0" baseline="0" noProof="0" dirty="0">
                  <a:ln>
                    <a:noFill/>
                  </a:ln>
                  <a:solidFill>
                    <a:prstClr val="black"/>
                  </a:solidFill>
                  <a:effectLst/>
                  <a:uLnTx/>
                  <a:uFillTx/>
                  <a:latin typeface="Cambria"/>
                  <a:ea typeface="Cambria"/>
                  <a:cs typeface="+mn-cs"/>
                </a:rPr>
                <a:t> </a:t>
              </a:r>
              <a:r>
                <a:rPr kumimoji="0" lang="en-US" sz="2000" b="0" i="0" u="none" strike="noStrike" kern="1200" cap="none" spc="0" normalizeH="0" baseline="0" noProof="0" dirty="0">
                  <a:ln>
                    <a:noFill/>
                  </a:ln>
                  <a:solidFill>
                    <a:prstClr val="black"/>
                  </a:solidFill>
                  <a:effectLst/>
                  <a:uLnTx/>
                  <a:uFillTx/>
                  <a:latin typeface="Cambria"/>
                  <a:ea typeface="Cambria"/>
                  <a:cs typeface="+mn-cs"/>
                </a:rPr>
                <a:t>window that yields </a:t>
              </a:r>
              <a:r>
                <a:rPr kumimoji="0" lang="en-US" sz="2000" b="0" i="1" u="none" strike="noStrike" kern="1200" cap="none" spc="0" normalizeH="0" baseline="0" noProof="0" dirty="0">
                  <a:ln>
                    <a:noFill/>
                  </a:ln>
                  <a:solidFill>
                    <a:prstClr val="black"/>
                  </a:solidFill>
                  <a:effectLst/>
                  <a:uLnTx/>
                  <a:uFillTx/>
                  <a:latin typeface="Cambria"/>
                  <a:ea typeface="Cambria"/>
                  <a:cs typeface="+mn-cs"/>
                </a:rPr>
                <a:t>non-zero</a:t>
              </a:r>
              <a:r>
                <a:rPr kumimoji="0" lang="en-US" sz="2000" b="0" i="0" u="none" strike="noStrike" kern="1200" cap="none" spc="0" normalizeH="0" baseline="0" noProof="0" dirty="0">
                  <a:ln>
                    <a:noFill/>
                  </a:ln>
                  <a:solidFill>
                    <a:prstClr val="black"/>
                  </a:solidFill>
                  <a:effectLst/>
                  <a:uLnTx/>
                  <a:uFillTx/>
                  <a:latin typeface="Cambria"/>
                  <a:ea typeface="Cambria"/>
                  <a:cs typeface="+mn-cs"/>
                </a:rPr>
                <a:t> bit error rate</a:t>
              </a:r>
            </a:p>
          </p:txBody>
        </p:sp>
      </p:grpSp>
    </p:spTree>
    <p:extLst>
      <p:ext uri="{BB962C8B-B14F-4D97-AF65-F5344CB8AC3E}">
        <p14:creationId xmlns:p14="http://schemas.microsoft.com/office/powerpoint/2010/main" val="39798522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dirty="0"/>
              <a:t>Distribution of Bit Flips across DRAM Rows</a:t>
            </a:r>
          </a:p>
        </p:txBody>
      </p:sp>
      <p:grpSp>
        <p:nvGrpSpPr>
          <p:cNvPr id="21" name="Group 20">
            <a:extLst>
              <a:ext uri="{FF2B5EF4-FFF2-40B4-BE49-F238E27FC236}">
                <a16:creationId xmlns:a16="http://schemas.microsoft.com/office/drawing/2014/main" id="{7D670114-5F7C-990F-0CAD-091696E19622}"/>
              </a:ext>
            </a:extLst>
          </p:cNvPr>
          <p:cNvGrpSpPr/>
          <p:nvPr/>
        </p:nvGrpSpPr>
        <p:grpSpPr>
          <a:xfrm>
            <a:off x="293723" y="4418474"/>
            <a:ext cx="8556554" cy="1313868"/>
            <a:chOff x="1643281" y="4277223"/>
            <a:chExt cx="6864225" cy="1467717"/>
          </a:xfrm>
        </p:grpSpPr>
        <p:sp>
          <p:nvSpPr>
            <p:cNvPr id="22" name="Rounded Rectangle 21">
              <a:extLst>
                <a:ext uri="{FF2B5EF4-FFF2-40B4-BE49-F238E27FC236}">
                  <a16:creationId xmlns:a16="http://schemas.microsoft.com/office/drawing/2014/main" id="{E95D3C03-A5D3-5B42-4274-7D28670A44E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3ACF1497-072E-1150-3350-1770A4A59B8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3</a:t>
              </a:r>
            </a:p>
          </p:txBody>
        </p:sp>
        <p:sp>
          <p:nvSpPr>
            <p:cNvPr id="25" name="TextBox 24">
              <a:extLst>
                <a:ext uri="{FF2B5EF4-FFF2-40B4-BE49-F238E27FC236}">
                  <a16:creationId xmlns:a16="http://schemas.microsoft.com/office/drawing/2014/main" id="{2DA72A4D-ABCD-2986-B6D5-75B9E1EADD00}"/>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B050"/>
                  </a:solidFill>
                  <a:effectLst/>
                  <a:uLnTx/>
                  <a:uFillTx/>
                  <a:latin typeface="Cambria"/>
                  <a:ea typeface="Cambria"/>
                  <a:cs typeface="+mn-cs"/>
                </a:rPr>
                <a:t>BER</a:t>
              </a:r>
              <a:r>
                <a:rPr kumimoji="0" lang="en-US" sz="2400" b="1" i="0" u="none" strike="noStrike" kern="1200" cap="none" spc="0" normalizeH="0" baseline="0" noProof="0" dirty="0">
                  <a:ln>
                    <a:noFill/>
                  </a:ln>
                  <a:solidFill>
                    <a:srgbClr val="00B050"/>
                  </a:solidFill>
                  <a:effectLst/>
                  <a:uLnTx/>
                  <a:uFillTx/>
                  <a:latin typeface="Cambria"/>
                  <a:ea typeface="Cambria"/>
                  <a:cs typeface="+mn-cs"/>
                </a:rPr>
                <a:t> reduction </a:t>
              </a:r>
              <a:r>
                <a:rPr kumimoji="0" lang="en-US" sz="2400" b="0" i="0" u="none" strike="noStrike" kern="1200" cap="none" spc="0" normalizeH="0" baseline="0" noProof="0" dirty="0">
                  <a:ln>
                    <a:noFill/>
                  </a:ln>
                  <a:solidFill>
                    <a:prstClr val="black"/>
                  </a:solidFill>
                  <a:effectLst/>
                  <a:uLnTx/>
                  <a:uFillTx/>
                  <a:latin typeface="Cambria"/>
                  <a:ea typeface="Cambria"/>
                  <a:cs typeface="+mn-cs"/>
                </a:rPr>
                <a:t>with reduced </a:t>
              </a:r>
              <a:r>
                <a:rPr kumimoji="0" lang="en-US" sz="2400" b="0" i="0" u="none" strike="noStrike" kern="1200" cap="none" spc="0" normalizeH="0" baseline="0" noProof="0" dirty="0" err="1">
                  <a:ln>
                    <a:noFill/>
                  </a:ln>
                  <a:solidFill>
                    <a:prstClr val="black"/>
                  </a:solidFill>
                  <a:effectLst/>
                  <a:uLnTx/>
                  <a:uFillTx/>
                  <a:latin typeface="Cambria"/>
                  <a:ea typeface="Cambria"/>
                  <a:cs typeface="+mn-cs"/>
                </a:rPr>
                <a:t>wordline</a:t>
              </a:r>
              <a:r>
                <a:rPr kumimoji="0" lang="en-US" sz="2400" b="0" i="0" u="none" strike="noStrike" kern="1200" cap="none" spc="0" normalizeH="0" baseline="0" noProof="0" dirty="0">
                  <a:ln>
                    <a:noFill/>
                  </a:ln>
                  <a:solidFill>
                    <a:prstClr val="black"/>
                  </a:solidFill>
                  <a:effectLst/>
                  <a:uLnTx/>
                  <a:uFillTx/>
                  <a:latin typeface="Cambria"/>
                  <a:ea typeface="Cambria"/>
                  <a:cs typeface="+mn-cs"/>
                </a:rPr>
                <a:t> voltage varies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across different </a:t>
              </a:r>
              <a:r>
                <a:rPr kumimoji="0" lang="en-US" sz="2400" b="1" i="0" u="none" strike="noStrike" kern="1200" cap="none" spc="0" normalizeH="0" baseline="0" noProof="0" dirty="0">
                  <a:ln>
                    <a:noFill/>
                  </a:ln>
                  <a:solidFill>
                    <a:prstClr val="black"/>
                  </a:solidFill>
                  <a:effectLst/>
                  <a:uLnTx/>
                  <a:uFillTx/>
                  <a:latin typeface="Cambria"/>
                  <a:ea typeface="Cambria"/>
                  <a:cs typeface="+mn-cs"/>
                </a:rPr>
                <a:t>DRAM rows </a:t>
              </a:r>
              <a:r>
                <a:rPr kumimoji="0" lang="en-US" sz="2400" b="0" i="0" u="none" strike="noStrike" kern="1200" cap="none" spc="0" normalizeH="0" baseline="0" noProof="0" dirty="0">
                  <a:ln>
                    <a:noFill/>
                  </a:ln>
                  <a:solidFill>
                    <a:prstClr val="black"/>
                  </a:solidFill>
                  <a:effectLst/>
                  <a:uLnTx/>
                  <a:uFillTx/>
                  <a:latin typeface="Cambria"/>
                  <a:ea typeface="Cambria"/>
                  <a:cs typeface="+mn-cs"/>
                </a:rPr>
                <a:t>and </a:t>
              </a:r>
              <a:r>
                <a:rPr kumimoji="0" lang="en-US" sz="2400" b="1" i="0" u="none" strike="noStrike" kern="1200" cap="none" spc="0" normalizeH="0" baseline="0" noProof="0" dirty="0">
                  <a:ln>
                    <a:noFill/>
                  </a:ln>
                  <a:solidFill>
                    <a:prstClr val="black"/>
                  </a:solidFill>
                  <a:effectLst/>
                  <a:uLnTx/>
                  <a:uFillTx/>
                  <a:latin typeface="Cambria"/>
                  <a:ea typeface="Cambria"/>
                  <a:cs typeface="+mn-cs"/>
                </a:rPr>
                <a:t>manufacturers</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p>
          </p:txBody>
        </p:sp>
      </p:grpSp>
      <p:pic>
        <p:nvPicPr>
          <p:cNvPr id="6" name="Picture 5">
            <a:extLst>
              <a:ext uri="{FF2B5EF4-FFF2-40B4-BE49-F238E27FC236}">
                <a16:creationId xmlns:a16="http://schemas.microsoft.com/office/drawing/2014/main" id="{CE0C5A76-D2DE-A571-4FBD-3ADE1CCBDA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3731" y="811535"/>
            <a:ext cx="8256538" cy="2118249"/>
          </a:xfrm>
          <a:prstGeom prst="rect">
            <a:avLst/>
          </a:prstGeom>
          <a:ln w="28575">
            <a:noFill/>
          </a:ln>
        </p:spPr>
      </p:pic>
      <p:sp>
        <p:nvSpPr>
          <p:cNvPr id="36" name="Rectangle 35">
            <a:extLst>
              <a:ext uri="{FF2B5EF4-FFF2-40B4-BE49-F238E27FC236}">
                <a16:creationId xmlns:a16="http://schemas.microsoft.com/office/drawing/2014/main" id="{80D2F8C2-953B-CA23-C337-9FCD63EEAB88}"/>
              </a:ext>
            </a:extLst>
          </p:cNvPr>
          <p:cNvSpPr/>
          <p:nvPr/>
        </p:nvSpPr>
        <p:spPr>
          <a:xfrm>
            <a:off x="5554745" y="1703673"/>
            <a:ext cx="1058780" cy="452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B79A7797-A48F-1F87-E36E-64C09325040A}"/>
              </a:ext>
            </a:extLst>
          </p:cNvPr>
          <p:cNvSpPr/>
          <p:nvPr/>
        </p:nvSpPr>
        <p:spPr>
          <a:xfrm>
            <a:off x="6602931" y="1017157"/>
            <a:ext cx="981776" cy="1802814"/>
          </a:xfrm>
          <a:prstGeom prst="roundRect">
            <a:avLst/>
          </a:prstGeom>
          <a:noFill/>
          <a:ln w="762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EBED74CA-76A9-04A9-C4EE-D21ACA09704F}"/>
              </a:ext>
            </a:extLst>
          </p:cNvPr>
          <p:cNvSpPr/>
          <p:nvPr/>
        </p:nvSpPr>
        <p:spPr>
          <a:xfrm>
            <a:off x="4428589" y="1017156"/>
            <a:ext cx="1126156" cy="1802814"/>
          </a:xfrm>
          <a:prstGeom prst="roundRect">
            <a:avLst/>
          </a:prstGeom>
          <a:noFill/>
          <a:ln w="762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Curved Connector 10">
            <a:extLst>
              <a:ext uri="{FF2B5EF4-FFF2-40B4-BE49-F238E27FC236}">
                <a16:creationId xmlns:a16="http://schemas.microsoft.com/office/drawing/2014/main" id="{68FA149C-EB7B-45E8-F528-847BDC5F6C7D}"/>
              </a:ext>
            </a:extLst>
          </p:cNvPr>
          <p:cNvCxnSpPr>
            <a:cxnSpLocks/>
            <a:stCxn id="19" idx="3"/>
            <a:endCxn id="3" idx="1"/>
          </p:cNvCxnSpPr>
          <p:nvPr/>
        </p:nvCxnSpPr>
        <p:spPr>
          <a:xfrm>
            <a:off x="5554745" y="1918563"/>
            <a:ext cx="1048186" cy="1"/>
          </a:xfrm>
          <a:prstGeom prst="curvedConnector3">
            <a:avLst>
              <a:gd name="adj1" fmla="val 50000"/>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615B81B-2A80-F270-8402-7EF1142B9964}"/>
              </a:ext>
            </a:extLst>
          </p:cNvPr>
          <p:cNvSpPr txBox="1"/>
          <p:nvPr/>
        </p:nvSpPr>
        <p:spPr>
          <a:xfrm>
            <a:off x="4428589" y="3431634"/>
            <a:ext cx="31561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Across </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manufacturers</a:t>
            </a:r>
          </a:p>
        </p:txBody>
      </p:sp>
      <p:sp>
        <p:nvSpPr>
          <p:cNvPr id="38" name="TextBox 37">
            <a:extLst>
              <a:ext uri="{FF2B5EF4-FFF2-40B4-BE49-F238E27FC236}">
                <a16:creationId xmlns:a16="http://schemas.microsoft.com/office/drawing/2014/main" id="{72AFCFB1-4792-5621-2894-B330B2925469}"/>
              </a:ext>
            </a:extLst>
          </p:cNvPr>
          <p:cNvSpPr txBox="1"/>
          <p:nvPr/>
        </p:nvSpPr>
        <p:spPr>
          <a:xfrm>
            <a:off x="443731" y="3429000"/>
            <a:ext cx="31561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Across </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rows</a:t>
            </a:r>
          </a:p>
        </p:txBody>
      </p:sp>
      <p:sp>
        <p:nvSpPr>
          <p:cNvPr id="39" name="Rounded Rectangle 38">
            <a:extLst>
              <a:ext uri="{FF2B5EF4-FFF2-40B4-BE49-F238E27FC236}">
                <a16:creationId xmlns:a16="http://schemas.microsoft.com/office/drawing/2014/main" id="{50943112-3D68-8BEF-6C18-21CE11FCC93A}"/>
              </a:ext>
            </a:extLst>
          </p:cNvPr>
          <p:cNvSpPr/>
          <p:nvPr/>
        </p:nvSpPr>
        <p:spPr>
          <a:xfrm>
            <a:off x="1280160" y="2192301"/>
            <a:ext cx="592922" cy="473898"/>
          </a:xfrm>
          <a:prstGeom prst="roundRect">
            <a:avLst/>
          </a:prstGeom>
          <a:noFill/>
          <a:ln w="762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39">
            <a:extLst>
              <a:ext uri="{FF2B5EF4-FFF2-40B4-BE49-F238E27FC236}">
                <a16:creationId xmlns:a16="http://schemas.microsoft.com/office/drawing/2014/main" id="{C519C2FD-1F72-9B3A-5766-E8AC76ED58D0}"/>
              </a:ext>
            </a:extLst>
          </p:cNvPr>
          <p:cNvSpPr/>
          <p:nvPr/>
        </p:nvSpPr>
        <p:spPr>
          <a:xfrm>
            <a:off x="2639246" y="2192301"/>
            <a:ext cx="296461" cy="473898"/>
          </a:xfrm>
          <a:prstGeom prst="roundRect">
            <a:avLst/>
          </a:prstGeom>
          <a:noFill/>
          <a:ln w="762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2CEC33D5-E961-FCDF-214F-4193F43F5B28}"/>
              </a:ext>
            </a:extLst>
          </p:cNvPr>
          <p:cNvCxnSpPr>
            <a:cxnSpLocks/>
            <a:stCxn id="19" idx="2"/>
          </p:cNvCxnSpPr>
          <p:nvPr/>
        </p:nvCxnSpPr>
        <p:spPr>
          <a:xfrm>
            <a:off x="4991667" y="2819970"/>
            <a:ext cx="563078" cy="6063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D77E40-5CE0-9E72-E9DA-EEC8121A962A}"/>
              </a:ext>
            </a:extLst>
          </p:cNvPr>
          <p:cNvCxnSpPr>
            <a:cxnSpLocks/>
            <a:stCxn id="3" idx="2"/>
          </p:cNvCxnSpPr>
          <p:nvPr/>
        </p:nvCxnSpPr>
        <p:spPr>
          <a:xfrm flipH="1">
            <a:off x="6613525" y="2819971"/>
            <a:ext cx="480294" cy="6063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4462597-1E4A-6E82-D7E2-C34511C47105}"/>
              </a:ext>
            </a:extLst>
          </p:cNvPr>
          <p:cNvCxnSpPr>
            <a:cxnSpLocks/>
            <a:stCxn id="39" idx="2"/>
          </p:cNvCxnSpPr>
          <p:nvPr/>
        </p:nvCxnSpPr>
        <p:spPr>
          <a:xfrm>
            <a:off x="1576621" y="2666199"/>
            <a:ext cx="296461" cy="7601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02BCC08-5BCD-1E25-9220-E7712F55B153}"/>
              </a:ext>
            </a:extLst>
          </p:cNvPr>
          <p:cNvCxnSpPr>
            <a:cxnSpLocks/>
            <a:stCxn id="40" idx="2"/>
          </p:cNvCxnSpPr>
          <p:nvPr/>
        </p:nvCxnSpPr>
        <p:spPr>
          <a:xfrm flipH="1">
            <a:off x="2293463" y="2666199"/>
            <a:ext cx="494014" cy="7601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2366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dirty="0"/>
              <a:t>Distribution of </a:t>
            </a:r>
            <a:r>
              <a:rPr lang="en-US" i="1" dirty="0" err="1"/>
              <a:t>HC</a:t>
            </a:r>
            <a:r>
              <a:rPr lang="en-US" i="1" baseline="-25000" dirty="0" err="1"/>
              <a:t>first</a:t>
            </a:r>
            <a:r>
              <a:rPr lang="en-US" dirty="0"/>
              <a:t> across DRAM Rows</a:t>
            </a:r>
          </a:p>
        </p:txBody>
      </p:sp>
      <p:grpSp>
        <p:nvGrpSpPr>
          <p:cNvPr id="21" name="Group 20">
            <a:extLst>
              <a:ext uri="{FF2B5EF4-FFF2-40B4-BE49-F238E27FC236}">
                <a16:creationId xmlns:a16="http://schemas.microsoft.com/office/drawing/2014/main" id="{7D670114-5F7C-990F-0CAD-091696E19622}"/>
              </a:ext>
            </a:extLst>
          </p:cNvPr>
          <p:cNvGrpSpPr/>
          <p:nvPr/>
        </p:nvGrpSpPr>
        <p:grpSpPr>
          <a:xfrm>
            <a:off x="293723" y="4418474"/>
            <a:ext cx="8556554" cy="1313868"/>
            <a:chOff x="1643281" y="4277223"/>
            <a:chExt cx="6864225" cy="1467717"/>
          </a:xfrm>
        </p:grpSpPr>
        <p:sp>
          <p:nvSpPr>
            <p:cNvPr id="22" name="Rounded Rectangle 21">
              <a:extLst>
                <a:ext uri="{FF2B5EF4-FFF2-40B4-BE49-F238E27FC236}">
                  <a16:creationId xmlns:a16="http://schemas.microsoft.com/office/drawing/2014/main" id="{E95D3C03-A5D3-5B42-4274-7D28670A44E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3ACF1497-072E-1150-3350-1770A4A59B8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3</a:t>
              </a:r>
            </a:p>
          </p:txBody>
        </p:sp>
        <p:sp>
          <p:nvSpPr>
            <p:cNvPr id="25" name="TextBox 24">
              <a:extLst>
                <a:ext uri="{FF2B5EF4-FFF2-40B4-BE49-F238E27FC236}">
                  <a16:creationId xmlns:a16="http://schemas.microsoft.com/office/drawing/2014/main" id="{2DA72A4D-ABCD-2986-B6D5-75B9E1EADD00}"/>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err="1">
                  <a:ln>
                    <a:noFill/>
                  </a:ln>
                  <a:solidFill>
                    <a:srgbClr val="00B050"/>
                  </a:solidFill>
                  <a:effectLst/>
                  <a:uLnTx/>
                  <a:uFillTx/>
                  <a:latin typeface="Cambria"/>
                  <a:ea typeface="Cambria"/>
                  <a:cs typeface="+mn-cs"/>
                </a:rPr>
                <a:t>HC</a:t>
              </a:r>
              <a:r>
                <a:rPr kumimoji="0" lang="en-US" sz="2400" b="1" i="1" u="none" strike="noStrike" kern="1200" cap="none" spc="0" normalizeH="0" baseline="-25000" noProof="0" dirty="0" err="1">
                  <a:ln>
                    <a:noFill/>
                  </a:ln>
                  <a:solidFill>
                    <a:srgbClr val="00B050"/>
                  </a:solidFill>
                  <a:effectLst/>
                  <a:uLnTx/>
                  <a:uFillTx/>
                  <a:latin typeface="Cambria"/>
                  <a:ea typeface="Cambria"/>
                  <a:cs typeface="+mn-cs"/>
                </a:rPr>
                <a:t>first</a:t>
              </a:r>
              <a:r>
                <a:rPr kumimoji="0" lang="en-US" sz="2400" b="1" i="0" u="none" strike="noStrike" kern="1200" cap="none" spc="0" normalizeH="0" baseline="0" noProof="0" dirty="0">
                  <a:ln>
                    <a:noFill/>
                  </a:ln>
                  <a:solidFill>
                    <a:srgbClr val="00B050"/>
                  </a:solidFill>
                  <a:effectLst/>
                  <a:uLnTx/>
                  <a:uFillTx/>
                  <a:latin typeface="Cambria"/>
                  <a:ea typeface="Cambria"/>
                  <a:cs typeface="+mn-cs"/>
                </a:rPr>
                <a:t> reduction </a:t>
              </a:r>
              <a:r>
                <a:rPr kumimoji="0" lang="en-US" sz="2400" b="0" i="0" u="none" strike="noStrike" kern="1200" cap="none" spc="0" normalizeH="0" baseline="0" noProof="0" dirty="0">
                  <a:ln>
                    <a:noFill/>
                  </a:ln>
                  <a:solidFill>
                    <a:prstClr val="black"/>
                  </a:solidFill>
                  <a:effectLst/>
                  <a:uLnTx/>
                  <a:uFillTx/>
                  <a:latin typeface="Cambria"/>
                  <a:ea typeface="Cambria"/>
                  <a:cs typeface="+mn-cs"/>
                </a:rPr>
                <a:t>with reduced </a:t>
              </a:r>
              <a:r>
                <a:rPr kumimoji="0" lang="en-US" sz="2400" b="0" i="0" u="none" strike="noStrike" kern="1200" cap="none" spc="0" normalizeH="0" baseline="0" noProof="0" dirty="0" err="1">
                  <a:ln>
                    <a:noFill/>
                  </a:ln>
                  <a:solidFill>
                    <a:prstClr val="black"/>
                  </a:solidFill>
                  <a:effectLst/>
                  <a:uLnTx/>
                  <a:uFillTx/>
                  <a:latin typeface="Cambria"/>
                  <a:ea typeface="Cambria"/>
                  <a:cs typeface="+mn-cs"/>
                </a:rPr>
                <a:t>wordline</a:t>
              </a:r>
              <a:r>
                <a:rPr kumimoji="0" lang="en-US" sz="2400" b="0" i="0" u="none" strike="noStrike" kern="1200" cap="none" spc="0" normalizeH="0" baseline="0" noProof="0" dirty="0">
                  <a:ln>
                    <a:noFill/>
                  </a:ln>
                  <a:solidFill>
                    <a:prstClr val="black"/>
                  </a:solidFill>
                  <a:effectLst/>
                  <a:uLnTx/>
                  <a:uFillTx/>
                  <a:latin typeface="Cambria"/>
                  <a:ea typeface="Cambria"/>
                  <a:cs typeface="+mn-cs"/>
                </a:rPr>
                <a:t> voltage varies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across different </a:t>
              </a:r>
              <a:r>
                <a:rPr kumimoji="0" lang="en-US" sz="2400" b="1" i="0" u="none" strike="noStrike" kern="1200" cap="none" spc="0" normalizeH="0" baseline="0" noProof="0" dirty="0">
                  <a:ln>
                    <a:noFill/>
                  </a:ln>
                  <a:solidFill>
                    <a:prstClr val="black"/>
                  </a:solidFill>
                  <a:effectLst/>
                  <a:uLnTx/>
                  <a:uFillTx/>
                  <a:latin typeface="Cambria"/>
                  <a:ea typeface="Cambria"/>
                  <a:cs typeface="+mn-cs"/>
                </a:rPr>
                <a:t>DRAM rows </a:t>
              </a:r>
              <a:r>
                <a:rPr kumimoji="0" lang="en-US" sz="2400" b="0" i="0" u="none" strike="noStrike" kern="1200" cap="none" spc="0" normalizeH="0" baseline="0" noProof="0" dirty="0">
                  <a:ln>
                    <a:noFill/>
                  </a:ln>
                  <a:solidFill>
                    <a:prstClr val="black"/>
                  </a:solidFill>
                  <a:effectLst/>
                  <a:uLnTx/>
                  <a:uFillTx/>
                  <a:latin typeface="Cambria"/>
                  <a:ea typeface="Cambria"/>
                  <a:cs typeface="+mn-cs"/>
                </a:rPr>
                <a:t>and </a:t>
              </a:r>
              <a:r>
                <a:rPr kumimoji="0" lang="en-US" sz="2400" b="1" i="0" u="none" strike="noStrike" kern="1200" cap="none" spc="0" normalizeH="0" baseline="0" noProof="0" dirty="0">
                  <a:ln>
                    <a:noFill/>
                  </a:ln>
                  <a:solidFill>
                    <a:prstClr val="black"/>
                  </a:solidFill>
                  <a:effectLst/>
                  <a:uLnTx/>
                  <a:uFillTx/>
                  <a:latin typeface="Cambria"/>
                  <a:ea typeface="Cambria"/>
                  <a:cs typeface="+mn-cs"/>
                </a:rPr>
                <a:t>manufacturers</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p>
          </p:txBody>
        </p:sp>
      </p:grpSp>
      <p:pic>
        <p:nvPicPr>
          <p:cNvPr id="6" name="Picture 5">
            <a:extLst>
              <a:ext uri="{FF2B5EF4-FFF2-40B4-BE49-F238E27FC236}">
                <a16:creationId xmlns:a16="http://schemas.microsoft.com/office/drawing/2014/main" id="{CE0C5A76-D2DE-A571-4FBD-3ADE1CCBDA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649" y="811535"/>
            <a:ext cx="8196702" cy="2118249"/>
          </a:xfrm>
          <a:prstGeom prst="rect">
            <a:avLst/>
          </a:prstGeom>
          <a:ln w="28575">
            <a:noFill/>
          </a:ln>
        </p:spPr>
      </p:pic>
      <p:sp>
        <p:nvSpPr>
          <p:cNvPr id="37" name="TextBox 36">
            <a:extLst>
              <a:ext uri="{FF2B5EF4-FFF2-40B4-BE49-F238E27FC236}">
                <a16:creationId xmlns:a16="http://schemas.microsoft.com/office/drawing/2014/main" id="{4615B81B-2A80-F270-8402-7EF1142B9964}"/>
              </a:ext>
            </a:extLst>
          </p:cNvPr>
          <p:cNvSpPr txBox="1"/>
          <p:nvPr/>
        </p:nvSpPr>
        <p:spPr>
          <a:xfrm>
            <a:off x="4428589" y="3431634"/>
            <a:ext cx="31561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Across </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manufacturers</a:t>
            </a:r>
          </a:p>
        </p:txBody>
      </p:sp>
      <p:sp>
        <p:nvSpPr>
          <p:cNvPr id="38" name="TextBox 37">
            <a:extLst>
              <a:ext uri="{FF2B5EF4-FFF2-40B4-BE49-F238E27FC236}">
                <a16:creationId xmlns:a16="http://schemas.microsoft.com/office/drawing/2014/main" id="{72AFCFB1-4792-5621-2894-B330B2925469}"/>
              </a:ext>
            </a:extLst>
          </p:cNvPr>
          <p:cNvSpPr txBox="1"/>
          <p:nvPr/>
        </p:nvSpPr>
        <p:spPr>
          <a:xfrm>
            <a:off x="559356" y="3431634"/>
            <a:ext cx="31561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Across </a:t>
            </a: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rows</a:t>
            </a:r>
          </a:p>
        </p:txBody>
      </p:sp>
      <p:cxnSp>
        <p:nvCxnSpPr>
          <p:cNvPr id="42" name="Straight Arrow Connector 41">
            <a:extLst>
              <a:ext uri="{FF2B5EF4-FFF2-40B4-BE49-F238E27FC236}">
                <a16:creationId xmlns:a16="http://schemas.microsoft.com/office/drawing/2014/main" id="{2CEC33D5-E961-FCDF-214F-4193F43F5B28}"/>
              </a:ext>
            </a:extLst>
          </p:cNvPr>
          <p:cNvCxnSpPr>
            <a:cxnSpLocks/>
          </p:cNvCxnSpPr>
          <p:nvPr/>
        </p:nvCxnSpPr>
        <p:spPr>
          <a:xfrm>
            <a:off x="5784783" y="2772076"/>
            <a:ext cx="0" cy="65429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4462597-1E4A-6E82-D7E2-C34511C47105}"/>
              </a:ext>
            </a:extLst>
          </p:cNvPr>
          <p:cNvCxnSpPr>
            <a:cxnSpLocks/>
          </p:cNvCxnSpPr>
          <p:nvPr/>
        </p:nvCxnSpPr>
        <p:spPr>
          <a:xfrm>
            <a:off x="1576622" y="2502568"/>
            <a:ext cx="290679" cy="92379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02BCC08-5BCD-1E25-9220-E7712F55B153}"/>
              </a:ext>
            </a:extLst>
          </p:cNvPr>
          <p:cNvCxnSpPr>
            <a:cxnSpLocks/>
          </p:cNvCxnSpPr>
          <p:nvPr/>
        </p:nvCxnSpPr>
        <p:spPr>
          <a:xfrm>
            <a:off x="3308171" y="2726049"/>
            <a:ext cx="1394650" cy="7003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1FED9F-4769-85DA-CAD5-92C17DB5A7F0}"/>
              </a:ext>
            </a:extLst>
          </p:cNvPr>
          <p:cNvCxnSpPr>
            <a:cxnSpLocks/>
          </p:cNvCxnSpPr>
          <p:nvPr/>
        </p:nvCxnSpPr>
        <p:spPr>
          <a:xfrm flipH="1">
            <a:off x="7238198" y="2726049"/>
            <a:ext cx="1130182" cy="7003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CCEDEC6-4267-D4DD-61B0-13CEC463160B}"/>
              </a:ext>
            </a:extLst>
          </p:cNvPr>
          <p:cNvCxnSpPr>
            <a:cxnSpLocks/>
          </p:cNvCxnSpPr>
          <p:nvPr/>
        </p:nvCxnSpPr>
        <p:spPr>
          <a:xfrm flipH="1">
            <a:off x="2405362" y="2502568"/>
            <a:ext cx="366714" cy="92379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2828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408672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Data Retention Bit Error Rate</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869507" y="2331359"/>
            <a:ext cx="2817748"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Probability Density</a:t>
            </a:r>
            <a:endParaRPr kumimoji="0" lang="en-US" sz="24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DRAM Refresh</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278380" y="1343568"/>
            <a:ext cx="935302" cy="30162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0.32</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0.24</a:t>
            </a: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0.16</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0.08</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 name="Rectangle 1">
            <a:extLst>
              <a:ext uri="{FF2B5EF4-FFF2-40B4-BE49-F238E27FC236}">
                <a16:creationId xmlns:a16="http://schemas.microsoft.com/office/drawing/2014/main" id="{26FC0F4F-6075-4D39-1F51-5739FDC28CFB}"/>
              </a:ext>
            </a:extLst>
          </p:cNvPr>
          <p:cNvSpPr/>
          <p:nvPr/>
        </p:nvSpPr>
        <p:spPr>
          <a:xfrm>
            <a:off x="3005846" y="3883169"/>
            <a:ext cx="3359254" cy="19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7E20B31-0FE0-0DAA-8CFA-AD14118B22D5}"/>
              </a:ext>
            </a:extLst>
          </p:cNvPr>
          <p:cNvSpPr txBox="1"/>
          <p:nvPr/>
        </p:nvSpPr>
        <p:spPr>
          <a:xfrm>
            <a:off x="3078298" y="3686164"/>
            <a:ext cx="41099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        0.5%     1.0%     1.5%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4651123"/>
            <a:ext cx="8573145" cy="1298805"/>
            <a:chOff x="1643281" y="4277223"/>
            <a:chExt cx="6877535" cy="2193548"/>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56591" y="496844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 </a:t>
              </a:r>
              <a:r>
                <a:rPr kumimoji="0" lang="en-US" sz="2000" b="0" i="0" u="none" strike="noStrike" kern="1200" cap="none" spc="0" normalizeH="0" baseline="0" noProof="0" dirty="0">
                  <a:ln>
                    <a:noFill/>
                  </a:ln>
                  <a:solidFill>
                    <a:prstClr val="black"/>
                  </a:solidFill>
                  <a:effectLst/>
                  <a:uLnTx/>
                  <a:uFillTx/>
                  <a:latin typeface="Cambria"/>
                  <a:ea typeface="Cambria"/>
                  <a:cs typeface="+mn-cs"/>
                </a:rPr>
                <a:t>tend to experience </a:t>
              </a:r>
              <a:r>
                <a:rPr kumimoji="0" lang="en-US" sz="2000" b="1" i="0" u="none" strike="noStrike" kern="1200" cap="none" spc="0" normalizeH="0" baseline="0" noProof="0" dirty="0">
                  <a:ln>
                    <a:noFill/>
                  </a:ln>
                  <a:solidFill>
                    <a:prstClr val="black"/>
                  </a:solidFill>
                  <a:effectLst/>
                  <a:uLnTx/>
                  <a:uFillTx/>
                  <a:latin typeface="Cambria"/>
                  <a:ea typeface="Cambria"/>
                  <a:cs typeface="+mn-cs"/>
                </a:rPr>
                <a:t>data retention bit flips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when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 is reduced</a:t>
              </a:r>
            </a:p>
          </p:txBody>
        </p:sp>
      </p:grpSp>
      <p:sp>
        <p:nvSpPr>
          <p:cNvPr id="10" name="Rectangle 9">
            <a:extLst>
              <a:ext uri="{FF2B5EF4-FFF2-40B4-BE49-F238E27FC236}">
                <a16:creationId xmlns:a16="http://schemas.microsoft.com/office/drawing/2014/main" id="{1715220D-A7B3-FCF0-5160-6E22CE7ED8F7}"/>
              </a:ext>
            </a:extLst>
          </p:cNvPr>
          <p:cNvSpPr/>
          <p:nvPr/>
        </p:nvSpPr>
        <p:spPr>
          <a:xfrm>
            <a:off x="3241676" y="1244601"/>
            <a:ext cx="2740812" cy="2396776"/>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78C964FD-4164-822C-694C-46046F9B8F26}"/>
              </a:ext>
            </a:extLst>
          </p:cNvPr>
          <p:cNvSpPr/>
          <p:nvPr/>
        </p:nvSpPr>
        <p:spPr>
          <a:xfrm rot="9931532">
            <a:off x="2650367" y="-1725405"/>
            <a:ext cx="5133461" cy="4870138"/>
          </a:xfrm>
          <a:prstGeom prst="arc">
            <a:avLst>
              <a:gd name="adj1" fmla="val 17093678"/>
              <a:gd name="adj2" fmla="val 1936749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t="57189" r="34671" b="9980"/>
          <a:stretch/>
        </p:blipFill>
        <p:spPr>
          <a:xfrm>
            <a:off x="3109378" y="1442525"/>
            <a:ext cx="3119646" cy="2329155"/>
          </a:xfrm>
          <a:prstGeom prst="rect">
            <a:avLst/>
          </a:prstGeom>
        </p:spPr>
      </p:pic>
      <p:cxnSp>
        <p:nvCxnSpPr>
          <p:cNvPr id="5" name="Straight Arrow Connector 4">
            <a:extLst>
              <a:ext uri="{FF2B5EF4-FFF2-40B4-BE49-F238E27FC236}">
                <a16:creationId xmlns:a16="http://schemas.microsoft.com/office/drawing/2014/main" id="{88DDA299-691A-CCC8-56F3-C0F8F5879D61}"/>
              </a:ext>
            </a:extLst>
          </p:cNvPr>
          <p:cNvCxnSpPr/>
          <p:nvPr/>
        </p:nvCxnSpPr>
        <p:spPr>
          <a:xfrm>
            <a:off x="3340100" y="1879600"/>
            <a:ext cx="8255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56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DRAM Refresh</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4651123"/>
            <a:ext cx="8573145" cy="1298805"/>
            <a:chOff x="1643281" y="4277223"/>
            <a:chExt cx="6877535" cy="2193548"/>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56591" y="4968443"/>
              <a:ext cx="6864225" cy="1195547"/>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a:ea typeface="Cambria"/>
                  <a:cs typeface="+mn-cs"/>
                </a:rPr>
                <a:t>More DRAM cells </a:t>
              </a:r>
              <a:r>
                <a:rPr kumimoji="0" lang="en-US" sz="2000" b="0" i="0" u="none" strike="noStrike" kern="1200" cap="none" spc="0" normalizeH="0" baseline="0" noProof="0" dirty="0">
                  <a:ln>
                    <a:noFill/>
                  </a:ln>
                  <a:solidFill>
                    <a:prstClr val="black"/>
                  </a:solidFill>
                  <a:effectLst/>
                  <a:uLnTx/>
                  <a:uFillTx/>
                  <a:latin typeface="Cambria"/>
                  <a:ea typeface="Cambria"/>
                  <a:cs typeface="+mn-cs"/>
                </a:rPr>
                <a:t>tend to experience </a:t>
              </a:r>
              <a:r>
                <a:rPr kumimoji="0" lang="en-US" sz="2000" b="1" i="0" u="none" strike="noStrike" kern="1200" cap="none" spc="0" normalizeH="0" baseline="0" noProof="0" dirty="0">
                  <a:ln>
                    <a:noFill/>
                  </a:ln>
                  <a:solidFill>
                    <a:prstClr val="black"/>
                  </a:solidFill>
                  <a:effectLst/>
                  <a:uLnTx/>
                  <a:uFillTx/>
                  <a:latin typeface="Cambria"/>
                  <a:ea typeface="Cambria"/>
                  <a:cs typeface="+mn-cs"/>
                </a:rPr>
                <a:t>data retention bit flips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Cambria"/>
                  <a:cs typeface="+mn-cs"/>
                </a:rPr>
                <a:t>when </a:t>
              </a:r>
              <a:r>
                <a:rPr kumimoji="0" lang="en-US" sz="20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000" b="1" i="0" u="none" strike="noStrike" kern="1200" cap="none" spc="0" normalizeH="0" baseline="0" noProof="0" dirty="0">
                  <a:ln>
                    <a:noFill/>
                  </a:ln>
                  <a:solidFill>
                    <a:srgbClr val="00B050"/>
                  </a:solidFill>
                  <a:effectLst/>
                  <a:uLnTx/>
                  <a:uFillTx/>
                  <a:latin typeface="Cambria"/>
                  <a:ea typeface="Cambria"/>
                  <a:cs typeface="+mn-cs"/>
                </a:rPr>
                <a:t> voltage is reduced</a:t>
              </a:r>
            </a:p>
          </p:txBody>
        </p:sp>
      </p:gr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989" t="52228" r="830"/>
          <a:stretch/>
        </p:blipFill>
        <p:spPr>
          <a:xfrm>
            <a:off x="68805" y="851323"/>
            <a:ext cx="8798061" cy="2396776"/>
          </a:xfrm>
          <a:prstGeom prst="rect">
            <a:avLst/>
          </a:prstGeom>
        </p:spPr>
      </p:pic>
    </p:spTree>
    <p:extLst>
      <p:ext uri="{BB962C8B-B14F-4D97-AF65-F5344CB8AC3E}">
        <p14:creationId xmlns:p14="http://schemas.microsoft.com/office/powerpoint/2010/main" val="332093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dirty="0"/>
              <a:t>Charge Restoration Process</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293723" y="4523674"/>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10</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A DRAM cell’s capacitor voltage </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can</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r>
                <a:rPr kumimoji="0" lang="en-US" sz="2400" b="1" i="0" u="none" strike="noStrike" kern="1200" cap="none" spc="0" normalizeH="0" baseline="0" noProof="0" dirty="0">
                  <a:ln>
                    <a:noFill/>
                  </a:ln>
                  <a:solidFill>
                    <a:srgbClr val="4472C4">
                      <a:lumMod val="75000"/>
                    </a:srgbClr>
                  </a:solidFill>
                  <a:effectLst/>
                  <a:uLnTx/>
                  <a:uFillTx/>
                  <a:latin typeface="Cambria"/>
                  <a:ea typeface="Cambria"/>
                  <a:cs typeface="+mn-cs"/>
                </a:rPr>
                <a:t>saturate</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br>
                <a:rPr kumimoji="0" lang="en-US" sz="2400" b="1" i="0" u="none" strike="noStrike" kern="1200" cap="none" spc="0" normalizeH="0" baseline="0" noProof="0" dirty="0">
                  <a:ln>
                    <a:noFill/>
                  </a:ln>
                  <a:solidFill>
                    <a:srgbClr val="00B050"/>
                  </a:solidFill>
                  <a:effectLst/>
                  <a:uLnTx/>
                  <a:uFillTx/>
                  <a:latin typeface="Cambria"/>
                  <a:ea typeface="Cambria"/>
                  <a:cs typeface="+mn-cs"/>
                </a:rPr>
              </a:br>
              <a:r>
                <a:rPr kumimoji="0" lang="en-US" sz="2400" b="0" i="0" u="none" strike="noStrike" kern="1200" cap="none" spc="0" normalizeH="0" baseline="0" noProof="0" dirty="0">
                  <a:ln>
                    <a:noFill/>
                  </a:ln>
                  <a:solidFill>
                    <a:prstClr val="black"/>
                  </a:solidFill>
                  <a:effectLst/>
                  <a:uLnTx/>
                  <a:uFillTx/>
                  <a:latin typeface="Cambria"/>
                  <a:ea typeface="Cambria"/>
                  <a:cs typeface="+mn-cs"/>
                </a:rPr>
                <a:t>at a</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r>
                <a:rPr kumimoji="0" lang="en-US" sz="2400" b="1" i="0" u="none" strike="noStrike" kern="1200" cap="none" spc="0" normalizeH="0" baseline="0" noProof="0" dirty="0">
                  <a:ln>
                    <a:noFill/>
                  </a:ln>
                  <a:solidFill>
                    <a:srgbClr val="C00000"/>
                  </a:solidFill>
                  <a:effectLst/>
                  <a:uLnTx/>
                  <a:uFillTx/>
                  <a:latin typeface="Cambria"/>
                  <a:ea typeface="Cambria"/>
                  <a:cs typeface="+mn-cs"/>
                </a:rPr>
                <a:t>lower voltage </a:t>
              </a:r>
              <a:r>
                <a:rPr kumimoji="0" lang="en-US" sz="2400" b="0" i="0" u="none" strike="noStrike" kern="1200" cap="none" spc="0" normalizeH="0" baseline="0" noProof="0" dirty="0">
                  <a:ln>
                    <a:noFill/>
                  </a:ln>
                  <a:solidFill>
                    <a:prstClr val="black"/>
                  </a:solidFill>
                  <a:effectLst/>
                  <a:uLnTx/>
                  <a:uFillTx/>
                  <a:latin typeface="Cambria"/>
                  <a:ea typeface="Cambria"/>
                  <a:cs typeface="+mn-cs"/>
                </a:rPr>
                <a:t>level</a:t>
              </a:r>
              <a:r>
                <a:rPr kumimoji="0" lang="en-US" sz="2400" b="1" i="0" u="none" strike="noStrike" kern="1200" cap="none" spc="0" normalizeH="0" baseline="0" noProof="0" dirty="0">
                  <a:ln>
                    <a:noFill/>
                  </a:ln>
                  <a:solidFill>
                    <a:srgbClr val="00B050"/>
                  </a:solidFill>
                  <a:effectLst/>
                  <a:uLnTx/>
                  <a:uFillTx/>
                  <a:latin typeface="Cambria"/>
                  <a:ea typeface="Cambria"/>
                  <a:cs typeface="+mn-cs"/>
                </a:rPr>
                <a:t> </a:t>
              </a:r>
              <a:r>
                <a:rPr kumimoji="0" lang="en-US" sz="2400" b="1" i="0" u="none" strike="noStrike" kern="1200" cap="none" spc="0" normalizeH="0" baseline="0" noProof="0" dirty="0">
                  <a:ln>
                    <a:noFill/>
                  </a:ln>
                  <a:solidFill>
                    <a:prstClr val="black"/>
                  </a:solidFill>
                  <a:effectLst/>
                  <a:uLnTx/>
                  <a:uFillTx/>
                  <a:latin typeface="Cambria"/>
                  <a:ea typeface="Cambria"/>
                  <a:cs typeface="+mn-cs"/>
                </a:rPr>
                <a:t>when </a:t>
              </a:r>
              <a:r>
                <a:rPr kumimoji="0" lang="en-US" sz="2400" b="1" i="0" u="none" strike="noStrike" kern="1200" cap="none" spc="0" normalizeH="0" baseline="0" noProof="0" dirty="0" err="1">
                  <a:ln>
                    <a:noFill/>
                  </a:ln>
                  <a:solidFill>
                    <a:prstClr val="black"/>
                  </a:solidFill>
                  <a:effectLst/>
                  <a:uLnTx/>
                  <a:uFillTx/>
                  <a:latin typeface="Cambria"/>
                  <a:ea typeface="Cambria"/>
                  <a:cs typeface="+mn-cs"/>
                </a:rPr>
                <a:t>wordline</a:t>
              </a:r>
              <a:r>
                <a:rPr kumimoji="0" lang="en-US" sz="2400" b="1" i="0" u="none" strike="noStrike" kern="1200" cap="none" spc="0" normalizeH="0" baseline="0" noProof="0" dirty="0">
                  <a:ln>
                    <a:noFill/>
                  </a:ln>
                  <a:solidFill>
                    <a:prstClr val="black"/>
                  </a:solidFill>
                  <a:effectLst/>
                  <a:uLnTx/>
                  <a:uFillTx/>
                  <a:latin typeface="Cambria"/>
                  <a:ea typeface="Cambria"/>
                  <a:cs typeface="+mn-cs"/>
                </a:rPr>
                <a:t> voltage is reduced </a:t>
              </a:r>
            </a:p>
          </p:txBody>
        </p:sp>
      </p:grpSp>
      <p:pic>
        <p:nvPicPr>
          <p:cNvPr id="21" name="Picture 20">
            <a:extLst>
              <a:ext uri="{FF2B5EF4-FFF2-40B4-BE49-F238E27FC236}">
                <a16:creationId xmlns:a16="http://schemas.microsoft.com/office/drawing/2014/main" id="{6538300A-3834-4C95-A40A-371B14FE0003}"/>
              </a:ext>
            </a:extLst>
          </p:cNvPr>
          <p:cNvPicPr>
            <a:picLocks noChangeAspect="1"/>
          </p:cNvPicPr>
          <p:nvPr/>
        </p:nvPicPr>
        <p:blipFill rotWithShape="1">
          <a:blip r:embed="rId3">
            <a:extLst>
              <a:ext uri="{28A0092B-C50C-407E-A947-70E740481C1C}">
                <a14:useLocalDpi xmlns:a14="http://schemas.microsoft.com/office/drawing/2010/main" val="0"/>
              </a:ext>
            </a:extLst>
          </a:blip>
          <a:srcRect b="50574"/>
          <a:stretch/>
        </p:blipFill>
        <p:spPr>
          <a:xfrm>
            <a:off x="265501" y="865871"/>
            <a:ext cx="8678372" cy="2275363"/>
          </a:xfrm>
          <a:prstGeom prst="rect">
            <a:avLst/>
          </a:prstGeom>
          <a:ln w="28575">
            <a:solidFill>
              <a:schemeClr val="bg1"/>
            </a:solidFill>
          </a:ln>
        </p:spPr>
      </p:pic>
      <p:sp>
        <p:nvSpPr>
          <p:cNvPr id="3" name="Rectangle 2">
            <a:extLst>
              <a:ext uri="{FF2B5EF4-FFF2-40B4-BE49-F238E27FC236}">
                <a16:creationId xmlns:a16="http://schemas.microsoft.com/office/drawing/2014/main" id="{719BDD14-1033-55B5-5AEA-6F19A54029DB}"/>
              </a:ext>
            </a:extLst>
          </p:cNvPr>
          <p:cNvSpPr/>
          <p:nvPr/>
        </p:nvSpPr>
        <p:spPr>
          <a:xfrm>
            <a:off x="856648" y="866274"/>
            <a:ext cx="308009" cy="333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758A74CB-E609-334A-763E-9C3906E0C6CF}"/>
              </a:ext>
            </a:extLst>
          </p:cNvPr>
          <p:cNvCxnSpPr/>
          <p:nvPr/>
        </p:nvCxnSpPr>
        <p:spPr>
          <a:xfrm>
            <a:off x="4273617" y="1422261"/>
            <a:ext cx="0" cy="2947608"/>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0DF5BF-2BD6-B58A-31BE-8F51284FC3B9}"/>
              </a:ext>
            </a:extLst>
          </p:cNvPr>
          <p:cNvCxnSpPr>
            <a:cxnSpLocks/>
          </p:cNvCxnSpPr>
          <p:nvPr/>
        </p:nvCxnSpPr>
        <p:spPr>
          <a:xfrm>
            <a:off x="7748337" y="1780674"/>
            <a:ext cx="0" cy="2561594"/>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54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22CF3C3F-1A28-17C3-76D1-49D874FF5691}"/>
              </a:ext>
            </a:extLst>
          </p:cNvPr>
          <p:cNvGrpSpPr/>
          <p:nvPr/>
        </p:nvGrpSpPr>
        <p:grpSpPr>
          <a:xfrm>
            <a:off x="293723" y="4350590"/>
            <a:ext cx="8556554" cy="1313868"/>
            <a:chOff x="1643281" y="4277223"/>
            <a:chExt cx="6864225" cy="1467717"/>
          </a:xfrm>
        </p:grpSpPr>
        <p:sp>
          <p:nvSpPr>
            <p:cNvPr id="24" name="Rounded Rectangle 23">
              <a:extLst>
                <a:ext uri="{FF2B5EF4-FFF2-40B4-BE49-F238E27FC236}">
                  <a16:creationId xmlns:a16="http://schemas.microsoft.com/office/drawing/2014/main" id="{18767F58-3586-C0EC-3657-1806A5543A78}"/>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ound Same Side Corner Rectangle 27">
              <a:extLst>
                <a:ext uri="{FF2B5EF4-FFF2-40B4-BE49-F238E27FC236}">
                  <a16:creationId xmlns:a16="http://schemas.microsoft.com/office/drawing/2014/main" id="{9C6597D9-BB51-67E5-717B-DF0D33D75B9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OBSERVATION 11</a:t>
              </a:r>
            </a:p>
          </p:txBody>
        </p:sp>
        <p:sp>
          <p:nvSpPr>
            <p:cNvPr id="29" name="TextBox 28">
              <a:extLst>
                <a:ext uri="{FF2B5EF4-FFF2-40B4-BE49-F238E27FC236}">
                  <a16:creationId xmlns:a16="http://schemas.microsoft.com/office/drawing/2014/main" id="{BCFAA474-7074-EC71-F429-F6988BC163DB}"/>
                </a:ext>
              </a:extLst>
            </p:cNvPr>
            <p:cNvSpPr txBox="1"/>
            <p:nvPr/>
          </p:nvSpPr>
          <p:spPr>
            <a:xfrm>
              <a:off x="1643281" y="4731882"/>
              <a:ext cx="6864225" cy="928303"/>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a:ea typeface="Cambria"/>
                  <a:cs typeface="+mn-cs"/>
                </a:rPr>
                <a:t>A DRAM cell’s </a:t>
              </a:r>
              <a:r>
                <a:rPr kumimoji="0" lang="en-US" sz="2400" b="1" i="0" u="none" strike="noStrike" kern="1200" cap="none" spc="0" normalizeH="0" baseline="0" noProof="0" dirty="0">
                  <a:ln>
                    <a:noFill/>
                  </a:ln>
                  <a:solidFill>
                    <a:prstClr val="black"/>
                  </a:solidFill>
                  <a:effectLst/>
                  <a:uLnTx/>
                  <a:uFillTx/>
                  <a:latin typeface="Cambria"/>
                  <a:ea typeface="Cambria"/>
                  <a:cs typeface="+mn-cs"/>
                </a:rPr>
                <a:t>charge restoration latency </a:t>
              </a:r>
              <a:r>
                <a:rPr kumimoji="0" lang="en-US" sz="2400" b="0" i="0" u="none" strike="noStrike" kern="1200" cap="none" spc="0" normalizeH="0" baseline="0" noProof="0" dirty="0">
                  <a:ln>
                    <a:noFill/>
                  </a:ln>
                  <a:solidFill>
                    <a:prstClr val="black"/>
                  </a:solidFill>
                  <a:effectLst/>
                  <a:uLnTx/>
                  <a:uFillTx/>
                  <a:latin typeface="Cambria"/>
                  <a:ea typeface="Cambria"/>
                  <a:cs typeface="+mn-cs"/>
                </a:rPr>
                <a:t>(</a:t>
              </a:r>
              <a:r>
                <a:rPr kumimoji="0" lang="en-US" sz="2400" b="0" i="0" u="none" strike="noStrike" kern="1200" cap="none" spc="0" normalizeH="0" baseline="0" noProof="0" dirty="0" err="1">
                  <a:ln>
                    <a:noFill/>
                  </a:ln>
                  <a:solidFill>
                    <a:prstClr val="black"/>
                  </a:solidFill>
                  <a:effectLst/>
                  <a:uLnTx/>
                  <a:uFillTx/>
                  <a:latin typeface="Cambria"/>
                  <a:ea typeface="Cambria"/>
                  <a:cs typeface="+mn-cs"/>
                </a:rPr>
                <a:t>t</a:t>
              </a:r>
              <a:r>
                <a:rPr kumimoji="0" lang="en-US" sz="2400" b="0" i="0" u="none" strike="noStrike" kern="1200" cap="none" spc="0" normalizeH="0" baseline="-25000" noProof="0" dirty="0" err="1">
                  <a:ln>
                    <a:noFill/>
                  </a:ln>
                  <a:solidFill>
                    <a:prstClr val="black"/>
                  </a:solidFill>
                  <a:effectLst/>
                  <a:uLnTx/>
                  <a:uFillTx/>
                  <a:latin typeface="Cambria"/>
                  <a:ea typeface="Cambria"/>
                  <a:cs typeface="+mn-cs"/>
                </a:rPr>
                <a:t>RAS</a:t>
              </a:r>
              <a:r>
                <a:rPr kumimoji="0" lang="en-US" sz="1800" b="0" i="0" u="none" strike="noStrike" kern="1200" cap="none" spc="0" normalizeH="0" baseline="-25000" noProof="0" dirty="0" err="1">
                  <a:ln>
                    <a:noFill/>
                  </a:ln>
                  <a:solidFill>
                    <a:prstClr val="black"/>
                  </a:solidFill>
                  <a:effectLst/>
                  <a:uLnTx/>
                  <a:uFillTx/>
                  <a:latin typeface="Cambria"/>
                  <a:ea typeface="Cambria"/>
                  <a:cs typeface="+mn-cs"/>
                </a:rPr>
                <a:t>min</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br>
                <a:rPr kumimoji="0" lang="en-US" sz="2400" b="0" i="0" u="none" strike="noStrike" kern="1200" cap="none" spc="0" normalizeH="0" baseline="0" noProof="0" dirty="0">
                  <a:ln>
                    <a:noFill/>
                  </a:ln>
                  <a:solidFill>
                    <a:prstClr val="black"/>
                  </a:solidFill>
                  <a:effectLst/>
                  <a:uLnTx/>
                  <a:uFillTx/>
                  <a:latin typeface="Cambria"/>
                  <a:ea typeface="Cambria"/>
                  <a:cs typeface="+mn-cs"/>
                </a:rPr>
              </a:br>
              <a:r>
                <a:rPr kumimoji="0" lang="en-US" sz="2400" b="1" i="0" u="none" strike="noStrike" kern="1200" cap="none" spc="0" normalizeH="0" baseline="0" noProof="0" dirty="0">
                  <a:ln>
                    <a:noFill/>
                  </a:ln>
                  <a:solidFill>
                    <a:srgbClr val="C00000"/>
                  </a:solidFill>
                  <a:effectLst/>
                  <a:uLnTx/>
                  <a:uFillTx/>
                  <a:latin typeface="Cambria"/>
                  <a:ea typeface="Cambria"/>
                  <a:cs typeface="+mn-cs"/>
                </a:rPr>
                <a:t>can</a:t>
              </a:r>
              <a:r>
                <a:rPr kumimoji="0" lang="en-US" sz="2400" b="0" i="0" u="none" strike="noStrike" kern="1200" cap="none" spc="0" normalizeH="0" baseline="0" noProof="0" dirty="0">
                  <a:ln>
                    <a:noFill/>
                  </a:ln>
                  <a:solidFill>
                    <a:prstClr val="black"/>
                  </a:solidFill>
                  <a:effectLst/>
                  <a:uLnTx/>
                  <a:uFillTx/>
                  <a:latin typeface="Cambria"/>
                  <a:ea typeface="Cambria"/>
                  <a:cs typeface="+mn-cs"/>
                </a:rPr>
                <a:t> </a:t>
              </a:r>
              <a:r>
                <a:rPr kumimoji="0" lang="en-US" sz="2400" b="1" i="0" u="none" strike="noStrike" kern="1200" cap="none" spc="0" normalizeH="0" baseline="0" noProof="0" dirty="0">
                  <a:ln>
                    <a:noFill/>
                  </a:ln>
                  <a:solidFill>
                    <a:srgbClr val="C00000"/>
                  </a:solidFill>
                  <a:effectLst/>
                  <a:uLnTx/>
                  <a:uFillTx/>
                  <a:latin typeface="Cambria"/>
                  <a:ea typeface="Cambria"/>
                  <a:cs typeface="+mn-cs"/>
                </a:rPr>
                <a:t>increase</a:t>
              </a:r>
              <a:r>
                <a:rPr kumimoji="0" lang="en-US" sz="2400" b="0" i="0" u="none" strike="noStrike" kern="1200" cap="none" spc="0" normalizeH="0" baseline="0" noProof="0" dirty="0">
                  <a:ln>
                    <a:noFill/>
                  </a:ln>
                  <a:solidFill>
                    <a:prstClr val="black"/>
                  </a:solidFill>
                  <a:effectLst/>
                  <a:uLnTx/>
                  <a:uFillTx/>
                  <a:latin typeface="Cambria"/>
                  <a:ea typeface="Cambria"/>
                  <a:cs typeface="+mn-cs"/>
                </a:rPr>
                <a:t> with </a:t>
              </a:r>
              <a:r>
                <a:rPr kumimoji="0" lang="en-US" sz="2400" b="1" i="0" u="none" strike="noStrike" kern="1200" cap="none" spc="0" normalizeH="0" baseline="0" noProof="0" dirty="0">
                  <a:ln>
                    <a:noFill/>
                  </a:ln>
                  <a:solidFill>
                    <a:srgbClr val="00B050"/>
                  </a:solidFill>
                  <a:effectLst/>
                  <a:uLnTx/>
                  <a:uFillTx/>
                  <a:latin typeface="Cambria"/>
                  <a:ea typeface="Cambria"/>
                  <a:cs typeface="+mn-cs"/>
                </a:rPr>
                <a:t>reduced </a:t>
              </a:r>
              <a:r>
                <a:rPr kumimoji="0" lang="en-US" sz="2400" b="1" i="0" u="none" strike="noStrike" kern="1200" cap="none" spc="0" normalizeH="0" baseline="0" noProof="0" dirty="0" err="1">
                  <a:ln>
                    <a:noFill/>
                  </a:ln>
                  <a:solidFill>
                    <a:srgbClr val="00B050"/>
                  </a:solidFill>
                  <a:effectLst/>
                  <a:uLnTx/>
                  <a:uFillTx/>
                  <a:latin typeface="Cambria"/>
                  <a:ea typeface="Cambria"/>
                  <a:cs typeface="+mn-cs"/>
                </a:rPr>
                <a:t>wordline</a:t>
              </a:r>
              <a:r>
                <a:rPr kumimoji="0" lang="en-US" sz="2400" b="1" i="0" u="none" strike="noStrike" kern="1200" cap="none" spc="0" normalizeH="0" baseline="0" noProof="0" dirty="0">
                  <a:ln>
                    <a:noFill/>
                  </a:ln>
                  <a:solidFill>
                    <a:srgbClr val="00B050"/>
                  </a:solidFill>
                  <a:effectLst/>
                  <a:uLnTx/>
                  <a:uFillTx/>
                  <a:latin typeface="Cambria"/>
                  <a:ea typeface="Cambria"/>
                  <a:cs typeface="+mn-cs"/>
                </a:rPr>
                <a:t> voltage</a:t>
              </a:r>
            </a:p>
          </p:txBody>
        </p:sp>
      </p:grpSp>
      <p:pic>
        <p:nvPicPr>
          <p:cNvPr id="22" name="Picture 21">
            <a:extLst>
              <a:ext uri="{FF2B5EF4-FFF2-40B4-BE49-F238E27FC236}">
                <a16:creationId xmlns:a16="http://schemas.microsoft.com/office/drawing/2014/main" id="{8218F6D3-F4AE-04BD-332D-2C7E6F442DB0}"/>
              </a:ext>
            </a:extLst>
          </p:cNvPr>
          <p:cNvPicPr>
            <a:picLocks noChangeAspect="1"/>
          </p:cNvPicPr>
          <p:nvPr/>
        </p:nvPicPr>
        <p:blipFill rotWithShape="1">
          <a:blip r:embed="rId3">
            <a:extLst>
              <a:ext uri="{28A0092B-C50C-407E-A947-70E740481C1C}">
                <a14:useLocalDpi xmlns:a14="http://schemas.microsoft.com/office/drawing/2010/main" val="0"/>
              </a:ext>
            </a:extLst>
          </a:blip>
          <a:srcRect t="48859" b="1714"/>
          <a:stretch/>
        </p:blipFill>
        <p:spPr>
          <a:xfrm>
            <a:off x="275206" y="778822"/>
            <a:ext cx="8593588" cy="2253135"/>
          </a:xfrm>
          <a:prstGeom prst="rect">
            <a:avLst/>
          </a:prstGeom>
          <a:ln w="28575">
            <a:noFill/>
          </a:ln>
        </p:spPr>
      </p:pic>
      <p:cxnSp>
        <p:nvCxnSpPr>
          <p:cNvPr id="4" name="Straight Arrow Connector 3">
            <a:extLst>
              <a:ext uri="{FF2B5EF4-FFF2-40B4-BE49-F238E27FC236}">
                <a16:creationId xmlns:a16="http://schemas.microsoft.com/office/drawing/2014/main" id="{C76DB145-EB72-E4A4-63EE-1D7FFD5FEEBC}"/>
              </a:ext>
            </a:extLst>
          </p:cNvPr>
          <p:cNvCxnSpPr/>
          <p:nvPr/>
        </p:nvCxnSpPr>
        <p:spPr>
          <a:xfrm>
            <a:off x="2261937" y="2560320"/>
            <a:ext cx="0" cy="1703672"/>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A8474F-292D-704A-7D9D-CEAC8847E776}"/>
              </a:ext>
            </a:extLst>
          </p:cNvPr>
          <p:cNvCxnSpPr/>
          <p:nvPr/>
        </p:nvCxnSpPr>
        <p:spPr>
          <a:xfrm>
            <a:off x="7794859" y="2560320"/>
            <a:ext cx="0" cy="1703672"/>
          </a:xfrm>
          <a:prstGeom prst="straightConnector1">
            <a:avLst/>
          </a:prstGeom>
          <a:ln w="57150">
            <a:solidFill>
              <a:srgbClr val="2F559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1957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dirty="0"/>
              <a:t>DRAM Chips Tested</a:t>
            </a:r>
          </a:p>
        </p:txBody>
      </p:sp>
      <p:pic>
        <p:nvPicPr>
          <p:cNvPr id="14" name="Picture 13">
            <a:extLst>
              <a:ext uri="{FF2B5EF4-FFF2-40B4-BE49-F238E27FC236}">
                <a16:creationId xmlns:a16="http://schemas.microsoft.com/office/drawing/2014/main" id="{49D75CF4-E04B-364C-32BB-92BE9F227D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2874" y="704661"/>
            <a:ext cx="8218251" cy="5636878"/>
          </a:xfrm>
          <a:prstGeom prst="rect">
            <a:avLst/>
          </a:prstGeom>
          <a:ln w="38100">
            <a:noFill/>
          </a:ln>
        </p:spPr>
      </p:pic>
    </p:spTree>
    <p:extLst>
      <p:ext uri="{BB962C8B-B14F-4D97-AF65-F5344CB8AC3E}">
        <p14:creationId xmlns:p14="http://schemas.microsoft.com/office/powerpoint/2010/main" val="2307762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241A0-0FA3-9BFD-DC31-F19190B11FBD}"/>
            </a:ext>
          </a:extLst>
        </p:cNvPr>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7C2F326-150F-AD36-481D-92D1E34C2054}"/>
              </a:ext>
            </a:extLst>
          </p:cNvPr>
          <p:cNvGraphicFramePr>
            <a:graphicFrameLocks noGrp="1"/>
          </p:cNvGraphicFramePr>
          <p:nvPr>
            <p:extLst>
              <p:ext uri="{D42A27DB-BD31-4B8C-83A1-F6EECF244321}">
                <p14:modId xmlns:p14="http://schemas.microsoft.com/office/powerpoint/2010/main" val="1191349811"/>
              </p:ext>
            </p:extLst>
          </p:nvPr>
        </p:nvGraphicFramePr>
        <p:xfrm>
          <a:off x="627674" y="3429000"/>
          <a:ext cx="7888651" cy="2123440"/>
        </p:xfrm>
        <a:graphic>
          <a:graphicData uri="http://schemas.openxmlformats.org/drawingml/2006/table">
            <a:tbl>
              <a:tblPr firstRow="1" bandRow="1">
                <a:tableStyleId>{2D5ABB26-0587-4C30-8999-92F81FD0307C}</a:tableStyleId>
              </a:tblPr>
              <a:tblGrid>
                <a:gridCol w="1477100">
                  <a:extLst>
                    <a:ext uri="{9D8B030D-6E8A-4147-A177-3AD203B41FA5}">
                      <a16:colId xmlns:a16="http://schemas.microsoft.com/office/drawing/2014/main" val="708919223"/>
                    </a:ext>
                  </a:extLst>
                </a:gridCol>
                <a:gridCol w="975951">
                  <a:extLst>
                    <a:ext uri="{9D8B030D-6E8A-4147-A177-3AD203B41FA5}">
                      <a16:colId xmlns:a16="http://schemas.microsoft.com/office/drawing/2014/main" val="1547508454"/>
                    </a:ext>
                  </a:extLst>
                </a:gridCol>
                <a:gridCol w="1195749">
                  <a:extLst>
                    <a:ext uri="{9D8B030D-6E8A-4147-A177-3AD203B41FA5}">
                      <a16:colId xmlns:a16="http://schemas.microsoft.com/office/drawing/2014/main" val="3924464989"/>
                    </a:ext>
                  </a:extLst>
                </a:gridCol>
                <a:gridCol w="1102951">
                  <a:extLst>
                    <a:ext uri="{9D8B030D-6E8A-4147-A177-3AD203B41FA5}">
                      <a16:colId xmlns:a16="http://schemas.microsoft.com/office/drawing/2014/main" val="2950746807"/>
                    </a:ext>
                  </a:extLst>
                </a:gridCol>
                <a:gridCol w="1295400">
                  <a:extLst>
                    <a:ext uri="{9D8B030D-6E8A-4147-A177-3AD203B41FA5}">
                      <a16:colId xmlns:a16="http://schemas.microsoft.com/office/drawing/2014/main" val="3481370136"/>
                    </a:ext>
                  </a:extLst>
                </a:gridCol>
                <a:gridCol w="838200">
                  <a:extLst>
                    <a:ext uri="{9D8B030D-6E8A-4147-A177-3AD203B41FA5}">
                      <a16:colId xmlns:a16="http://schemas.microsoft.com/office/drawing/2014/main" val="1253724907"/>
                    </a:ext>
                  </a:extLst>
                </a:gridCol>
                <a:gridCol w="1003300">
                  <a:extLst>
                    <a:ext uri="{9D8B030D-6E8A-4147-A177-3AD203B41FA5}">
                      <a16:colId xmlns:a16="http://schemas.microsoft.com/office/drawing/2014/main" val="2240307331"/>
                    </a:ext>
                  </a:extLst>
                </a:gridCol>
              </a:tblGrid>
              <a:tr h="370840">
                <a:tc>
                  <a:txBody>
                    <a:bodyPr/>
                    <a:lstStyle/>
                    <a:p>
                      <a:r>
                        <a:rPr lang="en-US" b="1">
                          <a:solidFill>
                            <a:srgbClr val="2F5597"/>
                          </a:solidFill>
                          <a:latin typeface="Cambria" panose="02040503050406030204" pitchFamily="18" charset="0"/>
                        </a:rPr>
                        <a:t>Mfr.</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DDR4 DIMMs</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DDR3 SODIMMs</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 Chips</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Density</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Die</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Org.</a:t>
                      </a: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370840">
                <a:tc>
                  <a:txBody>
                    <a:bodyPr/>
                    <a:lstStyle/>
                    <a:p>
                      <a:r>
                        <a:rPr lang="en-US">
                          <a:latin typeface="Cambria" panose="02040503050406030204" pitchFamily="18" charset="0"/>
                        </a:rPr>
                        <a:t>A (Micron)</a:t>
                      </a:r>
                    </a:p>
                  </a:txBody>
                  <a:tcP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9</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1</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144 (8)</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8Gb (4Gb)</a:t>
                      </a:r>
                    </a:p>
                  </a:txBody>
                  <a:tcPr anchor="ctr">
                    <a:lnT w="38100" cap="flat" cmpd="sng" algn="ctr">
                      <a:solidFill>
                        <a:srgbClr val="2F5597"/>
                      </a:solidFill>
                      <a:prstDash val="solid"/>
                      <a:round/>
                      <a:headEnd type="none" w="med" len="med"/>
                      <a:tailEnd type="none" w="med" len="med"/>
                    </a:lnT>
                  </a:tcPr>
                </a:tc>
                <a:tc>
                  <a:txBody>
                    <a:bodyPr/>
                    <a:lstStyle/>
                    <a:p>
                      <a:pPr algn="ctr"/>
                      <a:r>
                        <a:rPr lang="en-US" dirty="0">
                          <a:latin typeface="Cambria" panose="02040503050406030204" pitchFamily="18" charset="0"/>
                        </a:rPr>
                        <a:t>B (P)</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x4 (x8)</a:t>
                      </a:r>
                    </a:p>
                  </a:txBody>
                  <a:tcPr anchor="ctr">
                    <a:lnT w="38100" cap="flat" cmpd="sng" algn="ctr">
                      <a:solidFill>
                        <a:srgbClr val="2F5597"/>
                      </a:solidFill>
                      <a:prstDash val="solid"/>
                      <a:round/>
                      <a:headEnd type="none" w="med" len="med"/>
                      <a:tailEnd type="none" w="med" len="med"/>
                    </a:lnT>
                  </a:tcPr>
                </a:tc>
                <a:extLst>
                  <a:ext uri="{0D108BD9-81ED-4DB2-BD59-A6C34878D82A}">
                    <a16:rowId xmlns:a16="http://schemas.microsoft.com/office/drawing/2014/main" val="1317623116"/>
                  </a:ext>
                </a:extLst>
              </a:tr>
              <a:tr h="370840">
                <a:tc>
                  <a:txBody>
                    <a:bodyPr/>
                    <a:lstStyle/>
                    <a:p>
                      <a:r>
                        <a:rPr lang="en-US" dirty="0">
                          <a:latin typeface="Cambria" panose="02040503050406030204" pitchFamily="18" charset="0"/>
                        </a:rPr>
                        <a:t>B (Samsung)</a:t>
                      </a:r>
                    </a:p>
                  </a:txBody>
                  <a:tcPr/>
                </a:tc>
                <a:tc>
                  <a:txBody>
                    <a:bodyPr/>
                    <a:lstStyle/>
                    <a:p>
                      <a:pPr algn="ctr"/>
                      <a:r>
                        <a:rPr lang="en-US">
                          <a:latin typeface="Cambria" panose="02040503050406030204" pitchFamily="18" charset="0"/>
                        </a:rPr>
                        <a:t>4</a:t>
                      </a:r>
                    </a:p>
                  </a:txBody>
                  <a:tcPr anchor="ctr"/>
                </a:tc>
                <a:tc>
                  <a:txBody>
                    <a:bodyPr/>
                    <a:lstStyle/>
                    <a:p>
                      <a:pPr algn="ctr"/>
                      <a:r>
                        <a:rPr lang="en-US">
                          <a:latin typeface="Cambria" panose="02040503050406030204" pitchFamily="18" charset="0"/>
                        </a:rPr>
                        <a:t>1</a:t>
                      </a:r>
                    </a:p>
                  </a:txBody>
                  <a:tcPr anchor="ctr"/>
                </a:tc>
                <a:tc>
                  <a:txBody>
                    <a:bodyPr/>
                    <a:lstStyle/>
                    <a:p>
                      <a:pPr algn="ctr"/>
                      <a:r>
                        <a:rPr lang="en-US">
                          <a:latin typeface="Cambria" panose="02040503050406030204" pitchFamily="18" charset="0"/>
                        </a:rPr>
                        <a:t>32 (8)</a:t>
                      </a:r>
                    </a:p>
                  </a:txBody>
                  <a:tcPr anchor="ctr"/>
                </a:tc>
                <a:tc>
                  <a:txBody>
                    <a:bodyPr/>
                    <a:lstStyle/>
                    <a:p>
                      <a:pPr algn="ctr"/>
                      <a:r>
                        <a:rPr lang="en-US">
                          <a:latin typeface="Cambria" panose="02040503050406030204" pitchFamily="18" charset="0"/>
                        </a:rPr>
                        <a:t>4Gb (4Gb)</a:t>
                      </a:r>
                    </a:p>
                  </a:txBody>
                  <a:tcPr anchor="ctr"/>
                </a:tc>
                <a:tc>
                  <a:txBody>
                    <a:bodyPr/>
                    <a:lstStyle/>
                    <a:p>
                      <a:pPr algn="ctr"/>
                      <a:r>
                        <a:rPr lang="en-US">
                          <a:latin typeface="Cambria" panose="02040503050406030204" pitchFamily="18" charset="0"/>
                        </a:rPr>
                        <a:t>F (Q)</a:t>
                      </a:r>
                    </a:p>
                  </a:txBody>
                  <a:tcPr anchor="ctr"/>
                </a:tc>
                <a:tc>
                  <a:txBody>
                    <a:bodyPr/>
                    <a:lstStyle/>
                    <a:p>
                      <a:pPr algn="ctr"/>
                      <a:r>
                        <a:rPr lang="en-US">
                          <a:latin typeface="Cambria" panose="02040503050406030204" pitchFamily="18" charset="0"/>
                        </a:rPr>
                        <a:t>x8 (x8)</a:t>
                      </a:r>
                    </a:p>
                  </a:txBody>
                  <a:tcPr anchor="ctr"/>
                </a:tc>
                <a:extLst>
                  <a:ext uri="{0D108BD9-81ED-4DB2-BD59-A6C34878D82A}">
                    <a16:rowId xmlns:a16="http://schemas.microsoft.com/office/drawing/2014/main" val="1403671142"/>
                  </a:ext>
                </a:extLst>
              </a:tr>
              <a:tr h="370840">
                <a:tc>
                  <a:txBody>
                    <a:bodyPr/>
                    <a:lstStyle/>
                    <a:p>
                      <a:r>
                        <a:rPr lang="en-US">
                          <a:latin typeface="Cambria" panose="02040503050406030204" pitchFamily="18" charset="0"/>
                        </a:rPr>
                        <a:t>C (SK Hynix)</a:t>
                      </a:r>
                    </a:p>
                  </a:txBody>
                  <a:tcPr/>
                </a:tc>
                <a:tc>
                  <a:txBody>
                    <a:bodyPr/>
                    <a:lstStyle/>
                    <a:p>
                      <a:pPr algn="ctr"/>
                      <a:r>
                        <a:rPr lang="en-US">
                          <a:latin typeface="Cambria" panose="02040503050406030204" pitchFamily="18" charset="0"/>
                        </a:rPr>
                        <a:t>5</a:t>
                      </a:r>
                    </a:p>
                  </a:txBody>
                  <a:tcPr anchor="ctr"/>
                </a:tc>
                <a:tc>
                  <a:txBody>
                    <a:bodyPr/>
                    <a:lstStyle/>
                    <a:p>
                      <a:pPr algn="ctr"/>
                      <a:r>
                        <a:rPr lang="en-US">
                          <a:latin typeface="Cambria" panose="02040503050406030204" pitchFamily="18" charset="0"/>
                        </a:rPr>
                        <a:t>1</a:t>
                      </a:r>
                    </a:p>
                  </a:txBody>
                  <a:tcPr anchor="ctr"/>
                </a:tc>
                <a:tc>
                  <a:txBody>
                    <a:bodyPr/>
                    <a:lstStyle/>
                    <a:p>
                      <a:pPr algn="ctr"/>
                      <a:r>
                        <a:rPr lang="en-US">
                          <a:latin typeface="Cambria" panose="02040503050406030204" pitchFamily="18" charset="0"/>
                        </a:rPr>
                        <a:t>40 (8)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rPr>
                        <a:t>4Gb (4Gb)</a:t>
                      </a:r>
                    </a:p>
                  </a:txBody>
                  <a:tcPr anchor="ctr"/>
                </a:tc>
                <a:tc>
                  <a:txBody>
                    <a:bodyPr/>
                    <a:lstStyle/>
                    <a:p>
                      <a:pPr algn="ctr"/>
                      <a:r>
                        <a:rPr lang="en-US">
                          <a:latin typeface="Cambria" panose="02040503050406030204" pitchFamily="18" charset="0"/>
                        </a:rPr>
                        <a:t>B (B)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rPr>
                        <a:t>x8 (x8)</a:t>
                      </a:r>
                    </a:p>
                  </a:txBody>
                  <a:tcPr anchor="ctr"/>
                </a:tc>
                <a:extLst>
                  <a:ext uri="{0D108BD9-81ED-4DB2-BD59-A6C34878D82A}">
                    <a16:rowId xmlns:a16="http://schemas.microsoft.com/office/drawing/2014/main" val="327562397"/>
                  </a:ext>
                </a:extLst>
              </a:tr>
              <a:tr h="370840">
                <a:tc>
                  <a:txBody>
                    <a:bodyPr/>
                    <a:lstStyle/>
                    <a:p>
                      <a:r>
                        <a:rPr lang="en-US">
                          <a:latin typeface="Cambria" panose="02040503050406030204" pitchFamily="18" charset="0"/>
                        </a:rPr>
                        <a:t>D (</a:t>
                      </a:r>
                      <a:r>
                        <a:rPr lang="en-US" err="1">
                          <a:latin typeface="Cambria" panose="02040503050406030204" pitchFamily="18" charset="0"/>
                        </a:rPr>
                        <a:t>Nanya</a:t>
                      </a:r>
                      <a:r>
                        <a:rPr lang="en-US">
                          <a:latin typeface="Cambria" panose="02040503050406030204" pitchFamily="18" charset="0"/>
                        </a:rPr>
                        <a:t>)</a:t>
                      </a:r>
                    </a:p>
                  </a:txBody>
                  <a:tcPr/>
                </a:tc>
                <a:tc>
                  <a:txBody>
                    <a:bodyPr/>
                    <a:lstStyle/>
                    <a:p>
                      <a:pPr algn="ctr"/>
                      <a:r>
                        <a:rPr lang="en-US">
                          <a:latin typeface="Cambria" panose="02040503050406030204" pitchFamily="18" charset="0"/>
                        </a:rPr>
                        <a:t>4</a:t>
                      </a:r>
                    </a:p>
                  </a:txBody>
                  <a:tcPr anchor="ctr"/>
                </a:tc>
                <a:tc>
                  <a:txBody>
                    <a:bodyPr/>
                    <a:lstStyle/>
                    <a:p>
                      <a:pPr algn="ctr"/>
                      <a:r>
                        <a:rPr lang="en-US">
                          <a:latin typeface="Cambria" panose="02040503050406030204" pitchFamily="18" charset="0"/>
                        </a:rPr>
                        <a:t>-</a:t>
                      </a:r>
                    </a:p>
                  </a:txBody>
                  <a:tcPr anchor="ctr"/>
                </a:tc>
                <a:tc>
                  <a:txBody>
                    <a:bodyPr/>
                    <a:lstStyle/>
                    <a:p>
                      <a:pPr algn="ctr"/>
                      <a:r>
                        <a:rPr lang="en-US">
                          <a:latin typeface="Cambria" panose="02040503050406030204" pitchFamily="18" charset="0"/>
                        </a:rPr>
                        <a:t>32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rPr>
                        <a:t>8Gb (-)</a:t>
                      </a:r>
                    </a:p>
                  </a:txBody>
                  <a:tcPr anchor="ctr"/>
                </a:tc>
                <a:tc>
                  <a:txBody>
                    <a:bodyPr/>
                    <a:lstStyle/>
                    <a:p>
                      <a:pPr algn="ctr"/>
                      <a:r>
                        <a:rPr lang="en-US">
                          <a:latin typeface="Cambria" panose="02040503050406030204" pitchFamily="18" charset="0"/>
                        </a:rPr>
                        <a:t>C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 (-)</a:t>
                      </a:r>
                    </a:p>
                  </a:txBody>
                  <a:tcPr anchor="ctr"/>
                </a:tc>
                <a:extLst>
                  <a:ext uri="{0D108BD9-81ED-4DB2-BD59-A6C34878D82A}">
                    <a16:rowId xmlns:a16="http://schemas.microsoft.com/office/drawing/2014/main" val="3909340741"/>
                  </a:ext>
                </a:extLst>
              </a:tr>
            </a:tbl>
          </a:graphicData>
        </a:graphic>
      </p:graphicFrame>
      <p:sp>
        <p:nvSpPr>
          <p:cNvPr id="2" name="Title 1">
            <a:extLst>
              <a:ext uri="{FF2B5EF4-FFF2-40B4-BE49-F238E27FC236}">
                <a16:creationId xmlns:a16="http://schemas.microsoft.com/office/drawing/2014/main" id="{7D3F0124-F3F1-2E3C-531C-5DD6DB43F27F}"/>
              </a:ext>
            </a:extLst>
          </p:cNvPr>
          <p:cNvSpPr>
            <a:spLocks noGrp="1"/>
          </p:cNvSpPr>
          <p:nvPr>
            <p:ph type="title"/>
          </p:nvPr>
        </p:nvSpPr>
        <p:spPr/>
        <p:txBody>
          <a:bodyPr/>
          <a:lstStyle/>
          <a:p>
            <a:r>
              <a:rPr lang="en-US" dirty="0"/>
              <a:t>Tested DRAM Chips</a:t>
            </a:r>
          </a:p>
        </p:txBody>
      </p:sp>
      <p:sp>
        <p:nvSpPr>
          <p:cNvPr id="11" name="Content Placeholder 10">
            <a:extLst>
              <a:ext uri="{FF2B5EF4-FFF2-40B4-BE49-F238E27FC236}">
                <a16:creationId xmlns:a16="http://schemas.microsoft.com/office/drawing/2014/main" id="{F256DC44-93D8-76F0-BBFD-B05ABEBB69D1}"/>
              </a:ext>
            </a:extLst>
          </p:cNvPr>
          <p:cNvSpPr>
            <a:spLocks noGrp="1"/>
          </p:cNvSpPr>
          <p:nvPr>
            <p:ph idx="1"/>
          </p:nvPr>
        </p:nvSpPr>
        <p:spPr/>
        <p:txBody>
          <a:bodyPr/>
          <a:lstStyle/>
          <a:p>
            <a:pPr>
              <a:buClr>
                <a:schemeClr val="tx1"/>
              </a:buClr>
            </a:pPr>
            <a:r>
              <a:rPr lang="en-US" b="1" dirty="0">
                <a:solidFill>
                  <a:srgbClr val="007799"/>
                </a:solidFill>
              </a:rPr>
              <a:t>272 DRAM Chips </a:t>
            </a:r>
            <a:r>
              <a:rPr lang="en-US" dirty="0">
                <a:solidFill>
                  <a:srgbClr val="007799"/>
                </a:solidFill>
              </a:rPr>
              <a:t>(</a:t>
            </a:r>
            <a:r>
              <a:rPr lang="en-US" b="1" dirty="0">
                <a:solidFill>
                  <a:srgbClr val="007799"/>
                </a:solidFill>
              </a:rPr>
              <a:t>24 DDR3 </a:t>
            </a:r>
            <a:r>
              <a:rPr lang="en-US" dirty="0">
                <a:solidFill>
                  <a:srgbClr val="007799"/>
                </a:solidFill>
              </a:rPr>
              <a:t>and </a:t>
            </a:r>
            <a:r>
              <a:rPr lang="en-US" b="1" dirty="0">
                <a:solidFill>
                  <a:srgbClr val="007799"/>
                </a:solidFill>
              </a:rPr>
              <a:t>248 DDR4 </a:t>
            </a:r>
            <a:r>
              <a:rPr lang="en-US" dirty="0">
                <a:solidFill>
                  <a:srgbClr val="007799"/>
                </a:solidFill>
              </a:rPr>
              <a:t>DRAM Chips)</a:t>
            </a:r>
          </a:p>
          <a:p>
            <a:pPr>
              <a:buClr>
                <a:schemeClr val="tx1"/>
              </a:buClr>
            </a:pPr>
            <a:endParaRPr lang="en-US" dirty="0"/>
          </a:p>
          <a:p>
            <a:pPr>
              <a:buClr>
                <a:schemeClr val="tx1"/>
              </a:buClr>
            </a:pPr>
            <a:r>
              <a:rPr lang="en-US" b="1" u="sng" dirty="0">
                <a:solidFill>
                  <a:schemeClr val="accent6">
                    <a:lumMod val="75000"/>
                  </a:schemeClr>
                </a:solidFill>
              </a:rPr>
              <a:t>4 major manufacturers</a:t>
            </a:r>
            <a:r>
              <a:rPr lang="en-US" b="1" dirty="0">
                <a:solidFill>
                  <a:schemeClr val="accent6">
                    <a:lumMod val="75000"/>
                  </a:schemeClr>
                </a:solidFill>
              </a:rPr>
              <a:t>:</a:t>
            </a:r>
            <a:br>
              <a:rPr lang="en-US" dirty="0">
                <a:solidFill>
                  <a:schemeClr val="accent6">
                    <a:lumMod val="75000"/>
                  </a:schemeClr>
                </a:solidFill>
              </a:rPr>
            </a:br>
            <a:r>
              <a:rPr lang="en-US" dirty="0">
                <a:solidFill>
                  <a:schemeClr val="accent6">
                    <a:lumMod val="75000"/>
                  </a:schemeClr>
                </a:solidFill>
              </a:rPr>
              <a:t>Micron, Samsung, SK Hynix, and </a:t>
            </a:r>
            <a:r>
              <a:rPr lang="en-US" dirty="0" err="1">
                <a:solidFill>
                  <a:schemeClr val="accent6">
                    <a:lumMod val="75000"/>
                  </a:schemeClr>
                </a:solidFill>
              </a:rPr>
              <a:t>Nanya</a:t>
            </a:r>
            <a:endParaRPr lang="en-US" dirty="0">
              <a:solidFill>
                <a:schemeClr val="accent6">
                  <a:lumMod val="75000"/>
                </a:schemeClr>
              </a:solidFill>
            </a:endParaRPr>
          </a:p>
          <a:p>
            <a:pPr>
              <a:buClr>
                <a:schemeClr val="tx1"/>
              </a:buClr>
            </a:pPr>
            <a:endParaRPr lang="en-US" dirty="0"/>
          </a:p>
          <a:p>
            <a:endParaRPr lang="en-US" dirty="0"/>
          </a:p>
        </p:txBody>
      </p:sp>
      <p:pic>
        <p:nvPicPr>
          <p:cNvPr id="14" name="Picture 13" hidden="1">
            <a:extLst>
              <a:ext uri="{FF2B5EF4-FFF2-40B4-BE49-F238E27FC236}">
                <a16:creationId xmlns:a16="http://schemas.microsoft.com/office/drawing/2014/main" id="{0F64671D-5298-69B7-E6A9-9BB1A91A9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4" y="1498531"/>
            <a:ext cx="7287491" cy="1983817"/>
          </a:xfrm>
          <a:prstGeom prst="rect">
            <a:avLst/>
          </a:prstGeom>
        </p:spPr>
      </p:pic>
      <p:sp>
        <p:nvSpPr>
          <p:cNvPr id="3" name="Rectangle: Rounded Corners 2">
            <a:extLst>
              <a:ext uri="{FF2B5EF4-FFF2-40B4-BE49-F238E27FC236}">
                <a16:creationId xmlns:a16="http://schemas.microsoft.com/office/drawing/2014/main" id="{F7A787B3-8011-CA16-F19B-031544E9595D}"/>
              </a:ext>
            </a:extLst>
          </p:cNvPr>
          <p:cNvSpPr/>
          <p:nvPr/>
        </p:nvSpPr>
        <p:spPr>
          <a:xfrm>
            <a:off x="4330559" y="3440774"/>
            <a:ext cx="1024415" cy="2210451"/>
          </a:xfrm>
          <a:prstGeom prst="roundRect">
            <a:avLst/>
          </a:prstGeom>
          <a:noFill/>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ndParaRPr>
          </a:p>
        </p:txBody>
      </p:sp>
      <p:sp>
        <p:nvSpPr>
          <p:cNvPr id="4" name="Rectangle: Rounded Corners 3">
            <a:extLst>
              <a:ext uri="{FF2B5EF4-FFF2-40B4-BE49-F238E27FC236}">
                <a16:creationId xmlns:a16="http://schemas.microsoft.com/office/drawing/2014/main" id="{83809C9D-842D-6575-16D5-DD3FCABD5731}"/>
              </a:ext>
            </a:extLst>
          </p:cNvPr>
          <p:cNvSpPr/>
          <p:nvPr/>
        </p:nvSpPr>
        <p:spPr>
          <a:xfrm>
            <a:off x="577157" y="3439422"/>
            <a:ext cx="1368424" cy="2213155"/>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A848"/>
              </a:solidFill>
              <a:effectLst/>
              <a:uLnTx/>
              <a:uFillTx/>
              <a:latin typeface="Cambria" panose="02040503050406030204" pitchFamily="18" charset="0"/>
            </a:endParaRPr>
          </a:p>
        </p:txBody>
      </p:sp>
      <p:sp>
        <p:nvSpPr>
          <p:cNvPr id="5" name="Rectangle: Rounded Corners 4">
            <a:extLst>
              <a:ext uri="{FF2B5EF4-FFF2-40B4-BE49-F238E27FC236}">
                <a16:creationId xmlns:a16="http://schemas.microsoft.com/office/drawing/2014/main" id="{236C4D00-6545-CEF0-F55D-1E89C788AF2E}"/>
              </a:ext>
            </a:extLst>
          </p:cNvPr>
          <p:cNvSpPr/>
          <p:nvPr/>
        </p:nvSpPr>
        <p:spPr>
          <a:xfrm>
            <a:off x="2097800" y="3438070"/>
            <a:ext cx="2100962" cy="2213155"/>
          </a:xfrm>
          <a:prstGeom prst="roundRect">
            <a:avLst>
              <a:gd name="adj" fmla="val 7097"/>
            </a:avLst>
          </a:prstGeom>
          <a:noFill/>
          <a:ln w="57150">
            <a:solidFill>
              <a:srgbClr val="0077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8" name="TextBox 7">
            <a:extLst>
              <a:ext uri="{FF2B5EF4-FFF2-40B4-BE49-F238E27FC236}">
                <a16:creationId xmlns:a16="http://schemas.microsoft.com/office/drawing/2014/main" id="{B031DA87-06B4-6447-AAD5-375EC96A3B6E}"/>
              </a:ext>
            </a:extLst>
          </p:cNvPr>
          <p:cNvSpPr txBox="1"/>
          <p:nvPr/>
        </p:nvSpPr>
        <p:spPr>
          <a:xfrm>
            <a:off x="5403107" y="5826789"/>
            <a:ext cx="3113218" cy="400110"/>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a:rPr>
              <a:t>272 DRAM </a:t>
            </a:r>
            <a:r>
              <a:rPr lang="en-US" sz="2000" b="1" dirty="0">
                <a:solidFill>
                  <a:prstClr val="black"/>
                </a:solidFill>
                <a:latin typeface="Cambria" panose="02040503050406030204" pitchFamily="18" charset="0"/>
                <a:ea typeface="Cambria"/>
              </a:rPr>
              <a:t>c</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a:rPr>
              <a:t>hips</a:t>
            </a:r>
          </a:p>
        </p:txBody>
      </p:sp>
      <p:cxnSp>
        <p:nvCxnSpPr>
          <p:cNvPr id="10" name="Elbow Connector 9">
            <a:extLst>
              <a:ext uri="{FF2B5EF4-FFF2-40B4-BE49-F238E27FC236}">
                <a16:creationId xmlns:a16="http://schemas.microsoft.com/office/drawing/2014/main" id="{CAB5E685-C90D-B33F-4666-A9326666DF8D}"/>
              </a:ext>
            </a:extLst>
          </p:cNvPr>
          <p:cNvCxnSpPr>
            <a:cxnSpLocks/>
            <a:stCxn id="3" idx="2"/>
            <a:endCxn id="8" idx="1"/>
          </p:cNvCxnSpPr>
          <p:nvPr/>
        </p:nvCxnSpPr>
        <p:spPr>
          <a:xfrm rot="16200000" flipH="1">
            <a:off x="4935128" y="5558864"/>
            <a:ext cx="375619" cy="560340"/>
          </a:xfrm>
          <a:prstGeom prst="bentConnector2">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0E6F60-FC47-8B27-0568-2619683DB9C8}"/>
              </a:ext>
            </a:extLst>
          </p:cNvPr>
          <p:cNvSpPr txBox="1"/>
          <p:nvPr/>
        </p:nvSpPr>
        <p:spPr>
          <a:xfrm>
            <a:off x="3315596" y="2833335"/>
            <a:ext cx="3113218" cy="400110"/>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799"/>
                </a:solidFill>
                <a:effectLst/>
                <a:uLnTx/>
                <a:uFillTx/>
                <a:latin typeface="Cambria" panose="02040503050406030204" pitchFamily="18" charset="0"/>
                <a:ea typeface="Cambria"/>
              </a:rPr>
              <a:t>2 DRAM standards</a:t>
            </a:r>
            <a:endParaRPr kumimoji="0" lang="en-US" sz="1800" b="1" i="0" u="none" strike="noStrike" kern="1200" cap="none" spc="0" normalizeH="0" baseline="0" noProof="0" dirty="0">
              <a:ln>
                <a:noFill/>
              </a:ln>
              <a:solidFill>
                <a:srgbClr val="007799"/>
              </a:solidFill>
              <a:effectLst/>
              <a:uLnTx/>
              <a:uFillTx/>
              <a:latin typeface="Cambria" panose="02040503050406030204" pitchFamily="18" charset="0"/>
              <a:cs typeface="Calibri"/>
            </a:endParaRPr>
          </a:p>
        </p:txBody>
      </p:sp>
      <p:cxnSp>
        <p:nvCxnSpPr>
          <p:cNvPr id="12" name="Elbow Connector 9">
            <a:extLst>
              <a:ext uri="{FF2B5EF4-FFF2-40B4-BE49-F238E27FC236}">
                <a16:creationId xmlns:a16="http://schemas.microsoft.com/office/drawing/2014/main" id="{1543FE94-EC37-B8EB-55B4-6B21CC5DA01A}"/>
              </a:ext>
            </a:extLst>
          </p:cNvPr>
          <p:cNvCxnSpPr>
            <a:cxnSpLocks/>
            <a:stCxn id="9" idx="1"/>
          </p:cNvCxnSpPr>
          <p:nvPr/>
        </p:nvCxnSpPr>
        <p:spPr>
          <a:xfrm rot="10800000" flipV="1">
            <a:off x="3149680" y="3033390"/>
            <a:ext cx="165917" cy="435078"/>
          </a:xfrm>
          <a:prstGeom prst="bentConnector2">
            <a:avLst/>
          </a:prstGeom>
          <a:ln w="38100">
            <a:solidFill>
              <a:srgbClr val="007799"/>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01E683-9463-9693-BB92-805101B43AFE}"/>
              </a:ext>
            </a:extLst>
          </p:cNvPr>
          <p:cNvSpPr txBox="1"/>
          <p:nvPr/>
        </p:nvSpPr>
        <p:spPr>
          <a:xfrm>
            <a:off x="1693273" y="5850141"/>
            <a:ext cx="3113218" cy="40011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38135"/>
                </a:solidFill>
                <a:effectLst/>
                <a:uLnTx/>
                <a:uFillTx/>
                <a:latin typeface="Cambria" panose="02040503050406030204" pitchFamily="18" charset="0"/>
                <a:ea typeface="Cambria"/>
              </a:rPr>
              <a:t>4 major manufacturers</a:t>
            </a:r>
            <a:endParaRPr kumimoji="0" lang="en-US" sz="1800" b="0" i="0" u="none" strike="noStrike" kern="1200" cap="none" spc="0" normalizeH="0" baseline="0" noProof="0" dirty="0">
              <a:ln>
                <a:noFill/>
              </a:ln>
              <a:solidFill>
                <a:srgbClr val="538135"/>
              </a:solidFill>
              <a:effectLst/>
              <a:uLnTx/>
              <a:uFillTx/>
              <a:latin typeface="Cambria" panose="02040503050406030204" pitchFamily="18" charset="0"/>
              <a:cs typeface="Calibri"/>
            </a:endParaRPr>
          </a:p>
        </p:txBody>
      </p:sp>
      <p:cxnSp>
        <p:nvCxnSpPr>
          <p:cNvPr id="19" name="Elbow Connector 9">
            <a:extLst>
              <a:ext uri="{FF2B5EF4-FFF2-40B4-BE49-F238E27FC236}">
                <a16:creationId xmlns:a16="http://schemas.microsoft.com/office/drawing/2014/main" id="{EAFFDB79-398D-93DC-612F-D3CB590FDF4A}"/>
              </a:ext>
            </a:extLst>
          </p:cNvPr>
          <p:cNvCxnSpPr>
            <a:cxnSpLocks/>
          </p:cNvCxnSpPr>
          <p:nvPr/>
        </p:nvCxnSpPr>
        <p:spPr>
          <a:xfrm rot="16200000" flipH="1">
            <a:off x="1308254" y="5582216"/>
            <a:ext cx="375619" cy="560340"/>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Slide Number Placeholder 3">
            <a:extLst>
              <a:ext uri="{FF2B5EF4-FFF2-40B4-BE49-F238E27FC236}">
                <a16:creationId xmlns:a16="http://schemas.microsoft.com/office/drawing/2014/main" id="{3E37D2E0-E87F-FBA8-47A0-7EE95E5C8036}"/>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14</a:t>
            </a:fld>
            <a:endParaRPr lang="en-US" dirty="0"/>
          </a:p>
        </p:txBody>
      </p:sp>
      <p:sp>
        <p:nvSpPr>
          <p:cNvPr id="6" name="TextBox 5">
            <a:extLst>
              <a:ext uri="{FF2B5EF4-FFF2-40B4-BE49-F238E27FC236}">
                <a16:creationId xmlns:a16="http://schemas.microsoft.com/office/drawing/2014/main" id="{FB1A719D-53A4-F363-F981-7C5DF9C2073A}"/>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730795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C2BDE-F65B-D1F2-DE50-E5456BF12A61}"/>
              </a:ext>
            </a:extLst>
          </p:cNvPr>
          <p:cNvPicPr>
            <a:picLocks noChangeAspect="1"/>
          </p:cNvPicPr>
          <p:nvPr/>
        </p:nvPicPr>
        <p:blipFill>
          <a:blip r:embed="rId2"/>
          <a:stretch>
            <a:fillRect/>
          </a:stretch>
        </p:blipFill>
        <p:spPr>
          <a:xfrm>
            <a:off x="4186989" y="223263"/>
            <a:ext cx="4846309" cy="6061992"/>
          </a:xfrm>
          <a:prstGeom prst="rect">
            <a:avLst/>
          </a:prstGeom>
          <a:ln w="38100">
            <a:noFill/>
          </a:ln>
        </p:spPr>
      </p:pic>
      <p:sp>
        <p:nvSpPr>
          <p:cNvPr id="7" name="Title 1">
            <a:extLst>
              <a:ext uri="{FF2B5EF4-FFF2-40B4-BE49-F238E27FC236}">
                <a16:creationId xmlns:a16="http://schemas.microsoft.com/office/drawing/2014/main" id="{9175E83D-A9DA-ABDE-F844-D4981CE1CBAB}"/>
              </a:ext>
            </a:extLst>
          </p:cNvPr>
          <p:cNvSpPr>
            <a:spLocks noGrp="1"/>
          </p:cNvSpPr>
          <p:nvPr>
            <p:ph type="title"/>
          </p:nvPr>
        </p:nvSpPr>
        <p:spPr>
          <a:xfrm>
            <a:off x="117227" y="-124462"/>
            <a:ext cx="6915118" cy="1141619"/>
          </a:xfrm>
        </p:spPr>
        <p:txBody>
          <a:bodyPr/>
          <a:lstStyle/>
          <a:p>
            <a:r>
              <a:rPr lang="en-US" dirty="0"/>
              <a:t>RowHammer Test</a:t>
            </a:r>
          </a:p>
        </p:txBody>
      </p:sp>
    </p:spTree>
    <p:extLst>
      <p:ext uri="{BB962C8B-B14F-4D97-AF65-F5344CB8AC3E}">
        <p14:creationId xmlns:p14="http://schemas.microsoft.com/office/powerpoint/2010/main" val="7894661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18AAD4-9516-FAFC-F2F2-3327B52E2B93}"/>
              </a:ext>
            </a:extLst>
          </p:cNvPr>
          <p:cNvPicPr>
            <a:picLocks noChangeAspect="1"/>
          </p:cNvPicPr>
          <p:nvPr/>
        </p:nvPicPr>
        <p:blipFill>
          <a:blip r:embed="rId2"/>
          <a:stretch>
            <a:fillRect/>
          </a:stretch>
        </p:blipFill>
        <p:spPr>
          <a:xfrm>
            <a:off x="212240" y="777108"/>
            <a:ext cx="4109965" cy="3690580"/>
          </a:xfrm>
          <a:prstGeom prst="rect">
            <a:avLst/>
          </a:prstGeom>
          <a:ln w="38100">
            <a:solidFill>
              <a:schemeClr val="tx1"/>
            </a:solidFill>
          </a:ln>
        </p:spPr>
      </p:pic>
      <p:pic>
        <p:nvPicPr>
          <p:cNvPr id="5" name="Picture 4">
            <a:extLst>
              <a:ext uri="{FF2B5EF4-FFF2-40B4-BE49-F238E27FC236}">
                <a16:creationId xmlns:a16="http://schemas.microsoft.com/office/drawing/2014/main" id="{74D7C942-BDE4-BEC9-179C-EAB122FDCE5E}"/>
              </a:ext>
            </a:extLst>
          </p:cNvPr>
          <p:cNvPicPr>
            <a:picLocks noChangeAspect="1"/>
          </p:cNvPicPr>
          <p:nvPr/>
        </p:nvPicPr>
        <p:blipFill>
          <a:blip r:embed="rId3"/>
          <a:stretch>
            <a:fillRect/>
          </a:stretch>
        </p:blipFill>
        <p:spPr>
          <a:xfrm>
            <a:off x="4821795" y="777108"/>
            <a:ext cx="4109965" cy="2786895"/>
          </a:xfrm>
          <a:prstGeom prst="rect">
            <a:avLst/>
          </a:prstGeom>
          <a:ln w="38100">
            <a:solidFill>
              <a:schemeClr val="tx1"/>
            </a:solidFill>
          </a:ln>
        </p:spPr>
      </p:pic>
      <p:sp>
        <p:nvSpPr>
          <p:cNvPr id="6" name="Title 1">
            <a:extLst>
              <a:ext uri="{FF2B5EF4-FFF2-40B4-BE49-F238E27FC236}">
                <a16:creationId xmlns:a16="http://schemas.microsoft.com/office/drawing/2014/main" id="{FE12CBC3-F3DB-5A36-4350-15D672ACBEC8}"/>
              </a:ext>
            </a:extLst>
          </p:cNvPr>
          <p:cNvSpPr>
            <a:spLocks noGrp="1"/>
          </p:cNvSpPr>
          <p:nvPr>
            <p:ph type="title"/>
          </p:nvPr>
        </p:nvSpPr>
        <p:spPr>
          <a:xfrm>
            <a:off x="117226" y="-124462"/>
            <a:ext cx="9026773" cy="1141619"/>
          </a:xfrm>
        </p:spPr>
        <p:txBody>
          <a:bodyPr/>
          <a:lstStyle/>
          <a:p>
            <a:r>
              <a:rPr lang="en-US" dirty="0"/>
              <a:t>Row Activation and Refresh Rate Tests</a:t>
            </a:r>
          </a:p>
        </p:txBody>
      </p:sp>
    </p:spTree>
    <p:extLst>
      <p:ext uri="{BB962C8B-B14F-4D97-AF65-F5344CB8AC3E}">
        <p14:creationId xmlns:p14="http://schemas.microsoft.com/office/powerpoint/2010/main" val="40585389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F79D-D9FD-1811-3E8D-81ED27DD91DB}"/>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solidFill>
                  <a:schemeClr val="bg1">
                    <a:lumMod val="75000"/>
                  </a:schemeClr>
                </a:solidFill>
              </a:rPr>
              <a:t>Experimental Analysis of Real DRAM Chips </a:t>
            </a:r>
            <a:br>
              <a:rPr lang="en-US" sz="3200" dirty="0">
                <a:solidFill>
                  <a:schemeClr val="bg1">
                    <a:lumMod val="75000"/>
                  </a:schemeClr>
                </a:solidFill>
              </a:rPr>
            </a:br>
            <a:r>
              <a:rPr lang="en-US" sz="3200" dirty="0">
                <a:solidFill>
                  <a:schemeClr val="bg1">
                    <a:lumMod val="75000"/>
                  </a:schemeClr>
                </a:solidFill>
              </a:rPr>
              <a:t>and Implications on Future Solutions </a:t>
            </a:r>
            <a:endParaRPr lang="en-US" sz="4400" dirty="0">
              <a:solidFill>
                <a:schemeClr val="bg1">
                  <a:lumMod val="75000"/>
                </a:schemeClr>
              </a:solidFill>
            </a:endParaRPr>
          </a:p>
        </p:txBody>
      </p:sp>
      <p:pic>
        <p:nvPicPr>
          <p:cNvPr id="4" name="Graphic 3">
            <a:extLst>
              <a:ext uri="{FF2B5EF4-FFF2-40B4-BE49-F238E27FC236}">
                <a16:creationId xmlns:a16="http://schemas.microsoft.com/office/drawing/2014/main" id="{45829667-7C3E-C3E0-0320-9BA8FE9BA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B0AB3784-942D-97B9-ED22-EF32515CC7D4}"/>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13" name="Subtitle 2">
            <a:extLst>
              <a:ext uri="{FF2B5EF4-FFF2-40B4-BE49-F238E27FC236}">
                <a16:creationId xmlns:a16="http://schemas.microsoft.com/office/drawing/2014/main" id="{4A18527A-357C-3C9E-8BB8-22298E6F4B3D}"/>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7219991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1889A-3441-7E75-0279-D848FFE4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C19AC-A690-440E-276B-35382D00510B}"/>
              </a:ext>
            </a:extLst>
          </p:cNvPr>
          <p:cNvSpPr>
            <a:spLocks noGrp="1"/>
          </p:cNvSpPr>
          <p:nvPr>
            <p:ph type="title"/>
          </p:nvPr>
        </p:nvSpPr>
        <p:spPr/>
        <p:txBody>
          <a:bodyPr>
            <a:normAutofit/>
          </a:bodyPr>
          <a:lstStyle/>
          <a:p>
            <a:r>
              <a:rPr lang="en-US" sz="2800" dirty="0"/>
              <a:t>Tested DRAM Chips</a:t>
            </a:r>
          </a:p>
        </p:txBody>
      </p:sp>
      <p:sp>
        <p:nvSpPr>
          <p:cNvPr id="13" name="Rectangle 12">
            <a:extLst>
              <a:ext uri="{FF2B5EF4-FFF2-40B4-BE49-F238E27FC236}">
                <a16:creationId xmlns:a16="http://schemas.microsoft.com/office/drawing/2014/main" id="{28167199-AA12-3FAF-908A-BB6846250D5B}"/>
              </a:ext>
            </a:extLst>
          </p:cNvPr>
          <p:cNvSpPr/>
          <p:nvPr/>
        </p:nvSpPr>
        <p:spPr>
          <a:xfrm>
            <a:off x="870819" y="2641600"/>
            <a:ext cx="7307981" cy="889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CEBB01-5BDE-E587-5E99-6789EC79B510}"/>
              </a:ext>
            </a:extLst>
          </p:cNvPr>
          <p:cNvSpPr/>
          <p:nvPr/>
        </p:nvSpPr>
        <p:spPr>
          <a:xfrm>
            <a:off x="870819" y="3530600"/>
            <a:ext cx="7307981" cy="1143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231B54-6F11-02E1-373E-87A71EC4D106}"/>
              </a:ext>
            </a:extLst>
          </p:cNvPr>
          <p:cNvSpPr/>
          <p:nvPr/>
        </p:nvSpPr>
        <p:spPr>
          <a:xfrm>
            <a:off x="870817" y="4697108"/>
            <a:ext cx="7307981" cy="1143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E46257-461A-B7E2-A092-51691B2A828B}"/>
              </a:ext>
            </a:extLst>
          </p:cNvPr>
          <p:cNvSpPr>
            <a:spLocks noGrp="1"/>
          </p:cNvSpPr>
          <p:nvPr>
            <p:ph idx="1"/>
          </p:nvPr>
        </p:nvSpPr>
        <p:spPr/>
        <p:txBody>
          <a:bodyPr>
            <a:normAutofit/>
          </a:bodyPr>
          <a:lstStyle/>
          <a:p>
            <a:pPr marL="285750" indent="-285750">
              <a:buClr>
                <a:schemeClr val="tx1"/>
              </a:buClr>
              <a:buFont typeface="Arial" panose="020B0604020202020204" pitchFamily="34" charset="0"/>
              <a:buChar char="•"/>
            </a:pPr>
            <a:endParaRPr lang="en-US" sz="1400" dirty="0">
              <a:latin typeface="Cambria" panose="02040503050406030204" pitchFamily="18" charset="0"/>
            </a:endParaRPr>
          </a:p>
          <a:p>
            <a:pPr marL="0" indent="0" algn="ctr">
              <a:buClr>
                <a:schemeClr val="tx1"/>
              </a:buClr>
              <a:buNone/>
            </a:pPr>
            <a:r>
              <a:rPr lang="en-US" dirty="0">
                <a:latin typeface="Cambria" panose="02040503050406030204" pitchFamily="18" charset="0"/>
              </a:rPr>
              <a:t>144 DRAM chips from SK Hynix, Micron, and Samsung </a:t>
            </a:r>
          </a:p>
          <a:p>
            <a:pPr marL="0" indent="0" algn="ctr">
              <a:buClr>
                <a:schemeClr val="tx1"/>
              </a:buClr>
              <a:buNone/>
            </a:pPr>
            <a:endParaRPr lang="en-US" sz="1000" dirty="0">
              <a:latin typeface="Cambria" panose="02040503050406030204" pitchFamily="18" charset="0"/>
            </a:endParaRPr>
          </a:p>
          <a:p>
            <a:pPr marL="285750" indent="-285750">
              <a:buFont typeface="Arial" panose="020B0604020202020204" pitchFamily="34" charset="0"/>
              <a:buChar char="•"/>
            </a:pPr>
            <a:endParaRPr lang="en-US"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7D059E2B-C78E-9155-7A01-C5915924FB80}"/>
              </a:ext>
            </a:extLst>
          </p:cNvPr>
          <p:cNvSpPr>
            <a:spLocks noGrp="1"/>
          </p:cNvSpPr>
          <p:nvPr>
            <p:ph type="sldNum" sz="quarter" idx="12"/>
          </p:nvPr>
        </p:nvSpPr>
        <p:spPr/>
        <p:txBody>
          <a:bodyPr/>
          <a:lstStyle/>
          <a:p>
            <a:fld id="{676C2683-0D41-1E45-8714-724CB2570654}" type="slidenum">
              <a:rPr lang="en-US" smtClean="0"/>
              <a:pPr/>
              <a:t>143</a:t>
            </a:fld>
            <a:endParaRPr lang="en-US" dirty="0"/>
          </a:p>
        </p:txBody>
      </p:sp>
      <p:pic>
        <p:nvPicPr>
          <p:cNvPr id="5" name="Picture 4">
            <a:extLst>
              <a:ext uri="{FF2B5EF4-FFF2-40B4-BE49-F238E27FC236}">
                <a16:creationId xmlns:a16="http://schemas.microsoft.com/office/drawing/2014/main" id="{D21E0C41-D767-CD21-8741-951A60C3F6A8}"/>
              </a:ext>
            </a:extLst>
          </p:cNvPr>
          <p:cNvPicPr>
            <a:picLocks noChangeAspect="1"/>
          </p:cNvPicPr>
          <p:nvPr/>
        </p:nvPicPr>
        <p:blipFill rotWithShape="1">
          <a:blip r:embed="rId3">
            <a:clrChange>
              <a:clrFrom>
                <a:srgbClr val="FFFFFF"/>
              </a:clrFrom>
              <a:clrTo>
                <a:srgbClr val="FFFFFF">
                  <a:alpha val="0"/>
                </a:srgbClr>
              </a:clrTo>
            </a:clrChange>
          </a:blip>
          <a:srcRect t="1628" b="1628"/>
          <a:stretch/>
        </p:blipFill>
        <p:spPr>
          <a:xfrm>
            <a:off x="870819" y="1924229"/>
            <a:ext cx="7402362" cy="3968570"/>
          </a:xfrm>
          <a:prstGeom prst="rect">
            <a:avLst/>
          </a:prstGeom>
        </p:spPr>
      </p:pic>
      <p:sp>
        <p:nvSpPr>
          <p:cNvPr id="6" name="Rectangle 5">
            <a:extLst>
              <a:ext uri="{FF2B5EF4-FFF2-40B4-BE49-F238E27FC236}">
                <a16:creationId xmlns:a16="http://schemas.microsoft.com/office/drawing/2014/main" id="{001CA76A-403C-AA75-B3A0-5D2ABD724644}"/>
              </a:ext>
            </a:extLst>
          </p:cNvPr>
          <p:cNvSpPr/>
          <p:nvPr/>
        </p:nvSpPr>
        <p:spPr>
          <a:xfrm>
            <a:off x="4848225" y="1819275"/>
            <a:ext cx="1209675" cy="42005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070CCE-163E-8F9F-B03B-C08D5D492CB0}"/>
              </a:ext>
            </a:extLst>
          </p:cNvPr>
          <p:cNvSpPr/>
          <p:nvPr/>
        </p:nvSpPr>
        <p:spPr>
          <a:xfrm>
            <a:off x="6191251" y="1819275"/>
            <a:ext cx="737470" cy="42005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6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1D64C-2D08-FA95-E89A-B6C6B48BB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DDF99-826F-9757-FC5D-E641900346BB}"/>
              </a:ext>
            </a:extLst>
          </p:cNvPr>
          <p:cNvSpPr>
            <a:spLocks noGrp="1"/>
          </p:cNvSpPr>
          <p:nvPr>
            <p:ph type="title"/>
          </p:nvPr>
        </p:nvSpPr>
        <p:spPr/>
        <p:txBody>
          <a:bodyPr>
            <a:normAutofit/>
          </a:bodyPr>
          <a:lstStyle/>
          <a:p>
            <a:r>
              <a:rPr lang="en-US" sz="2800" dirty="0"/>
              <a:t>Spatial Variation in the Minimum Hammer Count </a:t>
            </a:r>
            <a:br>
              <a:rPr lang="en-US" sz="2800" dirty="0"/>
            </a:br>
            <a:r>
              <a:rPr lang="en-US" sz="2800" dirty="0"/>
              <a:t>to Induce the First Bitflip across DRAM Rows</a:t>
            </a:r>
          </a:p>
        </p:txBody>
      </p:sp>
      <p:sp>
        <p:nvSpPr>
          <p:cNvPr id="4" name="Slide Number Placeholder 3">
            <a:extLst>
              <a:ext uri="{FF2B5EF4-FFF2-40B4-BE49-F238E27FC236}">
                <a16:creationId xmlns:a16="http://schemas.microsoft.com/office/drawing/2014/main" id="{1AF4ED89-1E8F-416A-87CB-3C36A0538C5D}"/>
              </a:ext>
            </a:extLst>
          </p:cNvPr>
          <p:cNvSpPr>
            <a:spLocks noGrp="1"/>
          </p:cNvSpPr>
          <p:nvPr>
            <p:ph type="sldNum" sz="quarter" idx="12"/>
          </p:nvPr>
        </p:nvSpPr>
        <p:spPr/>
        <p:txBody>
          <a:bodyPr/>
          <a:lstStyle/>
          <a:p>
            <a:fld id="{676C2683-0D41-1E45-8714-724CB2570654}" type="slidenum">
              <a:rPr lang="en-US" smtClean="0"/>
              <a:pPr/>
              <a:t>144</a:t>
            </a:fld>
            <a:endParaRPr lang="en-US" dirty="0"/>
          </a:p>
        </p:txBody>
      </p:sp>
      <p:grpSp>
        <p:nvGrpSpPr>
          <p:cNvPr id="78" name="Group 77">
            <a:extLst>
              <a:ext uri="{FF2B5EF4-FFF2-40B4-BE49-F238E27FC236}">
                <a16:creationId xmlns:a16="http://schemas.microsoft.com/office/drawing/2014/main" id="{F34D1AF7-02E8-3660-8B59-79E4DA21272B}"/>
              </a:ext>
            </a:extLst>
          </p:cNvPr>
          <p:cNvGrpSpPr/>
          <p:nvPr/>
        </p:nvGrpSpPr>
        <p:grpSpPr>
          <a:xfrm>
            <a:off x="1624322" y="3193924"/>
            <a:ext cx="6869438" cy="1781707"/>
            <a:chOff x="1624322" y="3193924"/>
            <a:chExt cx="6869438" cy="1781707"/>
          </a:xfrm>
        </p:grpSpPr>
        <p:cxnSp>
          <p:nvCxnSpPr>
            <p:cNvPr id="64" name="Straight Connector 63">
              <a:extLst>
                <a:ext uri="{FF2B5EF4-FFF2-40B4-BE49-F238E27FC236}">
                  <a16:creationId xmlns:a16="http://schemas.microsoft.com/office/drawing/2014/main" id="{CF4F438D-29A4-2697-A8D6-9A8AFE9AD4D4}"/>
                </a:ext>
              </a:extLst>
            </p:cNvPr>
            <p:cNvCxnSpPr/>
            <p:nvPr/>
          </p:nvCxnSpPr>
          <p:spPr>
            <a:xfrm>
              <a:off x="1624322" y="3611356"/>
              <a:ext cx="0" cy="1364275"/>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E70294A-07ED-B044-C51F-916994C5BBAE}"/>
                </a:ext>
              </a:extLst>
            </p:cNvPr>
            <p:cNvCxnSpPr/>
            <p:nvPr/>
          </p:nvCxnSpPr>
          <p:spPr>
            <a:xfrm>
              <a:off x="2406642" y="3212847"/>
              <a:ext cx="0" cy="1364275"/>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82DD913-F387-8E98-804E-028A716BA008}"/>
                </a:ext>
              </a:extLst>
            </p:cNvPr>
            <p:cNvCxnSpPr>
              <a:cxnSpLocks/>
            </p:cNvCxnSpPr>
            <p:nvPr/>
          </p:nvCxnSpPr>
          <p:spPr>
            <a:xfrm>
              <a:off x="3184040" y="3193924"/>
              <a:ext cx="0" cy="98112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3CEC23-1260-2D6A-56C2-5A099AEFD0C2}"/>
                </a:ext>
              </a:extLst>
            </p:cNvPr>
            <p:cNvCxnSpPr>
              <a:cxnSpLocks/>
            </p:cNvCxnSpPr>
            <p:nvPr/>
          </p:nvCxnSpPr>
          <p:spPr>
            <a:xfrm>
              <a:off x="3925720" y="3203319"/>
              <a:ext cx="0" cy="672743"/>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A7B3EE2-E1CB-0ACA-A524-86799EE0A032}"/>
                </a:ext>
              </a:extLst>
            </p:cNvPr>
            <p:cNvCxnSpPr>
              <a:cxnSpLocks/>
            </p:cNvCxnSpPr>
            <p:nvPr/>
          </p:nvCxnSpPr>
          <p:spPr>
            <a:xfrm>
              <a:off x="7762637" y="3334758"/>
              <a:ext cx="0" cy="1057186"/>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227CD7-E6D1-ABDE-555F-10B629805F70}"/>
                </a:ext>
              </a:extLst>
            </p:cNvPr>
            <p:cNvCxnSpPr>
              <a:cxnSpLocks/>
            </p:cNvCxnSpPr>
            <p:nvPr/>
          </p:nvCxnSpPr>
          <p:spPr>
            <a:xfrm>
              <a:off x="8493760" y="3317791"/>
              <a:ext cx="0" cy="1600201"/>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5F14322-D9B0-5EE9-8966-C2098A8AA21F}"/>
              </a:ext>
            </a:extLst>
          </p:cNvPr>
          <p:cNvPicPr>
            <a:picLocks noChangeAspect="1"/>
          </p:cNvPicPr>
          <p:nvPr/>
        </p:nvPicPr>
        <p:blipFill rotWithShape="1">
          <a:blip r:embed="rId3"/>
          <a:srcRect l="5971" t="68217"/>
          <a:stretch/>
        </p:blipFill>
        <p:spPr>
          <a:xfrm>
            <a:off x="706594" y="1575421"/>
            <a:ext cx="8222113" cy="1683616"/>
          </a:xfrm>
          <a:prstGeom prst="rect">
            <a:avLst/>
          </a:prstGeom>
          <a:ln>
            <a:noFill/>
          </a:ln>
        </p:spPr>
      </p:pic>
      <p:sp>
        <p:nvSpPr>
          <p:cNvPr id="11" name="Rounded Rectangle 10">
            <a:extLst>
              <a:ext uri="{FF2B5EF4-FFF2-40B4-BE49-F238E27FC236}">
                <a16:creationId xmlns:a16="http://schemas.microsoft.com/office/drawing/2014/main" id="{E5CF5E59-3BFF-980D-EBCC-676DFF1A0020}"/>
              </a:ext>
            </a:extLst>
          </p:cNvPr>
          <p:cNvSpPr/>
          <p:nvPr/>
        </p:nvSpPr>
        <p:spPr>
          <a:xfrm>
            <a:off x="-4" y="5160297"/>
            <a:ext cx="9143999" cy="1127403"/>
          </a:xfrm>
          <a:prstGeom prst="roundRect">
            <a:avLst>
              <a:gd name="adj" fmla="val 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chemeClr val="accent2">
                    <a:lumMod val="75000"/>
                  </a:schemeClr>
                </a:solidFill>
                <a:latin typeface="Cambria" panose="02040503050406030204" pitchFamily="18" charset="0"/>
              </a:rPr>
              <a:t>significantly varies</a:t>
            </a:r>
            <a:r>
              <a:rPr lang="en-US" sz="2400" dirty="0">
                <a:solidFill>
                  <a:schemeClr val="tx1"/>
                </a:solidFill>
                <a:latin typeface="Cambria" panose="02040503050406030204" pitchFamily="18" charset="0"/>
              </a:rPr>
              <a:t> </a:t>
            </a:r>
            <a:r>
              <a:rPr lang="en-US" sz="2400" b="1" dirty="0">
                <a:solidFill>
                  <a:schemeClr val="accent5">
                    <a:lumMod val="50000"/>
                  </a:schemeClr>
                </a:solidFill>
                <a:latin typeface="Cambria" panose="02040503050406030204" pitchFamily="18" charset="0"/>
              </a:rPr>
              <a:t>across rows </a:t>
            </a:r>
            <a:r>
              <a:rPr lang="en-US" sz="2400" dirty="0">
                <a:solidFill>
                  <a:schemeClr val="tx1"/>
                </a:solidFill>
                <a:latin typeface="Cambria" panose="02040503050406030204" pitchFamily="18" charset="0"/>
              </a:rPr>
              <a:t>in a DRAM bank</a:t>
            </a:r>
          </a:p>
        </p:txBody>
      </p:sp>
      <p:sp>
        <p:nvSpPr>
          <p:cNvPr id="8" name="TextBox 7">
            <a:extLst>
              <a:ext uri="{FF2B5EF4-FFF2-40B4-BE49-F238E27FC236}">
                <a16:creationId xmlns:a16="http://schemas.microsoft.com/office/drawing/2014/main" id="{3079CB84-4F97-1CB2-7A46-951C08B03633}"/>
              </a:ext>
            </a:extLst>
          </p:cNvPr>
          <p:cNvSpPr txBox="1"/>
          <p:nvPr/>
        </p:nvSpPr>
        <p:spPr>
          <a:xfrm>
            <a:off x="2116991" y="3212847"/>
            <a:ext cx="5858848" cy="369332"/>
          </a:xfrm>
          <a:prstGeom prst="rect">
            <a:avLst/>
          </a:prstGeom>
          <a:solidFill>
            <a:schemeClr val="bg1"/>
          </a:solidFill>
        </p:spPr>
        <p:txBody>
          <a:bodyPr wrap="none" rtlCol="0">
            <a:spAutoFit/>
          </a:bodyPr>
          <a:lstStyle/>
          <a:p>
            <a:r>
              <a:rPr lang="en-US" dirty="0">
                <a:latin typeface="Cambria" panose="02040503050406030204" pitchFamily="18" charset="0"/>
              </a:rPr>
              <a:t>Minimum hammer count 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p>
        </p:txBody>
      </p:sp>
      <p:sp>
        <p:nvSpPr>
          <p:cNvPr id="9" name="TextBox 8">
            <a:extLst>
              <a:ext uri="{FF2B5EF4-FFF2-40B4-BE49-F238E27FC236}">
                <a16:creationId xmlns:a16="http://schemas.microsoft.com/office/drawing/2014/main" id="{C94F1E2A-DE9E-43C5-D1C2-CADE7D779293}"/>
              </a:ext>
            </a:extLst>
          </p:cNvPr>
          <p:cNvSpPr txBox="1"/>
          <p:nvPr/>
        </p:nvSpPr>
        <p:spPr>
          <a:xfrm rot="16200000">
            <a:off x="-316025" y="1987027"/>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grpSp>
        <p:nvGrpSpPr>
          <p:cNvPr id="33" name="Group 32">
            <a:extLst>
              <a:ext uri="{FF2B5EF4-FFF2-40B4-BE49-F238E27FC236}">
                <a16:creationId xmlns:a16="http://schemas.microsoft.com/office/drawing/2014/main" id="{1C238039-6AEA-52FD-272F-B57799DAE45A}"/>
              </a:ext>
            </a:extLst>
          </p:cNvPr>
          <p:cNvGrpSpPr/>
          <p:nvPr/>
        </p:nvGrpSpPr>
        <p:grpSpPr>
          <a:xfrm>
            <a:off x="822095" y="1295145"/>
            <a:ext cx="2676931" cy="1041659"/>
            <a:chOff x="5013982" y="1226413"/>
            <a:chExt cx="2676931" cy="1041659"/>
          </a:xfrm>
        </p:grpSpPr>
        <p:sp>
          <p:nvSpPr>
            <p:cNvPr id="23" name="TextBox 22">
              <a:extLst>
                <a:ext uri="{FF2B5EF4-FFF2-40B4-BE49-F238E27FC236}">
                  <a16:creationId xmlns:a16="http://schemas.microsoft.com/office/drawing/2014/main" id="{838DE6A4-00E2-B5C6-B8A3-C387F0D08C6E}"/>
                </a:ext>
              </a:extLst>
            </p:cNvPr>
            <p:cNvSpPr txBox="1"/>
            <p:nvPr/>
          </p:nvSpPr>
          <p:spPr>
            <a:xfrm>
              <a:off x="5013982" y="1226413"/>
              <a:ext cx="240386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Variation across banks</a:t>
              </a:r>
            </a:p>
          </p:txBody>
        </p:sp>
        <p:cxnSp>
          <p:nvCxnSpPr>
            <p:cNvPr id="25" name="Elbow Connector 24">
              <a:extLst>
                <a:ext uri="{FF2B5EF4-FFF2-40B4-BE49-F238E27FC236}">
                  <a16:creationId xmlns:a16="http://schemas.microsoft.com/office/drawing/2014/main" id="{2A4FEF9C-88D6-A2A4-2323-7C0BFA0F77FD}"/>
                </a:ext>
              </a:extLst>
            </p:cNvPr>
            <p:cNvCxnSpPr>
              <a:cxnSpLocks/>
              <a:stCxn id="23" idx="3"/>
              <a:endCxn id="26" idx="0"/>
            </p:cNvCxnSpPr>
            <p:nvPr/>
          </p:nvCxnSpPr>
          <p:spPr>
            <a:xfrm>
              <a:off x="7417845" y="1411079"/>
              <a:ext cx="181628" cy="674113"/>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A6F155D-8B02-03B9-D23C-7B149C055FC0}"/>
                </a:ext>
              </a:extLst>
            </p:cNvPr>
            <p:cNvSpPr>
              <a:spLocks noChangeAspect="1"/>
            </p:cNvSpPr>
            <p:nvPr/>
          </p:nvSpPr>
          <p:spPr>
            <a:xfrm>
              <a:off x="7508033" y="2085192"/>
              <a:ext cx="182880" cy="18288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2DC98E8-75A4-26F3-8C97-B2059C98AF55}"/>
              </a:ext>
            </a:extLst>
          </p:cNvPr>
          <p:cNvGrpSpPr/>
          <p:nvPr/>
        </p:nvGrpSpPr>
        <p:grpSpPr>
          <a:xfrm>
            <a:off x="4580834" y="1302282"/>
            <a:ext cx="3762440" cy="664384"/>
            <a:chOff x="4580834" y="1302282"/>
            <a:chExt cx="3762440" cy="664384"/>
          </a:xfrm>
        </p:grpSpPr>
        <p:sp>
          <p:nvSpPr>
            <p:cNvPr id="22" name="TextBox 21">
              <a:extLst>
                <a:ext uri="{FF2B5EF4-FFF2-40B4-BE49-F238E27FC236}">
                  <a16:creationId xmlns:a16="http://schemas.microsoft.com/office/drawing/2014/main" id="{73F01791-6FEF-5AE0-590C-588C5E1AE658}"/>
                </a:ext>
              </a:extLst>
            </p:cNvPr>
            <p:cNvSpPr txBox="1"/>
            <p:nvPr/>
          </p:nvSpPr>
          <p:spPr>
            <a:xfrm>
              <a:off x="4580834" y="1302282"/>
              <a:ext cx="3762440"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 from Mfr. S</a:t>
              </a:r>
            </a:p>
          </p:txBody>
        </p:sp>
        <p:cxnSp>
          <p:nvCxnSpPr>
            <p:cNvPr id="31" name="Elbow Connector 30">
              <a:extLst>
                <a:ext uri="{FF2B5EF4-FFF2-40B4-BE49-F238E27FC236}">
                  <a16:creationId xmlns:a16="http://schemas.microsoft.com/office/drawing/2014/main" id="{C1828361-714A-8435-DA24-AEEC19C01A92}"/>
                </a:ext>
              </a:extLst>
            </p:cNvPr>
            <p:cNvCxnSpPr>
              <a:cxnSpLocks/>
              <a:stCxn id="22" idx="1"/>
              <a:endCxn id="12" idx="1"/>
            </p:cNvCxnSpPr>
            <p:nvPr/>
          </p:nvCxnSpPr>
          <p:spPr>
            <a:xfrm rot="10800000" flipH="1" flipV="1">
              <a:off x="4580834" y="1486947"/>
              <a:ext cx="565082" cy="479719"/>
            </a:xfrm>
            <a:prstGeom prst="bentConnector3">
              <a:avLst>
                <a:gd name="adj1" fmla="val -4045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EE7C13C-EAB3-6C82-BC7C-70D7D7876287}"/>
              </a:ext>
            </a:extLst>
          </p:cNvPr>
          <p:cNvSpPr/>
          <p:nvPr/>
        </p:nvSpPr>
        <p:spPr>
          <a:xfrm>
            <a:off x="5145916" y="1858846"/>
            <a:ext cx="329617" cy="2156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56B9E817-C5A2-6066-869F-3E71D3D29D60}"/>
              </a:ext>
            </a:extLst>
          </p:cNvPr>
          <p:cNvGrpSpPr/>
          <p:nvPr/>
        </p:nvGrpSpPr>
        <p:grpSpPr>
          <a:xfrm>
            <a:off x="3925720" y="3611356"/>
            <a:ext cx="4537560" cy="369332"/>
            <a:chOff x="3925720" y="3611356"/>
            <a:chExt cx="4537560" cy="369332"/>
          </a:xfrm>
        </p:grpSpPr>
        <p:cxnSp>
          <p:nvCxnSpPr>
            <p:cNvPr id="21" name="Straight Arrow Connector 20">
              <a:extLst>
                <a:ext uri="{FF2B5EF4-FFF2-40B4-BE49-F238E27FC236}">
                  <a16:creationId xmlns:a16="http://schemas.microsoft.com/office/drawing/2014/main" id="{3102D994-0592-9C8E-D6F7-BCC0ADD2CD75}"/>
                </a:ext>
              </a:extLst>
            </p:cNvPr>
            <p:cNvCxnSpPr>
              <a:cxnSpLocks/>
              <a:stCxn id="27" idx="1"/>
            </p:cNvCxnSpPr>
            <p:nvPr/>
          </p:nvCxnSpPr>
          <p:spPr>
            <a:xfrm>
              <a:off x="3925720" y="3796022"/>
              <a:ext cx="4537560" cy="3818"/>
            </a:xfrm>
            <a:prstGeom prst="straightConnector1">
              <a:avLst/>
            </a:prstGeom>
            <a:ln w="38100">
              <a:solidFill>
                <a:srgbClr val="2C177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E210A15-0D31-D8DD-FE9E-ECDC849C1286}"/>
                </a:ext>
              </a:extLst>
            </p:cNvPr>
            <p:cNvSpPr/>
            <p:nvPr/>
          </p:nvSpPr>
          <p:spPr>
            <a:xfrm>
              <a:off x="6035044" y="3688081"/>
              <a:ext cx="350510" cy="246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B2F8F8D-261C-380A-7413-D33995ABF8D6}"/>
                </a:ext>
              </a:extLst>
            </p:cNvPr>
            <p:cNvSpPr txBox="1"/>
            <p:nvPr/>
          </p:nvSpPr>
          <p:spPr>
            <a:xfrm>
              <a:off x="3925720" y="3611356"/>
              <a:ext cx="4537560" cy="369332"/>
            </a:xfrm>
            <a:prstGeom prst="rect">
              <a:avLst/>
            </a:prstGeom>
            <a:noFill/>
            <a:ln>
              <a:noFill/>
            </a:ln>
          </p:spPr>
          <p:txBody>
            <a:bodyPr wrap="square" rtlCol="0">
              <a:spAutoFit/>
            </a:bodyPr>
            <a:lstStyle/>
            <a:p>
              <a:pPr algn="ctr"/>
              <a:r>
                <a:rPr lang="en-US" b="1" dirty="0">
                  <a:solidFill>
                    <a:srgbClr val="2C177E"/>
                  </a:solidFill>
                  <a:latin typeface="Cambria" panose="02040503050406030204" pitchFamily="18" charset="0"/>
                </a:rPr>
                <a:t>S0</a:t>
              </a:r>
            </a:p>
          </p:txBody>
        </p:sp>
      </p:grpSp>
      <p:grpSp>
        <p:nvGrpSpPr>
          <p:cNvPr id="30" name="Group 29">
            <a:extLst>
              <a:ext uri="{FF2B5EF4-FFF2-40B4-BE49-F238E27FC236}">
                <a16:creationId xmlns:a16="http://schemas.microsoft.com/office/drawing/2014/main" id="{E30869D3-8F98-EA37-AC69-FBBA3B2F0E5A}"/>
              </a:ext>
            </a:extLst>
          </p:cNvPr>
          <p:cNvGrpSpPr/>
          <p:nvPr/>
        </p:nvGrpSpPr>
        <p:grpSpPr>
          <a:xfrm>
            <a:off x="3184038" y="3863351"/>
            <a:ext cx="5279242" cy="369332"/>
            <a:chOff x="3184038" y="3611356"/>
            <a:chExt cx="5279242" cy="369332"/>
          </a:xfrm>
        </p:grpSpPr>
        <p:cxnSp>
          <p:nvCxnSpPr>
            <p:cNvPr id="34" name="Straight Arrow Connector 33">
              <a:extLst>
                <a:ext uri="{FF2B5EF4-FFF2-40B4-BE49-F238E27FC236}">
                  <a16:creationId xmlns:a16="http://schemas.microsoft.com/office/drawing/2014/main" id="{38AF12ED-D9DD-F931-68F6-A24AA47A53C5}"/>
                </a:ext>
              </a:extLst>
            </p:cNvPr>
            <p:cNvCxnSpPr>
              <a:cxnSpLocks/>
              <a:stCxn id="36" idx="1"/>
            </p:cNvCxnSpPr>
            <p:nvPr/>
          </p:nvCxnSpPr>
          <p:spPr>
            <a:xfrm>
              <a:off x="3184038" y="3796022"/>
              <a:ext cx="5279242" cy="3818"/>
            </a:xfrm>
            <a:prstGeom prst="straightConnector1">
              <a:avLst/>
            </a:prstGeom>
            <a:ln w="38100">
              <a:solidFill>
                <a:srgbClr val="5D159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43BEEA2-ADA2-20C6-7FA4-DCB22E0D3AA3}"/>
                </a:ext>
              </a:extLst>
            </p:cNvPr>
            <p:cNvSpPr/>
            <p:nvPr/>
          </p:nvSpPr>
          <p:spPr>
            <a:xfrm>
              <a:off x="5643880" y="3676631"/>
              <a:ext cx="274320"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0E6A68F-610D-573C-749A-1A29D1E6AF8B}"/>
                </a:ext>
              </a:extLst>
            </p:cNvPr>
            <p:cNvSpPr txBox="1"/>
            <p:nvPr/>
          </p:nvSpPr>
          <p:spPr>
            <a:xfrm>
              <a:off x="3184038" y="3611356"/>
              <a:ext cx="5279241" cy="369332"/>
            </a:xfrm>
            <a:prstGeom prst="rect">
              <a:avLst/>
            </a:prstGeom>
            <a:noFill/>
          </p:spPr>
          <p:txBody>
            <a:bodyPr wrap="square" rtlCol="0">
              <a:spAutoFit/>
            </a:bodyPr>
            <a:lstStyle/>
            <a:p>
              <a:pPr algn="ctr"/>
              <a:r>
                <a:rPr lang="en-US" b="1" dirty="0">
                  <a:solidFill>
                    <a:srgbClr val="5D1592"/>
                  </a:solidFill>
                  <a:latin typeface="Cambria" panose="02040503050406030204" pitchFamily="18" charset="0"/>
                </a:rPr>
                <a:t>S1</a:t>
              </a:r>
            </a:p>
          </p:txBody>
        </p:sp>
      </p:grpSp>
      <p:grpSp>
        <p:nvGrpSpPr>
          <p:cNvPr id="38" name="Group 37">
            <a:extLst>
              <a:ext uri="{FF2B5EF4-FFF2-40B4-BE49-F238E27FC236}">
                <a16:creationId xmlns:a16="http://schemas.microsoft.com/office/drawing/2014/main" id="{0DA862E1-3EE0-6447-1F63-B94C360427B0}"/>
              </a:ext>
            </a:extLst>
          </p:cNvPr>
          <p:cNvGrpSpPr/>
          <p:nvPr/>
        </p:nvGrpSpPr>
        <p:grpSpPr>
          <a:xfrm>
            <a:off x="1645920" y="4119164"/>
            <a:ext cx="6134858" cy="369332"/>
            <a:chOff x="3139440" y="3611356"/>
            <a:chExt cx="6134858" cy="369332"/>
          </a:xfrm>
        </p:grpSpPr>
        <p:cxnSp>
          <p:nvCxnSpPr>
            <p:cNvPr id="39" name="Straight Arrow Connector 38">
              <a:extLst>
                <a:ext uri="{FF2B5EF4-FFF2-40B4-BE49-F238E27FC236}">
                  <a16:creationId xmlns:a16="http://schemas.microsoft.com/office/drawing/2014/main" id="{D05C8BC5-9B36-233F-DEC7-0290AA35DE11}"/>
                </a:ext>
              </a:extLst>
            </p:cNvPr>
            <p:cNvCxnSpPr>
              <a:cxnSpLocks/>
              <a:stCxn id="41" idx="1"/>
              <a:endCxn id="41" idx="3"/>
            </p:cNvCxnSpPr>
            <p:nvPr/>
          </p:nvCxnSpPr>
          <p:spPr>
            <a:xfrm>
              <a:off x="3139440" y="3796022"/>
              <a:ext cx="6134858" cy="0"/>
            </a:xfrm>
            <a:prstGeom prst="straightConnector1">
              <a:avLst/>
            </a:prstGeom>
            <a:ln w="38100">
              <a:solidFill>
                <a:srgbClr val="85239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9F941FA-003F-D8C3-DE68-401D96D5588C}"/>
                </a:ext>
              </a:extLst>
            </p:cNvPr>
            <p:cNvSpPr/>
            <p:nvPr/>
          </p:nvSpPr>
          <p:spPr>
            <a:xfrm>
              <a:off x="6065520" y="3676631"/>
              <a:ext cx="294640"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6C4D809-D0CE-1A6A-CD27-A2560C74F8C8}"/>
                </a:ext>
              </a:extLst>
            </p:cNvPr>
            <p:cNvSpPr txBox="1"/>
            <p:nvPr/>
          </p:nvSpPr>
          <p:spPr>
            <a:xfrm>
              <a:off x="3139440" y="3611356"/>
              <a:ext cx="6134858" cy="369332"/>
            </a:xfrm>
            <a:prstGeom prst="rect">
              <a:avLst/>
            </a:prstGeom>
            <a:noFill/>
          </p:spPr>
          <p:txBody>
            <a:bodyPr wrap="square" rtlCol="0">
              <a:spAutoFit/>
            </a:bodyPr>
            <a:lstStyle/>
            <a:p>
              <a:pPr algn="ctr"/>
              <a:r>
                <a:rPr lang="en-US" b="1" dirty="0">
                  <a:solidFill>
                    <a:srgbClr val="852390"/>
                  </a:solidFill>
                  <a:latin typeface="Cambria" panose="02040503050406030204" pitchFamily="18" charset="0"/>
                </a:rPr>
                <a:t>S2</a:t>
              </a:r>
            </a:p>
          </p:txBody>
        </p:sp>
      </p:grpSp>
      <p:grpSp>
        <p:nvGrpSpPr>
          <p:cNvPr id="45" name="Group 44">
            <a:extLst>
              <a:ext uri="{FF2B5EF4-FFF2-40B4-BE49-F238E27FC236}">
                <a16:creationId xmlns:a16="http://schemas.microsoft.com/office/drawing/2014/main" id="{8E9771DC-FFB7-3BB9-F191-644A78507BCD}"/>
              </a:ext>
            </a:extLst>
          </p:cNvPr>
          <p:cNvGrpSpPr/>
          <p:nvPr/>
        </p:nvGrpSpPr>
        <p:grpSpPr>
          <a:xfrm>
            <a:off x="2406642" y="4374977"/>
            <a:ext cx="6056638" cy="369332"/>
            <a:chOff x="3217660" y="3611356"/>
            <a:chExt cx="6056638" cy="369332"/>
          </a:xfrm>
        </p:grpSpPr>
        <p:cxnSp>
          <p:nvCxnSpPr>
            <p:cNvPr id="46" name="Straight Arrow Connector 45">
              <a:extLst>
                <a:ext uri="{FF2B5EF4-FFF2-40B4-BE49-F238E27FC236}">
                  <a16:creationId xmlns:a16="http://schemas.microsoft.com/office/drawing/2014/main" id="{897E820C-7EDE-5067-550E-E7B3F00BD382}"/>
                </a:ext>
              </a:extLst>
            </p:cNvPr>
            <p:cNvCxnSpPr>
              <a:cxnSpLocks/>
              <a:stCxn id="48" idx="1"/>
              <a:endCxn id="48" idx="3"/>
            </p:cNvCxnSpPr>
            <p:nvPr/>
          </p:nvCxnSpPr>
          <p:spPr>
            <a:xfrm>
              <a:off x="3217660" y="3796022"/>
              <a:ext cx="6056638" cy="0"/>
            </a:xfrm>
            <a:prstGeom prst="straightConnector1">
              <a:avLst/>
            </a:prstGeom>
            <a:ln w="38100">
              <a:solidFill>
                <a:srgbClr val="AD488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F670835-6B10-86A0-2CEE-CEB0290E6263}"/>
                </a:ext>
              </a:extLst>
            </p:cNvPr>
            <p:cNvSpPr/>
            <p:nvPr/>
          </p:nvSpPr>
          <p:spPr>
            <a:xfrm>
              <a:off x="6065520" y="3676631"/>
              <a:ext cx="294640"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FF6F2250-9709-B64C-5AE1-C1CD26817807}"/>
                </a:ext>
              </a:extLst>
            </p:cNvPr>
            <p:cNvSpPr txBox="1"/>
            <p:nvPr/>
          </p:nvSpPr>
          <p:spPr>
            <a:xfrm>
              <a:off x="3217660" y="3611356"/>
              <a:ext cx="6056638" cy="369332"/>
            </a:xfrm>
            <a:prstGeom prst="rect">
              <a:avLst/>
            </a:prstGeom>
            <a:noFill/>
          </p:spPr>
          <p:txBody>
            <a:bodyPr wrap="square" rtlCol="0">
              <a:spAutoFit/>
            </a:bodyPr>
            <a:lstStyle/>
            <a:p>
              <a:pPr algn="ctr"/>
              <a:r>
                <a:rPr lang="en-US" b="1" dirty="0">
                  <a:solidFill>
                    <a:srgbClr val="AD4882"/>
                  </a:solidFill>
                  <a:latin typeface="Cambria" panose="02040503050406030204" pitchFamily="18" charset="0"/>
                </a:rPr>
                <a:t>S3</a:t>
              </a:r>
            </a:p>
          </p:txBody>
        </p:sp>
      </p:grpSp>
      <p:grpSp>
        <p:nvGrpSpPr>
          <p:cNvPr id="49" name="Group 48">
            <a:extLst>
              <a:ext uri="{FF2B5EF4-FFF2-40B4-BE49-F238E27FC236}">
                <a16:creationId xmlns:a16="http://schemas.microsoft.com/office/drawing/2014/main" id="{F8F0B49B-2BD1-7F04-AE15-6DD2835C5C26}"/>
              </a:ext>
            </a:extLst>
          </p:cNvPr>
          <p:cNvGrpSpPr/>
          <p:nvPr/>
        </p:nvGrpSpPr>
        <p:grpSpPr>
          <a:xfrm>
            <a:off x="1645920" y="4606299"/>
            <a:ext cx="6817360" cy="369332"/>
            <a:chOff x="3139440" y="3611356"/>
            <a:chExt cx="6817360" cy="369332"/>
          </a:xfrm>
        </p:grpSpPr>
        <p:cxnSp>
          <p:nvCxnSpPr>
            <p:cNvPr id="50" name="Straight Arrow Connector 49">
              <a:extLst>
                <a:ext uri="{FF2B5EF4-FFF2-40B4-BE49-F238E27FC236}">
                  <a16:creationId xmlns:a16="http://schemas.microsoft.com/office/drawing/2014/main" id="{1206A3F6-1795-ABE9-DC59-402FA7A7383D}"/>
                </a:ext>
              </a:extLst>
            </p:cNvPr>
            <p:cNvCxnSpPr>
              <a:cxnSpLocks/>
              <a:stCxn id="52" idx="1"/>
              <a:endCxn id="52" idx="3"/>
            </p:cNvCxnSpPr>
            <p:nvPr/>
          </p:nvCxnSpPr>
          <p:spPr>
            <a:xfrm>
              <a:off x="3139440" y="3796022"/>
              <a:ext cx="6817360" cy="0"/>
            </a:xfrm>
            <a:prstGeom prst="straightConnector1">
              <a:avLst/>
            </a:prstGeom>
            <a:ln w="38100">
              <a:solidFill>
                <a:srgbClr val="CF707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247453E-A080-8D79-99BA-7E9CFA828384}"/>
                </a:ext>
              </a:extLst>
            </p:cNvPr>
            <p:cNvSpPr/>
            <p:nvPr/>
          </p:nvSpPr>
          <p:spPr>
            <a:xfrm>
              <a:off x="6360160" y="3676631"/>
              <a:ext cx="387862"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F7073"/>
                </a:solidFill>
              </a:endParaRPr>
            </a:p>
          </p:txBody>
        </p:sp>
        <p:sp>
          <p:nvSpPr>
            <p:cNvPr id="52" name="TextBox 51">
              <a:extLst>
                <a:ext uri="{FF2B5EF4-FFF2-40B4-BE49-F238E27FC236}">
                  <a16:creationId xmlns:a16="http://schemas.microsoft.com/office/drawing/2014/main" id="{B2677F43-2119-C313-5862-E68F40233C88}"/>
                </a:ext>
              </a:extLst>
            </p:cNvPr>
            <p:cNvSpPr txBox="1"/>
            <p:nvPr/>
          </p:nvSpPr>
          <p:spPr>
            <a:xfrm>
              <a:off x="3139440" y="3611356"/>
              <a:ext cx="6817360" cy="369332"/>
            </a:xfrm>
            <a:prstGeom prst="rect">
              <a:avLst/>
            </a:prstGeom>
            <a:noFill/>
          </p:spPr>
          <p:txBody>
            <a:bodyPr wrap="square" rtlCol="0">
              <a:spAutoFit/>
            </a:bodyPr>
            <a:lstStyle/>
            <a:p>
              <a:pPr algn="ctr"/>
              <a:r>
                <a:rPr lang="en-US" b="1" dirty="0">
                  <a:solidFill>
                    <a:srgbClr val="CF7073"/>
                  </a:solidFill>
                  <a:latin typeface="Cambria" panose="02040503050406030204" pitchFamily="18" charset="0"/>
                </a:rPr>
                <a:t>S4</a:t>
              </a:r>
            </a:p>
          </p:txBody>
        </p:sp>
      </p:grpSp>
      <p:sp>
        <p:nvSpPr>
          <p:cNvPr id="55" name="TextBox 54">
            <a:extLst>
              <a:ext uri="{FF2B5EF4-FFF2-40B4-BE49-F238E27FC236}">
                <a16:creationId xmlns:a16="http://schemas.microsoft.com/office/drawing/2014/main" id="{DBF4ED3D-F362-446C-C41A-082A5D7A018C}"/>
              </a:ext>
            </a:extLst>
          </p:cNvPr>
          <p:cNvSpPr txBox="1"/>
          <p:nvPr/>
        </p:nvSpPr>
        <p:spPr>
          <a:xfrm>
            <a:off x="538203" y="3229731"/>
            <a:ext cx="779380" cy="646331"/>
          </a:xfrm>
          <a:prstGeom prst="rect">
            <a:avLst/>
          </a:prstGeom>
          <a:noFill/>
        </p:spPr>
        <p:txBody>
          <a:bodyPr wrap="none" rtlCol="0">
            <a:spAutoFit/>
          </a:bodyPr>
          <a:lstStyle/>
          <a:p>
            <a:pPr algn="r"/>
            <a:r>
              <a:rPr lang="en-US" dirty="0">
                <a:solidFill>
                  <a:srgbClr val="C00000"/>
                </a:solidFill>
                <a:latin typeface="Cambria" panose="02040503050406030204" pitchFamily="18" charset="0"/>
              </a:rPr>
              <a:t>Worst</a:t>
            </a:r>
          </a:p>
          <a:p>
            <a:pPr algn="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endParaRPr lang="en-US" baseline="-25000" dirty="0">
              <a:solidFill>
                <a:srgbClr val="C00000"/>
              </a:solidFill>
              <a:latin typeface="Cambria" panose="02040503050406030204" pitchFamily="18" charset="0"/>
            </a:endParaRPr>
          </a:p>
        </p:txBody>
      </p:sp>
      <p:cxnSp>
        <p:nvCxnSpPr>
          <p:cNvPr id="57" name="Elbow Connector 56">
            <a:extLst>
              <a:ext uri="{FF2B5EF4-FFF2-40B4-BE49-F238E27FC236}">
                <a16:creationId xmlns:a16="http://schemas.microsoft.com/office/drawing/2014/main" id="{F3C65C0D-EE4D-394E-AA49-6939395914CE}"/>
              </a:ext>
            </a:extLst>
          </p:cNvPr>
          <p:cNvCxnSpPr>
            <a:cxnSpLocks/>
            <a:stCxn id="55" idx="3"/>
            <a:endCxn id="58" idx="2"/>
          </p:cNvCxnSpPr>
          <p:nvPr/>
        </p:nvCxnSpPr>
        <p:spPr>
          <a:xfrm flipV="1">
            <a:off x="1317583" y="3212847"/>
            <a:ext cx="306739" cy="340050"/>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440D2D2-CDE7-17BF-D465-26AAD44EF81F}"/>
              </a:ext>
            </a:extLst>
          </p:cNvPr>
          <p:cNvSpPr/>
          <p:nvPr/>
        </p:nvSpPr>
        <p:spPr>
          <a:xfrm>
            <a:off x="1402081" y="2986591"/>
            <a:ext cx="444482" cy="226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B1DA799-78C8-AB87-9DFC-25AEF00393C3}"/>
              </a:ext>
            </a:extLst>
          </p:cNvPr>
          <p:cNvSpPr/>
          <p:nvPr/>
        </p:nvSpPr>
        <p:spPr>
          <a:xfrm>
            <a:off x="7975839" y="1664477"/>
            <a:ext cx="952868" cy="410011"/>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2ADCAE59-A36E-9505-C01E-67EE7D88C2E4}"/>
              </a:ext>
            </a:extLst>
          </p:cNvPr>
          <p:cNvCxnSpPr>
            <a:cxnSpLocks/>
            <a:stCxn id="22" idx="3"/>
            <a:endCxn id="7" idx="0"/>
          </p:cNvCxnSpPr>
          <p:nvPr/>
        </p:nvCxnSpPr>
        <p:spPr>
          <a:xfrm>
            <a:off x="8343274" y="1486948"/>
            <a:ext cx="108999" cy="177529"/>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2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7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55" grpId="0"/>
      <p:bldP spid="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7CE4-44AD-57A0-AF04-CF1A4BF2721F}"/>
              </a:ext>
            </a:extLst>
          </p:cNvPr>
          <p:cNvSpPr>
            <a:spLocks noGrp="1"/>
          </p:cNvSpPr>
          <p:nvPr>
            <p:ph type="title"/>
          </p:nvPr>
        </p:nvSpPr>
        <p:spPr/>
        <p:txBody>
          <a:bodyPr>
            <a:normAutofit fontScale="90000"/>
          </a:bodyPr>
          <a:lstStyle/>
          <a:p>
            <a:r>
              <a:rPr lang="en-US" sz="3200" dirty="0"/>
              <a:t>Spatial Variation in the Minimum Hammer Count </a:t>
            </a:r>
            <a:br>
              <a:rPr lang="en-US" sz="3200" dirty="0"/>
            </a:br>
            <a:r>
              <a:rPr lang="en-US" sz="3200" dirty="0"/>
              <a:t>to Induce the First Bitflip across DRAM Rows</a:t>
            </a:r>
            <a:endParaRPr lang="en-US" dirty="0"/>
          </a:p>
        </p:txBody>
      </p:sp>
      <p:sp>
        <p:nvSpPr>
          <p:cNvPr id="4" name="Slide Number Placeholder 3">
            <a:extLst>
              <a:ext uri="{FF2B5EF4-FFF2-40B4-BE49-F238E27FC236}">
                <a16:creationId xmlns:a16="http://schemas.microsoft.com/office/drawing/2014/main" id="{1D52C171-56F8-932C-3F1E-DB596A1E9F7C}"/>
              </a:ext>
            </a:extLst>
          </p:cNvPr>
          <p:cNvSpPr>
            <a:spLocks noGrp="1"/>
          </p:cNvSpPr>
          <p:nvPr>
            <p:ph type="sldNum" sz="quarter" idx="12"/>
          </p:nvPr>
        </p:nvSpPr>
        <p:spPr/>
        <p:txBody>
          <a:bodyPr/>
          <a:lstStyle/>
          <a:p>
            <a:fld id="{676C2683-0D41-1E45-8714-724CB2570654}" type="slidenum">
              <a:rPr lang="en-US" smtClean="0"/>
              <a:pPr/>
              <a:t>145</a:t>
            </a:fld>
            <a:endParaRPr lang="en-US" dirty="0"/>
          </a:p>
        </p:txBody>
      </p:sp>
      <p:pic>
        <p:nvPicPr>
          <p:cNvPr id="5" name="Picture 4">
            <a:extLst>
              <a:ext uri="{FF2B5EF4-FFF2-40B4-BE49-F238E27FC236}">
                <a16:creationId xmlns:a16="http://schemas.microsoft.com/office/drawing/2014/main" id="{874DB569-D0DD-E326-CF90-F6046B5E1A47}"/>
              </a:ext>
            </a:extLst>
          </p:cNvPr>
          <p:cNvPicPr>
            <a:picLocks noChangeAspect="1"/>
          </p:cNvPicPr>
          <p:nvPr/>
        </p:nvPicPr>
        <p:blipFill>
          <a:blip r:embed="rId3"/>
          <a:stretch>
            <a:fillRect/>
          </a:stretch>
        </p:blipFill>
        <p:spPr>
          <a:xfrm>
            <a:off x="685800" y="1074776"/>
            <a:ext cx="7772400" cy="4708447"/>
          </a:xfrm>
          <a:prstGeom prst="rect">
            <a:avLst/>
          </a:prstGeom>
        </p:spPr>
      </p:pic>
      <p:sp>
        <p:nvSpPr>
          <p:cNvPr id="6" name="TextBox 5">
            <a:extLst>
              <a:ext uri="{FF2B5EF4-FFF2-40B4-BE49-F238E27FC236}">
                <a16:creationId xmlns:a16="http://schemas.microsoft.com/office/drawing/2014/main" id="{6F5669CE-5B88-4470-87AF-80A57FF5441E}"/>
              </a:ext>
            </a:extLst>
          </p:cNvPr>
          <p:cNvSpPr txBox="1"/>
          <p:nvPr/>
        </p:nvSpPr>
        <p:spPr>
          <a:xfrm>
            <a:off x="2116991" y="5708132"/>
            <a:ext cx="5998309" cy="369332"/>
          </a:xfrm>
          <a:prstGeom prst="rect">
            <a:avLst/>
          </a:prstGeom>
          <a:noFill/>
        </p:spPr>
        <p:txBody>
          <a:bodyPr wrap="none" rtlCol="0">
            <a:spAutoFit/>
          </a:bodyPr>
          <a:lstStyle/>
          <a:p>
            <a:r>
              <a:rPr lang="en-US" dirty="0">
                <a:latin typeface="Cambria" panose="02040503050406030204" pitchFamily="18" charset="0"/>
              </a:rPr>
              <a:t>Minimum hammer count 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p>
        </p:txBody>
      </p:sp>
      <p:sp>
        <p:nvSpPr>
          <p:cNvPr id="3" name="TextBox 2">
            <a:extLst>
              <a:ext uri="{FF2B5EF4-FFF2-40B4-BE49-F238E27FC236}">
                <a16:creationId xmlns:a16="http://schemas.microsoft.com/office/drawing/2014/main" id="{7E5D737C-1B01-BEB5-7773-F6ACCD1D678E}"/>
              </a:ext>
            </a:extLst>
          </p:cNvPr>
          <p:cNvSpPr txBox="1"/>
          <p:nvPr/>
        </p:nvSpPr>
        <p:spPr>
          <a:xfrm rot="16200000">
            <a:off x="172348" y="1362272"/>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sp>
        <p:nvSpPr>
          <p:cNvPr id="7" name="TextBox 6">
            <a:extLst>
              <a:ext uri="{FF2B5EF4-FFF2-40B4-BE49-F238E27FC236}">
                <a16:creationId xmlns:a16="http://schemas.microsoft.com/office/drawing/2014/main" id="{79D5626A-D934-21D6-EE88-CED0D5E0A45D}"/>
              </a:ext>
            </a:extLst>
          </p:cNvPr>
          <p:cNvSpPr txBox="1"/>
          <p:nvPr/>
        </p:nvSpPr>
        <p:spPr>
          <a:xfrm rot="16200000">
            <a:off x="172349" y="2990431"/>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sp>
        <p:nvSpPr>
          <p:cNvPr id="8" name="TextBox 7">
            <a:extLst>
              <a:ext uri="{FF2B5EF4-FFF2-40B4-BE49-F238E27FC236}">
                <a16:creationId xmlns:a16="http://schemas.microsoft.com/office/drawing/2014/main" id="{013EB1D6-DF93-D5B9-D7BA-6CF95A65C1D6}"/>
              </a:ext>
            </a:extLst>
          </p:cNvPr>
          <p:cNvSpPr txBox="1"/>
          <p:nvPr/>
        </p:nvSpPr>
        <p:spPr>
          <a:xfrm rot="16200000">
            <a:off x="172349" y="4647118"/>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spTree>
    <p:extLst>
      <p:ext uri="{BB962C8B-B14F-4D97-AF65-F5344CB8AC3E}">
        <p14:creationId xmlns:p14="http://schemas.microsoft.com/office/powerpoint/2010/main" val="20631477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4F4D-387B-60FE-5E62-1985FA5A03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F686-16F3-F0C6-7BD5-9F95C438BCCB}"/>
              </a:ext>
            </a:extLst>
          </p:cNvPr>
          <p:cNvSpPr>
            <a:spLocks noGrp="1"/>
          </p:cNvSpPr>
          <p:nvPr>
            <p:ph type="title"/>
          </p:nvPr>
        </p:nvSpPr>
        <p:spPr/>
        <p:txBody>
          <a:bodyPr>
            <a:normAutofit fontScale="90000"/>
          </a:bodyPr>
          <a:lstStyle/>
          <a:p>
            <a:r>
              <a:rPr lang="en-US" sz="3200" dirty="0"/>
              <a:t>Spatial Variation in the Minimum Hammer Count </a:t>
            </a:r>
            <a:br>
              <a:rPr lang="en-US" sz="3200" dirty="0"/>
            </a:br>
            <a:r>
              <a:rPr lang="en-US" sz="3200" dirty="0"/>
              <a:t>to Induce the First Bitflip across DRAM Rows</a:t>
            </a:r>
            <a:endParaRPr lang="en-US" dirty="0"/>
          </a:p>
        </p:txBody>
      </p:sp>
      <p:sp>
        <p:nvSpPr>
          <p:cNvPr id="4" name="Slide Number Placeholder 3">
            <a:extLst>
              <a:ext uri="{FF2B5EF4-FFF2-40B4-BE49-F238E27FC236}">
                <a16:creationId xmlns:a16="http://schemas.microsoft.com/office/drawing/2014/main" id="{372A0645-604E-600C-FE25-2D4F06124198}"/>
              </a:ext>
            </a:extLst>
          </p:cNvPr>
          <p:cNvSpPr>
            <a:spLocks noGrp="1"/>
          </p:cNvSpPr>
          <p:nvPr>
            <p:ph type="sldNum" sz="quarter" idx="12"/>
          </p:nvPr>
        </p:nvSpPr>
        <p:spPr/>
        <p:txBody>
          <a:bodyPr/>
          <a:lstStyle/>
          <a:p>
            <a:fld id="{676C2683-0D41-1E45-8714-724CB2570654}" type="slidenum">
              <a:rPr lang="en-US" smtClean="0"/>
              <a:pPr/>
              <a:t>146</a:t>
            </a:fld>
            <a:endParaRPr lang="en-US" dirty="0"/>
          </a:p>
        </p:txBody>
      </p:sp>
      <p:pic>
        <p:nvPicPr>
          <p:cNvPr id="5" name="Picture 4">
            <a:extLst>
              <a:ext uri="{FF2B5EF4-FFF2-40B4-BE49-F238E27FC236}">
                <a16:creationId xmlns:a16="http://schemas.microsoft.com/office/drawing/2014/main" id="{67704D40-7B0A-3C14-02D1-7FAE8D590225}"/>
              </a:ext>
            </a:extLst>
          </p:cNvPr>
          <p:cNvPicPr>
            <a:picLocks noChangeAspect="1"/>
          </p:cNvPicPr>
          <p:nvPr/>
        </p:nvPicPr>
        <p:blipFill>
          <a:blip r:embed="rId3"/>
          <a:stretch>
            <a:fillRect/>
          </a:stretch>
        </p:blipFill>
        <p:spPr>
          <a:xfrm>
            <a:off x="685800" y="1074776"/>
            <a:ext cx="7772400" cy="4708447"/>
          </a:xfrm>
          <a:prstGeom prst="rect">
            <a:avLst/>
          </a:prstGeom>
        </p:spPr>
      </p:pic>
      <p:sp>
        <p:nvSpPr>
          <p:cNvPr id="6" name="TextBox 5">
            <a:extLst>
              <a:ext uri="{FF2B5EF4-FFF2-40B4-BE49-F238E27FC236}">
                <a16:creationId xmlns:a16="http://schemas.microsoft.com/office/drawing/2014/main" id="{03070686-9EE6-A92A-D998-4167A4094A2D}"/>
              </a:ext>
            </a:extLst>
          </p:cNvPr>
          <p:cNvSpPr txBox="1"/>
          <p:nvPr/>
        </p:nvSpPr>
        <p:spPr>
          <a:xfrm>
            <a:off x="2116991" y="5708132"/>
            <a:ext cx="5998309" cy="369332"/>
          </a:xfrm>
          <a:prstGeom prst="rect">
            <a:avLst/>
          </a:prstGeom>
          <a:noFill/>
        </p:spPr>
        <p:txBody>
          <a:bodyPr wrap="none" rtlCol="0">
            <a:spAutoFit/>
          </a:bodyPr>
          <a:lstStyle/>
          <a:p>
            <a:r>
              <a:rPr lang="en-US" dirty="0">
                <a:latin typeface="Cambria" panose="02040503050406030204" pitchFamily="18" charset="0"/>
              </a:rPr>
              <a:t>Minimum Hammer Count 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p>
        </p:txBody>
      </p:sp>
      <p:sp>
        <p:nvSpPr>
          <p:cNvPr id="3" name="Rectangle 2">
            <a:extLst>
              <a:ext uri="{FF2B5EF4-FFF2-40B4-BE49-F238E27FC236}">
                <a16:creationId xmlns:a16="http://schemas.microsoft.com/office/drawing/2014/main" id="{F862E094-C3B7-DC15-4A98-7B33D57E9CB3}"/>
              </a:ext>
            </a:extLst>
          </p:cNvPr>
          <p:cNvSpPr/>
          <p:nvPr/>
        </p:nvSpPr>
        <p:spPr>
          <a:xfrm>
            <a:off x="0" y="1074776"/>
            <a:ext cx="9144000" cy="529744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Clr>
                <a:schemeClr val="tx1"/>
              </a:buClr>
              <a:buNone/>
            </a:pPr>
            <a:endParaRPr lang="en-US" sz="4400" b="1" dirty="0">
              <a:solidFill>
                <a:srgbClr val="C00000"/>
              </a:solidFill>
              <a:latin typeface="Cambria" panose="02040503050406030204" pitchFamily="18" charset="0"/>
            </a:endParaRPr>
          </a:p>
        </p:txBody>
      </p:sp>
      <p:sp>
        <p:nvSpPr>
          <p:cNvPr id="8" name="Rounded Rectangle 7">
            <a:extLst>
              <a:ext uri="{FF2B5EF4-FFF2-40B4-BE49-F238E27FC236}">
                <a16:creationId xmlns:a16="http://schemas.microsoft.com/office/drawing/2014/main" id="{CAD4C21F-FA08-FA1D-45B6-343DBB60650F}"/>
              </a:ext>
            </a:extLst>
          </p:cNvPr>
          <p:cNvSpPr/>
          <p:nvPr/>
        </p:nvSpPr>
        <p:spPr>
          <a:xfrm>
            <a:off x="0" y="2865297"/>
            <a:ext cx="9143999" cy="1127403"/>
          </a:xfrm>
          <a:prstGeom prst="roundRect">
            <a:avLst>
              <a:gd name="adj" fmla="val 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chemeClr val="accent2">
                    <a:lumMod val="75000"/>
                  </a:schemeClr>
                </a:solidFill>
                <a:latin typeface="Cambria" panose="02040503050406030204" pitchFamily="18" charset="0"/>
              </a:rPr>
              <a:t>significantly varies</a:t>
            </a:r>
            <a:r>
              <a:rPr lang="en-US" sz="2400" dirty="0">
                <a:solidFill>
                  <a:schemeClr val="tx1"/>
                </a:solidFill>
                <a:latin typeface="Cambria" panose="02040503050406030204" pitchFamily="18" charset="0"/>
              </a:rPr>
              <a:t> </a:t>
            </a:r>
            <a:r>
              <a:rPr lang="en-US" sz="2400" b="1" dirty="0">
                <a:solidFill>
                  <a:schemeClr val="accent5">
                    <a:lumMod val="50000"/>
                  </a:schemeClr>
                </a:solidFill>
                <a:latin typeface="Cambria" panose="02040503050406030204" pitchFamily="18" charset="0"/>
              </a:rPr>
              <a:t>across rows </a:t>
            </a:r>
            <a:r>
              <a:rPr lang="en-US" sz="2400" dirty="0">
                <a:solidFill>
                  <a:schemeClr val="tx1"/>
                </a:solidFill>
                <a:latin typeface="Cambria" panose="02040503050406030204" pitchFamily="18" charset="0"/>
              </a:rPr>
              <a:t>in a DRAM bank</a:t>
            </a:r>
          </a:p>
        </p:txBody>
      </p:sp>
    </p:spTree>
    <p:extLst>
      <p:ext uri="{BB962C8B-B14F-4D97-AF65-F5344CB8AC3E}">
        <p14:creationId xmlns:p14="http://schemas.microsoft.com/office/powerpoint/2010/main" val="7770930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0D56-526A-4FD7-FDD0-157C5CC26CE1}"/>
              </a:ext>
            </a:extLst>
          </p:cNvPr>
          <p:cNvSpPr>
            <a:spLocks noGrp="1"/>
          </p:cNvSpPr>
          <p:nvPr>
            <p:ph type="title"/>
          </p:nvPr>
        </p:nvSpPr>
        <p:spPr/>
        <p:txBody>
          <a:bodyPr>
            <a:normAutofit fontScale="90000"/>
          </a:bodyPr>
          <a:lstStyle/>
          <a:p>
            <a:r>
              <a:rPr lang="en-US" dirty="0"/>
              <a:t>More Detailed Information in the Extended Version</a:t>
            </a:r>
          </a:p>
        </p:txBody>
      </p:sp>
      <p:sp>
        <p:nvSpPr>
          <p:cNvPr id="3" name="Rectangle 2">
            <a:extLst>
              <a:ext uri="{FF2B5EF4-FFF2-40B4-BE49-F238E27FC236}">
                <a16:creationId xmlns:a16="http://schemas.microsoft.com/office/drawing/2014/main" id="{D6AC4A80-64E4-D9AA-CCA6-770B6D7DCF6D}"/>
              </a:ext>
            </a:extLst>
          </p:cNvPr>
          <p:cNvSpPr/>
          <p:nvPr/>
        </p:nvSpPr>
        <p:spPr>
          <a:xfrm>
            <a:off x="1413755" y="1609476"/>
            <a:ext cx="6342434" cy="133692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684EC97-1CE3-C765-E12F-201EE55A10AA}"/>
              </a:ext>
            </a:extLst>
          </p:cNvPr>
          <p:cNvSpPr/>
          <p:nvPr/>
        </p:nvSpPr>
        <p:spPr>
          <a:xfrm>
            <a:off x="1413754" y="2978816"/>
            <a:ext cx="6342434" cy="133692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461C7D-17F3-3B0B-B76D-6FB700A8825D}"/>
              </a:ext>
            </a:extLst>
          </p:cNvPr>
          <p:cNvSpPr/>
          <p:nvPr/>
        </p:nvSpPr>
        <p:spPr>
          <a:xfrm>
            <a:off x="1413754" y="4369923"/>
            <a:ext cx="6342433" cy="133692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D647D6C-3CDC-2CC3-0702-CEA8E2221C5E}"/>
              </a:ext>
            </a:extLst>
          </p:cNvPr>
          <p:cNvSpPr>
            <a:spLocks noGrp="1"/>
          </p:cNvSpPr>
          <p:nvPr>
            <p:ph type="sldNum" sz="quarter" idx="12"/>
          </p:nvPr>
        </p:nvSpPr>
        <p:spPr/>
        <p:txBody>
          <a:bodyPr/>
          <a:lstStyle/>
          <a:p>
            <a:fld id="{676C2683-0D41-1E45-8714-724CB2570654}" type="slidenum">
              <a:rPr lang="en-US" smtClean="0"/>
              <a:pPr/>
              <a:t>147</a:t>
            </a:fld>
            <a:endParaRPr lang="en-US" dirty="0"/>
          </a:p>
        </p:txBody>
      </p:sp>
      <p:pic>
        <p:nvPicPr>
          <p:cNvPr id="5" name="Picture 4">
            <a:extLst>
              <a:ext uri="{FF2B5EF4-FFF2-40B4-BE49-F238E27FC236}">
                <a16:creationId xmlns:a16="http://schemas.microsoft.com/office/drawing/2014/main" id="{C52A6747-A01E-F77A-F24D-FBA516DBC1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48740" y="1104533"/>
            <a:ext cx="6446520" cy="4648933"/>
          </a:xfrm>
          <a:prstGeom prst="rect">
            <a:avLst/>
          </a:prstGeom>
        </p:spPr>
      </p:pic>
      <p:sp>
        <p:nvSpPr>
          <p:cNvPr id="6" name="TextBox 5">
            <a:hlinkClick r:id="rId3"/>
            <a:extLst>
              <a:ext uri="{FF2B5EF4-FFF2-40B4-BE49-F238E27FC236}">
                <a16:creationId xmlns:a16="http://schemas.microsoft.com/office/drawing/2014/main" id="{7292D693-79E6-FA2A-E19F-D00426EED5B4}"/>
              </a:ext>
            </a:extLst>
          </p:cNvPr>
          <p:cNvSpPr txBox="1"/>
          <p:nvPr/>
        </p:nvSpPr>
        <p:spPr>
          <a:xfrm>
            <a:off x="461073" y="5785884"/>
            <a:ext cx="8221850" cy="523220"/>
          </a:xfrm>
          <a:prstGeom prst="rect">
            <a:avLst/>
          </a:prstGeom>
          <a:noFill/>
        </p:spPr>
        <p:txBody>
          <a:bodyPr wrap="square" rtlCol="0">
            <a:spAutoFit/>
          </a:bodyPr>
          <a:lstStyle/>
          <a:p>
            <a:pPr lvl="0" algn="ctr" defTabSz="914400">
              <a:defRPr/>
            </a:pPr>
            <a:r>
              <a:rPr lang="en-US" sz="2800" i="0" u="sng" dirty="0">
                <a:solidFill>
                  <a:schemeClr val="accent1">
                    <a:lumMod val="75000"/>
                  </a:schemeClr>
                </a:solidFill>
                <a:effectLst/>
                <a:latin typeface="Cambria" panose="02040503050406030204" pitchFamily="18" charset="0"/>
                <a:hlinkClick r:id="rId3"/>
              </a:rPr>
              <a:t>https://</a:t>
            </a:r>
            <a:r>
              <a:rPr lang="en-US" sz="2800" i="0" u="sng" dirty="0" err="1">
                <a:solidFill>
                  <a:schemeClr val="accent1">
                    <a:lumMod val="75000"/>
                  </a:schemeClr>
                </a:solidFill>
                <a:effectLst/>
                <a:latin typeface="Cambria" panose="02040503050406030204" pitchFamily="18" charset="0"/>
                <a:hlinkClick r:id="rId3"/>
              </a:rPr>
              <a:t>arxiv.org</a:t>
            </a:r>
            <a:r>
              <a:rPr lang="en-US" sz="2800" i="0" u="sng" dirty="0">
                <a:solidFill>
                  <a:schemeClr val="accent1">
                    <a:lumMod val="75000"/>
                  </a:schemeClr>
                </a:solidFill>
                <a:effectLst/>
                <a:latin typeface="Cambria" panose="02040503050406030204" pitchFamily="18" charset="0"/>
                <a:hlinkClick r:id="rId3"/>
              </a:rPr>
              <a:t>/pdf/2402.18652.pdf</a:t>
            </a:r>
            <a:endParaRPr lang="en-US" sz="2800" u="sng" dirty="0">
              <a:solidFill>
                <a:schemeClr val="accent1">
                  <a:lumMod val="75000"/>
                </a:schemeClr>
              </a:solidFill>
              <a:latin typeface="Cambria" panose="02040503050406030204" pitchFamily="18" charset="0"/>
            </a:endParaRPr>
          </a:p>
        </p:txBody>
      </p:sp>
    </p:spTree>
    <p:extLst>
      <p:ext uri="{BB962C8B-B14F-4D97-AF65-F5344CB8AC3E}">
        <p14:creationId xmlns:p14="http://schemas.microsoft.com/office/powerpoint/2010/main" val="15319015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0D9246-913D-036D-3214-1DE085CFE2D4}"/>
              </a:ext>
            </a:extLst>
          </p:cNvPr>
          <p:cNvSpPr/>
          <p:nvPr/>
        </p:nvSpPr>
        <p:spPr>
          <a:xfrm>
            <a:off x="1676394" y="1690242"/>
            <a:ext cx="6248399" cy="298478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864D8-C971-E93D-0D8A-D0E0F1CC67BD}"/>
              </a:ext>
            </a:extLst>
          </p:cNvPr>
          <p:cNvSpPr>
            <a:spLocks noGrp="1"/>
          </p:cNvSpPr>
          <p:nvPr>
            <p:ph type="title"/>
          </p:nvPr>
        </p:nvSpPr>
        <p:spPr/>
        <p:txBody>
          <a:bodyPr>
            <a:normAutofit fontScale="90000"/>
          </a:bodyPr>
          <a:lstStyle/>
          <a:p>
            <a:r>
              <a:rPr lang="en-US" dirty="0"/>
              <a:t>Regularity in Spatial Variation of Read Disturbance across DRAM Rows </a:t>
            </a:r>
          </a:p>
        </p:txBody>
      </p:sp>
      <p:sp>
        <p:nvSpPr>
          <p:cNvPr id="4" name="Slide Number Placeholder 3">
            <a:extLst>
              <a:ext uri="{FF2B5EF4-FFF2-40B4-BE49-F238E27FC236}">
                <a16:creationId xmlns:a16="http://schemas.microsoft.com/office/drawing/2014/main" id="{D29792CE-CF3F-FCE5-9927-B429CB969B5C}"/>
              </a:ext>
            </a:extLst>
          </p:cNvPr>
          <p:cNvSpPr>
            <a:spLocks noGrp="1"/>
          </p:cNvSpPr>
          <p:nvPr>
            <p:ph type="sldNum" sz="quarter" idx="12"/>
          </p:nvPr>
        </p:nvSpPr>
        <p:spPr/>
        <p:txBody>
          <a:bodyPr/>
          <a:lstStyle/>
          <a:p>
            <a:fld id="{676C2683-0D41-1E45-8714-724CB2570654}" type="slidenum">
              <a:rPr lang="en-US" smtClean="0"/>
              <a:pPr/>
              <a:t>148</a:t>
            </a:fld>
            <a:endParaRPr lang="en-US" dirty="0"/>
          </a:p>
        </p:txBody>
      </p:sp>
      <p:sp>
        <p:nvSpPr>
          <p:cNvPr id="11" name="Rounded Rectangle 10">
            <a:extLst>
              <a:ext uri="{FF2B5EF4-FFF2-40B4-BE49-F238E27FC236}">
                <a16:creationId xmlns:a16="http://schemas.microsoft.com/office/drawing/2014/main" id="{6ED1A00B-7DF5-7195-8796-ACB4DA495F4A}"/>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TextBox 2">
            <a:extLst>
              <a:ext uri="{FF2B5EF4-FFF2-40B4-BE49-F238E27FC236}">
                <a16:creationId xmlns:a16="http://schemas.microsoft.com/office/drawing/2014/main" id="{5897AB78-1B71-2E3E-67A9-C300499AA368}"/>
              </a:ext>
            </a:extLst>
          </p:cNvPr>
          <p:cNvSpPr txBox="1"/>
          <p:nvPr/>
        </p:nvSpPr>
        <p:spPr>
          <a:xfrm rot="16200000">
            <a:off x="-1463707" y="3005169"/>
            <a:ext cx="4107521" cy="646331"/>
          </a:xfrm>
          <a:prstGeom prst="rect">
            <a:avLst/>
          </a:prstGeom>
          <a:solidFill>
            <a:schemeClr val="bg1"/>
          </a:solidFill>
        </p:spPr>
        <p:txBody>
          <a:bodyPr wrap="square" rtlCol="0">
            <a:spAutoFit/>
          </a:bodyPr>
          <a:lstStyle/>
          <a:p>
            <a:pPr algn="ctr"/>
            <a:r>
              <a:rPr lang="en-US" dirty="0">
                <a:latin typeface="Cambria" panose="02040503050406030204" pitchFamily="18" charset="0"/>
              </a:rPr>
              <a:t>The minimum hammer count</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endParaRPr lang="en-US" sz="1600" baseline="-25000" dirty="0">
              <a:latin typeface="Cambria" panose="02040503050406030204" pitchFamily="18" charset="0"/>
            </a:endParaRPr>
          </a:p>
        </p:txBody>
      </p:sp>
      <p:sp>
        <p:nvSpPr>
          <p:cNvPr id="13" name="TextBox 12">
            <a:extLst>
              <a:ext uri="{FF2B5EF4-FFF2-40B4-BE49-F238E27FC236}">
                <a16:creationId xmlns:a16="http://schemas.microsoft.com/office/drawing/2014/main" id="{C2862810-F3EE-FA10-5ED0-94FB8F8E7A13}"/>
              </a:ext>
            </a:extLst>
          </p:cNvPr>
          <p:cNvSpPr txBox="1"/>
          <p:nvPr/>
        </p:nvSpPr>
        <p:spPr>
          <a:xfrm>
            <a:off x="1987422" y="4980297"/>
            <a:ext cx="6176864"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DRAM Row Address</a:t>
            </a:r>
          </a:p>
        </p:txBody>
      </p:sp>
      <p:pic>
        <p:nvPicPr>
          <p:cNvPr id="12" name="Picture 11">
            <a:extLst>
              <a:ext uri="{FF2B5EF4-FFF2-40B4-BE49-F238E27FC236}">
                <a16:creationId xmlns:a16="http://schemas.microsoft.com/office/drawing/2014/main" id="{0EDAA347-6D4B-D667-69AB-B80D5FAF8FDC}"/>
              </a:ext>
            </a:extLst>
          </p:cNvPr>
          <p:cNvPicPr>
            <a:picLocks noChangeAspect="1"/>
          </p:cNvPicPr>
          <p:nvPr/>
        </p:nvPicPr>
        <p:blipFill rotWithShape="1">
          <a:blip r:embed="rId3">
            <a:clrChange>
              <a:clrFrom>
                <a:srgbClr val="FFFFFF"/>
              </a:clrFrom>
              <a:clrTo>
                <a:srgbClr val="FFFFFF">
                  <a:alpha val="0"/>
                </a:srgbClr>
              </a:clrTo>
            </a:clrChange>
          </a:blip>
          <a:srcRect l="7089" t="1078" b="10461"/>
          <a:stretch/>
        </p:blipFill>
        <p:spPr>
          <a:xfrm>
            <a:off x="869585" y="1505577"/>
            <a:ext cx="7404830" cy="3474720"/>
          </a:xfrm>
          <a:prstGeom prst="rect">
            <a:avLst/>
          </a:prstGeom>
        </p:spPr>
      </p:pic>
      <p:sp>
        <p:nvSpPr>
          <p:cNvPr id="7" name="Rectangle 6">
            <a:extLst>
              <a:ext uri="{FF2B5EF4-FFF2-40B4-BE49-F238E27FC236}">
                <a16:creationId xmlns:a16="http://schemas.microsoft.com/office/drawing/2014/main" id="{997141A1-5709-DF1F-F223-C81E82AB42F5}"/>
              </a:ext>
            </a:extLst>
          </p:cNvPr>
          <p:cNvSpPr/>
          <p:nvPr/>
        </p:nvSpPr>
        <p:spPr>
          <a:xfrm>
            <a:off x="1676394" y="1690242"/>
            <a:ext cx="6248399" cy="298478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1B997D5-2DE8-6798-824E-C7F8F67280CE}"/>
              </a:ext>
            </a:extLst>
          </p:cNvPr>
          <p:cNvPicPr>
            <a:picLocks noChangeAspect="1"/>
          </p:cNvPicPr>
          <p:nvPr/>
        </p:nvPicPr>
        <p:blipFill rotWithShape="1">
          <a:blip r:embed="rId3">
            <a:clrChange>
              <a:clrFrom>
                <a:srgbClr val="FFFFFF"/>
              </a:clrFrom>
              <a:clrTo>
                <a:srgbClr val="FFFFFF">
                  <a:alpha val="0"/>
                </a:srgbClr>
              </a:clrTo>
            </a:clrChange>
          </a:blip>
          <a:srcRect l="7089" t="1078" b="10461"/>
          <a:stretch/>
        </p:blipFill>
        <p:spPr>
          <a:xfrm>
            <a:off x="869580" y="1506312"/>
            <a:ext cx="7404830" cy="3474720"/>
          </a:xfrm>
          <a:prstGeom prst="rect">
            <a:avLst/>
          </a:prstGeom>
        </p:spPr>
      </p:pic>
      <p:sp>
        <p:nvSpPr>
          <p:cNvPr id="8" name="TextBox 7">
            <a:extLst>
              <a:ext uri="{FF2B5EF4-FFF2-40B4-BE49-F238E27FC236}">
                <a16:creationId xmlns:a16="http://schemas.microsoft.com/office/drawing/2014/main" id="{BBD0B643-84FD-F828-4369-CA07AF538680}"/>
              </a:ext>
            </a:extLst>
          </p:cNvPr>
          <p:cNvSpPr txBox="1"/>
          <p:nvPr/>
        </p:nvSpPr>
        <p:spPr>
          <a:xfrm>
            <a:off x="1853229" y="1320911"/>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Tree>
    <p:extLst>
      <p:ext uri="{BB962C8B-B14F-4D97-AF65-F5344CB8AC3E}">
        <p14:creationId xmlns:p14="http://schemas.microsoft.com/office/powerpoint/2010/main" val="28630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3" grpId="0" animBg="1"/>
      <p:bldP spid="7" grpId="0" animBg="1"/>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A608-9768-549B-9FB1-EF946C858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D7B6A-0CDD-1736-F4CA-1E263D87D93A}"/>
              </a:ext>
            </a:extLst>
          </p:cNvPr>
          <p:cNvSpPr>
            <a:spLocks noGrp="1"/>
          </p:cNvSpPr>
          <p:nvPr>
            <p:ph type="title"/>
          </p:nvPr>
        </p:nvSpPr>
        <p:spPr/>
        <p:txBody>
          <a:bodyPr>
            <a:normAutofit fontScale="90000"/>
          </a:bodyPr>
          <a:lstStyle/>
          <a:p>
            <a:r>
              <a:rPr lang="en-US" dirty="0"/>
              <a:t>Regularity in Spatial Variation of Read Disturbance across DRAM Rows </a:t>
            </a:r>
          </a:p>
        </p:txBody>
      </p:sp>
      <p:sp>
        <p:nvSpPr>
          <p:cNvPr id="4" name="Slide Number Placeholder 3">
            <a:extLst>
              <a:ext uri="{FF2B5EF4-FFF2-40B4-BE49-F238E27FC236}">
                <a16:creationId xmlns:a16="http://schemas.microsoft.com/office/drawing/2014/main" id="{9A70CDDA-0040-6297-9B5E-585E9B79AF51}"/>
              </a:ext>
            </a:extLst>
          </p:cNvPr>
          <p:cNvSpPr>
            <a:spLocks noGrp="1"/>
          </p:cNvSpPr>
          <p:nvPr>
            <p:ph type="sldNum" sz="quarter" idx="12"/>
          </p:nvPr>
        </p:nvSpPr>
        <p:spPr/>
        <p:txBody>
          <a:bodyPr/>
          <a:lstStyle/>
          <a:p>
            <a:fld id="{676C2683-0D41-1E45-8714-724CB2570654}" type="slidenum">
              <a:rPr lang="en-US" smtClean="0"/>
              <a:pPr/>
              <a:t>149</a:t>
            </a:fld>
            <a:endParaRPr lang="en-US" dirty="0"/>
          </a:p>
        </p:txBody>
      </p:sp>
      <p:sp>
        <p:nvSpPr>
          <p:cNvPr id="6" name="TextBox 5">
            <a:extLst>
              <a:ext uri="{FF2B5EF4-FFF2-40B4-BE49-F238E27FC236}">
                <a16:creationId xmlns:a16="http://schemas.microsoft.com/office/drawing/2014/main" id="{16C8496F-5CFB-3762-14E7-6F8F676174A5}"/>
              </a:ext>
            </a:extLst>
          </p:cNvPr>
          <p:cNvSpPr txBox="1"/>
          <p:nvPr/>
        </p:nvSpPr>
        <p:spPr>
          <a:xfrm>
            <a:off x="1987422" y="4980297"/>
            <a:ext cx="6176864"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DRAM Row Address</a:t>
            </a:r>
          </a:p>
        </p:txBody>
      </p:sp>
      <p:sp>
        <p:nvSpPr>
          <p:cNvPr id="7" name="TextBox 6">
            <a:extLst>
              <a:ext uri="{FF2B5EF4-FFF2-40B4-BE49-F238E27FC236}">
                <a16:creationId xmlns:a16="http://schemas.microsoft.com/office/drawing/2014/main" id="{73DEB398-754A-57BB-766C-94F1DAE8C5FE}"/>
              </a:ext>
            </a:extLst>
          </p:cNvPr>
          <p:cNvSpPr txBox="1"/>
          <p:nvPr/>
        </p:nvSpPr>
        <p:spPr>
          <a:xfrm rot="16200000">
            <a:off x="-1463707" y="3005169"/>
            <a:ext cx="4107521" cy="646331"/>
          </a:xfrm>
          <a:prstGeom prst="rect">
            <a:avLst/>
          </a:prstGeom>
          <a:solidFill>
            <a:schemeClr val="bg1"/>
          </a:solid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endParaRPr lang="en-US" sz="1600" baseline="-25000" dirty="0">
              <a:latin typeface="Cambria" panose="02040503050406030204" pitchFamily="18" charset="0"/>
            </a:endParaRPr>
          </a:p>
        </p:txBody>
      </p:sp>
      <p:sp>
        <p:nvSpPr>
          <p:cNvPr id="8" name="TextBox 7">
            <a:extLst>
              <a:ext uri="{FF2B5EF4-FFF2-40B4-BE49-F238E27FC236}">
                <a16:creationId xmlns:a16="http://schemas.microsoft.com/office/drawing/2014/main" id="{C54DBF44-6900-4265-DF6A-8BB78B5E41A9}"/>
              </a:ext>
            </a:extLst>
          </p:cNvPr>
          <p:cNvSpPr txBox="1"/>
          <p:nvPr/>
        </p:nvSpPr>
        <p:spPr>
          <a:xfrm>
            <a:off x="1827829" y="1287385"/>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
        <p:nvSpPr>
          <p:cNvPr id="11" name="Rounded Rectangle 10">
            <a:extLst>
              <a:ext uri="{FF2B5EF4-FFF2-40B4-BE49-F238E27FC236}">
                <a16:creationId xmlns:a16="http://schemas.microsoft.com/office/drawing/2014/main" id="{EDA27760-A11A-DACE-FBA2-110EA7A526BC}"/>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Rectangle 2">
            <a:extLst>
              <a:ext uri="{FF2B5EF4-FFF2-40B4-BE49-F238E27FC236}">
                <a16:creationId xmlns:a16="http://schemas.microsoft.com/office/drawing/2014/main" id="{27EB3344-7B9A-78AB-5BF8-2C7BEABEEA4F}"/>
              </a:ext>
            </a:extLst>
          </p:cNvPr>
          <p:cNvSpPr/>
          <p:nvPr/>
        </p:nvSpPr>
        <p:spPr>
          <a:xfrm>
            <a:off x="1815128" y="1839602"/>
            <a:ext cx="5982672" cy="288281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numbers and lines&#10;&#10;Description automatically generated">
            <a:extLst>
              <a:ext uri="{FF2B5EF4-FFF2-40B4-BE49-F238E27FC236}">
                <a16:creationId xmlns:a16="http://schemas.microsoft.com/office/drawing/2014/main" id="{83804F62-977E-F1B6-B309-ADBF2B3546F3}"/>
              </a:ext>
            </a:extLst>
          </p:cNvPr>
          <p:cNvPicPr>
            <a:picLocks noChangeAspect="1"/>
          </p:cNvPicPr>
          <p:nvPr/>
        </p:nvPicPr>
        <p:blipFill rotWithShape="1">
          <a:blip r:embed="rId3">
            <a:clrChange>
              <a:clrFrom>
                <a:srgbClr val="FFFFFF"/>
              </a:clrFrom>
              <a:clrTo>
                <a:srgbClr val="FFFFFF">
                  <a:alpha val="0"/>
                </a:srgbClr>
              </a:clrTo>
            </a:clrChange>
          </a:blip>
          <a:srcRect l="7857" b="10386"/>
          <a:stretch/>
        </p:blipFill>
        <p:spPr>
          <a:xfrm>
            <a:off x="947427" y="1591626"/>
            <a:ext cx="7249146" cy="3474720"/>
          </a:xfrm>
          <a:prstGeom prst="rect">
            <a:avLst/>
          </a:prstGeom>
        </p:spPr>
      </p:pic>
    </p:spTree>
    <p:extLst>
      <p:ext uri="{BB962C8B-B14F-4D97-AF65-F5344CB8AC3E}">
        <p14:creationId xmlns:p14="http://schemas.microsoft.com/office/powerpoint/2010/main" val="32975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0F26-C858-6F4F-A684-F70A0C2E3825}"/>
              </a:ext>
            </a:extLst>
          </p:cNvPr>
          <p:cNvSpPr>
            <a:spLocks noGrp="1"/>
          </p:cNvSpPr>
          <p:nvPr>
            <p:ph type="title"/>
          </p:nvPr>
        </p:nvSpPr>
        <p:spPr/>
        <p:txBody>
          <a:bodyPr/>
          <a:lstStyle/>
          <a:p>
            <a:r>
              <a:rPr lang="en-US" b="1"/>
              <a:t>DRAM Testing Methodology</a:t>
            </a:r>
          </a:p>
        </p:txBody>
      </p:sp>
      <p:sp>
        <p:nvSpPr>
          <p:cNvPr id="3" name="Content Placeholder 2">
            <a:extLst>
              <a:ext uri="{FF2B5EF4-FFF2-40B4-BE49-F238E27FC236}">
                <a16:creationId xmlns:a16="http://schemas.microsoft.com/office/drawing/2014/main" id="{A31F3A66-CE7C-854B-BC9F-931B4D4BF729}"/>
              </a:ext>
            </a:extLst>
          </p:cNvPr>
          <p:cNvSpPr>
            <a:spLocks noGrp="1"/>
          </p:cNvSpPr>
          <p:nvPr>
            <p:ph idx="1"/>
          </p:nvPr>
        </p:nvSpPr>
        <p:spPr>
          <a:xfrm>
            <a:off x="189560" y="1042517"/>
            <a:ext cx="8954440" cy="5222360"/>
          </a:xfrm>
        </p:spPr>
        <p:txBody>
          <a:bodyPr/>
          <a:lstStyle/>
          <a:p>
            <a:pPr marL="0" indent="0">
              <a:buNone/>
            </a:pPr>
            <a:r>
              <a:rPr lang="en-US" dirty="0"/>
              <a:t>To characterize our DRAM chips at </a:t>
            </a:r>
            <a:r>
              <a:rPr lang="en-US" b="1" dirty="0"/>
              <a:t>worst-case</a:t>
            </a:r>
            <a:r>
              <a:rPr lang="en-US" dirty="0"/>
              <a:t> conditions:</a:t>
            </a:r>
          </a:p>
          <a:p>
            <a:pPr marL="0" indent="0">
              <a:buNone/>
            </a:pPr>
            <a:endParaRPr lang="en-US" sz="700" dirty="0"/>
          </a:p>
          <a:p>
            <a:pPr marL="357188" indent="-357188">
              <a:lnSpc>
                <a:spcPct val="100000"/>
              </a:lnSpc>
              <a:spcBef>
                <a:spcPts val="600"/>
              </a:spcBef>
              <a:spcAft>
                <a:spcPts val="600"/>
              </a:spcAft>
              <a:buFont typeface="+mj-lt"/>
              <a:buAutoNum type="arabicPeriod"/>
            </a:pPr>
            <a:r>
              <a:rPr lang="en-US" b="1" dirty="0">
                <a:solidFill>
                  <a:schemeClr val="accent6">
                    <a:lumMod val="75000"/>
                  </a:schemeClr>
                </a:solidFill>
              </a:rPr>
              <a:t>Prevent sources of interference during core test loop</a:t>
            </a:r>
            <a:r>
              <a:rPr lang="en-US" dirty="0"/>
              <a:t> </a:t>
            </a:r>
          </a:p>
          <a:p>
            <a:pPr marL="406400" lvl="1" indent="-222250">
              <a:lnSpc>
                <a:spcPct val="100000"/>
              </a:lnSpc>
              <a:spcBef>
                <a:spcPts val="600"/>
              </a:spcBef>
              <a:spcAft>
                <a:spcPts val="600"/>
              </a:spcAft>
            </a:pPr>
            <a:r>
              <a:rPr lang="en-US" b="1" dirty="0"/>
              <a:t>No DRAM refresh</a:t>
            </a:r>
            <a:r>
              <a:rPr lang="en-US" dirty="0"/>
              <a:t>: to avoid refreshing victim row</a:t>
            </a:r>
          </a:p>
          <a:p>
            <a:pPr marL="406400" lvl="1" indent="-222250">
              <a:lnSpc>
                <a:spcPct val="100000"/>
              </a:lnSpc>
              <a:spcBef>
                <a:spcPts val="600"/>
              </a:spcBef>
              <a:spcAft>
                <a:spcPts val="600"/>
              </a:spcAft>
            </a:pPr>
            <a:r>
              <a:rPr lang="en-US" b="1" dirty="0"/>
              <a:t>No DRAM calibration events</a:t>
            </a:r>
            <a:r>
              <a:rPr lang="en-US" dirty="0"/>
              <a:t>: to minimize variation in test timing</a:t>
            </a:r>
          </a:p>
          <a:p>
            <a:pPr marL="406400" lvl="1" indent="-222250">
              <a:lnSpc>
                <a:spcPct val="100000"/>
              </a:lnSpc>
              <a:spcBef>
                <a:spcPts val="600"/>
              </a:spcBef>
              <a:spcAft>
                <a:spcPts val="600"/>
              </a:spcAft>
            </a:pPr>
            <a:r>
              <a:rPr lang="en-US" b="1" dirty="0"/>
              <a:t>No RowHammer mitigation mechanisms</a:t>
            </a:r>
            <a:r>
              <a:rPr lang="en-US" dirty="0"/>
              <a:t>: to observe circuit-level effects </a:t>
            </a:r>
          </a:p>
          <a:p>
            <a:pPr marL="406400" lvl="1" indent="-222250">
              <a:lnSpc>
                <a:spcPct val="100000"/>
              </a:lnSpc>
              <a:spcBef>
                <a:spcPts val="600"/>
              </a:spcBef>
              <a:spcAft>
                <a:spcPts val="600"/>
              </a:spcAft>
            </a:pPr>
            <a:r>
              <a:rPr lang="en-US" dirty="0"/>
              <a:t>Test for </a:t>
            </a:r>
            <a:r>
              <a:rPr lang="en-US" b="1" dirty="0">
                <a:solidFill>
                  <a:srgbClr val="538234"/>
                </a:solidFill>
              </a:rPr>
              <a:t>less than a refresh window (32ms) </a:t>
            </a:r>
            <a:r>
              <a:rPr lang="en-US" dirty="0"/>
              <a:t>to avoid retention failures</a:t>
            </a:r>
          </a:p>
          <a:p>
            <a:pPr marL="457200" lvl="1" indent="0">
              <a:lnSpc>
                <a:spcPct val="100000"/>
              </a:lnSpc>
              <a:spcBef>
                <a:spcPts val="600"/>
              </a:spcBef>
              <a:spcAft>
                <a:spcPts val="600"/>
              </a:spcAft>
              <a:buNone/>
            </a:pPr>
            <a:endParaRPr lang="en-US" sz="1400" dirty="0"/>
          </a:p>
          <a:p>
            <a:pPr marL="357188" indent="-357188">
              <a:lnSpc>
                <a:spcPct val="100000"/>
              </a:lnSpc>
              <a:spcBef>
                <a:spcPts val="600"/>
              </a:spcBef>
              <a:spcAft>
                <a:spcPts val="600"/>
              </a:spcAft>
              <a:buFont typeface="+mj-lt"/>
              <a:buAutoNum type="arabicPeriod"/>
            </a:pPr>
            <a:r>
              <a:rPr lang="en-US" b="1" dirty="0">
                <a:solidFill>
                  <a:schemeClr val="accent5">
                    <a:lumMod val="75000"/>
                  </a:schemeClr>
                </a:solidFill>
              </a:rPr>
              <a:t>Worst-case access sequence</a:t>
            </a:r>
          </a:p>
          <a:p>
            <a:pPr marL="433388" indent="-249238">
              <a:lnSpc>
                <a:spcPct val="100000"/>
              </a:lnSpc>
              <a:spcBef>
                <a:spcPts val="600"/>
              </a:spcBef>
              <a:spcAft>
                <a:spcPts val="600"/>
              </a:spcAft>
              <a:buFontTx/>
              <a:buChar char="-"/>
            </a:pPr>
            <a:r>
              <a:rPr lang="en-US" sz="2000" dirty="0"/>
              <a:t>We use </a:t>
            </a:r>
            <a:r>
              <a:rPr lang="en-US" sz="2000" b="1" dirty="0">
                <a:solidFill>
                  <a:srgbClr val="C00000"/>
                </a:solidFill>
              </a:rPr>
              <a:t>worst-case</a:t>
            </a:r>
            <a:r>
              <a:rPr lang="en-US" sz="2000" b="1" dirty="0"/>
              <a:t> </a:t>
            </a:r>
            <a:r>
              <a:rPr lang="en-US" sz="2000" dirty="0"/>
              <a:t>access sequence based on prior works’ observations</a:t>
            </a:r>
          </a:p>
          <a:p>
            <a:pPr marL="433388" indent="-249238">
              <a:lnSpc>
                <a:spcPct val="100000"/>
              </a:lnSpc>
              <a:spcBef>
                <a:spcPts val="600"/>
              </a:spcBef>
              <a:spcAft>
                <a:spcPts val="600"/>
              </a:spcAft>
              <a:buFontTx/>
              <a:buChar char="-"/>
            </a:pPr>
            <a:r>
              <a:rPr lang="en-US" sz="2000" dirty="0"/>
              <a:t>For each row, </a:t>
            </a:r>
            <a:r>
              <a:rPr lang="en-US" sz="2000" b="1" dirty="0">
                <a:solidFill>
                  <a:schemeClr val="accent5">
                    <a:lumMod val="75000"/>
                  </a:schemeClr>
                </a:solidFill>
              </a:rPr>
              <a:t>repeatedly access the two physically-adjacent rows </a:t>
            </a:r>
            <a:br>
              <a:rPr lang="en-US" sz="2000" b="1" dirty="0">
                <a:solidFill>
                  <a:schemeClr val="accent5">
                    <a:lumMod val="75000"/>
                  </a:schemeClr>
                </a:solidFill>
              </a:rPr>
            </a:br>
            <a:r>
              <a:rPr lang="en-US" sz="2000" b="1" dirty="0">
                <a:solidFill>
                  <a:schemeClr val="accent5">
                    <a:lumMod val="75000"/>
                  </a:schemeClr>
                </a:solidFill>
              </a:rPr>
              <a:t>as fast as possible </a:t>
            </a:r>
          </a:p>
        </p:txBody>
      </p:sp>
      <p:sp>
        <p:nvSpPr>
          <p:cNvPr id="4" name="TextBox 3">
            <a:extLst>
              <a:ext uri="{FF2B5EF4-FFF2-40B4-BE49-F238E27FC236}">
                <a16:creationId xmlns:a16="http://schemas.microsoft.com/office/drawing/2014/main" id="{46DBD7E4-D51E-ED0C-B27C-83A708EFF53B}"/>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05351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C4C37-DD4D-3BE0-C3E2-FBBF1FDC2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044C3-5590-FD20-67A8-7DE67B401E6C}"/>
              </a:ext>
            </a:extLst>
          </p:cNvPr>
          <p:cNvSpPr>
            <a:spLocks noGrp="1"/>
          </p:cNvSpPr>
          <p:nvPr>
            <p:ph type="title"/>
          </p:nvPr>
        </p:nvSpPr>
        <p:spPr/>
        <p:txBody>
          <a:bodyPr>
            <a:normAutofit fontScale="90000"/>
          </a:bodyPr>
          <a:lstStyle/>
          <a:p>
            <a:r>
              <a:rPr lang="en-US" dirty="0"/>
              <a:t>Regularity in Spatial Variation of Read Disturbance across DRAM Rows </a:t>
            </a:r>
          </a:p>
        </p:txBody>
      </p:sp>
      <p:sp>
        <p:nvSpPr>
          <p:cNvPr id="4" name="Slide Number Placeholder 3">
            <a:extLst>
              <a:ext uri="{FF2B5EF4-FFF2-40B4-BE49-F238E27FC236}">
                <a16:creationId xmlns:a16="http://schemas.microsoft.com/office/drawing/2014/main" id="{7888627A-FE6A-4D0E-19B7-88F5B0676A36}"/>
              </a:ext>
            </a:extLst>
          </p:cNvPr>
          <p:cNvSpPr>
            <a:spLocks noGrp="1"/>
          </p:cNvSpPr>
          <p:nvPr>
            <p:ph type="sldNum" sz="quarter" idx="12"/>
          </p:nvPr>
        </p:nvSpPr>
        <p:spPr/>
        <p:txBody>
          <a:bodyPr/>
          <a:lstStyle/>
          <a:p>
            <a:fld id="{676C2683-0D41-1E45-8714-724CB2570654}" type="slidenum">
              <a:rPr lang="en-US" smtClean="0"/>
              <a:pPr/>
              <a:t>150</a:t>
            </a:fld>
            <a:endParaRPr lang="en-US" dirty="0"/>
          </a:p>
        </p:txBody>
      </p:sp>
      <p:sp>
        <p:nvSpPr>
          <p:cNvPr id="6" name="TextBox 5">
            <a:extLst>
              <a:ext uri="{FF2B5EF4-FFF2-40B4-BE49-F238E27FC236}">
                <a16:creationId xmlns:a16="http://schemas.microsoft.com/office/drawing/2014/main" id="{21F77FAF-A5E3-6C27-8F20-DF1B664BDF8C}"/>
              </a:ext>
            </a:extLst>
          </p:cNvPr>
          <p:cNvSpPr txBox="1"/>
          <p:nvPr/>
        </p:nvSpPr>
        <p:spPr>
          <a:xfrm>
            <a:off x="1987422" y="4980297"/>
            <a:ext cx="6176864"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DRAM Row Address</a:t>
            </a:r>
          </a:p>
        </p:txBody>
      </p:sp>
      <p:sp>
        <p:nvSpPr>
          <p:cNvPr id="7" name="TextBox 6">
            <a:extLst>
              <a:ext uri="{FF2B5EF4-FFF2-40B4-BE49-F238E27FC236}">
                <a16:creationId xmlns:a16="http://schemas.microsoft.com/office/drawing/2014/main" id="{AA2E6612-E4ED-3218-A674-B0E1D57DB7A9}"/>
              </a:ext>
            </a:extLst>
          </p:cNvPr>
          <p:cNvSpPr txBox="1"/>
          <p:nvPr/>
        </p:nvSpPr>
        <p:spPr>
          <a:xfrm rot="16200000">
            <a:off x="-1463707" y="3005169"/>
            <a:ext cx="4107521" cy="646331"/>
          </a:xfrm>
          <a:prstGeom prst="rect">
            <a:avLst/>
          </a:prstGeom>
          <a:solidFill>
            <a:schemeClr val="bg1"/>
          </a:solid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endParaRPr lang="en-US" sz="1600" baseline="-25000" dirty="0">
              <a:latin typeface="Cambria" panose="02040503050406030204" pitchFamily="18" charset="0"/>
            </a:endParaRPr>
          </a:p>
        </p:txBody>
      </p:sp>
      <p:sp>
        <p:nvSpPr>
          <p:cNvPr id="8" name="TextBox 7">
            <a:extLst>
              <a:ext uri="{FF2B5EF4-FFF2-40B4-BE49-F238E27FC236}">
                <a16:creationId xmlns:a16="http://schemas.microsoft.com/office/drawing/2014/main" id="{083243D8-F3B1-7020-B2EE-6155A8A4E905}"/>
              </a:ext>
            </a:extLst>
          </p:cNvPr>
          <p:cNvSpPr txBox="1"/>
          <p:nvPr/>
        </p:nvSpPr>
        <p:spPr>
          <a:xfrm>
            <a:off x="1827829" y="1287385"/>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
        <p:nvSpPr>
          <p:cNvPr id="11" name="Rounded Rectangle 10">
            <a:extLst>
              <a:ext uri="{FF2B5EF4-FFF2-40B4-BE49-F238E27FC236}">
                <a16:creationId xmlns:a16="http://schemas.microsoft.com/office/drawing/2014/main" id="{1D500725-8725-BF03-CDB3-076E211C6FC4}"/>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Rectangle 2">
            <a:extLst>
              <a:ext uri="{FF2B5EF4-FFF2-40B4-BE49-F238E27FC236}">
                <a16:creationId xmlns:a16="http://schemas.microsoft.com/office/drawing/2014/main" id="{62E488DF-9F9D-D645-B2EB-C9B30E2FD39B}"/>
              </a:ext>
            </a:extLst>
          </p:cNvPr>
          <p:cNvSpPr/>
          <p:nvPr/>
        </p:nvSpPr>
        <p:spPr>
          <a:xfrm>
            <a:off x="1693154" y="1772449"/>
            <a:ext cx="6176865" cy="29309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DA71BD-F3CA-E7D6-6A97-3AF486DEC05B}"/>
              </a:ext>
            </a:extLst>
          </p:cNvPr>
          <p:cNvPicPr>
            <a:picLocks noChangeAspect="1"/>
          </p:cNvPicPr>
          <p:nvPr/>
        </p:nvPicPr>
        <p:blipFill rotWithShape="1">
          <a:blip r:embed="rId3">
            <a:clrChange>
              <a:clrFrom>
                <a:srgbClr val="FFFFFF"/>
              </a:clrFrom>
              <a:clrTo>
                <a:srgbClr val="FFFFFF">
                  <a:alpha val="0"/>
                </a:srgbClr>
              </a:clrTo>
            </a:clrChange>
          </a:blip>
          <a:srcRect l="7428" t="657" b="10729"/>
          <a:stretch/>
        </p:blipFill>
        <p:spPr>
          <a:xfrm>
            <a:off x="933611" y="1638689"/>
            <a:ext cx="7276779" cy="3383280"/>
          </a:xfrm>
          <a:prstGeom prst="rect">
            <a:avLst/>
          </a:prstGeom>
        </p:spPr>
      </p:pic>
    </p:spTree>
    <p:extLst>
      <p:ext uri="{BB962C8B-B14F-4D97-AF65-F5344CB8AC3E}">
        <p14:creationId xmlns:p14="http://schemas.microsoft.com/office/powerpoint/2010/main" val="16824302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D326-9045-23EF-758D-BB19C8325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1DB9C-95BA-CCC1-2AD9-67AB67332CAA}"/>
              </a:ext>
            </a:extLst>
          </p:cNvPr>
          <p:cNvSpPr>
            <a:spLocks noGrp="1"/>
          </p:cNvSpPr>
          <p:nvPr>
            <p:ph type="title"/>
          </p:nvPr>
        </p:nvSpPr>
        <p:spPr/>
        <p:txBody>
          <a:bodyPr>
            <a:normAutofit/>
          </a:bodyPr>
          <a:lstStyle/>
          <a:p>
            <a:r>
              <a:rPr lang="en-US" sz="2800" dirty="0" err="1"/>
              <a:t>Svärd</a:t>
            </a:r>
            <a:r>
              <a:rPr lang="en-US" sz="2800" dirty="0"/>
              <a:t>: </a:t>
            </a:r>
            <a:r>
              <a:rPr lang="en-US" sz="2400" dirty="0"/>
              <a:t>Spatial Variation-Aware Read Disturbance Defenses</a:t>
            </a:r>
            <a:endParaRPr lang="en-US" sz="2800" dirty="0"/>
          </a:p>
        </p:txBody>
      </p:sp>
      <p:sp>
        <p:nvSpPr>
          <p:cNvPr id="3" name="Content Placeholder 2">
            <a:extLst>
              <a:ext uri="{FF2B5EF4-FFF2-40B4-BE49-F238E27FC236}">
                <a16:creationId xmlns:a16="http://schemas.microsoft.com/office/drawing/2014/main" id="{989831E9-19EB-F7A8-C1EF-4F44BA2D850F}"/>
              </a:ext>
            </a:extLst>
          </p:cNvPr>
          <p:cNvSpPr>
            <a:spLocks noGrp="1"/>
          </p:cNvSpPr>
          <p:nvPr>
            <p:ph idx="1"/>
          </p:nvPr>
        </p:nvSpPr>
        <p:spPr/>
        <p:txBody>
          <a:bodyPr>
            <a:noAutofit/>
          </a:bodyPr>
          <a:lstStyle/>
          <a:p>
            <a:pPr>
              <a:spcAft>
                <a:spcPts val="1200"/>
              </a:spcAft>
            </a:pPr>
            <a:r>
              <a:rPr lang="en-US" sz="2200" b="1" dirty="0"/>
              <a:t>Key Experimental Takeaway:</a:t>
            </a:r>
            <a:r>
              <a:rPr lang="en-US" sz="2200" dirty="0"/>
              <a:t> Read disturbance vulnerability</a:t>
            </a:r>
            <a:br>
              <a:rPr lang="en-US" sz="2200" dirty="0"/>
            </a:br>
            <a:r>
              <a:rPr lang="en-US" sz="2200" b="1" dirty="0">
                <a:solidFill>
                  <a:srgbClr val="00B050"/>
                </a:solidFill>
              </a:rPr>
              <a:t>varies significantly</a:t>
            </a:r>
            <a:r>
              <a:rPr lang="en-US" sz="2200" dirty="0"/>
              <a:t> and </a:t>
            </a:r>
            <a:r>
              <a:rPr lang="en-US" sz="2200" b="1" dirty="0">
                <a:solidFill>
                  <a:srgbClr val="C00000"/>
                </a:solidFill>
              </a:rPr>
              <a:t>irregularly</a:t>
            </a:r>
            <a:r>
              <a:rPr lang="en-US" sz="2200" dirty="0"/>
              <a:t> across DRAM rows</a:t>
            </a:r>
            <a:endParaRPr lang="en-US" sz="2200" b="1" dirty="0"/>
          </a:p>
          <a:p>
            <a:pPr>
              <a:spcAft>
                <a:spcPts val="1200"/>
              </a:spcAft>
            </a:pPr>
            <a:r>
              <a:rPr lang="en-US" sz="2200" b="1" dirty="0"/>
              <a:t>Key Idea: </a:t>
            </a:r>
            <a:r>
              <a:rPr lang="en-US" sz="2200" dirty="0"/>
              <a:t>Leverage the variation in read disturbance</a:t>
            </a:r>
            <a:br>
              <a:rPr lang="en-US" sz="2200" dirty="0"/>
            </a:br>
            <a:r>
              <a:rPr lang="en-US" sz="2200" dirty="0"/>
              <a:t>vulnerability across DRAM rows</a:t>
            </a:r>
            <a:endParaRPr lang="en-US" sz="2200" b="1" dirty="0"/>
          </a:p>
          <a:p>
            <a:pPr>
              <a:spcAft>
                <a:spcPts val="1200"/>
              </a:spcAft>
            </a:pPr>
            <a:r>
              <a:rPr lang="en-US" sz="2200" b="1" dirty="0" err="1"/>
              <a:t>Svärd</a:t>
            </a:r>
            <a:r>
              <a:rPr lang="en-US" sz="2200" b="1" dirty="0"/>
              <a:t>:</a:t>
            </a:r>
            <a:r>
              <a:rPr lang="en-US" sz="2200" dirty="0"/>
              <a:t> Spatial Variation-Aware DRAM Read Disturbance Defenses</a:t>
            </a:r>
            <a:br>
              <a:rPr lang="en-US" sz="2200" dirty="0"/>
            </a:br>
            <a:r>
              <a:rPr lang="en-US" sz="2200" b="1" dirty="0">
                <a:solidFill>
                  <a:schemeClr val="accent2">
                    <a:lumMod val="75000"/>
                  </a:schemeClr>
                </a:solidFill>
              </a:rPr>
              <a:t>Dynamically tunes the aggressiveness </a:t>
            </a:r>
            <a:r>
              <a:rPr lang="en-US" sz="2200" dirty="0"/>
              <a:t>of existing solutions </a:t>
            </a:r>
            <a:br>
              <a:rPr lang="en-US" sz="2200" dirty="0"/>
            </a:br>
            <a:r>
              <a:rPr lang="en-US" sz="2200" dirty="0"/>
              <a:t>to </a:t>
            </a:r>
            <a:r>
              <a:rPr lang="en-US" sz="2200" b="1" dirty="0">
                <a:solidFill>
                  <a:srgbClr val="C00000"/>
                </a:solidFill>
              </a:rPr>
              <a:t>the victim row’s read disturbance vulnerability</a:t>
            </a:r>
          </a:p>
          <a:p>
            <a:pPr>
              <a:spcAft>
                <a:spcPts val="1200"/>
              </a:spcAft>
            </a:pPr>
            <a:r>
              <a:rPr lang="en-US" sz="2200" dirty="0" err="1"/>
              <a:t>Svärd</a:t>
            </a:r>
            <a:r>
              <a:rPr lang="en-US" sz="2200" dirty="0"/>
              <a:t> performs</a:t>
            </a:r>
            <a:r>
              <a:rPr lang="en-US" sz="2200" b="1" dirty="0"/>
              <a:t> </a:t>
            </a:r>
            <a:r>
              <a:rPr lang="en-US" sz="2200" b="1" dirty="0">
                <a:solidFill>
                  <a:srgbClr val="00B050"/>
                </a:solidFill>
              </a:rPr>
              <a:t>fewer preventive actions (e.g., refresh)</a:t>
            </a:r>
            <a:br>
              <a:rPr lang="en-US" sz="2200" b="1" dirty="0"/>
            </a:br>
            <a:r>
              <a:rPr lang="en-US" sz="2200" dirty="0"/>
              <a:t>for rows that are </a:t>
            </a:r>
            <a:r>
              <a:rPr lang="en-US" sz="2200" b="1" dirty="0">
                <a:solidFill>
                  <a:srgbClr val="7030A0"/>
                </a:solidFill>
              </a:rPr>
              <a:t>less vulnerable to read disturbance </a:t>
            </a:r>
            <a:endParaRPr lang="en-US" sz="2200" b="1" dirty="0">
              <a:solidFill>
                <a:srgbClr val="C00000"/>
              </a:solidFill>
            </a:endParaRPr>
          </a:p>
        </p:txBody>
      </p:sp>
      <p:sp>
        <p:nvSpPr>
          <p:cNvPr id="10" name="Slide Number Placeholder 9">
            <a:extLst>
              <a:ext uri="{FF2B5EF4-FFF2-40B4-BE49-F238E27FC236}">
                <a16:creationId xmlns:a16="http://schemas.microsoft.com/office/drawing/2014/main" id="{4866BFF5-F7AC-65CA-9C77-19B15AC34182}"/>
              </a:ext>
            </a:extLst>
          </p:cNvPr>
          <p:cNvSpPr>
            <a:spLocks noGrp="1"/>
          </p:cNvSpPr>
          <p:nvPr>
            <p:ph type="sldNum" sz="quarter" idx="12"/>
          </p:nvPr>
        </p:nvSpPr>
        <p:spPr/>
        <p:txBody>
          <a:bodyPr/>
          <a:lstStyle/>
          <a:p>
            <a:fld id="{676C2683-0D41-1E45-8714-724CB2570654}" type="slidenum">
              <a:rPr lang="en-US" smtClean="0"/>
              <a:pPr/>
              <a:t>151</a:t>
            </a:fld>
            <a:endParaRPr lang="en-US" dirty="0"/>
          </a:p>
        </p:txBody>
      </p:sp>
      <p:sp>
        <p:nvSpPr>
          <p:cNvPr id="5" name="TextBox 4">
            <a:extLst>
              <a:ext uri="{FF2B5EF4-FFF2-40B4-BE49-F238E27FC236}">
                <a16:creationId xmlns:a16="http://schemas.microsoft.com/office/drawing/2014/main" id="{4B115737-104C-D7B9-01EA-A383C9ECC3FC}"/>
              </a:ext>
            </a:extLst>
          </p:cNvPr>
          <p:cNvSpPr txBox="1"/>
          <p:nvPr/>
        </p:nvSpPr>
        <p:spPr>
          <a:xfrm>
            <a:off x="1717041" y="6527413"/>
            <a:ext cx="6664960" cy="276999"/>
          </a:xfrm>
          <a:prstGeom prst="rect">
            <a:avLst/>
          </a:prstGeom>
          <a:noFill/>
        </p:spPr>
        <p:txBody>
          <a:bodyPr wrap="square" rtlCol="0">
            <a:spAutoFit/>
          </a:bodyPr>
          <a:lstStyle/>
          <a:p>
            <a:r>
              <a:rPr lang="en-US" sz="1200" dirty="0" err="1">
                <a:latin typeface="Cambria" panose="02040503050406030204" pitchFamily="18" charset="0"/>
              </a:rPr>
              <a:t>Svärd</a:t>
            </a:r>
            <a:r>
              <a:rPr lang="en-US" sz="1200" dirty="0">
                <a:latin typeface="Cambria" panose="02040503050406030204" pitchFamily="18" charset="0"/>
              </a:rPr>
              <a:t> is Swedish for sword, </a:t>
            </a:r>
            <a:r>
              <a:rPr lang="en-US" sz="1200" b="0" i="0" u="none" strike="noStrike" dirty="0">
                <a:solidFill>
                  <a:srgbClr val="212529"/>
                </a:solidFill>
                <a:effectLst/>
                <a:latin typeface="Cambria" panose="02040503050406030204" pitchFamily="18" charset="0"/>
              </a:rPr>
              <a:t>a weapon with a long blade for cutting or thrusting </a:t>
            </a:r>
            <a:r>
              <a:rPr lang="en-US" sz="1200" b="0" i="0" u="none" strike="noStrike" dirty="0">
                <a:solidFill>
                  <a:srgbClr val="212529"/>
                </a:solidFill>
                <a:effectLst/>
                <a:latin typeface="Cambria" panose="02040503050406030204" pitchFamily="18" charset="0"/>
                <a:hlinkClick r:id="rId3"/>
              </a:rPr>
              <a:t>[Merriam-Webster]</a:t>
            </a:r>
            <a:endParaRPr lang="en-US" sz="1200" dirty="0">
              <a:latin typeface="Cambria" panose="02040503050406030204" pitchFamily="18" charset="0"/>
            </a:endParaRPr>
          </a:p>
        </p:txBody>
      </p:sp>
      <p:sp>
        <p:nvSpPr>
          <p:cNvPr id="7" name="Rectangle 6">
            <a:extLst>
              <a:ext uri="{FF2B5EF4-FFF2-40B4-BE49-F238E27FC236}">
                <a16:creationId xmlns:a16="http://schemas.microsoft.com/office/drawing/2014/main" id="{DEC2CAE4-ADB6-8C25-0A8B-6961C5BD600A}"/>
              </a:ext>
            </a:extLst>
          </p:cNvPr>
          <p:cNvSpPr/>
          <p:nvPr/>
        </p:nvSpPr>
        <p:spPr>
          <a:xfrm>
            <a:off x="15257" y="4885382"/>
            <a:ext cx="9113481" cy="1080000"/>
          </a:xfrm>
          <a:prstGeom prst="rect">
            <a:avLst/>
          </a:prstGeom>
          <a:solidFill>
            <a:schemeClr val="accent2">
              <a:lumMod val="20000"/>
              <a:lumOff val="8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ambria" panose="02040503050406030204" pitchFamily="18" charset="0"/>
              </a:rPr>
              <a:t>Svärd</a:t>
            </a:r>
            <a:r>
              <a:rPr lang="en-US" sz="2800" dirty="0">
                <a:solidFill>
                  <a:schemeClr val="tx1"/>
                </a:solidFill>
                <a:latin typeface="Cambria" panose="02040503050406030204" pitchFamily="18" charset="0"/>
              </a:rPr>
              <a:t> significantly </a:t>
            </a:r>
            <a:r>
              <a:rPr lang="en-US" sz="2800" b="1" dirty="0">
                <a:solidFill>
                  <a:srgbClr val="C00000"/>
                </a:solidFill>
                <a:latin typeface="Cambria" panose="02040503050406030204" pitchFamily="18" charset="0"/>
              </a:rPr>
              <a:t>reduces </a:t>
            </a:r>
            <a:br>
              <a:rPr lang="en-US" sz="2800" b="1" dirty="0">
                <a:solidFill>
                  <a:srgbClr val="C00000"/>
                </a:solidFill>
                <a:latin typeface="Cambria" panose="02040503050406030204" pitchFamily="18" charset="0"/>
              </a:rPr>
            </a:br>
            <a:r>
              <a:rPr lang="en-US" sz="2800" b="1" dirty="0">
                <a:solidFill>
                  <a:srgbClr val="C00000"/>
                </a:solidFill>
                <a:latin typeface="Cambria" panose="02040503050406030204" pitchFamily="18" charset="0"/>
              </a:rPr>
              <a:t>the performance overhead </a:t>
            </a:r>
            <a:r>
              <a:rPr lang="en-US" sz="2800" dirty="0">
                <a:solidFill>
                  <a:schemeClr val="tx1"/>
                </a:solidFill>
                <a:latin typeface="Cambria" panose="02040503050406030204" pitchFamily="18" charset="0"/>
              </a:rPr>
              <a:t>of existing solutions</a:t>
            </a:r>
            <a:endParaRPr lang="en-US" sz="2800" b="1" dirty="0">
              <a:solidFill>
                <a:srgbClr val="C00000"/>
              </a:solidFill>
              <a:latin typeface="Cambria" panose="02040503050406030204" pitchFamily="18" charset="0"/>
            </a:endParaRPr>
          </a:p>
        </p:txBody>
      </p:sp>
      <p:pic>
        <p:nvPicPr>
          <p:cNvPr id="1026" name="Picture 2">
            <a:extLst>
              <a:ext uri="{FF2B5EF4-FFF2-40B4-BE49-F238E27FC236}">
                <a16:creationId xmlns:a16="http://schemas.microsoft.com/office/drawing/2014/main" id="{735D9070-6D9F-626E-B381-D61990E68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998410"/>
            <a:ext cx="2651857" cy="530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AADC-8857-5619-65C8-F765CAE17F66}"/>
              </a:ext>
            </a:extLst>
          </p:cNvPr>
          <p:cNvSpPr>
            <a:spLocks noGrp="1"/>
          </p:cNvSpPr>
          <p:nvPr>
            <p:ph type="title"/>
          </p:nvPr>
        </p:nvSpPr>
        <p:spPr>
          <a:ln w="57150">
            <a:solidFill>
              <a:schemeClr val="tx1"/>
            </a:solidFill>
          </a:ln>
        </p:spPr>
        <p:txBody>
          <a:bodyPr>
            <a:normAutofit/>
          </a:bodyPr>
          <a:lstStyle/>
          <a:p>
            <a:r>
              <a:rPr kumimoji="0" lang="en-US" sz="2800" b="1" i="0" u="none" strike="noStrike" kern="1200" cap="none" spc="0" normalizeH="0" baseline="0" noProof="0" dirty="0" err="1">
                <a:ln>
                  <a:noFill/>
                </a:ln>
                <a:solidFill>
                  <a:prstClr val="white"/>
                </a:solidFill>
                <a:effectLst/>
                <a:uLnTx/>
                <a:uFillTx/>
                <a:latin typeface="Cambria" panose="02040503050406030204" pitchFamily="18" charset="0"/>
                <a:ea typeface="+mj-ea"/>
                <a:cs typeface="+mj-cs"/>
              </a:rPr>
              <a:t>Svärd</a:t>
            </a:r>
            <a:r>
              <a:rPr kumimoji="0" lang="en-US" sz="2800" b="1" i="0" u="none" strike="noStrike" kern="1200" cap="none" spc="0" normalizeH="0" baseline="0" noProof="0" dirty="0">
                <a:ln>
                  <a:noFill/>
                </a:ln>
                <a:solidFill>
                  <a:prstClr val="white"/>
                </a:solidFill>
                <a:effectLst/>
                <a:uLnTx/>
                <a:uFillTx/>
                <a:latin typeface="Cambria" panose="02040503050406030204" pitchFamily="18" charset="0"/>
                <a:ea typeface="+mj-ea"/>
                <a:cs typeface="+mj-cs"/>
              </a:rPr>
              <a:t>:</a:t>
            </a:r>
            <a:r>
              <a:rPr lang="en-US" sz="2400" dirty="0">
                <a:solidFill>
                  <a:prstClr val="white"/>
                </a:solidFill>
              </a:rPr>
              <a:t> </a:t>
            </a: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j-ea"/>
                <a:cs typeface="+mj-cs"/>
              </a:rPr>
              <a:t>Integration with Existing Read Disturbance Solutions</a:t>
            </a:r>
            <a:endParaRPr lang="en-US" dirty="0"/>
          </a:p>
        </p:txBody>
      </p:sp>
      <p:sp>
        <p:nvSpPr>
          <p:cNvPr id="4" name="Slide Number Placeholder 3">
            <a:extLst>
              <a:ext uri="{FF2B5EF4-FFF2-40B4-BE49-F238E27FC236}">
                <a16:creationId xmlns:a16="http://schemas.microsoft.com/office/drawing/2014/main" id="{F871AE74-9836-12C6-9E8C-8E1CC3EC9613}"/>
              </a:ext>
            </a:extLst>
          </p:cNvPr>
          <p:cNvSpPr>
            <a:spLocks noGrp="1"/>
          </p:cNvSpPr>
          <p:nvPr>
            <p:ph type="sldNum" sz="quarter" idx="12"/>
          </p:nvPr>
        </p:nvSpPr>
        <p:spPr/>
        <p:txBody>
          <a:bodyPr/>
          <a:lstStyle/>
          <a:p>
            <a:fld id="{676C2683-0D41-1E45-8714-724CB2570654}" type="slidenum">
              <a:rPr lang="en-US" smtClean="0"/>
              <a:pPr/>
              <a:t>152</a:t>
            </a:fld>
            <a:endParaRPr lang="en-US" dirty="0"/>
          </a:p>
        </p:txBody>
      </p:sp>
      <p:sp>
        <p:nvSpPr>
          <p:cNvPr id="8" name="TextBox 7">
            <a:extLst>
              <a:ext uri="{FF2B5EF4-FFF2-40B4-BE49-F238E27FC236}">
                <a16:creationId xmlns:a16="http://schemas.microsoft.com/office/drawing/2014/main" id="{500498F5-D1D5-8D34-A4D3-3D4558B61CEC}"/>
              </a:ext>
            </a:extLst>
          </p:cNvPr>
          <p:cNvSpPr txBox="1"/>
          <p:nvPr/>
        </p:nvSpPr>
        <p:spPr>
          <a:xfrm>
            <a:off x="1127788" y="1014615"/>
            <a:ext cx="6888424" cy="461665"/>
          </a:xfrm>
          <a:prstGeom prst="rect">
            <a:avLst/>
          </a:prstGeom>
          <a:noFill/>
        </p:spPr>
        <p:txBody>
          <a:bodyPr wrap="none" rtlCol="0">
            <a:spAutoFit/>
          </a:bodyPr>
          <a:lstStyle/>
          <a:p>
            <a:r>
              <a:rPr lang="en-US" sz="2400" dirty="0">
                <a:latin typeface="Cambria" panose="02040503050406030204" pitchFamily="18" charset="0"/>
              </a:rPr>
              <a:t>PARA: Probabilistic Row Activation [Kim+, ISCA’14]</a:t>
            </a:r>
          </a:p>
        </p:txBody>
      </p:sp>
      <p:sp>
        <p:nvSpPr>
          <p:cNvPr id="11" name="TextBox 10">
            <a:extLst>
              <a:ext uri="{FF2B5EF4-FFF2-40B4-BE49-F238E27FC236}">
                <a16:creationId xmlns:a16="http://schemas.microsoft.com/office/drawing/2014/main" id="{DA899900-DF8E-55FD-B29A-81D1A883214D}"/>
              </a:ext>
            </a:extLst>
          </p:cNvPr>
          <p:cNvSpPr txBox="1"/>
          <p:nvPr/>
        </p:nvSpPr>
        <p:spPr>
          <a:xfrm>
            <a:off x="436151" y="1961081"/>
            <a:ext cx="1294137" cy="707886"/>
          </a:xfrm>
          <a:prstGeom prst="rect">
            <a:avLst/>
          </a:prstGeom>
          <a:noFill/>
        </p:spPr>
        <p:txBody>
          <a:bodyPr wrap="none" rtlCol="0">
            <a:spAutoFit/>
          </a:bodyPr>
          <a:lstStyle/>
          <a:p>
            <a:pPr algn="ctr"/>
            <a:r>
              <a:rPr lang="en-US" sz="2000" dirty="0">
                <a:latin typeface="Cambria" panose="02040503050406030204" pitchFamily="18" charset="0"/>
              </a:rPr>
              <a:t>Row </a:t>
            </a:r>
          </a:p>
          <a:p>
            <a:pPr algn="ctr"/>
            <a:r>
              <a:rPr lang="en-US" sz="2000" dirty="0">
                <a:latin typeface="Cambria" panose="02040503050406030204" pitchFamily="18" charset="0"/>
              </a:rPr>
              <a:t>Activation</a:t>
            </a:r>
          </a:p>
        </p:txBody>
      </p:sp>
      <p:grpSp>
        <p:nvGrpSpPr>
          <p:cNvPr id="37" name="Group 36">
            <a:extLst>
              <a:ext uri="{FF2B5EF4-FFF2-40B4-BE49-F238E27FC236}">
                <a16:creationId xmlns:a16="http://schemas.microsoft.com/office/drawing/2014/main" id="{8371BE2F-378F-5B3E-A612-DF3E8D6B02D1}"/>
              </a:ext>
            </a:extLst>
          </p:cNvPr>
          <p:cNvGrpSpPr/>
          <p:nvPr/>
        </p:nvGrpSpPr>
        <p:grpSpPr>
          <a:xfrm>
            <a:off x="1580298" y="1597055"/>
            <a:ext cx="3933559" cy="1448492"/>
            <a:chOff x="1580298" y="2012313"/>
            <a:chExt cx="3933559" cy="1448492"/>
          </a:xfrm>
        </p:grpSpPr>
        <p:pic>
          <p:nvPicPr>
            <p:cNvPr id="6" name="Picture 5" descr="A pair of dice with black dots&#10;&#10;Description automatically generated">
              <a:extLst>
                <a:ext uri="{FF2B5EF4-FFF2-40B4-BE49-F238E27FC236}">
                  <a16:creationId xmlns:a16="http://schemas.microsoft.com/office/drawing/2014/main" id="{C443BDBD-0B89-FF0B-CA26-2BBF0DA657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76939" y="2012313"/>
              <a:ext cx="1448492" cy="1448492"/>
            </a:xfrm>
            <a:prstGeom prst="rect">
              <a:avLst/>
            </a:prstGeom>
            <a:ln w="38100">
              <a:solidFill>
                <a:schemeClr val="tx1"/>
              </a:solidFill>
            </a:ln>
          </p:spPr>
        </p:pic>
        <p:cxnSp>
          <p:nvCxnSpPr>
            <p:cNvPr id="10" name="Straight Arrow Connector 9">
              <a:extLst>
                <a:ext uri="{FF2B5EF4-FFF2-40B4-BE49-F238E27FC236}">
                  <a16:creationId xmlns:a16="http://schemas.microsoft.com/office/drawing/2014/main" id="{3DE259E3-522E-038B-E561-6DE7CDA65B6D}"/>
                </a:ext>
              </a:extLst>
            </p:cNvPr>
            <p:cNvCxnSpPr>
              <a:cxnSpLocks/>
              <a:endCxn id="6" idx="1"/>
            </p:cNvCxnSpPr>
            <p:nvPr/>
          </p:nvCxnSpPr>
          <p:spPr>
            <a:xfrm>
              <a:off x="1580298" y="2730282"/>
              <a:ext cx="896641" cy="6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B0AD645-674B-035B-B629-44865D8EE763}"/>
                </a:ext>
              </a:extLst>
            </p:cNvPr>
            <p:cNvCxnSpPr>
              <a:cxnSpLocks/>
              <a:stCxn id="6" idx="3"/>
            </p:cNvCxnSpPr>
            <p:nvPr/>
          </p:nvCxnSpPr>
          <p:spPr>
            <a:xfrm>
              <a:off x="3925431" y="2736559"/>
              <a:ext cx="1588426" cy="74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74E788-EB5A-5A35-B83D-F7CD4914F0CF}"/>
                </a:ext>
              </a:extLst>
            </p:cNvPr>
            <p:cNvSpPr txBox="1"/>
            <p:nvPr/>
          </p:nvSpPr>
          <p:spPr>
            <a:xfrm>
              <a:off x="4108016" y="2032376"/>
              <a:ext cx="1101584" cy="707886"/>
            </a:xfrm>
            <a:prstGeom prst="rect">
              <a:avLst/>
            </a:prstGeom>
            <a:noFill/>
          </p:spPr>
          <p:txBody>
            <a:bodyPr wrap="none" rtlCol="0">
              <a:spAutoFit/>
            </a:bodyPr>
            <a:lstStyle/>
            <a:p>
              <a:pPr algn="ctr"/>
              <a:r>
                <a:rPr lang="en-US" sz="2000" dirty="0">
                  <a:latin typeface="Cambria" panose="02040503050406030204" pitchFamily="18" charset="0"/>
                </a:rPr>
                <a:t>Random</a:t>
              </a:r>
            </a:p>
            <a:p>
              <a:pPr algn="ctr"/>
              <a:r>
                <a:rPr lang="en-US" sz="2000" dirty="0">
                  <a:latin typeface="Cambria" panose="02040503050406030204" pitchFamily="18" charset="0"/>
                </a:rPr>
                <a:t>Number</a:t>
              </a:r>
            </a:p>
          </p:txBody>
        </p:sp>
      </p:grpSp>
      <p:grpSp>
        <p:nvGrpSpPr>
          <p:cNvPr id="38" name="Group 37">
            <a:extLst>
              <a:ext uri="{FF2B5EF4-FFF2-40B4-BE49-F238E27FC236}">
                <a16:creationId xmlns:a16="http://schemas.microsoft.com/office/drawing/2014/main" id="{CD1356DD-451D-D162-D313-349D787068F0}"/>
              </a:ext>
            </a:extLst>
          </p:cNvPr>
          <p:cNvGrpSpPr/>
          <p:nvPr/>
        </p:nvGrpSpPr>
        <p:grpSpPr>
          <a:xfrm>
            <a:off x="5527011" y="1736520"/>
            <a:ext cx="1448492" cy="1181790"/>
            <a:chOff x="5542270" y="2151778"/>
            <a:chExt cx="1448492" cy="1181790"/>
          </a:xfrm>
        </p:grpSpPr>
        <p:sp>
          <p:nvSpPr>
            <p:cNvPr id="17" name="Diamond 16">
              <a:extLst>
                <a:ext uri="{FF2B5EF4-FFF2-40B4-BE49-F238E27FC236}">
                  <a16:creationId xmlns:a16="http://schemas.microsoft.com/office/drawing/2014/main" id="{A12119C0-43AE-813C-231E-E1D0F85CC371}"/>
                </a:ext>
              </a:extLst>
            </p:cNvPr>
            <p:cNvSpPr/>
            <p:nvPr/>
          </p:nvSpPr>
          <p:spPr>
            <a:xfrm>
              <a:off x="5542270" y="2151778"/>
              <a:ext cx="1448492" cy="1181790"/>
            </a:xfrm>
            <a:prstGeom prst="diamond">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Cambria" panose="02040503050406030204" pitchFamily="18" charset="0"/>
              </a:endParaRPr>
            </a:p>
          </p:txBody>
        </p:sp>
        <p:sp>
          <p:nvSpPr>
            <p:cNvPr id="18" name="TextBox 17">
              <a:extLst>
                <a:ext uri="{FF2B5EF4-FFF2-40B4-BE49-F238E27FC236}">
                  <a16:creationId xmlns:a16="http://schemas.microsoft.com/office/drawing/2014/main" id="{7483B4EF-626E-8D6E-11B6-D8BA44C9267C}"/>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latin typeface="Cambria" panose="02040503050406030204" pitchFamily="18" charset="0"/>
                </a:rPr>
                <a:t>Threshold</a:t>
              </a:r>
            </a:p>
          </p:txBody>
        </p:sp>
      </p:grpSp>
      <p:cxnSp>
        <p:nvCxnSpPr>
          <p:cNvPr id="23" name="Straight Arrow Connector 22">
            <a:extLst>
              <a:ext uri="{FF2B5EF4-FFF2-40B4-BE49-F238E27FC236}">
                <a16:creationId xmlns:a16="http://schemas.microsoft.com/office/drawing/2014/main" id="{B7760CF7-79C2-C406-FB4F-8CECF7E9658A}"/>
              </a:ext>
            </a:extLst>
          </p:cNvPr>
          <p:cNvCxnSpPr>
            <a:cxnSpLocks/>
          </p:cNvCxnSpPr>
          <p:nvPr/>
        </p:nvCxnSpPr>
        <p:spPr>
          <a:xfrm>
            <a:off x="6975503" y="2327415"/>
            <a:ext cx="5269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2941C71-CA76-9B40-A4EE-871DF0B4FE66}"/>
              </a:ext>
            </a:extLst>
          </p:cNvPr>
          <p:cNvSpPr txBox="1"/>
          <p:nvPr/>
        </p:nvSpPr>
        <p:spPr>
          <a:xfrm>
            <a:off x="7422174" y="1819583"/>
            <a:ext cx="1706567" cy="1015663"/>
          </a:xfrm>
          <a:prstGeom prst="rect">
            <a:avLst/>
          </a:prstGeom>
          <a:noFill/>
        </p:spPr>
        <p:txBody>
          <a:bodyPr wrap="square" rtlCol="0">
            <a:spAutoFit/>
          </a:bodyPr>
          <a:lstStyle/>
          <a:p>
            <a:pPr algn="ctr"/>
            <a:r>
              <a:rPr lang="en-US" sz="2000" dirty="0">
                <a:latin typeface="Cambria" panose="02040503050406030204" pitchFamily="18" charset="0"/>
              </a:rPr>
              <a:t>Preventively</a:t>
            </a:r>
          </a:p>
          <a:p>
            <a:pPr algn="ctr"/>
            <a:r>
              <a:rPr lang="en-US" sz="2000" dirty="0">
                <a:latin typeface="Cambria" panose="02040503050406030204" pitchFamily="18" charset="0"/>
              </a:rPr>
              <a:t>refresh the victim row</a:t>
            </a:r>
          </a:p>
        </p:txBody>
      </p:sp>
      <p:sp>
        <p:nvSpPr>
          <p:cNvPr id="27" name="TextBox 26">
            <a:extLst>
              <a:ext uri="{FF2B5EF4-FFF2-40B4-BE49-F238E27FC236}">
                <a16:creationId xmlns:a16="http://schemas.microsoft.com/office/drawing/2014/main" id="{4C521485-E543-1272-64A6-DFAA13F2D281}"/>
              </a:ext>
            </a:extLst>
          </p:cNvPr>
          <p:cNvSpPr txBox="1"/>
          <p:nvPr/>
        </p:nvSpPr>
        <p:spPr>
          <a:xfrm>
            <a:off x="6853520" y="1927305"/>
            <a:ext cx="543740" cy="400110"/>
          </a:xfrm>
          <a:prstGeom prst="rect">
            <a:avLst/>
          </a:prstGeom>
          <a:noFill/>
        </p:spPr>
        <p:txBody>
          <a:bodyPr wrap="none" rtlCol="0">
            <a:spAutoFit/>
          </a:bodyPr>
          <a:lstStyle/>
          <a:p>
            <a:pPr algn="ctr"/>
            <a:r>
              <a:rPr lang="en-US" sz="2000" dirty="0">
                <a:latin typeface="Cambria" panose="02040503050406030204" pitchFamily="18" charset="0"/>
              </a:rPr>
              <a:t>Yes</a:t>
            </a:r>
          </a:p>
        </p:txBody>
      </p:sp>
      <p:grpSp>
        <p:nvGrpSpPr>
          <p:cNvPr id="39" name="Group 38">
            <a:extLst>
              <a:ext uri="{FF2B5EF4-FFF2-40B4-BE49-F238E27FC236}">
                <a16:creationId xmlns:a16="http://schemas.microsoft.com/office/drawing/2014/main" id="{699A65AC-277B-08C8-80EE-8E0AC45BDAF1}"/>
              </a:ext>
            </a:extLst>
          </p:cNvPr>
          <p:cNvGrpSpPr/>
          <p:nvPr/>
        </p:nvGrpSpPr>
        <p:grpSpPr>
          <a:xfrm>
            <a:off x="402712" y="2668967"/>
            <a:ext cx="7872746" cy="691489"/>
            <a:chOff x="417971" y="2668967"/>
            <a:chExt cx="7872746" cy="691489"/>
          </a:xfrm>
        </p:grpSpPr>
        <p:cxnSp>
          <p:nvCxnSpPr>
            <p:cNvPr id="32" name="Straight Arrow Connector 31">
              <a:extLst>
                <a:ext uri="{FF2B5EF4-FFF2-40B4-BE49-F238E27FC236}">
                  <a16:creationId xmlns:a16="http://schemas.microsoft.com/office/drawing/2014/main" id="{582EF4E3-EE5D-198D-5CF7-569257FF7E60}"/>
                </a:ext>
              </a:extLst>
            </p:cNvPr>
            <p:cNvCxnSpPr>
              <a:cxnSpLocks/>
              <a:stCxn id="11" idx="2"/>
              <a:endCxn id="33" idx="0"/>
            </p:cNvCxnSpPr>
            <p:nvPr/>
          </p:nvCxnSpPr>
          <p:spPr>
            <a:xfrm flipH="1">
              <a:off x="1098478" y="2668967"/>
              <a:ext cx="1" cy="291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43DB21-CFD3-B5B7-34C9-8691C06E6359}"/>
                </a:ext>
              </a:extLst>
            </p:cNvPr>
            <p:cNvSpPr txBox="1"/>
            <p:nvPr/>
          </p:nvSpPr>
          <p:spPr>
            <a:xfrm>
              <a:off x="417971" y="2960346"/>
              <a:ext cx="1361014" cy="400110"/>
            </a:xfrm>
            <a:prstGeom prst="rect">
              <a:avLst/>
            </a:prstGeom>
            <a:noFill/>
          </p:spPr>
          <p:txBody>
            <a:bodyPr wrap="none" rtlCol="0">
              <a:spAutoFit/>
            </a:bodyPr>
            <a:lstStyle/>
            <a:p>
              <a:r>
                <a:rPr lang="en-US" sz="2000" dirty="0">
                  <a:latin typeface="Cambria" panose="02040503050406030204" pitchFamily="18" charset="0"/>
                </a:rPr>
                <a:t>victim row</a:t>
              </a:r>
            </a:p>
          </p:txBody>
        </p:sp>
        <p:cxnSp>
          <p:nvCxnSpPr>
            <p:cNvPr id="36" name="Elbow Connector 35">
              <a:extLst>
                <a:ext uri="{FF2B5EF4-FFF2-40B4-BE49-F238E27FC236}">
                  <a16:creationId xmlns:a16="http://schemas.microsoft.com/office/drawing/2014/main" id="{DF1B5B60-2779-F1F7-A6AA-27ED592485CE}"/>
                </a:ext>
              </a:extLst>
            </p:cNvPr>
            <p:cNvCxnSpPr>
              <a:stCxn id="33" idx="3"/>
              <a:endCxn id="24" idx="2"/>
            </p:cNvCxnSpPr>
            <p:nvPr/>
          </p:nvCxnSpPr>
          <p:spPr>
            <a:xfrm flipV="1">
              <a:off x="1778985" y="2835246"/>
              <a:ext cx="6511732" cy="32515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D996820D-5AA3-A9C0-DD84-0BAF0AD740AC}"/>
              </a:ext>
            </a:extLst>
          </p:cNvPr>
          <p:cNvSpPr/>
          <p:nvPr/>
        </p:nvSpPr>
        <p:spPr>
          <a:xfrm>
            <a:off x="2963906" y="3543995"/>
            <a:ext cx="1397017" cy="517216"/>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ysClr val="windowText" lastClr="000000"/>
                </a:solidFill>
                <a:latin typeface="Cambria" panose="02040503050406030204" pitchFamily="18" charset="0"/>
              </a:rPr>
              <a:t>Svärd</a:t>
            </a:r>
            <a:endParaRPr lang="en-US" sz="2800" dirty="0">
              <a:solidFill>
                <a:sysClr val="windowText" lastClr="000000"/>
              </a:solidFill>
              <a:latin typeface="Cambria" panose="02040503050406030204" pitchFamily="18" charset="0"/>
            </a:endParaRPr>
          </a:p>
        </p:txBody>
      </p:sp>
      <p:cxnSp>
        <p:nvCxnSpPr>
          <p:cNvPr id="42" name="Elbow Connector 41">
            <a:extLst>
              <a:ext uri="{FF2B5EF4-FFF2-40B4-BE49-F238E27FC236}">
                <a16:creationId xmlns:a16="http://schemas.microsoft.com/office/drawing/2014/main" id="{B22CBC46-E2F6-50CB-960E-DD29BE069DC3}"/>
              </a:ext>
            </a:extLst>
          </p:cNvPr>
          <p:cNvCxnSpPr>
            <a:cxnSpLocks/>
            <a:stCxn id="33" idx="2"/>
            <a:endCxn id="40" idx="1"/>
          </p:cNvCxnSpPr>
          <p:nvPr/>
        </p:nvCxnSpPr>
        <p:spPr>
          <a:xfrm rot="16200000" flipH="1">
            <a:off x="1802489" y="2641185"/>
            <a:ext cx="442147" cy="1880687"/>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89BB0570-6E76-1328-22FA-DC1BA4C30132}"/>
              </a:ext>
            </a:extLst>
          </p:cNvPr>
          <p:cNvCxnSpPr>
            <a:cxnSpLocks/>
            <a:stCxn id="40" idx="3"/>
            <a:endCxn id="17" idx="2"/>
          </p:cNvCxnSpPr>
          <p:nvPr/>
        </p:nvCxnSpPr>
        <p:spPr>
          <a:xfrm flipV="1">
            <a:off x="4360923" y="2918310"/>
            <a:ext cx="1890334" cy="884293"/>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92E652F-9FF7-BF08-10FB-2CA9D790CCFD}"/>
              </a:ext>
            </a:extLst>
          </p:cNvPr>
          <p:cNvGrpSpPr/>
          <p:nvPr/>
        </p:nvGrpSpPr>
        <p:grpSpPr>
          <a:xfrm>
            <a:off x="5523512" y="1734109"/>
            <a:ext cx="1448492" cy="1181790"/>
            <a:chOff x="5542270" y="2151778"/>
            <a:chExt cx="1448492" cy="1181790"/>
          </a:xfrm>
          <a:solidFill>
            <a:schemeClr val="accent2">
              <a:lumMod val="20000"/>
              <a:lumOff val="80000"/>
            </a:schemeClr>
          </a:solidFill>
        </p:grpSpPr>
        <p:sp>
          <p:nvSpPr>
            <p:cNvPr id="47" name="Diamond 46">
              <a:extLst>
                <a:ext uri="{FF2B5EF4-FFF2-40B4-BE49-F238E27FC236}">
                  <a16:creationId xmlns:a16="http://schemas.microsoft.com/office/drawing/2014/main" id="{F18FB089-0CDC-69D0-604D-51E95B78F4CF}"/>
                </a:ext>
              </a:extLst>
            </p:cNvPr>
            <p:cNvSpPr/>
            <p:nvPr/>
          </p:nvSpPr>
          <p:spPr>
            <a:xfrm>
              <a:off x="5542270" y="2151778"/>
              <a:ext cx="1448492" cy="1181790"/>
            </a:xfrm>
            <a:prstGeom prst="diamond">
              <a:avLst/>
            </a:prstGeom>
            <a:gr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latin typeface="Cambria" panose="02040503050406030204" pitchFamily="18" charset="0"/>
              </a:endParaRPr>
            </a:p>
          </p:txBody>
        </p:sp>
        <p:sp>
          <p:nvSpPr>
            <p:cNvPr id="48" name="TextBox 47">
              <a:extLst>
                <a:ext uri="{FF2B5EF4-FFF2-40B4-BE49-F238E27FC236}">
                  <a16:creationId xmlns:a16="http://schemas.microsoft.com/office/drawing/2014/main" id="{7675D1F5-1FBE-DC03-A9A5-21D69E22D54D}"/>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solidFill>
                    <a:schemeClr val="accent2">
                      <a:lumMod val="50000"/>
                    </a:schemeClr>
                  </a:solidFill>
                  <a:latin typeface="Cambria" panose="02040503050406030204" pitchFamily="18" charset="0"/>
                </a:rPr>
                <a:t>Threshold</a:t>
              </a:r>
            </a:p>
          </p:txBody>
        </p:sp>
      </p:grpSp>
      <p:sp>
        <p:nvSpPr>
          <p:cNvPr id="58" name="Rectangle 57">
            <a:extLst>
              <a:ext uri="{FF2B5EF4-FFF2-40B4-BE49-F238E27FC236}">
                <a16:creationId xmlns:a16="http://schemas.microsoft.com/office/drawing/2014/main" id="{DDBA6DB8-85F4-1D30-9EEF-605C7EB09248}"/>
              </a:ext>
            </a:extLst>
          </p:cNvPr>
          <p:cNvSpPr/>
          <p:nvPr/>
        </p:nvSpPr>
        <p:spPr>
          <a:xfrm>
            <a:off x="5034262" y="1819582"/>
            <a:ext cx="325118" cy="122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6D7EA01-BF5D-631A-36CA-979D74BD9756}"/>
              </a:ext>
            </a:extLst>
          </p:cNvPr>
          <p:cNvSpPr/>
          <p:nvPr/>
        </p:nvSpPr>
        <p:spPr>
          <a:xfrm>
            <a:off x="1" y="4168861"/>
            <a:ext cx="9128740" cy="977675"/>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ambria" panose="02040503050406030204" pitchFamily="18" charset="0"/>
              </a:rPr>
              <a:t>Svärd</a:t>
            </a:r>
            <a:r>
              <a:rPr lang="en-US" sz="2800" dirty="0">
                <a:solidFill>
                  <a:schemeClr val="tx1"/>
                </a:solidFill>
                <a:latin typeface="Cambria" panose="02040503050406030204" pitchFamily="18" charset="0"/>
              </a:rPr>
              <a:t> dynamically tunes </a:t>
            </a:r>
            <a:r>
              <a:rPr lang="en-US" sz="2800" b="1" dirty="0">
                <a:solidFill>
                  <a:schemeClr val="accent6">
                    <a:lumMod val="50000"/>
                  </a:schemeClr>
                </a:solidFill>
                <a:latin typeface="Cambria" panose="02040503050406030204" pitchFamily="18" charset="0"/>
              </a:rPr>
              <a:t>PARA’s threshold </a:t>
            </a:r>
            <a:br>
              <a:rPr lang="en-US" sz="2800" b="1" dirty="0">
                <a:solidFill>
                  <a:srgbClr val="C00000"/>
                </a:solidFill>
                <a:latin typeface="Cambria" panose="02040503050406030204" pitchFamily="18" charset="0"/>
              </a:rPr>
            </a:br>
            <a:r>
              <a:rPr lang="en-US" sz="2800" dirty="0">
                <a:solidFill>
                  <a:schemeClr val="tx1"/>
                </a:solidFill>
                <a:latin typeface="Cambria" panose="02040503050406030204" pitchFamily="18" charset="0"/>
              </a:rPr>
              <a:t>to the </a:t>
            </a:r>
            <a:r>
              <a:rPr lang="en-US" sz="2800" b="1" dirty="0">
                <a:solidFill>
                  <a:schemeClr val="accent6">
                    <a:lumMod val="50000"/>
                  </a:schemeClr>
                </a:solidFill>
                <a:latin typeface="Cambria" panose="02040503050406030204" pitchFamily="18" charset="0"/>
              </a:rPr>
              <a:t>victim row’s vulnerability</a:t>
            </a:r>
          </a:p>
        </p:txBody>
      </p:sp>
      <p:sp>
        <p:nvSpPr>
          <p:cNvPr id="62" name="Rounded Rectangle 61">
            <a:extLst>
              <a:ext uri="{FF2B5EF4-FFF2-40B4-BE49-F238E27FC236}">
                <a16:creationId xmlns:a16="http://schemas.microsoft.com/office/drawing/2014/main" id="{953EC364-E677-1EFA-A55E-366B233C59EC}"/>
              </a:ext>
            </a:extLst>
          </p:cNvPr>
          <p:cNvSpPr/>
          <p:nvPr/>
        </p:nvSpPr>
        <p:spPr>
          <a:xfrm>
            <a:off x="69447" y="1466054"/>
            <a:ext cx="9009310" cy="1973051"/>
          </a:xfrm>
          <a:prstGeom prst="roundRect">
            <a:avLst>
              <a:gd name="adj" fmla="val 12023"/>
            </a:avLst>
          </a:prstGeom>
          <a:noFill/>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AAA5C27B-CC64-254E-1E6D-4D272741A858}"/>
              </a:ext>
            </a:extLst>
          </p:cNvPr>
          <p:cNvSpPr txBox="1"/>
          <p:nvPr/>
        </p:nvSpPr>
        <p:spPr>
          <a:xfrm>
            <a:off x="-1555" y="5208871"/>
            <a:ext cx="8681479" cy="461665"/>
          </a:xfrm>
          <a:prstGeom prst="rect">
            <a:avLst/>
          </a:prstGeom>
          <a:noFill/>
        </p:spPr>
        <p:txBody>
          <a:bodyPr wrap="none" rtlCol="0">
            <a:spAutoFit/>
          </a:bodyPr>
          <a:lstStyle/>
          <a:p>
            <a:r>
              <a:rPr lang="en-US" sz="2400" dirty="0" err="1">
                <a:latin typeface="Cambria" panose="02040503050406030204" pitchFamily="18" charset="0"/>
              </a:rPr>
              <a:t>Svärd</a:t>
            </a:r>
            <a:r>
              <a:rPr lang="en-US" sz="2400" dirty="0">
                <a:latin typeface="Cambria" panose="02040503050406030204" pitchFamily="18" charset="0"/>
              </a:rPr>
              <a:t> works with </a:t>
            </a:r>
            <a:r>
              <a:rPr lang="en-US" sz="2400" b="1" dirty="0">
                <a:latin typeface="Cambria" panose="02040503050406030204" pitchFamily="18" charset="0"/>
              </a:rPr>
              <a:t>many read disturbance solutions</a:t>
            </a:r>
            <a:r>
              <a:rPr lang="en-US" sz="2400" dirty="0">
                <a:latin typeface="Cambria" panose="02040503050406030204" pitchFamily="18" charset="0"/>
              </a:rPr>
              <a:t>, including: </a:t>
            </a:r>
          </a:p>
        </p:txBody>
      </p:sp>
      <p:sp>
        <p:nvSpPr>
          <p:cNvPr id="77" name="TextBox 76">
            <a:extLst>
              <a:ext uri="{FF2B5EF4-FFF2-40B4-BE49-F238E27FC236}">
                <a16:creationId xmlns:a16="http://schemas.microsoft.com/office/drawing/2014/main" id="{88618947-86C1-9DCE-7012-1ADBD8C76EA7}"/>
              </a:ext>
            </a:extLst>
          </p:cNvPr>
          <p:cNvSpPr txBox="1"/>
          <p:nvPr/>
        </p:nvSpPr>
        <p:spPr>
          <a:xfrm>
            <a:off x="-77552" y="5660004"/>
            <a:ext cx="2076787" cy="646331"/>
          </a:xfrm>
          <a:prstGeom prst="rect">
            <a:avLst/>
          </a:prstGeom>
          <a:noFill/>
        </p:spPr>
        <p:txBody>
          <a:bodyPr wrap="none" rtlCol="0">
            <a:spAutoFit/>
          </a:bodyPr>
          <a:lstStyle/>
          <a:p>
            <a:pPr algn="ctr"/>
            <a:r>
              <a:rPr lang="en-US" sz="2000" b="1" dirty="0">
                <a:solidFill>
                  <a:schemeClr val="accent2">
                    <a:lumMod val="75000"/>
                  </a:schemeClr>
                </a:solidFill>
                <a:latin typeface="Cambria" panose="02040503050406030204" pitchFamily="18" charset="0"/>
              </a:rPr>
              <a:t>BlockHammer</a:t>
            </a:r>
            <a:br>
              <a:rPr lang="en-US" sz="2000" b="1" dirty="0">
                <a:solidFill>
                  <a:schemeClr val="accent2">
                    <a:lumMod val="75000"/>
                  </a:schemeClr>
                </a:solidFill>
                <a:latin typeface="Cambria" panose="02040503050406030204" pitchFamily="18" charset="0"/>
              </a:rPr>
            </a:br>
            <a:r>
              <a:rPr lang="en-US" sz="1600" b="1" dirty="0">
                <a:solidFill>
                  <a:schemeClr val="accent2">
                    <a:lumMod val="75000"/>
                  </a:schemeClr>
                </a:solidFill>
                <a:latin typeface="Cambria" panose="02040503050406030204" pitchFamily="18" charset="0"/>
              </a:rPr>
              <a:t>[</a:t>
            </a:r>
            <a:r>
              <a:rPr lang="en-US" sz="1600" b="1" dirty="0" err="1">
                <a:solidFill>
                  <a:schemeClr val="accent2">
                    <a:lumMod val="75000"/>
                  </a:schemeClr>
                </a:solidFill>
                <a:latin typeface="Cambria" panose="02040503050406030204" pitchFamily="18" charset="0"/>
              </a:rPr>
              <a:t>Yaglikci</a:t>
            </a:r>
            <a:r>
              <a:rPr lang="en-US" sz="1600" b="1" dirty="0">
                <a:solidFill>
                  <a:schemeClr val="accent2">
                    <a:lumMod val="75000"/>
                  </a:schemeClr>
                </a:solidFill>
                <a:latin typeface="Cambria" panose="02040503050406030204" pitchFamily="18" charset="0"/>
              </a:rPr>
              <a:t>+, HPCA’21]</a:t>
            </a:r>
            <a:endParaRPr lang="en-US" sz="2000" b="1" dirty="0">
              <a:solidFill>
                <a:schemeClr val="accent2">
                  <a:lumMod val="75000"/>
                </a:schemeClr>
              </a:solidFill>
              <a:latin typeface="Cambria" panose="02040503050406030204" pitchFamily="18" charset="0"/>
            </a:endParaRPr>
          </a:p>
        </p:txBody>
      </p:sp>
      <p:sp>
        <p:nvSpPr>
          <p:cNvPr id="78" name="TextBox 77">
            <a:extLst>
              <a:ext uri="{FF2B5EF4-FFF2-40B4-BE49-F238E27FC236}">
                <a16:creationId xmlns:a16="http://schemas.microsoft.com/office/drawing/2014/main" id="{C25CF46D-BAF3-F1BF-8E83-44A457020FD8}"/>
              </a:ext>
            </a:extLst>
          </p:cNvPr>
          <p:cNvSpPr txBox="1"/>
          <p:nvPr/>
        </p:nvSpPr>
        <p:spPr>
          <a:xfrm>
            <a:off x="2249801" y="5658086"/>
            <a:ext cx="1997343" cy="646331"/>
          </a:xfrm>
          <a:prstGeom prst="rect">
            <a:avLst/>
          </a:prstGeom>
          <a:noFill/>
        </p:spPr>
        <p:txBody>
          <a:bodyPr wrap="none" rtlCol="0">
            <a:spAutoFit/>
          </a:bodyPr>
          <a:lstStyle/>
          <a:p>
            <a:pPr algn="ctr"/>
            <a:r>
              <a:rPr lang="en-US" sz="2000" b="1" dirty="0">
                <a:solidFill>
                  <a:schemeClr val="accent1"/>
                </a:solidFill>
                <a:latin typeface="Cambria" panose="02040503050406030204" pitchFamily="18" charset="0"/>
              </a:rPr>
              <a:t>Hydra</a:t>
            </a:r>
            <a:br>
              <a:rPr lang="en-US" sz="2000" b="1" dirty="0">
                <a:solidFill>
                  <a:schemeClr val="accent1"/>
                </a:solidFill>
                <a:latin typeface="Cambria" panose="02040503050406030204" pitchFamily="18" charset="0"/>
              </a:rPr>
            </a:br>
            <a:r>
              <a:rPr lang="en-US" sz="1600" b="1" dirty="0">
                <a:solidFill>
                  <a:schemeClr val="accent1"/>
                </a:solidFill>
                <a:latin typeface="Cambria" panose="02040503050406030204" pitchFamily="18" charset="0"/>
              </a:rPr>
              <a:t>[Qureshi+, ISCA’22]</a:t>
            </a:r>
            <a:endParaRPr lang="en-US" sz="2000" b="1" dirty="0">
              <a:solidFill>
                <a:schemeClr val="accent1"/>
              </a:solidFill>
              <a:latin typeface="Cambria" panose="02040503050406030204" pitchFamily="18" charset="0"/>
            </a:endParaRPr>
          </a:p>
        </p:txBody>
      </p:sp>
      <p:sp>
        <p:nvSpPr>
          <p:cNvPr id="79" name="TextBox 78">
            <a:extLst>
              <a:ext uri="{FF2B5EF4-FFF2-40B4-BE49-F238E27FC236}">
                <a16:creationId xmlns:a16="http://schemas.microsoft.com/office/drawing/2014/main" id="{5F44F9E7-7CFA-0722-8551-E50FBD307B2F}"/>
              </a:ext>
            </a:extLst>
          </p:cNvPr>
          <p:cNvSpPr txBox="1"/>
          <p:nvPr/>
        </p:nvSpPr>
        <p:spPr>
          <a:xfrm>
            <a:off x="4488607" y="5658086"/>
            <a:ext cx="2592761" cy="646331"/>
          </a:xfrm>
          <a:prstGeom prst="rect">
            <a:avLst/>
          </a:prstGeom>
          <a:noFill/>
        </p:spPr>
        <p:txBody>
          <a:bodyPr wrap="none" rtlCol="0">
            <a:spAutoFit/>
          </a:bodyPr>
          <a:lstStyle/>
          <a:p>
            <a:pPr algn="ctr"/>
            <a:r>
              <a:rPr lang="en-US" sz="2000" b="1" dirty="0">
                <a:solidFill>
                  <a:schemeClr val="accent4">
                    <a:lumMod val="50000"/>
                  </a:schemeClr>
                </a:solidFill>
                <a:latin typeface="Cambria" panose="02040503050406030204" pitchFamily="18" charset="0"/>
              </a:rPr>
              <a:t>RRS</a:t>
            </a:r>
            <a:br>
              <a:rPr lang="en-US" sz="2000" b="1" dirty="0">
                <a:solidFill>
                  <a:schemeClr val="accent4">
                    <a:lumMod val="50000"/>
                  </a:schemeClr>
                </a:solidFill>
                <a:latin typeface="Cambria" panose="02040503050406030204" pitchFamily="18" charset="0"/>
              </a:rPr>
            </a:br>
            <a:r>
              <a:rPr lang="en-US" sz="1600" b="1" dirty="0">
                <a:solidFill>
                  <a:schemeClr val="accent4">
                    <a:lumMod val="50000"/>
                  </a:schemeClr>
                </a:solidFill>
                <a:latin typeface="Cambria" panose="02040503050406030204" pitchFamily="18" charset="0"/>
              </a:rPr>
              <a:t>[</a:t>
            </a:r>
            <a:r>
              <a:rPr lang="en-US" sz="1600" b="1" dirty="0" err="1">
                <a:solidFill>
                  <a:schemeClr val="accent4">
                    <a:lumMod val="50000"/>
                  </a:schemeClr>
                </a:solidFill>
                <a:latin typeface="Cambria" panose="02040503050406030204" pitchFamily="18" charset="0"/>
              </a:rPr>
              <a:t>Saileshwar</a:t>
            </a:r>
            <a:r>
              <a:rPr lang="en-US" sz="1600" b="1" dirty="0">
                <a:solidFill>
                  <a:schemeClr val="accent4">
                    <a:lumMod val="50000"/>
                  </a:schemeClr>
                </a:solidFill>
                <a:latin typeface="Cambria" panose="02040503050406030204" pitchFamily="18" charset="0"/>
              </a:rPr>
              <a:t>+, ASPLOS’22]</a:t>
            </a:r>
            <a:endParaRPr lang="en-US" sz="2000" b="1" dirty="0">
              <a:solidFill>
                <a:schemeClr val="accent4">
                  <a:lumMod val="50000"/>
                </a:schemeClr>
              </a:solidFill>
              <a:latin typeface="Cambria" panose="02040503050406030204" pitchFamily="18" charset="0"/>
            </a:endParaRPr>
          </a:p>
        </p:txBody>
      </p:sp>
      <p:sp>
        <p:nvSpPr>
          <p:cNvPr id="80" name="TextBox 79">
            <a:extLst>
              <a:ext uri="{FF2B5EF4-FFF2-40B4-BE49-F238E27FC236}">
                <a16:creationId xmlns:a16="http://schemas.microsoft.com/office/drawing/2014/main" id="{62AEE795-780E-8AA5-BF1F-59717717CD3F}"/>
              </a:ext>
            </a:extLst>
          </p:cNvPr>
          <p:cNvSpPr txBox="1"/>
          <p:nvPr/>
        </p:nvSpPr>
        <p:spPr>
          <a:xfrm>
            <a:off x="7027225" y="5654367"/>
            <a:ext cx="2141484" cy="646331"/>
          </a:xfrm>
          <a:prstGeom prst="rect">
            <a:avLst/>
          </a:prstGeom>
          <a:noFill/>
        </p:spPr>
        <p:txBody>
          <a:bodyPr wrap="none" rtlCol="0">
            <a:spAutoFit/>
          </a:bodyPr>
          <a:lstStyle/>
          <a:p>
            <a:pPr algn="ctr"/>
            <a:r>
              <a:rPr lang="en-US" sz="2000" b="1" dirty="0">
                <a:solidFill>
                  <a:srgbClr val="7030A0"/>
                </a:solidFill>
                <a:latin typeface="Cambria" panose="02040503050406030204" pitchFamily="18" charset="0"/>
              </a:rPr>
              <a:t>AQUA</a:t>
            </a:r>
            <a:br>
              <a:rPr lang="en-US" sz="2000" b="1" dirty="0">
                <a:solidFill>
                  <a:srgbClr val="7030A0"/>
                </a:solidFill>
                <a:latin typeface="Cambria" panose="02040503050406030204" pitchFamily="18" charset="0"/>
              </a:rPr>
            </a:br>
            <a:r>
              <a:rPr lang="en-US" sz="1600" b="1" dirty="0">
                <a:solidFill>
                  <a:srgbClr val="7030A0"/>
                </a:solidFill>
                <a:latin typeface="Cambria" panose="02040503050406030204" pitchFamily="18" charset="0"/>
              </a:rPr>
              <a:t>[Saxena+, MICRO’22]</a:t>
            </a:r>
            <a:endParaRPr lang="en-US" sz="2000" b="1" dirty="0">
              <a:solidFill>
                <a:srgbClr val="7030A0"/>
              </a:solidFill>
              <a:latin typeface="Cambria" panose="02040503050406030204" pitchFamily="18" charset="0"/>
            </a:endParaRPr>
          </a:p>
        </p:txBody>
      </p:sp>
      <p:sp>
        <p:nvSpPr>
          <p:cNvPr id="81" name="TextBox 80">
            <a:extLst>
              <a:ext uri="{FF2B5EF4-FFF2-40B4-BE49-F238E27FC236}">
                <a16:creationId xmlns:a16="http://schemas.microsoft.com/office/drawing/2014/main" id="{FAB14C98-EB68-8F0D-3C36-EEDE9C054770}"/>
              </a:ext>
            </a:extLst>
          </p:cNvPr>
          <p:cNvSpPr txBox="1"/>
          <p:nvPr/>
        </p:nvSpPr>
        <p:spPr>
          <a:xfrm>
            <a:off x="1065828" y="3468106"/>
            <a:ext cx="1893467" cy="369332"/>
          </a:xfrm>
          <a:prstGeom prst="rect">
            <a:avLst/>
          </a:prstGeom>
          <a:noFill/>
        </p:spPr>
        <p:txBody>
          <a:bodyPr wrap="none" rtlCol="0">
            <a:spAutoFit/>
          </a:bodyPr>
          <a:lstStyle/>
          <a:p>
            <a:r>
              <a:rPr lang="en-US" b="1" dirty="0">
                <a:solidFill>
                  <a:srgbClr val="0070C0"/>
                </a:solidFill>
                <a:latin typeface="Cambria" panose="02040503050406030204" pitchFamily="18" charset="0"/>
              </a:rPr>
              <a:t>Less vulnerable </a:t>
            </a:r>
          </a:p>
        </p:txBody>
      </p:sp>
      <p:sp>
        <p:nvSpPr>
          <p:cNvPr id="82" name="TextBox 81">
            <a:extLst>
              <a:ext uri="{FF2B5EF4-FFF2-40B4-BE49-F238E27FC236}">
                <a16:creationId xmlns:a16="http://schemas.microsoft.com/office/drawing/2014/main" id="{F2B0580D-36F6-673E-CBF1-37726D39FEC2}"/>
              </a:ext>
            </a:extLst>
          </p:cNvPr>
          <p:cNvSpPr txBox="1"/>
          <p:nvPr/>
        </p:nvSpPr>
        <p:spPr>
          <a:xfrm>
            <a:off x="4322077" y="3455479"/>
            <a:ext cx="1989455" cy="369332"/>
          </a:xfrm>
          <a:prstGeom prst="rect">
            <a:avLst/>
          </a:prstGeom>
          <a:noFill/>
        </p:spPr>
        <p:txBody>
          <a:bodyPr wrap="none" rtlCol="0">
            <a:spAutoFit/>
          </a:bodyPr>
          <a:lstStyle/>
          <a:p>
            <a:r>
              <a:rPr lang="en-US" b="1" dirty="0">
                <a:solidFill>
                  <a:srgbClr val="0070C0"/>
                </a:solidFill>
                <a:latin typeface="Cambria" panose="02040503050406030204" pitchFamily="18" charset="0"/>
              </a:rPr>
              <a:t>Higher threshold</a:t>
            </a:r>
          </a:p>
        </p:txBody>
      </p:sp>
      <p:sp>
        <p:nvSpPr>
          <p:cNvPr id="83" name="TextBox 82">
            <a:extLst>
              <a:ext uri="{FF2B5EF4-FFF2-40B4-BE49-F238E27FC236}">
                <a16:creationId xmlns:a16="http://schemas.microsoft.com/office/drawing/2014/main" id="{3A34F50D-3DAA-04E0-9263-DB4748D48DEB}"/>
              </a:ext>
            </a:extLst>
          </p:cNvPr>
          <p:cNvSpPr txBox="1"/>
          <p:nvPr/>
        </p:nvSpPr>
        <p:spPr>
          <a:xfrm>
            <a:off x="1069390" y="3799446"/>
            <a:ext cx="1983876" cy="369332"/>
          </a:xfrm>
          <a:prstGeom prst="rect">
            <a:avLst/>
          </a:prstGeom>
          <a:noFill/>
        </p:spPr>
        <p:txBody>
          <a:bodyPr wrap="none" rtlCol="0">
            <a:spAutoFit/>
          </a:bodyPr>
          <a:lstStyle/>
          <a:p>
            <a:r>
              <a:rPr lang="en-US" b="1" dirty="0">
                <a:solidFill>
                  <a:srgbClr val="C00000"/>
                </a:solidFill>
                <a:latin typeface="Cambria" panose="02040503050406030204" pitchFamily="18" charset="0"/>
              </a:rPr>
              <a:t>More vulnerable </a:t>
            </a:r>
          </a:p>
        </p:txBody>
      </p:sp>
      <p:sp>
        <p:nvSpPr>
          <p:cNvPr id="84" name="TextBox 83">
            <a:extLst>
              <a:ext uri="{FF2B5EF4-FFF2-40B4-BE49-F238E27FC236}">
                <a16:creationId xmlns:a16="http://schemas.microsoft.com/office/drawing/2014/main" id="{73917DCC-50AC-4F1E-CA69-4A963422252C}"/>
              </a:ext>
            </a:extLst>
          </p:cNvPr>
          <p:cNvSpPr txBox="1"/>
          <p:nvPr/>
        </p:nvSpPr>
        <p:spPr>
          <a:xfrm>
            <a:off x="4325639" y="3786819"/>
            <a:ext cx="1925527" cy="369332"/>
          </a:xfrm>
          <a:prstGeom prst="rect">
            <a:avLst/>
          </a:prstGeom>
          <a:noFill/>
        </p:spPr>
        <p:txBody>
          <a:bodyPr wrap="none" rtlCol="0">
            <a:spAutoFit/>
          </a:bodyPr>
          <a:lstStyle/>
          <a:p>
            <a:r>
              <a:rPr lang="en-US" b="1" dirty="0">
                <a:solidFill>
                  <a:srgbClr val="C00000"/>
                </a:solidFill>
                <a:latin typeface="Cambria" panose="02040503050406030204" pitchFamily="18" charset="0"/>
              </a:rPr>
              <a:t>Lower threshold</a:t>
            </a:r>
          </a:p>
        </p:txBody>
      </p:sp>
      <p:sp>
        <p:nvSpPr>
          <p:cNvPr id="85" name="TextBox 84">
            <a:extLst>
              <a:ext uri="{FF2B5EF4-FFF2-40B4-BE49-F238E27FC236}">
                <a16:creationId xmlns:a16="http://schemas.microsoft.com/office/drawing/2014/main" id="{18735730-4F05-77D6-6220-8F4F77A62AD3}"/>
              </a:ext>
            </a:extLst>
          </p:cNvPr>
          <p:cNvSpPr txBox="1"/>
          <p:nvPr/>
        </p:nvSpPr>
        <p:spPr>
          <a:xfrm>
            <a:off x="6197233" y="3455479"/>
            <a:ext cx="1926810" cy="369332"/>
          </a:xfrm>
          <a:prstGeom prst="rect">
            <a:avLst/>
          </a:prstGeom>
          <a:noFill/>
        </p:spPr>
        <p:txBody>
          <a:bodyPr wrap="none" rtlCol="0">
            <a:spAutoFit/>
          </a:bodyPr>
          <a:lstStyle/>
          <a:p>
            <a:r>
              <a:rPr lang="en-US" b="1" dirty="0">
                <a:solidFill>
                  <a:srgbClr val="0070C0"/>
                </a:solidFill>
                <a:latin typeface="Cambria" panose="02040503050406030204" pitchFamily="18" charset="0"/>
                <a:sym typeface="Wingdings" pitchFamily="2" charset="2"/>
              </a:rPr>
              <a:t> </a:t>
            </a:r>
            <a:r>
              <a:rPr lang="en-US" b="1" dirty="0">
                <a:solidFill>
                  <a:srgbClr val="0070C0"/>
                </a:solidFill>
                <a:latin typeface="Cambria" panose="02040503050406030204" pitchFamily="18" charset="0"/>
              </a:rPr>
              <a:t>Fewer refresh</a:t>
            </a:r>
          </a:p>
        </p:txBody>
      </p:sp>
      <p:sp>
        <p:nvSpPr>
          <p:cNvPr id="86" name="TextBox 85">
            <a:extLst>
              <a:ext uri="{FF2B5EF4-FFF2-40B4-BE49-F238E27FC236}">
                <a16:creationId xmlns:a16="http://schemas.microsoft.com/office/drawing/2014/main" id="{C2742B73-07BA-3051-0346-8DD8596F90EA}"/>
              </a:ext>
            </a:extLst>
          </p:cNvPr>
          <p:cNvSpPr txBox="1"/>
          <p:nvPr/>
        </p:nvSpPr>
        <p:spPr>
          <a:xfrm>
            <a:off x="6181520" y="3786819"/>
            <a:ext cx="3042243" cy="369332"/>
          </a:xfrm>
          <a:prstGeom prst="rect">
            <a:avLst/>
          </a:prstGeom>
          <a:noFill/>
        </p:spPr>
        <p:txBody>
          <a:bodyPr wrap="none" rtlCol="0">
            <a:spAutoFit/>
          </a:bodyPr>
          <a:lstStyle/>
          <a:p>
            <a:r>
              <a:rPr lang="en-US" b="1" dirty="0">
                <a:solidFill>
                  <a:srgbClr val="C00000"/>
                </a:solidFill>
                <a:latin typeface="Cambria" panose="02040503050406030204" pitchFamily="18" charset="0"/>
                <a:sym typeface="Wingdings" pitchFamily="2" charset="2"/>
              </a:rPr>
              <a:t> </a:t>
            </a:r>
            <a:r>
              <a:rPr lang="en-US" b="1" dirty="0">
                <a:solidFill>
                  <a:srgbClr val="C00000"/>
                </a:solidFill>
                <a:latin typeface="Cambria" panose="02040503050406030204" pitchFamily="18" charset="0"/>
              </a:rPr>
              <a:t>More aggressive refresh</a:t>
            </a:r>
          </a:p>
        </p:txBody>
      </p:sp>
    </p:spTree>
    <p:extLst>
      <p:ext uri="{BB962C8B-B14F-4D97-AF65-F5344CB8AC3E}">
        <p14:creationId xmlns:p14="http://schemas.microsoft.com/office/powerpoint/2010/main" val="189819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40" grpId="0" animBg="1"/>
      <p:bldP spid="59" grpId="0" animBg="1"/>
      <p:bldP spid="76" grpId="0"/>
      <p:bldP spid="77" grpId="0"/>
      <p:bldP spid="78" grpId="0"/>
      <p:bldP spid="79" grpId="0"/>
      <p:bldP spid="80" grpId="0"/>
      <p:bldP spid="81" grpId="0"/>
      <p:bldP spid="82" grpId="0"/>
      <p:bldP spid="83" grpId="0"/>
      <p:bldP spid="84" grpId="0"/>
      <p:bldP spid="85" grpId="0"/>
      <p:bldP spid="8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AADC-8857-5619-65C8-F765CAE17F66}"/>
              </a:ext>
            </a:extLst>
          </p:cNvPr>
          <p:cNvSpPr>
            <a:spLocks noGrp="1"/>
          </p:cNvSpPr>
          <p:nvPr>
            <p:ph type="title"/>
          </p:nvPr>
        </p:nvSpPr>
        <p:spPr>
          <a:ln w="57150">
            <a:solidFill>
              <a:schemeClr val="tx1"/>
            </a:solidFill>
          </a:ln>
        </p:spPr>
        <p:txBody>
          <a:bodyPr>
            <a:normAutofit/>
          </a:bodyPr>
          <a:lstStyle/>
          <a:p>
            <a:r>
              <a:rPr kumimoji="0" lang="en-US" sz="2800" b="1" i="0" u="none" strike="noStrike" kern="1200" cap="none" spc="0" normalizeH="0" baseline="0" noProof="0" dirty="0" err="1">
                <a:ln>
                  <a:noFill/>
                </a:ln>
                <a:solidFill>
                  <a:prstClr val="white"/>
                </a:solidFill>
                <a:effectLst/>
                <a:uLnTx/>
                <a:uFillTx/>
                <a:latin typeface="Cambria" panose="02040503050406030204" pitchFamily="18" charset="0"/>
                <a:ea typeface="+mj-ea"/>
                <a:cs typeface="+mj-cs"/>
              </a:rPr>
              <a:t>Svärd</a:t>
            </a:r>
            <a:r>
              <a:rPr kumimoji="0" lang="en-US" sz="2800" b="1" i="0" u="none" strike="noStrike" kern="1200" cap="none" spc="0" normalizeH="0" baseline="0" noProof="0" dirty="0">
                <a:ln>
                  <a:noFill/>
                </a:ln>
                <a:solidFill>
                  <a:prstClr val="white"/>
                </a:solidFill>
                <a:effectLst/>
                <a:uLnTx/>
                <a:uFillTx/>
                <a:latin typeface="Cambria" panose="02040503050406030204" pitchFamily="18" charset="0"/>
                <a:ea typeface="+mj-ea"/>
                <a:cs typeface="+mj-cs"/>
              </a:rPr>
              <a:t>:</a:t>
            </a:r>
            <a:r>
              <a:rPr lang="en-US" sz="2400" dirty="0">
                <a:solidFill>
                  <a:prstClr val="white"/>
                </a:solidFill>
              </a:rPr>
              <a:t> </a:t>
            </a: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j-ea"/>
                <a:cs typeface="+mj-cs"/>
              </a:rPr>
              <a:t>Metadata Management</a:t>
            </a:r>
            <a:endParaRPr lang="en-US" dirty="0"/>
          </a:p>
        </p:txBody>
      </p:sp>
      <p:sp>
        <p:nvSpPr>
          <p:cNvPr id="5" name="Content Placeholder 4">
            <a:extLst>
              <a:ext uri="{FF2B5EF4-FFF2-40B4-BE49-F238E27FC236}">
                <a16:creationId xmlns:a16="http://schemas.microsoft.com/office/drawing/2014/main" id="{8F9EBBDC-EC55-657C-0C6C-B194CD502230}"/>
              </a:ext>
            </a:extLst>
          </p:cNvPr>
          <p:cNvSpPr>
            <a:spLocks noGrp="1"/>
          </p:cNvSpPr>
          <p:nvPr>
            <p:ph idx="1"/>
          </p:nvPr>
        </p:nvSpPr>
        <p:spPr>
          <a:xfrm>
            <a:off x="-1" y="965202"/>
            <a:ext cx="9143999" cy="5538398"/>
          </a:xfrm>
        </p:spPr>
        <p:txBody>
          <a:bodyPr>
            <a:noAutofit/>
          </a:bodyPr>
          <a:lstStyle/>
          <a:p>
            <a:pPr>
              <a:lnSpc>
                <a:spcPct val="100000"/>
              </a:lnSpc>
              <a:spcBef>
                <a:spcPts val="0"/>
              </a:spcBef>
              <a:buClr>
                <a:schemeClr val="tx1"/>
              </a:buClr>
            </a:pPr>
            <a:r>
              <a:rPr lang="en-US" dirty="0">
                <a:solidFill>
                  <a:srgbClr val="C00000"/>
                </a:solidFill>
              </a:rPr>
              <a:t>Classifies DRAM rows into </a:t>
            </a:r>
            <a:r>
              <a:rPr lang="en-US" b="1" dirty="0">
                <a:solidFill>
                  <a:srgbClr val="C00000"/>
                </a:solidFill>
              </a:rPr>
              <a:t>several vulnerability bins</a:t>
            </a:r>
          </a:p>
          <a:p>
            <a:pPr marL="0" indent="0">
              <a:lnSpc>
                <a:spcPct val="100000"/>
              </a:lnSpc>
              <a:spcBef>
                <a:spcPts val="400"/>
              </a:spcBef>
              <a:buClr>
                <a:schemeClr val="tx1"/>
              </a:buClr>
              <a:buNone/>
              <a:tabLst>
                <a:tab pos="219075" algn="l"/>
              </a:tabLst>
            </a:pPr>
            <a:r>
              <a:rPr lang="en-US" sz="2000" dirty="0">
                <a:solidFill>
                  <a:srgbClr val="C00000"/>
                </a:solidFill>
              </a:rPr>
              <a:t>	Maintains </a:t>
            </a:r>
            <a:r>
              <a:rPr lang="en-US" sz="2000" b="1" dirty="0">
                <a:solidFill>
                  <a:srgbClr val="C00000"/>
                </a:solidFill>
              </a:rPr>
              <a:t>a few (e.g., four) bits</a:t>
            </a:r>
            <a:r>
              <a:rPr lang="en-US" sz="2000" dirty="0">
                <a:solidFill>
                  <a:srgbClr val="C00000"/>
                </a:solidFill>
              </a:rPr>
              <a:t> per DRAM row</a:t>
            </a:r>
          </a:p>
          <a:p>
            <a:pPr>
              <a:spcBef>
                <a:spcPts val="2000"/>
              </a:spcBef>
              <a:spcAft>
                <a:spcPts val="600"/>
              </a:spcAft>
              <a:buClr>
                <a:schemeClr val="tx1"/>
              </a:buClr>
            </a:pPr>
            <a:r>
              <a:rPr lang="en-US" dirty="0"/>
              <a:t>Implemented </a:t>
            </a:r>
            <a:r>
              <a:rPr lang="en-US" b="1" dirty="0"/>
              <a:t>where the read disturbance solution is</a:t>
            </a:r>
          </a:p>
          <a:p>
            <a:pPr>
              <a:spcBef>
                <a:spcPts val="2000"/>
              </a:spcBef>
              <a:buClr>
                <a:schemeClr val="tx1"/>
              </a:buClr>
            </a:pPr>
            <a:r>
              <a:rPr lang="en-US" u="sng" dirty="0">
                <a:solidFill>
                  <a:srgbClr val="7030A0"/>
                </a:solidFill>
              </a:rPr>
              <a:t>Memory controller-based implementation</a:t>
            </a:r>
            <a:r>
              <a:rPr lang="en-US" dirty="0">
                <a:solidFill>
                  <a:srgbClr val="7030A0"/>
                </a:solidFill>
              </a:rPr>
              <a:t>:</a:t>
            </a:r>
          </a:p>
          <a:p>
            <a:pPr marL="0" indent="0">
              <a:spcBef>
                <a:spcPts val="400"/>
              </a:spcBef>
              <a:buClr>
                <a:schemeClr val="tx1"/>
              </a:buClr>
              <a:buNone/>
              <a:tabLst>
                <a:tab pos="219075" algn="l"/>
              </a:tabLst>
            </a:pPr>
            <a:r>
              <a:rPr lang="en-US" dirty="0">
                <a:solidFill>
                  <a:srgbClr val="7030A0"/>
                </a:solidFill>
              </a:rPr>
              <a:t>	</a:t>
            </a:r>
            <a:r>
              <a:rPr lang="en-US" sz="2000" dirty="0">
                <a:solidFill>
                  <a:srgbClr val="7030A0"/>
                </a:solidFill>
              </a:rPr>
              <a:t>Metadata can be maintained in</a:t>
            </a:r>
            <a:endParaRPr lang="en-US" dirty="0">
              <a:solidFill>
                <a:srgbClr val="7030A0"/>
              </a:solidFill>
            </a:endParaRPr>
          </a:p>
          <a:p>
            <a:pPr lvl="1">
              <a:buClr>
                <a:schemeClr val="tx1"/>
              </a:buClr>
            </a:pPr>
            <a:r>
              <a:rPr lang="en-US" dirty="0">
                <a:solidFill>
                  <a:srgbClr val="7030A0"/>
                </a:solidFill>
              </a:rPr>
              <a:t>SRAM table in the memory controller</a:t>
            </a:r>
          </a:p>
          <a:p>
            <a:pPr lvl="1">
              <a:spcAft>
                <a:spcPts val="600"/>
              </a:spcAft>
              <a:buClr>
                <a:schemeClr val="tx1"/>
              </a:buClr>
            </a:pPr>
            <a:r>
              <a:rPr lang="en-US" dirty="0">
                <a:solidFill>
                  <a:srgbClr val="7030A0"/>
                </a:solidFill>
              </a:rPr>
              <a:t>Data integrity bits in the DRAM chip</a:t>
            </a:r>
          </a:p>
          <a:p>
            <a:pPr lvl="1">
              <a:spcAft>
                <a:spcPts val="600"/>
              </a:spcAft>
              <a:buClr>
                <a:schemeClr val="tx1"/>
              </a:buClr>
            </a:pPr>
            <a:r>
              <a:rPr lang="en-US" dirty="0">
                <a:solidFill>
                  <a:srgbClr val="7030A0"/>
                </a:solidFill>
              </a:rPr>
              <a:t>…</a:t>
            </a:r>
          </a:p>
          <a:p>
            <a:pPr>
              <a:spcBef>
                <a:spcPts val="2000"/>
              </a:spcBef>
              <a:buClr>
                <a:schemeClr val="tx1"/>
              </a:buClr>
            </a:pPr>
            <a:r>
              <a:rPr lang="en-US" u="sng" dirty="0">
                <a:solidFill>
                  <a:schemeClr val="accent2">
                    <a:lumMod val="50000"/>
                  </a:schemeClr>
                </a:solidFill>
              </a:rPr>
              <a:t>In-DRAM implementation</a:t>
            </a:r>
            <a:r>
              <a:rPr lang="en-US" dirty="0">
                <a:solidFill>
                  <a:schemeClr val="accent2">
                    <a:lumMod val="50000"/>
                  </a:schemeClr>
                </a:solidFill>
              </a:rPr>
              <a:t>:</a:t>
            </a:r>
          </a:p>
          <a:p>
            <a:pPr marL="0" indent="0">
              <a:spcBef>
                <a:spcPts val="400"/>
              </a:spcBef>
              <a:buClr>
                <a:schemeClr val="tx1"/>
              </a:buClr>
              <a:buNone/>
              <a:tabLst>
                <a:tab pos="219075" algn="l"/>
              </a:tabLst>
            </a:pPr>
            <a:r>
              <a:rPr lang="en-US" dirty="0">
                <a:solidFill>
                  <a:schemeClr val="accent2">
                    <a:lumMod val="50000"/>
                  </a:schemeClr>
                </a:solidFill>
              </a:rPr>
              <a:t>	</a:t>
            </a:r>
            <a:r>
              <a:rPr lang="en-US" sz="2000" dirty="0">
                <a:solidFill>
                  <a:schemeClr val="accent2">
                    <a:lumMod val="50000"/>
                  </a:schemeClr>
                </a:solidFill>
              </a:rPr>
              <a:t>Metadata can be maintained in</a:t>
            </a:r>
          </a:p>
          <a:p>
            <a:pPr lvl="1">
              <a:buClr>
                <a:schemeClr val="tx1"/>
              </a:buClr>
            </a:pPr>
            <a:r>
              <a:rPr lang="en-US" dirty="0">
                <a:solidFill>
                  <a:schemeClr val="accent2">
                    <a:lumMod val="50000"/>
                  </a:schemeClr>
                </a:solidFill>
              </a:rPr>
              <a:t>DRAM rows</a:t>
            </a:r>
          </a:p>
          <a:p>
            <a:pPr lvl="1">
              <a:buClr>
                <a:schemeClr val="tx1"/>
              </a:buClr>
            </a:pPr>
            <a:r>
              <a:rPr lang="en-US" dirty="0">
                <a:solidFill>
                  <a:schemeClr val="accent2">
                    <a:lumMod val="50000"/>
                  </a:schemeClr>
                </a:solidFill>
              </a:rPr>
              <a:t>Separate DRAM array</a:t>
            </a:r>
          </a:p>
          <a:p>
            <a:pPr lvl="1">
              <a:buClr>
                <a:schemeClr val="tx1"/>
              </a:buClr>
            </a:pPr>
            <a:r>
              <a:rPr lang="en-US" dirty="0">
                <a:solidFill>
                  <a:schemeClr val="accent2">
                    <a:lumMod val="50000"/>
                  </a:schemeClr>
                </a:solidFill>
              </a:rPr>
              <a:t>…</a:t>
            </a:r>
          </a:p>
        </p:txBody>
      </p:sp>
      <p:sp>
        <p:nvSpPr>
          <p:cNvPr id="4" name="Slide Number Placeholder 3">
            <a:extLst>
              <a:ext uri="{FF2B5EF4-FFF2-40B4-BE49-F238E27FC236}">
                <a16:creationId xmlns:a16="http://schemas.microsoft.com/office/drawing/2014/main" id="{F871AE74-9836-12C6-9E8C-8E1CC3EC9613}"/>
              </a:ext>
            </a:extLst>
          </p:cNvPr>
          <p:cNvSpPr>
            <a:spLocks noGrp="1"/>
          </p:cNvSpPr>
          <p:nvPr>
            <p:ph type="sldNum" sz="quarter" idx="12"/>
          </p:nvPr>
        </p:nvSpPr>
        <p:spPr/>
        <p:txBody>
          <a:bodyPr/>
          <a:lstStyle/>
          <a:p>
            <a:fld id="{676C2683-0D41-1E45-8714-724CB2570654}" type="slidenum">
              <a:rPr lang="en-US" smtClean="0"/>
              <a:pPr/>
              <a:t>153</a:t>
            </a:fld>
            <a:endParaRPr lang="en-US" dirty="0"/>
          </a:p>
        </p:txBody>
      </p:sp>
    </p:spTree>
    <p:extLst>
      <p:ext uri="{BB962C8B-B14F-4D97-AF65-F5344CB8AC3E}">
        <p14:creationId xmlns:p14="http://schemas.microsoft.com/office/powerpoint/2010/main" val="31886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E4B39-79F2-B30D-0CE0-480C4C43C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756E6-C1D9-C680-C6B1-E816285D3F91}"/>
              </a:ext>
            </a:extLst>
          </p:cNvPr>
          <p:cNvSpPr>
            <a:spLocks noGrp="1"/>
          </p:cNvSpPr>
          <p:nvPr>
            <p:ph type="title"/>
          </p:nvPr>
        </p:nvSpPr>
        <p:spPr/>
        <p:txBody>
          <a:bodyPr>
            <a:normAutofit/>
          </a:bodyPr>
          <a:lstStyle/>
          <a:p>
            <a:r>
              <a:rPr lang="en-US" dirty="0"/>
              <a:t>Performance Evaluation</a:t>
            </a:r>
          </a:p>
        </p:txBody>
      </p:sp>
      <p:sp>
        <p:nvSpPr>
          <p:cNvPr id="3" name="Content Placeholder 2">
            <a:extLst>
              <a:ext uri="{FF2B5EF4-FFF2-40B4-BE49-F238E27FC236}">
                <a16:creationId xmlns:a16="http://schemas.microsoft.com/office/drawing/2014/main" id="{E85748D6-FC02-00F5-EDBD-E403B3D1DA69}"/>
              </a:ext>
            </a:extLst>
          </p:cNvPr>
          <p:cNvSpPr>
            <a:spLocks noGrp="1"/>
          </p:cNvSpPr>
          <p:nvPr>
            <p:ph idx="1"/>
          </p:nvPr>
        </p:nvSpPr>
        <p:spPr/>
        <p:txBody>
          <a:bodyPr>
            <a:normAutofit lnSpcReduction="10000"/>
          </a:bodyPr>
          <a:lstStyle/>
          <a:p>
            <a:pPr>
              <a:lnSpc>
                <a:spcPct val="100000"/>
              </a:lnSpc>
              <a:spcAft>
                <a:spcPts val="1200"/>
              </a:spcAft>
              <a:buClr>
                <a:schemeClr val="tx1"/>
              </a:buClr>
            </a:pPr>
            <a:r>
              <a:rPr lang="en-US" dirty="0"/>
              <a:t>Cycle-level simulations using </a:t>
            </a:r>
            <a:r>
              <a:rPr lang="en-US" b="1" dirty="0" err="1"/>
              <a:t>Ramulator</a:t>
            </a:r>
            <a:r>
              <a:rPr lang="en-US" b="1" dirty="0"/>
              <a:t> 2.0 </a:t>
            </a:r>
            <a:r>
              <a:rPr lang="en-US" sz="1800" dirty="0"/>
              <a:t>[Luo+, CAL 2023]</a:t>
            </a:r>
            <a:br>
              <a:rPr lang="en-US" sz="1800" dirty="0"/>
            </a:br>
            <a:r>
              <a:rPr lang="en-US" sz="1800" dirty="0">
                <a:hlinkClick r:id="rId3"/>
              </a:rPr>
              <a:t>https://github.com/CMU-SAFARI/ramulator2</a:t>
            </a:r>
            <a:r>
              <a:rPr lang="en-US" sz="1800" dirty="0"/>
              <a:t> </a:t>
            </a:r>
            <a:endParaRPr lang="en-US" dirty="0"/>
          </a:p>
          <a:p>
            <a:pPr>
              <a:lnSpc>
                <a:spcPct val="100000"/>
              </a:lnSpc>
              <a:buClr>
                <a:schemeClr val="tx1"/>
              </a:buClr>
            </a:pPr>
            <a:r>
              <a:rPr lang="en-US" b="1" u="sng" dirty="0">
                <a:solidFill>
                  <a:schemeClr val="tx2">
                    <a:lumMod val="75000"/>
                  </a:schemeClr>
                </a:solidFill>
              </a:rPr>
              <a:t>System Configuration</a:t>
            </a:r>
            <a:r>
              <a:rPr lang="en-US" dirty="0">
                <a:solidFill>
                  <a:schemeClr val="tx2">
                    <a:lumMod val="75000"/>
                  </a:schemeClr>
                </a:solidFill>
              </a:rPr>
              <a:t>: </a:t>
            </a:r>
          </a:p>
          <a:p>
            <a:pPr marL="0" indent="0">
              <a:lnSpc>
                <a:spcPct val="100000"/>
              </a:lnSpc>
              <a:buClr>
                <a:schemeClr val="tx1"/>
              </a:buClr>
              <a:buNone/>
            </a:pPr>
            <a:endParaRPr lang="en-US" dirty="0">
              <a:solidFill>
                <a:schemeClr val="tx2">
                  <a:lumMod val="75000"/>
                </a:schemeClr>
              </a:solidFill>
            </a:endParaRPr>
          </a:p>
          <a:p>
            <a:pPr marL="0" indent="0">
              <a:lnSpc>
                <a:spcPct val="100000"/>
              </a:lnSpc>
              <a:buClr>
                <a:schemeClr val="tx1"/>
              </a:buClr>
              <a:buNone/>
            </a:pPr>
            <a:endParaRPr lang="en-US" dirty="0"/>
          </a:p>
          <a:p>
            <a:pPr marL="0" indent="0">
              <a:lnSpc>
                <a:spcPct val="100000"/>
              </a:lnSpc>
              <a:buClr>
                <a:schemeClr val="tx1"/>
              </a:buClr>
              <a:buNone/>
            </a:pPr>
            <a:endParaRPr lang="en-US" b="1" u="sng" dirty="0">
              <a:solidFill>
                <a:srgbClr val="7030A0"/>
              </a:solidFill>
            </a:endParaRPr>
          </a:p>
          <a:p>
            <a:pPr>
              <a:lnSpc>
                <a:spcPct val="100000"/>
              </a:lnSpc>
              <a:spcAft>
                <a:spcPts val="1200"/>
              </a:spcAft>
              <a:buClr>
                <a:schemeClr val="tx1"/>
              </a:buClr>
            </a:pPr>
            <a:r>
              <a:rPr lang="en-US" b="1" u="sng" dirty="0">
                <a:solidFill>
                  <a:srgbClr val="7030A0"/>
                </a:solidFill>
              </a:rPr>
              <a:t>Workloads</a:t>
            </a:r>
            <a:r>
              <a:rPr lang="en-US" dirty="0">
                <a:solidFill>
                  <a:srgbClr val="7030A0"/>
                </a:solidFill>
              </a:rPr>
              <a:t>:  </a:t>
            </a:r>
            <a:r>
              <a:rPr lang="en-US" b="1" dirty="0">
                <a:solidFill>
                  <a:srgbClr val="7030A0"/>
                </a:solidFill>
              </a:rPr>
              <a:t>120 </a:t>
            </a:r>
            <a:r>
              <a:rPr lang="en-US" dirty="0">
                <a:solidFill>
                  <a:srgbClr val="7030A0"/>
                </a:solidFill>
              </a:rPr>
              <a:t>different</a:t>
            </a:r>
            <a:r>
              <a:rPr lang="en-US" b="1" dirty="0">
                <a:solidFill>
                  <a:srgbClr val="7030A0"/>
                </a:solidFill>
              </a:rPr>
              <a:t> 8-core</a:t>
            </a:r>
            <a:r>
              <a:rPr lang="en-US" dirty="0">
                <a:solidFill>
                  <a:srgbClr val="7030A0"/>
                </a:solidFill>
              </a:rPr>
              <a:t> </a:t>
            </a:r>
            <a:r>
              <a:rPr lang="en-US" dirty="0" err="1">
                <a:solidFill>
                  <a:srgbClr val="7030A0"/>
                </a:solidFill>
              </a:rPr>
              <a:t>multiprogrammed</a:t>
            </a:r>
            <a:r>
              <a:rPr lang="en-US" dirty="0">
                <a:solidFill>
                  <a:srgbClr val="7030A0"/>
                </a:solidFill>
              </a:rPr>
              <a:t> workloads </a:t>
            </a:r>
            <a:br>
              <a:rPr lang="en-US" dirty="0">
                <a:solidFill>
                  <a:srgbClr val="7030A0"/>
                </a:solidFill>
              </a:rPr>
            </a:br>
            <a:r>
              <a:rPr lang="en-US" dirty="0">
                <a:solidFill>
                  <a:srgbClr val="7030A0"/>
                </a:solidFill>
              </a:rPr>
              <a:t>	                from </a:t>
            </a:r>
            <a:r>
              <a:rPr lang="en-US" b="1" dirty="0">
                <a:solidFill>
                  <a:srgbClr val="7030A0"/>
                </a:solidFill>
              </a:rPr>
              <a:t>SPEC CPU2006, SPEC CPU2017, TPC,</a:t>
            </a:r>
            <a:br>
              <a:rPr lang="en-US" b="1" dirty="0">
                <a:solidFill>
                  <a:srgbClr val="7030A0"/>
                </a:solidFill>
              </a:rPr>
            </a:br>
            <a:r>
              <a:rPr lang="en-US" b="1" dirty="0">
                <a:solidFill>
                  <a:srgbClr val="7030A0"/>
                </a:solidFill>
              </a:rPr>
              <a:t>		  </a:t>
            </a:r>
            <a:r>
              <a:rPr lang="en-US" b="1" dirty="0" err="1">
                <a:solidFill>
                  <a:srgbClr val="7030A0"/>
                </a:solidFill>
              </a:rPr>
              <a:t>MediaBench</a:t>
            </a:r>
            <a:r>
              <a:rPr lang="en-US" b="1" dirty="0">
                <a:solidFill>
                  <a:srgbClr val="7030A0"/>
                </a:solidFill>
              </a:rPr>
              <a:t>, </a:t>
            </a:r>
            <a:r>
              <a:rPr lang="en-US" dirty="0">
                <a:solidFill>
                  <a:srgbClr val="7030A0"/>
                </a:solidFill>
              </a:rPr>
              <a:t>and</a:t>
            </a:r>
            <a:r>
              <a:rPr lang="en-US" b="1" dirty="0">
                <a:solidFill>
                  <a:srgbClr val="7030A0"/>
                </a:solidFill>
              </a:rPr>
              <a:t> YCSB</a:t>
            </a:r>
            <a:r>
              <a:rPr lang="en-US" dirty="0">
                <a:solidFill>
                  <a:srgbClr val="7030A0"/>
                </a:solidFill>
              </a:rPr>
              <a:t> benchmark suites</a:t>
            </a:r>
          </a:p>
          <a:p>
            <a:pPr>
              <a:lnSpc>
                <a:spcPct val="100000"/>
              </a:lnSpc>
              <a:spcAft>
                <a:spcPts val="1200"/>
              </a:spcAft>
              <a:buClr>
                <a:schemeClr val="tx1"/>
              </a:buClr>
            </a:pPr>
            <a:r>
              <a:rPr lang="en-US" dirty="0">
                <a:solidFill>
                  <a:schemeClr val="accent6">
                    <a:lumMod val="75000"/>
                  </a:schemeClr>
                </a:solidFill>
              </a:rPr>
              <a:t>Integrated with </a:t>
            </a:r>
            <a:r>
              <a:rPr lang="en-US" b="1" dirty="0">
                <a:solidFill>
                  <a:schemeClr val="accent6">
                    <a:lumMod val="75000"/>
                  </a:schemeClr>
                </a:solidFill>
              </a:rPr>
              <a:t>AQUA,</a:t>
            </a:r>
            <a:r>
              <a:rPr lang="en-US" dirty="0">
                <a:solidFill>
                  <a:schemeClr val="accent6">
                    <a:lumMod val="75000"/>
                  </a:schemeClr>
                </a:solidFill>
              </a:rPr>
              <a:t> </a:t>
            </a:r>
            <a:r>
              <a:rPr lang="en-US" b="1" dirty="0">
                <a:solidFill>
                  <a:schemeClr val="accent6">
                    <a:lumMod val="75000"/>
                  </a:schemeClr>
                </a:solidFill>
              </a:rPr>
              <a:t>BlockHammer, PARA, Hydra, </a:t>
            </a:r>
            <a:r>
              <a:rPr lang="en-US" dirty="0">
                <a:solidFill>
                  <a:schemeClr val="accent6">
                    <a:lumMod val="75000"/>
                  </a:schemeClr>
                </a:solidFill>
              </a:rPr>
              <a:t>and</a:t>
            </a:r>
            <a:r>
              <a:rPr lang="en-US" b="1" dirty="0">
                <a:solidFill>
                  <a:schemeClr val="accent6">
                    <a:lumMod val="75000"/>
                  </a:schemeClr>
                </a:solidFill>
              </a:rPr>
              <a:t> RRS</a:t>
            </a:r>
          </a:p>
          <a:p>
            <a:pPr>
              <a:lnSpc>
                <a:spcPct val="100000"/>
              </a:lnSpc>
              <a:spcAft>
                <a:spcPts val="1200"/>
              </a:spcAft>
              <a:buClr>
                <a:schemeClr val="tx1"/>
              </a:buClr>
            </a:pPr>
            <a:r>
              <a:rPr lang="en-US" b="1" u="sng" dirty="0" err="1">
                <a:solidFill>
                  <a:srgbClr val="C00000"/>
                </a:solidFill>
              </a:rPr>
              <a:t>HC</a:t>
            </a:r>
            <a:r>
              <a:rPr lang="en-US" b="1" u="sng" baseline="-25000" dirty="0" err="1">
                <a:solidFill>
                  <a:srgbClr val="C00000"/>
                </a:solidFill>
              </a:rPr>
              <a:t>first</a:t>
            </a:r>
            <a:r>
              <a:rPr lang="en-US" dirty="0">
                <a:solidFill>
                  <a:srgbClr val="C00000"/>
                </a:solidFill>
              </a:rPr>
              <a:t>: {4K, 2K, 1K, 512, 256, 128, 64} hammers</a:t>
            </a:r>
            <a:br>
              <a:rPr lang="en-US" sz="2000" dirty="0">
                <a:solidFill>
                  <a:srgbClr val="C00000"/>
                </a:solidFill>
              </a:rPr>
            </a:br>
            <a:r>
              <a:rPr lang="en-US" sz="2000" dirty="0">
                <a:solidFill>
                  <a:srgbClr val="C00000"/>
                </a:solidFill>
              </a:rPr>
              <a:t>The </a:t>
            </a:r>
            <a:r>
              <a:rPr lang="en-US" sz="2000" b="1" dirty="0">
                <a:solidFill>
                  <a:srgbClr val="C00000"/>
                </a:solidFill>
              </a:rPr>
              <a:t>minimum hammer count </a:t>
            </a:r>
            <a:r>
              <a:rPr lang="en-US" sz="2000" dirty="0">
                <a:solidFill>
                  <a:srgbClr val="C00000"/>
                </a:solidFill>
              </a:rPr>
              <a:t>needed to induce </a:t>
            </a:r>
            <a:r>
              <a:rPr lang="en-US" sz="2000" b="1" dirty="0">
                <a:solidFill>
                  <a:srgbClr val="C00000"/>
                </a:solidFill>
              </a:rPr>
              <a:t>the first bitflip</a:t>
            </a:r>
          </a:p>
        </p:txBody>
      </p:sp>
      <p:graphicFrame>
        <p:nvGraphicFramePr>
          <p:cNvPr id="4" name="Table 3">
            <a:extLst>
              <a:ext uri="{FF2B5EF4-FFF2-40B4-BE49-F238E27FC236}">
                <a16:creationId xmlns:a16="http://schemas.microsoft.com/office/drawing/2014/main" id="{D5667F10-AC41-CFFD-66E5-5DA57048E0D0}"/>
              </a:ext>
            </a:extLst>
          </p:cNvPr>
          <p:cNvGraphicFramePr>
            <a:graphicFrameLocks noGrp="1"/>
          </p:cNvGraphicFramePr>
          <p:nvPr/>
        </p:nvGraphicFramePr>
        <p:xfrm>
          <a:off x="354185" y="2153842"/>
          <a:ext cx="8435626" cy="1479820"/>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8 core, 4-wide issue, 128-entry instr. window</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Last-Level Cache</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cache line,  8-way set-associative, 8 MB</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FR-FCFS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96841590"/>
                  </a:ext>
                </a:extLst>
              </a:tr>
              <a:tr h="252230">
                <a:tc>
                  <a:txBody>
                    <a:bodyPr/>
                    <a:lstStyle/>
                    <a:p>
                      <a:r>
                        <a:rPr lang="en-US" sz="1600" b="1" dirty="0">
                          <a:solidFill>
                            <a:schemeClr val="tx2">
                              <a:lumMod val="75000"/>
                            </a:schemeClr>
                          </a:solidFill>
                          <a:latin typeface="Cambria" panose="02040503050406030204" pitchFamily="18" charset="0"/>
                        </a:rPr>
                        <a:t>Main Memory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DDR4, 4 bank group, 4 banks per bank group (16 banks per rank)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2355117"/>
                  </a:ext>
                </a:extLst>
              </a:tr>
              <a:tr h="252230">
                <a:tc>
                  <a:txBody>
                    <a:bodyPr/>
                    <a:lstStyle/>
                    <a:p>
                      <a:endParaRPr lang="en-US" sz="1600" b="1"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83377583"/>
                  </a:ext>
                </a:extLst>
              </a:tr>
            </a:tbl>
          </a:graphicData>
        </a:graphic>
      </p:graphicFrame>
      <p:sp>
        <p:nvSpPr>
          <p:cNvPr id="5" name="Slide Number Placeholder 3">
            <a:extLst>
              <a:ext uri="{FF2B5EF4-FFF2-40B4-BE49-F238E27FC236}">
                <a16:creationId xmlns:a16="http://schemas.microsoft.com/office/drawing/2014/main" id="{643487D6-0242-4B8A-CE43-A0E2C4B3FA4B}"/>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154</a:t>
            </a:fld>
            <a:endParaRPr lang="en-US" dirty="0"/>
          </a:p>
        </p:txBody>
      </p:sp>
    </p:spTree>
    <p:extLst>
      <p:ext uri="{BB962C8B-B14F-4D97-AF65-F5344CB8AC3E}">
        <p14:creationId xmlns:p14="http://schemas.microsoft.com/office/powerpoint/2010/main" val="378031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B6D8B-B82C-88A0-E4F2-D4071AB2F51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239F705-4B40-C7BF-424F-E509F6C36770}"/>
              </a:ext>
            </a:extLst>
          </p:cNvPr>
          <p:cNvSpPr/>
          <p:nvPr/>
        </p:nvSpPr>
        <p:spPr>
          <a:xfrm>
            <a:off x="2990336" y="2294303"/>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00EBBB-133D-2E01-2CB6-C6C3B2CD2D58}"/>
              </a:ext>
            </a:extLst>
          </p:cNvPr>
          <p:cNvSpPr/>
          <p:nvPr/>
        </p:nvSpPr>
        <p:spPr>
          <a:xfrm>
            <a:off x="5772985" y="2294303"/>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8DF4B6-33D5-3AFD-9379-B7184AFFC5B7}"/>
              </a:ext>
            </a:extLst>
          </p:cNvPr>
          <p:cNvSpPr txBox="1"/>
          <p:nvPr/>
        </p:nvSpPr>
        <p:spPr>
          <a:xfrm>
            <a:off x="7627255" y="2133090"/>
            <a:ext cx="2229330" cy="923330"/>
          </a:xfrm>
          <a:prstGeom prst="rect">
            <a:avLst/>
          </a:prstGeom>
          <a:noFill/>
        </p:spPr>
        <p:txBody>
          <a:bodyPr wrap="square" rtlCol="0">
            <a:spAutoFit/>
          </a:bodyPr>
          <a:lstStyle/>
          <a:p>
            <a:r>
              <a:rPr lang="en-US" dirty="0">
                <a:solidFill>
                  <a:srgbClr val="C00000"/>
                </a:solidFill>
                <a:latin typeface="Cambria" panose="02040503050406030204" pitchFamily="18" charset="0"/>
              </a:rPr>
              <a:t>Reduction in Performance Overhead</a:t>
            </a:r>
          </a:p>
        </p:txBody>
      </p:sp>
      <p:sp>
        <p:nvSpPr>
          <p:cNvPr id="8" name="TextBox 7">
            <a:extLst>
              <a:ext uri="{FF2B5EF4-FFF2-40B4-BE49-F238E27FC236}">
                <a16:creationId xmlns:a16="http://schemas.microsoft.com/office/drawing/2014/main" id="{1C283BD7-64AE-A867-7D99-9430B64D4199}"/>
              </a:ext>
            </a:extLst>
          </p:cNvPr>
          <p:cNvSpPr txBox="1"/>
          <p:nvPr/>
        </p:nvSpPr>
        <p:spPr>
          <a:xfrm>
            <a:off x="1098677" y="5181089"/>
            <a:ext cx="6946645"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sp>
        <p:nvSpPr>
          <p:cNvPr id="11" name="TextBox 10">
            <a:extLst>
              <a:ext uri="{FF2B5EF4-FFF2-40B4-BE49-F238E27FC236}">
                <a16:creationId xmlns:a16="http://schemas.microsoft.com/office/drawing/2014/main" id="{BBAF19EF-85E8-73A6-7A1C-E6DB0782AA06}"/>
              </a:ext>
            </a:extLst>
          </p:cNvPr>
          <p:cNvSpPr txBox="1"/>
          <p:nvPr/>
        </p:nvSpPr>
        <p:spPr>
          <a:xfrm rot="16200000">
            <a:off x="-861840" y="3095098"/>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3" name="Title 2">
            <a:extLst>
              <a:ext uri="{FF2B5EF4-FFF2-40B4-BE49-F238E27FC236}">
                <a16:creationId xmlns:a16="http://schemas.microsoft.com/office/drawing/2014/main" id="{63D28DF3-1297-85F8-5746-9BD7F81B2A2E}"/>
              </a:ext>
            </a:extLst>
          </p:cNvPr>
          <p:cNvSpPr>
            <a:spLocks noGrp="1"/>
          </p:cNvSpPr>
          <p:nvPr>
            <p:ph type="title"/>
          </p:nvPr>
        </p:nvSpPr>
        <p:spPr/>
        <p:txBody>
          <a:bodyPr>
            <a:normAutofit/>
          </a:bodyPr>
          <a:lstStyle/>
          <a:p>
            <a:r>
              <a:rPr lang="en-US" dirty="0"/>
              <a:t>Implications on Future Solutions</a:t>
            </a:r>
          </a:p>
        </p:txBody>
      </p:sp>
      <p:sp>
        <p:nvSpPr>
          <p:cNvPr id="42" name="Title 1">
            <a:extLst>
              <a:ext uri="{FF2B5EF4-FFF2-40B4-BE49-F238E27FC236}">
                <a16:creationId xmlns:a16="http://schemas.microsoft.com/office/drawing/2014/main" id="{A1CB6B22-55E3-C030-FCA0-916B560CCB3C}"/>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7" name="Slide Number Placeholder 3">
            <a:extLst>
              <a:ext uri="{FF2B5EF4-FFF2-40B4-BE49-F238E27FC236}">
                <a16:creationId xmlns:a16="http://schemas.microsoft.com/office/drawing/2014/main" id="{9D1E2096-E931-983E-C0ED-4B79109E0EC8}"/>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155</a:t>
            </a:fld>
            <a:endParaRPr lang="en-US" dirty="0"/>
          </a:p>
        </p:txBody>
      </p:sp>
      <p:sp>
        <p:nvSpPr>
          <p:cNvPr id="12" name="TextBox 11">
            <a:extLst>
              <a:ext uri="{FF2B5EF4-FFF2-40B4-BE49-F238E27FC236}">
                <a16:creationId xmlns:a16="http://schemas.microsoft.com/office/drawing/2014/main" id="{5C8E9D60-ECA8-F434-7C6B-4AA3F35631CD}"/>
              </a:ext>
            </a:extLst>
          </p:cNvPr>
          <p:cNvSpPr txBox="1"/>
          <p:nvPr/>
        </p:nvSpPr>
        <p:spPr>
          <a:xfrm>
            <a:off x="7706059" y="3031555"/>
            <a:ext cx="1035861" cy="646331"/>
          </a:xfrm>
          <a:prstGeom prst="rect">
            <a:avLst/>
          </a:prstGeom>
          <a:solidFill>
            <a:srgbClr val="C00000"/>
          </a:solidFill>
          <a:ln w="28575">
            <a:solidFill>
              <a:schemeClr val="tx1"/>
            </a:solidFill>
          </a:ln>
        </p:spPr>
        <p:txBody>
          <a:bodyPr wrap="none" rtlCol="0">
            <a:spAutoFit/>
          </a:bodyPr>
          <a:lstStyle/>
          <a:p>
            <a:pPr algn="ctr"/>
            <a:r>
              <a:rPr lang="en-US" dirty="0">
                <a:solidFill>
                  <a:schemeClr val="bg1"/>
                </a:solidFill>
                <a:latin typeface="Cambria" panose="02040503050406030204" pitchFamily="18" charset="0"/>
              </a:rPr>
              <a:t>1.95x</a:t>
            </a:r>
          </a:p>
          <a:p>
            <a:pPr algn="ctr"/>
            <a:r>
              <a:rPr lang="en-US" dirty="0">
                <a:solidFill>
                  <a:schemeClr val="bg1"/>
                </a:solidFill>
                <a:latin typeface="Cambria" panose="02040503050406030204" pitchFamily="18" charset="0"/>
              </a:rPr>
              <a:t>Speedup</a:t>
            </a:r>
          </a:p>
        </p:txBody>
      </p:sp>
      <p:cxnSp>
        <p:nvCxnSpPr>
          <p:cNvPr id="4" name="Straight Arrow Connector 3">
            <a:extLst>
              <a:ext uri="{FF2B5EF4-FFF2-40B4-BE49-F238E27FC236}">
                <a16:creationId xmlns:a16="http://schemas.microsoft.com/office/drawing/2014/main" id="{F5BD1AA1-F531-827D-ABE2-8F140B707C7C}"/>
              </a:ext>
            </a:extLst>
          </p:cNvPr>
          <p:cNvCxnSpPr>
            <a:cxnSpLocks/>
          </p:cNvCxnSpPr>
          <p:nvPr/>
        </p:nvCxnSpPr>
        <p:spPr>
          <a:xfrm flipV="1">
            <a:off x="7588122" y="2215896"/>
            <a:ext cx="0" cy="1417320"/>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aphicFrame>
        <p:nvGraphicFramePr>
          <p:cNvPr id="18" name="Chart 17">
            <a:extLst>
              <a:ext uri="{FF2B5EF4-FFF2-40B4-BE49-F238E27FC236}">
                <a16:creationId xmlns:a16="http://schemas.microsoft.com/office/drawing/2014/main" id="{5B88717B-D926-2D48-AAEA-63FC7C1836AD}"/>
              </a:ext>
            </a:extLst>
          </p:cNvPr>
          <p:cNvGraphicFramePr>
            <a:graphicFrameLocks/>
          </p:cNvGraphicFramePr>
          <p:nvPr/>
        </p:nvGraphicFramePr>
        <p:xfrm>
          <a:off x="844422" y="1713790"/>
          <a:ext cx="6743700" cy="3501280"/>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CFE11675-0D1C-F7F5-2481-ABF34B3F5FBF}"/>
              </a:ext>
            </a:extLst>
          </p:cNvPr>
          <p:cNvSpPr txBox="1"/>
          <p:nvPr/>
        </p:nvSpPr>
        <p:spPr>
          <a:xfrm>
            <a:off x="4115303" y="1430075"/>
            <a:ext cx="913392" cy="461665"/>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PARA</a:t>
            </a:r>
            <a:endParaRPr lang="en-US" dirty="0">
              <a:latin typeface="Cambria" panose="02040503050406030204" pitchFamily="18" charset="0"/>
              <a:ea typeface="Helvetica Neue" panose="02000503000000020004" pitchFamily="2" charset="0"/>
              <a:cs typeface="Helvetica Neue" panose="02000503000000020004" pitchFamily="2" charset="0"/>
            </a:endParaRPr>
          </a:p>
        </p:txBody>
      </p:sp>
      <p:sp>
        <p:nvSpPr>
          <p:cNvPr id="2" name="Right Brace 1">
            <a:extLst>
              <a:ext uri="{FF2B5EF4-FFF2-40B4-BE49-F238E27FC236}">
                <a16:creationId xmlns:a16="http://schemas.microsoft.com/office/drawing/2014/main" id="{F67B3423-49BD-4A36-9967-CF41DDFC250B}"/>
              </a:ext>
            </a:extLst>
          </p:cNvPr>
          <p:cNvSpPr/>
          <p:nvPr/>
        </p:nvSpPr>
        <p:spPr>
          <a:xfrm>
            <a:off x="3487119" y="3316514"/>
            <a:ext cx="216976" cy="992015"/>
          </a:xfrm>
          <a:prstGeom prst="rightBrace">
            <a:avLst>
              <a:gd name="adj1" fmla="val 45124"/>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94695F3-6501-04B0-A735-76E68B2C0007}"/>
              </a:ext>
            </a:extLst>
          </p:cNvPr>
          <p:cNvSpPr txBox="1"/>
          <p:nvPr/>
        </p:nvSpPr>
        <p:spPr>
          <a:xfrm>
            <a:off x="3683430" y="3206823"/>
            <a:ext cx="2394341" cy="1200329"/>
          </a:xfrm>
          <a:prstGeom prst="rect">
            <a:avLst/>
          </a:prstGeom>
          <a:noFill/>
        </p:spPr>
        <p:txBody>
          <a:bodyPr wrap="square" rtlCol="0">
            <a:spAutoFit/>
          </a:bodyPr>
          <a:lstStyle/>
          <a:p>
            <a:r>
              <a:rPr lang="en-US" dirty="0">
                <a:solidFill>
                  <a:srgbClr val="C00000"/>
                </a:solidFill>
                <a:latin typeface="Cambria" panose="02040503050406030204" pitchFamily="18" charset="0"/>
              </a:rPr>
              <a:t>Evaluated for three different vulnerability profiles gathered from real DRAM modules</a:t>
            </a:r>
          </a:p>
        </p:txBody>
      </p:sp>
    </p:spTree>
    <p:extLst>
      <p:ext uri="{BB962C8B-B14F-4D97-AF65-F5344CB8AC3E}">
        <p14:creationId xmlns:p14="http://schemas.microsoft.com/office/powerpoint/2010/main" val="24023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graphicEl>
                                              <a:chart seriesIdx="0"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graphicEl>
                                              <a:chart seriesIdx="1"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graphicEl>
                                              <a:chart seriesIdx="2"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graphicEl>
                                              <a:chart seriesIdx="3" categoryIdx="-4" bldStep="series"/>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animBg="1"/>
      <p:bldP spid="12" grpId="0" animBg="1"/>
      <p:bldGraphic spid="18" grpId="0" uiExpand="1">
        <p:bldSub>
          <a:bldChart bld="series" animBg="0"/>
        </p:bldSub>
      </p:bldGraphic>
      <p:bldP spid="2" grpId="0" animBg="1"/>
      <p:bldP spid="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96620-9C6C-4DC9-6F00-DE9CF998CCB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FA0CC81-3FD2-DE64-DBC4-4B7A939E3E4F}"/>
              </a:ext>
            </a:extLst>
          </p:cNvPr>
          <p:cNvSpPr/>
          <p:nvPr/>
        </p:nvSpPr>
        <p:spPr>
          <a:xfrm>
            <a:off x="3060314"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5220A6-5627-AF53-DAD8-14792B031759}"/>
              </a:ext>
            </a:extLst>
          </p:cNvPr>
          <p:cNvSpPr/>
          <p:nvPr/>
        </p:nvSpPr>
        <p:spPr>
          <a:xfrm>
            <a:off x="5842963"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D057567-2E21-4ADB-7278-69CADB65A9A4}"/>
              </a:ext>
            </a:extLst>
          </p:cNvPr>
          <p:cNvSpPr txBox="1"/>
          <p:nvPr/>
        </p:nvSpPr>
        <p:spPr>
          <a:xfrm rot="16200000">
            <a:off x="-1361053" y="3117425"/>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3" name="Title 2">
            <a:extLst>
              <a:ext uri="{FF2B5EF4-FFF2-40B4-BE49-F238E27FC236}">
                <a16:creationId xmlns:a16="http://schemas.microsoft.com/office/drawing/2014/main" id="{1C1E72CB-6C9A-D8E4-2A76-0AF375A4EFE8}"/>
              </a:ext>
            </a:extLst>
          </p:cNvPr>
          <p:cNvSpPr>
            <a:spLocks noGrp="1"/>
          </p:cNvSpPr>
          <p:nvPr>
            <p:ph type="title"/>
          </p:nvPr>
        </p:nvSpPr>
        <p:spPr/>
        <p:txBody>
          <a:bodyPr>
            <a:normAutofit/>
          </a:bodyPr>
          <a:lstStyle/>
          <a:p>
            <a:r>
              <a:rPr lang="en-US" dirty="0"/>
              <a:t>Implications on Future Solutions</a:t>
            </a:r>
          </a:p>
        </p:txBody>
      </p:sp>
      <p:sp>
        <p:nvSpPr>
          <p:cNvPr id="42" name="Title 1">
            <a:extLst>
              <a:ext uri="{FF2B5EF4-FFF2-40B4-BE49-F238E27FC236}">
                <a16:creationId xmlns:a16="http://schemas.microsoft.com/office/drawing/2014/main" id="{10A1BCA6-537F-5F69-38FA-E8F4B1EB4F64}"/>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7" name="Slide Number Placeholder 3">
            <a:extLst>
              <a:ext uri="{FF2B5EF4-FFF2-40B4-BE49-F238E27FC236}">
                <a16:creationId xmlns:a16="http://schemas.microsoft.com/office/drawing/2014/main" id="{1EF0B180-984B-267A-1FF8-3D10E1D22407}"/>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156</a:t>
            </a:fld>
            <a:endParaRPr lang="en-US" dirty="0"/>
          </a:p>
        </p:txBody>
      </p:sp>
      <p:pic>
        <p:nvPicPr>
          <p:cNvPr id="2" name="Picture 1">
            <a:extLst>
              <a:ext uri="{FF2B5EF4-FFF2-40B4-BE49-F238E27FC236}">
                <a16:creationId xmlns:a16="http://schemas.microsoft.com/office/drawing/2014/main" id="{AF72CEF8-025A-F5EA-DC3C-C57B40E5E6E6}"/>
              </a:ext>
            </a:extLst>
          </p:cNvPr>
          <p:cNvPicPr>
            <a:picLocks noChangeAspect="1"/>
          </p:cNvPicPr>
          <p:nvPr/>
        </p:nvPicPr>
        <p:blipFill>
          <a:blip r:embed="rId3"/>
          <a:stretch>
            <a:fillRect/>
          </a:stretch>
        </p:blipFill>
        <p:spPr>
          <a:xfrm>
            <a:off x="738760" y="1122367"/>
            <a:ext cx="7906260" cy="2364390"/>
          </a:xfrm>
          <a:prstGeom prst="rect">
            <a:avLst/>
          </a:prstGeom>
        </p:spPr>
      </p:pic>
      <p:pic>
        <p:nvPicPr>
          <p:cNvPr id="13" name="Picture 12">
            <a:extLst>
              <a:ext uri="{FF2B5EF4-FFF2-40B4-BE49-F238E27FC236}">
                <a16:creationId xmlns:a16="http://schemas.microsoft.com/office/drawing/2014/main" id="{60948AF9-6606-443D-1C60-A787528EA794}"/>
              </a:ext>
            </a:extLst>
          </p:cNvPr>
          <p:cNvPicPr>
            <a:picLocks noChangeAspect="1"/>
          </p:cNvPicPr>
          <p:nvPr/>
        </p:nvPicPr>
        <p:blipFill>
          <a:blip r:embed="rId4"/>
          <a:stretch>
            <a:fillRect/>
          </a:stretch>
        </p:blipFill>
        <p:spPr>
          <a:xfrm>
            <a:off x="800428" y="3487619"/>
            <a:ext cx="3903624" cy="2364390"/>
          </a:xfrm>
          <a:prstGeom prst="rect">
            <a:avLst/>
          </a:prstGeom>
        </p:spPr>
      </p:pic>
      <p:sp>
        <p:nvSpPr>
          <p:cNvPr id="8" name="TextBox 7">
            <a:extLst>
              <a:ext uri="{FF2B5EF4-FFF2-40B4-BE49-F238E27FC236}">
                <a16:creationId xmlns:a16="http://schemas.microsoft.com/office/drawing/2014/main" id="{BD6F6DE5-0AD0-1AA8-A764-F22BACD8D133}"/>
              </a:ext>
            </a:extLst>
          </p:cNvPr>
          <p:cNvSpPr txBox="1"/>
          <p:nvPr/>
        </p:nvSpPr>
        <p:spPr>
          <a:xfrm>
            <a:off x="1645623" y="5743277"/>
            <a:ext cx="6879319"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cxnSp>
        <p:nvCxnSpPr>
          <p:cNvPr id="4" name="Straight Arrow Connector 3">
            <a:extLst>
              <a:ext uri="{FF2B5EF4-FFF2-40B4-BE49-F238E27FC236}">
                <a16:creationId xmlns:a16="http://schemas.microsoft.com/office/drawing/2014/main" id="{5DFFF1B7-DF62-9933-9839-4D320ADA3B3E}"/>
              </a:ext>
            </a:extLst>
          </p:cNvPr>
          <p:cNvCxnSpPr>
            <a:cxnSpLocks/>
          </p:cNvCxnSpPr>
          <p:nvPr/>
        </p:nvCxnSpPr>
        <p:spPr>
          <a:xfrm flipV="1">
            <a:off x="4519000" y="1770594"/>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942E0FCE-B3AE-B6F2-8E3B-1774A2F4AD02}"/>
              </a:ext>
            </a:extLst>
          </p:cNvPr>
          <p:cNvCxnSpPr>
            <a:cxnSpLocks/>
          </p:cNvCxnSpPr>
          <p:nvPr/>
        </p:nvCxnSpPr>
        <p:spPr>
          <a:xfrm flipV="1">
            <a:off x="8524942" y="2105450"/>
            <a:ext cx="0" cy="770180"/>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380FEFA8-A34A-B09F-4B9B-6BC6C529603D}"/>
              </a:ext>
            </a:extLst>
          </p:cNvPr>
          <p:cNvCxnSpPr>
            <a:cxnSpLocks/>
          </p:cNvCxnSpPr>
          <p:nvPr/>
        </p:nvCxnSpPr>
        <p:spPr>
          <a:xfrm flipV="1">
            <a:off x="4604863" y="4165294"/>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id="{20B3A110-8E8A-EE31-F07A-FC6773189ECD}"/>
              </a:ext>
            </a:extLst>
          </p:cNvPr>
          <p:cNvPicPr>
            <a:picLocks noChangeAspect="1"/>
          </p:cNvPicPr>
          <p:nvPr/>
        </p:nvPicPr>
        <p:blipFill>
          <a:blip r:embed="rId5"/>
          <a:stretch>
            <a:fillRect/>
          </a:stretch>
        </p:blipFill>
        <p:spPr>
          <a:xfrm>
            <a:off x="4740043" y="3486755"/>
            <a:ext cx="3903624" cy="2343239"/>
          </a:xfrm>
          <a:prstGeom prst="rect">
            <a:avLst/>
          </a:prstGeom>
        </p:spPr>
      </p:pic>
      <p:cxnSp>
        <p:nvCxnSpPr>
          <p:cNvPr id="19" name="Straight Arrow Connector 18">
            <a:extLst>
              <a:ext uri="{FF2B5EF4-FFF2-40B4-BE49-F238E27FC236}">
                <a16:creationId xmlns:a16="http://schemas.microsoft.com/office/drawing/2014/main" id="{6FA28F58-8547-9B34-3C5B-7F274942B9AA}"/>
              </a:ext>
            </a:extLst>
          </p:cNvPr>
          <p:cNvCxnSpPr>
            <a:cxnSpLocks/>
          </p:cNvCxnSpPr>
          <p:nvPr/>
        </p:nvCxnSpPr>
        <p:spPr>
          <a:xfrm flipV="1">
            <a:off x="8610215" y="4514126"/>
            <a:ext cx="0" cy="331129"/>
          </a:xfrm>
          <a:prstGeom prst="straightConnector1">
            <a:avLst/>
          </a:prstGeom>
          <a:ln w="698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157887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2EA0-7E50-9D71-6331-DB6C7312635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308C559-B1FC-564D-8AB2-347FC6495522}"/>
              </a:ext>
            </a:extLst>
          </p:cNvPr>
          <p:cNvSpPr/>
          <p:nvPr/>
        </p:nvSpPr>
        <p:spPr>
          <a:xfrm>
            <a:off x="3060314"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685611-1E00-930E-631B-B10FFC1C52F5}"/>
              </a:ext>
            </a:extLst>
          </p:cNvPr>
          <p:cNvSpPr/>
          <p:nvPr/>
        </p:nvSpPr>
        <p:spPr>
          <a:xfrm>
            <a:off x="5842963"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DDCFF-BD8A-01FB-B907-4D115940F06A}"/>
              </a:ext>
            </a:extLst>
          </p:cNvPr>
          <p:cNvSpPr txBox="1"/>
          <p:nvPr/>
        </p:nvSpPr>
        <p:spPr>
          <a:xfrm rot="16200000">
            <a:off x="-1361053" y="3117425"/>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3" name="Title 2">
            <a:extLst>
              <a:ext uri="{FF2B5EF4-FFF2-40B4-BE49-F238E27FC236}">
                <a16:creationId xmlns:a16="http://schemas.microsoft.com/office/drawing/2014/main" id="{7EC62535-1510-BB8D-6418-24175042042F}"/>
              </a:ext>
            </a:extLst>
          </p:cNvPr>
          <p:cNvSpPr>
            <a:spLocks noGrp="1"/>
          </p:cNvSpPr>
          <p:nvPr>
            <p:ph type="title"/>
          </p:nvPr>
        </p:nvSpPr>
        <p:spPr/>
        <p:txBody>
          <a:bodyPr>
            <a:normAutofit/>
          </a:bodyPr>
          <a:lstStyle/>
          <a:p>
            <a:r>
              <a:rPr lang="en-US" dirty="0"/>
              <a:t>Implications on Future Solutions</a:t>
            </a:r>
          </a:p>
        </p:txBody>
      </p:sp>
      <p:sp>
        <p:nvSpPr>
          <p:cNvPr id="42" name="Title 1">
            <a:extLst>
              <a:ext uri="{FF2B5EF4-FFF2-40B4-BE49-F238E27FC236}">
                <a16:creationId xmlns:a16="http://schemas.microsoft.com/office/drawing/2014/main" id="{3F15FACF-0DA3-8E83-ADEF-D9A4E6F9BC37}"/>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7" name="Slide Number Placeholder 3">
            <a:extLst>
              <a:ext uri="{FF2B5EF4-FFF2-40B4-BE49-F238E27FC236}">
                <a16:creationId xmlns:a16="http://schemas.microsoft.com/office/drawing/2014/main" id="{DCDDB5E9-B44A-B194-EC96-FE939ACCC150}"/>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157</a:t>
            </a:fld>
            <a:endParaRPr lang="en-US" dirty="0"/>
          </a:p>
        </p:txBody>
      </p:sp>
      <p:pic>
        <p:nvPicPr>
          <p:cNvPr id="2" name="Picture 1">
            <a:extLst>
              <a:ext uri="{FF2B5EF4-FFF2-40B4-BE49-F238E27FC236}">
                <a16:creationId xmlns:a16="http://schemas.microsoft.com/office/drawing/2014/main" id="{3523B3E0-34BD-2E14-55E9-B1CE66E12805}"/>
              </a:ext>
            </a:extLst>
          </p:cNvPr>
          <p:cNvPicPr>
            <a:picLocks noChangeAspect="1"/>
          </p:cNvPicPr>
          <p:nvPr/>
        </p:nvPicPr>
        <p:blipFill>
          <a:blip r:embed="rId3"/>
          <a:stretch>
            <a:fillRect/>
          </a:stretch>
        </p:blipFill>
        <p:spPr>
          <a:xfrm>
            <a:off x="738760" y="1122367"/>
            <a:ext cx="7906260" cy="2364390"/>
          </a:xfrm>
          <a:prstGeom prst="rect">
            <a:avLst/>
          </a:prstGeom>
        </p:spPr>
      </p:pic>
      <p:pic>
        <p:nvPicPr>
          <p:cNvPr id="13" name="Picture 12">
            <a:extLst>
              <a:ext uri="{FF2B5EF4-FFF2-40B4-BE49-F238E27FC236}">
                <a16:creationId xmlns:a16="http://schemas.microsoft.com/office/drawing/2014/main" id="{ED72C11A-29DD-D1C1-0D28-9A13DAF8EE94}"/>
              </a:ext>
            </a:extLst>
          </p:cNvPr>
          <p:cNvPicPr>
            <a:picLocks noChangeAspect="1"/>
          </p:cNvPicPr>
          <p:nvPr/>
        </p:nvPicPr>
        <p:blipFill>
          <a:blip r:embed="rId4"/>
          <a:stretch>
            <a:fillRect/>
          </a:stretch>
        </p:blipFill>
        <p:spPr>
          <a:xfrm>
            <a:off x="800428" y="3487619"/>
            <a:ext cx="3903624" cy="2364390"/>
          </a:xfrm>
          <a:prstGeom prst="rect">
            <a:avLst/>
          </a:prstGeom>
        </p:spPr>
      </p:pic>
      <p:sp>
        <p:nvSpPr>
          <p:cNvPr id="8" name="TextBox 7">
            <a:extLst>
              <a:ext uri="{FF2B5EF4-FFF2-40B4-BE49-F238E27FC236}">
                <a16:creationId xmlns:a16="http://schemas.microsoft.com/office/drawing/2014/main" id="{399F1578-FF5E-8006-28B2-7C082C25048C}"/>
              </a:ext>
            </a:extLst>
          </p:cNvPr>
          <p:cNvSpPr txBox="1"/>
          <p:nvPr/>
        </p:nvSpPr>
        <p:spPr>
          <a:xfrm>
            <a:off x="1645623" y="5743277"/>
            <a:ext cx="6879319"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cxnSp>
        <p:nvCxnSpPr>
          <p:cNvPr id="4" name="Straight Arrow Connector 3">
            <a:extLst>
              <a:ext uri="{FF2B5EF4-FFF2-40B4-BE49-F238E27FC236}">
                <a16:creationId xmlns:a16="http://schemas.microsoft.com/office/drawing/2014/main" id="{16C8C651-C698-F411-D4EC-26BC10F30C97}"/>
              </a:ext>
            </a:extLst>
          </p:cNvPr>
          <p:cNvCxnSpPr>
            <a:cxnSpLocks/>
          </p:cNvCxnSpPr>
          <p:nvPr/>
        </p:nvCxnSpPr>
        <p:spPr>
          <a:xfrm flipV="1">
            <a:off x="4519000" y="1770594"/>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4E91C831-CB39-2512-20B4-CFEE6ECE8A2F}"/>
              </a:ext>
            </a:extLst>
          </p:cNvPr>
          <p:cNvCxnSpPr>
            <a:cxnSpLocks/>
          </p:cNvCxnSpPr>
          <p:nvPr/>
        </p:nvCxnSpPr>
        <p:spPr>
          <a:xfrm flipV="1">
            <a:off x="8524942" y="2105450"/>
            <a:ext cx="0" cy="770180"/>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8B54BA00-6832-3CF3-45DA-4BB79852D7AA}"/>
              </a:ext>
            </a:extLst>
          </p:cNvPr>
          <p:cNvCxnSpPr>
            <a:cxnSpLocks/>
          </p:cNvCxnSpPr>
          <p:nvPr/>
        </p:nvCxnSpPr>
        <p:spPr>
          <a:xfrm flipV="1">
            <a:off x="4604863" y="4165294"/>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id="{31465DC8-ABDA-F59E-0E17-FA4CC4CBBCCE}"/>
              </a:ext>
            </a:extLst>
          </p:cNvPr>
          <p:cNvPicPr>
            <a:picLocks noChangeAspect="1"/>
          </p:cNvPicPr>
          <p:nvPr/>
        </p:nvPicPr>
        <p:blipFill>
          <a:blip r:embed="rId5"/>
          <a:stretch>
            <a:fillRect/>
          </a:stretch>
        </p:blipFill>
        <p:spPr>
          <a:xfrm>
            <a:off x="4740043" y="3486755"/>
            <a:ext cx="3903624" cy="2343239"/>
          </a:xfrm>
          <a:prstGeom prst="rect">
            <a:avLst/>
          </a:prstGeom>
        </p:spPr>
      </p:pic>
      <p:cxnSp>
        <p:nvCxnSpPr>
          <p:cNvPr id="19" name="Straight Arrow Connector 18">
            <a:extLst>
              <a:ext uri="{FF2B5EF4-FFF2-40B4-BE49-F238E27FC236}">
                <a16:creationId xmlns:a16="http://schemas.microsoft.com/office/drawing/2014/main" id="{96D541B6-06A4-74DE-79F8-F37D39531F10}"/>
              </a:ext>
            </a:extLst>
          </p:cNvPr>
          <p:cNvCxnSpPr>
            <a:cxnSpLocks/>
          </p:cNvCxnSpPr>
          <p:nvPr/>
        </p:nvCxnSpPr>
        <p:spPr>
          <a:xfrm flipV="1">
            <a:off x="8610215" y="4514126"/>
            <a:ext cx="0" cy="331129"/>
          </a:xfrm>
          <a:prstGeom prst="straightConnector1">
            <a:avLst/>
          </a:prstGeom>
          <a:ln w="698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4EB7AD24-B94C-793A-267B-7072E45B8943}"/>
              </a:ext>
            </a:extLst>
          </p:cNvPr>
          <p:cNvSpPr/>
          <p:nvPr/>
        </p:nvSpPr>
        <p:spPr>
          <a:xfrm>
            <a:off x="0" y="965201"/>
            <a:ext cx="9144000" cy="5424713"/>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0FB0E78-A2BE-94F3-C8D0-0A9A1848E34E}"/>
              </a:ext>
            </a:extLst>
          </p:cNvPr>
          <p:cNvSpPr txBox="1"/>
          <p:nvPr/>
        </p:nvSpPr>
        <p:spPr>
          <a:xfrm>
            <a:off x="2253703" y="2358895"/>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1.63x Speedup</a:t>
            </a:r>
          </a:p>
        </p:txBody>
      </p:sp>
      <p:sp>
        <p:nvSpPr>
          <p:cNvPr id="15" name="TextBox 14">
            <a:extLst>
              <a:ext uri="{FF2B5EF4-FFF2-40B4-BE49-F238E27FC236}">
                <a16:creationId xmlns:a16="http://schemas.microsoft.com/office/drawing/2014/main" id="{65905482-3453-1FF6-4BBA-8FF48D2812A2}"/>
              </a:ext>
            </a:extLst>
          </p:cNvPr>
          <p:cNvSpPr txBox="1"/>
          <p:nvPr/>
        </p:nvSpPr>
        <p:spPr>
          <a:xfrm>
            <a:off x="6270511" y="2382109"/>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4.88x Speedup</a:t>
            </a:r>
          </a:p>
        </p:txBody>
      </p:sp>
      <p:sp>
        <p:nvSpPr>
          <p:cNvPr id="17" name="TextBox 16">
            <a:extLst>
              <a:ext uri="{FF2B5EF4-FFF2-40B4-BE49-F238E27FC236}">
                <a16:creationId xmlns:a16="http://schemas.microsoft.com/office/drawing/2014/main" id="{6E563CD0-CDE3-52D3-130D-A59314B3737F}"/>
              </a:ext>
            </a:extLst>
          </p:cNvPr>
          <p:cNvSpPr txBox="1"/>
          <p:nvPr/>
        </p:nvSpPr>
        <p:spPr>
          <a:xfrm>
            <a:off x="6270511" y="4718612"/>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1.07x Speedup</a:t>
            </a:r>
          </a:p>
        </p:txBody>
      </p:sp>
      <p:sp>
        <p:nvSpPr>
          <p:cNvPr id="18" name="TextBox 17">
            <a:extLst>
              <a:ext uri="{FF2B5EF4-FFF2-40B4-BE49-F238E27FC236}">
                <a16:creationId xmlns:a16="http://schemas.microsoft.com/office/drawing/2014/main" id="{4F2B9302-4D2C-632F-5975-F59A0B45E8FB}"/>
              </a:ext>
            </a:extLst>
          </p:cNvPr>
          <p:cNvSpPr txBox="1"/>
          <p:nvPr/>
        </p:nvSpPr>
        <p:spPr>
          <a:xfrm>
            <a:off x="2253703" y="4718612"/>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4.80x Speedup</a:t>
            </a:r>
          </a:p>
        </p:txBody>
      </p:sp>
      <p:sp>
        <p:nvSpPr>
          <p:cNvPr id="20" name="Rectangle 19">
            <a:extLst>
              <a:ext uri="{FF2B5EF4-FFF2-40B4-BE49-F238E27FC236}">
                <a16:creationId xmlns:a16="http://schemas.microsoft.com/office/drawing/2014/main" id="{5F511E28-FCFA-4257-F101-F36600A480BA}"/>
              </a:ext>
            </a:extLst>
          </p:cNvPr>
          <p:cNvSpPr/>
          <p:nvPr/>
        </p:nvSpPr>
        <p:spPr>
          <a:xfrm>
            <a:off x="20253" y="3094996"/>
            <a:ext cx="9113481" cy="1080000"/>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Cambria" panose="02040503050406030204" pitchFamily="18" charset="0"/>
              </a:rPr>
              <a:t>Svärd</a:t>
            </a:r>
            <a:r>
              <a:rPr lang="en-US" sz="3200" dirty="0">
                <a:solidFill>
                  <a:schemeClr val="tx1"/>
                </a:solidFill>
                <a:latin typeface="Cambria" panose="02040503050406030204" pitchFamily="18" charset="0"/>
              </a:rPr>
              <a:t> significantly </a:t>
            </a:r>
            <a:r>
              <a:rPr lang="en-US" sz="3200" b="1" dirty="0">
                <a:solidFill>
                  <a:srgbClr val="C00000"/>
                </a:solidFill>
                <a:latin typeface="Cambria" panose="02040503050406030204" pitchFamily="18" charset="0"/>
              </a:rPr>
              <a:t>reduces </a:t>
            </a:r>
            <a:br>
              <a:rPr lang="en-US" sz="3200" b="1" dirty="0">
                <a:solidFill>
                  <a:srgbClr val="C00000"/>
                </a:solidFill>
                <a:latin typeface="Cambria" panose="02040503050406030204" pitchFamily="18" charset="0"/>
              </a:rPr>
            </a:br>
            <a:r>
              <a:rPr lang="en-US" sz="3200" b="1" dirty="0">
                <a:solidFill>
                  <a:srgbClr val="C00000"/>
                </a:solidFill>
                <a:latin typeface="Cambria" panose="02040503050406030204" pitchFamily="18" charset="0"/>
              </a:rPr>
              <a:t>the performance overhead </a:t>
            </a:r>
            <a:r>
              <a:rPr lang="en-US" sz="3200" dirty="0">
                <a:solidFill>
                  <a:schemeClr val="tx1"/>
                </a:solidFill>
                <a:latin typeface="Cambria" panose="02040503050406030204" pitchFamily="18" charset="0"/>
              </a:rPr>
              <a:t>of existing solutions</a:t>
            </a:r>
            <a:endParaRPr lang="en-US" sz="3200"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33803464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27FC-1606-EF1F-F703-23309D2AECA1}"/>
              </a:ext>
            </a:extLst>
          </p:cNvPr>
          <p:cNvSpPr>
            <a:spLocks noGrp="1"/>
          </p:cNvSpPr>
          <p:nvPr>
            <p:ph type="title"/>
          </p:nvPr>
        </p:nvSpPr>
        <p:spPr/>
        <p:txBody>
          <a:bodyPr/>
          <a:lstStyle/>
          <a:p>
            <a:r>
              <a:rPr lang="en-US" dirty="0"/>
              <a:t>More in the Paper</a:t>
            </a:r>
          </a:p>
        </p:txBody>
      </p:sp>
      <p:sp>
        <p:nvSpPr>
          <p:cNvPr id="3" name="Content Placeholder 2">
            <a:extLst>
              <a:ext uri="{FF2B5EF4-FFF2-40B4-BE49-F238E27FC236}">
                <a16:creationId xmlns:a16="http://schemas.microsoft.com/office/drawing/2014/main" id="{EE1AC90C-BD20-F9DA-2C78-E0B70CFBE724}"/>
              </a:ext>
            </a:extLst>
          </p:cNvPr>
          <p:cNvSpPr>
            <a:spLocks noGrp="1"/>
          </p:cNvSpPr>
          <p:nvPr>
            <p:ph idx="1"/>
          </p:nvPr>
        </p:nvSpPr>
        <p:spPr>
          <a:xfrm>
            <a:off x="-1" y="1114425"/>
            <a:ext cx="9143999" cy="5187698"/>
          </a:xfrm>
        </p:spPr>
        <p:txBody>
          <a:bodyPr>
            <a:normAutofit fontScale="92500" lnSpcReduction="10000"/>
          </a:bodyPr>
          <a:lstStyle/>
          <a:p>
            <a:pPr>
              <a:spcAft>
                <a:spcPts val="1200"/>
              </a:spcAft>
              <a:buClr>
                <a:schemeClr val="tx1"/>
              </a:buClr>
            </a:pPr>
            <a:r>
              <a:rPr lang="en-US" dirty="0">
                <a:solidFill>
                  <a:schemeClr val="accent6">
                    <a:lumMod val="50000"/>
                  </a:schemeClr>
                </a:solidFill>
              </a:rPr>
              <a:t>Spatial variation in read disturbance </a:t>
            </a:r>
            <a:r>
              <a:rPr lang="en-US" b="1" dirty="0">
                <a:solidFill>
                  <a:schemeClr val="accent6">
                    <a:lumMod val="50000"/>
                  </a:schemeClr>
                </a:solidFill>
              </a:rPr>
              <a:t>bit error rate </a:t>
            </a:r>
            <a:r>
              <a:rPr lang="en-US" dirty="0">
                <a:solidFill>
                  <a:schemeClr val="accent6">
                    <a:lumMod val="50000"/>
                  </a:schemeClr>
                </a:solidFill>
              </a:rPr>
              <a:t>across rows </a:t>
            </a:r>
            <a:endParaRPr lang="en-US" sz="1900" dirty="0">
              <a:solidFill>
                <a:schemeClr val="accent6">
                  <a:lumMod val="50000"/>
                </a:schemeClr>
              </a:solidFill>
            </a:endParaRPr>
          </a:p>
          <a:p>
            <a:pPr>
              <a:spcAft>
                <a:spcPts val="1200"/>
              </a:spcAft>
              <a:buClr>
                <a:schemeClr val="tx1"/>
              </a:buClr>
            </a:pPr>
            <a:r>
              <a:rPr lang="en-US" dirty="0"/>
              <a:t>Spatial variation of </a:t>
            </a:r>
            <a:r>
              <a:rPr lang="en-US" b="1" dirty="0" err="1"/>
              <a:t>RowPress</a:t>
            </a:r>
            <a:r>
              <a:rPr lang="en-US" b="1" dirty="0"/>
              <a:t> [Luo+ ISCA23] </a:t>
            </a:r>
            <a:r>
              <a:rPr lang="en-US" dirty="0"/>
              <a:t>across DRAM rows </a:t>
            </a:r>
            <a:endParaRPr lang="en-US" sz="1900" dirty="0"/>
          </a:p>
          <a:p>
            <a:pPr>
              <a:spcAft>
                <a:spcPts val="1200"/>
              </a:spcAft>
              <a:buClr>
                <a:schemeClr val="tx1"/>
              </a:buClr>
            </a:pPr>
            <a:r>
              <a:rPr lang="en-US" b="1" dirty="0">
                <a:solidFill>
                  <a:srgbClr val="002060"/>
                </a:solidFill>
              </a:rPr>
              <a:t>Algorithms and details </a:t>
            </a:r>
            <a:r>
              <a:rPr lang="en-US" dirty="0">
                <a:solidFill>
                  <a:srgbClr val="002060"/>
                </a:solidFill>
              </a:rPr>
              <a:t>of our experiments</a:t>
            </a:r>
            <a:endParaRPr lang="en-US" sz="1900" dirty="0"/>
          </a:p>
          <a:p>
            <a:pPr>
              <a:spcAft>
                <a:spcPts val="1200"/>
              </a:spcAft>
              <a:buClr>
                <a:schemeClr val="tx1"/>
              </a:buClr>
            </a:pPr>
            <a:r>
              <a:rPr lang="en-US" dirty="0">
                <a:solidFill>
                  <a:srgbClr val="C00000"/>
                </a:solidFill>
              </a:rPr>
              <a:t>Reverse-engineering of </a:t>
            </a:r>
            <a:r>
              <a:rPr lang="en-US" b="1" dirty="0">
                <a:solidFill>
                  <a:srgbClr val="C00000"/>
                </a:solidFill>
              </a:rPr>
              <a:t>subarray boundaries </a:t>
            </a:r>
          </a:p>
          <a:p>
            <a:pPr>
              <a:spcAft>
                <a:spcPts val="1200"/>
              </a:spcAft>
              <a:buClr>
                <a:schemeClr val="tx1"/>
              </a:buClr>
            </a:pPr>
            <a:r>
              <a:rPr lang="en-US" dirty="0" err="1">
                <a:solidFill>
                  <a:srgbClr val="7030A0"/>
                </a:solidFill>
              </a:rPr>
              <a:t>Svärd’s</a:t>
            </a:r>
            <a:r>
              <a:rPr lang="en-US" dirty="0">
                <a:solidFill>
                  <a:srgbClr val="7030A0"/>
                </a:solidFill>
              </a:rPr>
              <a:t> </a:t>
            </a:r>
            <a:r>
              <a:rPr lang="en-US" b="1" dirty="0">
                <a:solidFill>
                  <a:srgbClr val="7030A0"/>
                </a:solidFill>
              </a:rPr>
              <a:t>memory controller-based </a:t>
            </a:r>
            <a:r>
              <a:rPr lang="en-US" dirty="0">
                <a:solidFill>
                  <a:srgbClr val="7030A0"/>
                </a:solidFill>
              </a:rPr>
              <a:t>and </a:t>
            </a:r>
            <a:r>
              <a:rPr lang="en-US" b="1" dirty="0">
                <a:solidFill>
                  <a:srgbClr val="7030A0"/>
                </a:solidFill>
              </a:rPr>
              <a:t>on-DRAM-die</a:t>
            </a:r>
            <a:r>
              <a:rPr lang="en-US" dirty="0">
                <a:solidFill>
                  <a:srgbClr val="7030A0"/>
                </a:solidFill>
              </a:rPr>
              <a:t> implementations</a:t>
            </a:r>
          </a:p>
          <a:p>
            <a:pPr>
              <a:buClr>
                <a:schemeClr val="tx1"/>
              </a:buClr>
            </a:pPr>
            <a:r>
              <a:rPr lang="en-US" dirty="0">
                <a:solidFill>
                  <a:schemeClr val="accent5">
                    <a:lumMod val="75000"/>
                  </a:schemeClr>
                </a:solidFill>
              </a:rPr>
              <a:t>Hardware complexity analysis</a:t>
            </a:r>
          </a:p>
          <a:p>
            <a:pPr lvl="1">
              <a:buClr>
                <a:schemeClr val="tx1"/>
              </a:buClr>
            </a:pPr>
            <a:r>
              <a:rPr lang="en-US" dirty="0">
                <a:solidFill>
                  <a:schemeClr val="accent5">
                    <a:lumMod val="75000"/>
                  </a:schemeClr>
                </a:solidFill>
              </a:rPr>
              <a:t>Chip area cost</a:t>
            </a:r>
          </a:p>
          <a:p>
            <a:pPr marL="922338" lvl="2" indent="-230188">
              <a:buClr>
                <a:schemeClr val="tx1"/>
              </a:buClr>
            </a:pPr>
            <a:r>
              <a:rPr lang="en-US" dirty="0">
                <a:solidFill>
                  <a:schemeClr val="accent5">
                    <a:lumMod val="75000"/>
                  </a:schemeClr>
                </a:solidFill>
              </a:rPr>
              <a:t>MC-based: 0.027% of a processor die per DRAM bank</a:t>
            </a:r>
          </a:p>
          <a:p>
            <a:pPr marL="922338" lvl="2" indent="-230188">
              <a:buClr>
                <a:schemeClr val="tx1"/>
              </a:buClr>
            </a:pPr>
            <a:r>
              <a:rPr lang="en-US" dirty="0">
                <a:solidFill>
                  <a:schemeClr val="accent5">
                    <a:lumMod val="75000"/>
                  </a:schemeClr>
                </a:solidFill>
              </a:rPr>
              <a:t>DRAM-based: 0.006% increase the DRAM array (4 bits per row per chip)</a:t>
            </a:r>
          </a:p>
          <a:p>
            <a:pPr lvl="1">
              <a:spcAft>
                <a:spcPts val="1200"/>
              </a:spcAft>
              <a:buClr>
                <a:schemeClr val="tx1"/>
              </a:buClr>
            </a:pPr>
            <a:r>
              <a:rPr lang="en-US" dirty="0">
                <a:solidFill>
                  <a:schemeClr val="accent5">
                    <a:lumMod val="75000"/>
                  </a:schemeClr>
                </a:solidFill>
              </a:rPr>
              <a:t>No additional latency overhead </a:t>
            </a:r>
            <a:endParaRPr lang="en-US" dirty="0"/>
          </a:p>
          <a:p>
            <a:pPr>
              <a:spcAft>
                <a:spcPts val="1200"/>
              </a:spcAft>
              <a:buClr>
                <a:schemeClr val="tx1"/>
              </a:buClr>
            </a:pPr>
            <a:r>
              <a:rPr lang="en-US" dirty="0">
                <a:solidFill>
                  <a:schemeClr val="accent2">
                    <a:lumMod val="75000"/>
                  </a:schemeClr>
                </a:solidFill>
              </a:rPr>
              <a:t>A preliminary analysis of </a:t>
            </a:r>
            <a:r>
              <a:rPr lang="en-US" b="1" dirty="0">
                <a:solidFill>
                  <a:schemeClr val="accent2">
                    <a:lumMod val="75000"/>
                  </a:schemeClr>
                </a:solidFill>
              </a:rPr>
              <a:t>the effect of aging </a:t>
            </a:r>
            <a:r>
              <a:rPr lang="en-US" dirty="0">
                <a:solidFill>
                  <a:schemeClr val="accent2">
                    <a:lumMod val="75000"/>
                  </a:schemeClr>
                </a:solidFill>
              </a:rPr>
              <a:t>on DRAM read disturbance vulnerability</a:t>
            </a:r>
            <a:endParaRPr lang="en-US" dirty="0"/>
          </a:p>
        </p:txBody>
      </p:sp>
      <p:sp>
        <p:nvSpPr>
          <p:cNvPr id="4" name="Slide Number Placeholder 3">
            <a:extLst>
              <a:ext uri="{FF2B5EF4-FFF2-40B4-BE49-F238E27FC236}">
                <a16:creationId xmlns:a16="http://schemas.microsoft.com/office/drawing/2014/main" id="{6C4F4D83-B1DD-718E-91F0-CB77DBFC7C6B}"/>
              </a:ext>
            </a:extLst>
          </p:cNvPr>
          <p:cNvSpPr>
            <a:spLocks noGrp="1"/>
          </p:cNvSpPr>
          <p:nvPr>
            <p:ph type="sldNum" sz="quarter" idx="12"/>
          </p:nvPr>
        </p:nvSpPr>
        <p:spPr/>
        <p:txBody>
          <a:bodyPr/>
          <a:lstStyle/>
          <a:p>
            <a:fld id="{676C2683-0D41-1E45-8714-724CB2570654}" type="slidenum">
              <a:rPr lang="en-US" smtClean="0"/>
              <a:pPr/>
              <a:t>158</a:t>
            </a:fld>
            <a:endParaRPr lang="en-US" dirty="0"/>
          </a:p>
        </p:txBody>
      </p:sp>
    </p:spTree>
    <p:extLst>
      <p:ext uri="{BB962C8B-B14F-4D97-AF65-F5344CB8AC3E}">
        <p14:creationId xmlns:p14="http://schemas.microsoft.com/office/powerpoint/2010/main" val="130312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93F87-1090-2971-44AE-F5983CF67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0EFF7-3F30-C9C5-FA95-35C4209474AD}"/>
              </a:ext>
            </a:extLst>
          </p:cNvPr>
          <p:cNvSpPr>
            <a:spLocks noGrp="1"/>
          </p:cNvSpPr>
          <p:nvPr>
            <p:ph type="title"/>
          </p:nvPr>
        </p:nvSpPr>
        <p:spPr/>
        <p:txBody>
          <a:bodyPr>
            <a:normAutofit/>
          </a:bodyPr>
          <a:lstStyle/>
          <a:p>
            <a:r>
              <a:rPr lang="en-US" dirty="0"/>
              <a:t>Conclusion</a:t>
            </a:r>
          </a:p>
        </p:txBody>
      </p:sp>
      <p:sp>
        <p:nvSpPr>
          <p:cNvPr id="4" name="Content Placeholder 3">
            <a:extLst>
              <a:ext uri="{FF2B5EF4-FFF2-40B4-BE49-F238E27FC236}">
                <a16:creationId xmlns:a16="http://schemas.microsoft.com/office/drawing/2014/main" id="{39145637-60CF-1A49-D37D-83B8A40552DD}"/>
              </a:ext>
            </a:extLst>
          </p:cNvPr>
          <p:cNvSpPr>
            <a:spLocks noGrp="1"/>
          </p:cNvSpPr>
          <p:nvPr>
            <p:ph idx="1"/>
          </p:nvPr>
        </p:nvSpPr>
        <p:spPr>
          <a:xfrm>
            <a:off x="-1" y="965201"/>
            <a:ext cx="9144001" cy="5336922"/>
          </a:xfrm>
        </p:spPr>
        <p:txBody>
          <a:bodyPr>
            <a:noAutofit/>
          </a:bodyPr>
          <a:lstStyle/>
          <a:p>
            <a:pPr>
              <a:lnSpc>
                <a:spcPct val="100000"/>
              </a:lnSpc>
              <a:spcBef>
                <a:spcPts val="0"/>
              </a:spcBef>
              <a:buClr>
                <a:schemeClr val="tx1"/>
              </a:buClr>
            </a:pPr>
            <a:r>
              <a:rPr lang="en-US" sz="2000" b="1" dirty="0">
                <a:solidFill>
                  <a:schemeClr val="accent2">
                    <a:lumMod val="75000"/>
                  </a:schemeClr>
                </a:solidFill>
                <a:latin typeface="Cambria"/>
                <a:ea typeface="Cambria"/>
              </a:rPr>
              <a:t>The first rigorous experimental study </a:t>
            </a:r>
            <a:r>
              <a:rPr lang="en-US" sz="2000" dirty="0">
                <a:solidFill>
                  <a:schemeClr val="accent2">
                    <a:lumMod val="75000"/>
                  </a:schemeClr>
                </a:solidFill>
                <a:latin typeface="Cambria"/>
                <a:ea typeface="Cambria"/>
              </a:rPr>
              <a:t>on the spatial variation of </a:t>
            </a:r>
            <a:br>
              <a:rPr lang="en-US" sz="2000" dirty="0">
                <a:solidFill>
                  <a:schemeClr val="accent2">
                    <a:lumMod val="75000"/>
                  </a:schemeClr>
                </a:solidFill>
                <a:latin typeface="Cambria"/>
                <a:ea typeface="Cambria"/>
              </a:rPr>
            </a:br>
            <a:r>
              <a:rPr lang="en-US" sz="2000" dirty="0">
                <a:solidFill>
                  <a:schemeClr val="accent2">
                    <a:lumMod val="75000"/>
                  </a:schemeClr>
                </a:solidFill>
                <a:latin typeface="Cambria"/>
                <a:ea typeface="Cambria"/>
              </a:rPr>
              <a:t>DRAM read disturbance across DRAM rows</a:t>
            </a:r>
            <a:r>
              <a:rPr lang="en-US" sz="2000" dirty="0">
                <a:solidFill>
                  <a:schemeClr val="accent2">
                    <a:lumMod val="75000"/>
                  </a:schemeClr>
                </a:solidFill>
                <a:ea typeface="Cambria"/>
              </a:rPr>
              <a:t> </a:t>
            </a:r>
          </a:p>
          <a:p>
            <a:pPr lvl="1">
              <a:lnSpc>
                <a:spcPct val="100000"/>
              </a:lnSpc>
              <a:spcBef>
                <a:spcPts val="0"/>
              </a:spcBef>
              <a:buClr>
                <a:schemeClr val="tx1"/>
              </a:buClr>
            </a:pPr>
            <a:r>
              <a:rPr lang="en-US" b="1" dirty="0">
                <a:solidFill>
                  <a:schemeClr val="accent2">
                    <a:lumMod val="75000"/>
                  </a:schemeClr>
                </a:solidFill>
              </a:rPr>
              <a:t>144 DDR4 DRAM chips </a:t>
            </a:r>
            <a:r>
              <a:rPr lang="en-US" dirty="0">
                <a:solidFill>
                  <a:schemeClr val="accent2">
                    <a:lumMod val="75000"/>
                  </a:schemeClr>
                </a:solidFill>
              </a:rPr>
              <a:t>from </a:t>
            </a:r>
            <a:r>
              <a:rPr lang="en-US" b="1" dirty="0">
                <a:solidFill>
                  <a:schemeClr val="accent2">
                    <a:lumMod val="75000"/>
                  </a:schemeClr>
                </a:solidFill>
              </a:rPr>
              <a:t>three major manufacturers</a:t>
            </a:r>
          </a:p>
          <a:p>
            <a:pPr lvl="1">
              <a:lnSpc>
                <a:spcPct val="100000"/>
              </a:lnSpc>
              <a:spcBef>
                <a:spcPts val="0"/>
              </a:spcBef>
              <a:buClr>
                <a:schemeClr val="tx1"/>
              </a:buClr>
            </a:pPr>
            <a:r>
              <a:rPr lang="en-US" dirty="0">
                <a:solidFill>
                  <a:schemeClr val="accent2">
                    <a:lumMod val="75000"/>
                  </a:schemeClr>
                </a:solidFill>
              </a:rPr>
              <a:t>Characterize </a:t>
            </a:r>
            <a:r>
              <a:rPr lang="en-US" b="1" dirty="0">
                <a:solidFill>
                  <a:schemeClr val="accent2">
                    <a:lumMod val="75000"/>
                  </a:schemeClr>
                </a:solidFill>
              </a:rPr>
              <a:t>all rows in a bank </a:t>
            </a:r>
            <a:r>
              <a:rPr lang="en-US" dirty="0">
                <a:solidFill>
                  <a:schemeClr val="accent2">
                    <a:lumMod val="75000"/>
                  </a:schemeClr>
                </a:solidFill>
              </a:rPr>
              <a:t>and four banks in a DRAM chip</a:t>
            </a: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r>
              <a:rPr lang="en-US" sz="2000" b="1" u="sng" dirty="0" err="1">
                <a:solidFill>
                  <a:srgbClr val="7030A0"/>
                </a:solidFill>
              </a:rPr>
              <a:t>Svärd</a:t>
            </a:r>
            <a:r>
              <a:rPr lang="en-US" sz="2000" b="1" dirty="0">
                <a:solidFill>
                  <a:srgbClr val="7030A0"/>
                </a:solidFill>
              </a:rPr>
              <a:t>: Spatial Variation-Aware Read Disturbance Defenses</a:t>
            </a:r>
          </a:p>
          <a:p>
            <a:pPr lvl="1">
              <a:lnSpc>
                <a:spcPct val="100000"/>
              </a:lnSpc>
              <a:spcBef>
                <a:spcPts val="0"/>
              </a:spcBef>
              <a:buClr>
                <a:schemeClr val="tx1"/>
              </a:buClr>
            </a:pPr>
            <a:r>
              <a:rPr lang="en-US" b="1" dirty="0">
                <a:solidFill>
                  <a:srgbClr val="7030A0"/>
                </a:solidFill>
              </a:rPr>
              <a:t>Dynamically tunes </a:t>
            </a:r>
            <a:r>
              <a:rPr lang="en-US" dirty="0">
                <a:solidFill>
                  <a:srgbClr val="7030A0"/>
                </a:solidFill>
              </a:rPr>
              <a:t>a solution’s aggressiveness (e.g., perform more/less refresh) to the </a:t>
            </a:r>
            <a:r>
              <a:rPr lang="en-US" b="1" dirty="0">
                <a:solidFill>
                  <a:srgbClr val="7030A0"/>
                </a:solidFill>
              </a:rPr>
              <a:t>victim row’s vulnerability </a:t>
            </a:r>
            <a:r>
              <a:rPr lang="en-US" dirty="0">
                <a:solidFill>
                  <a:srgbClr val="7030A0"/>
                </a:solidFill>
              </a:rPr>
              <a:t>to DRAM read disturbance</a:t>
            </a:r>
          </a:p>
          <a:p>
            <a:pPr lvl="1">
              <a:lnSpc>
                <a:spcPct val="100000"/>
              </a:lnSpc>
              <a:spcBef>
                <a:spcPts val="0"/>
              </a:spcBef>
              <a:buClr>
                <a:schemeClr val="tx1"/>
              </a:buClr>
            </a:pPr>
            <a:r>
              <a:rPr lang="en-US" dirty="0">
                <a:solidFill>
                  <a:srgbClr val="7030A0"/>
                </a:solidFill>
              </a:rPr>
              <a:t>Implemented either in </a:t>
            </a:r>
            <a:r>
              <a:rPr lang="en-US" b="1" dirty="0">
                <a:solidFill>
                  <a:srgbClr val="7030A0"/>
                </a:solidFill>
              </a:rPr>
              <a:t>the memory controller </a:t>
            </a:r>
            <a:r>
              <a:rPr lang="en-US" dirty="0">
                <a:solidFill>
                  <a:srgbClr val="7030A0"/>
                </a:solidFill>
              </a:rPr>
              <a:t>or in</a:t>
            </a:r>
            <a:r>
              <a:rPr lang="en-US" b="1" dirty="0">
                <a:solidFill>
                  <a:srgbClr val="7030A0"/>
                </a:solidFill>
              </a:rPr>
              <a:t> the DRAM chip</a:t>
            </a:r>
            <a:endParaRPr lang="en-US" b="1" u="sng" dirty="0">
              <a:solidFill>
                <a:schemeClr val="accent2">
                  <a:lumMod val="50000"/>
                </a:schemeClr>
              </a:solidFill>
            </a:endParaRPr>
          </a:p>
          <a:p>
            <a:pPr marL="0" indent="0">
              <a:lnSpc>
                <a:spcPct val="100000"/>
              </a:lnSpc>
              <a:spcBef>
                <a:spcPts val="0"/>
              </a:spcBef>
              <a:buClr>
                <a:schemeClr val="tx1"/>
              </a:buClr>
              <a:buNone/>
            </a:pPr>
            <a:br>
              <a:rPr lang="en-US" sz="2000" dirty="0">
                <a:solidFill>
                  <a:schemeClr val="accent5">
                    <a:lumMod val="75000"/>
                  </a:schemeClr>
                </a:solidFill>
              </a:rPr>
            </a:br>
            <a:endParaRPr lang="en-US" sz="2000" dirty="0">
              <a:solidFill>
                <a:schemeClr val="accent5">
                  <a:lumMod val="75000"/>
                </a:schemeClr>
              </a:solidFill>
            </a:endParaRPr>
          </a:p>
        </p:txBody>
      </p:sp>
      <p:sp>
        <p:nvSpPr>
          <p:cNvPr id="3" name="Slide Number Placeholder 3">
            <a:extLst>
              <a:ext uri="{FF2B5EF4-FFF2-40B4-BE49-F238E27FC236}">
                <a16:creationId xmlns:a16="http://schemas.microsoft.com/office/drawing/2014/main" id="{0247F8C8-3990-DF4B-0306-5615458FB57C}"/>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159</a:t>
            </a:fld>
            <a:endParaRPr lang="en-US" dirty="0"/>
          </a:p>
        </p:txBody>
      </p:sp>
      <p:sp>
        <p:nvSpPr>
          <p:cNvPr id="7" name="Rounded Rectangle 6">
            <a:extLst>
              <a:ext uri="{FF2B5EF4-FFF2-40B4-BE49-F238E27FC236}">
                <a16:creationId xmlns:a16="http://schemas.microsoft.com/office/drawing/2014/main" id="{7930ECE9-E793-731F-76C3-713CFC1768BA}"/>
              </a:ext>
            </a:extLst>
          </p:cNvPr>
          <p:cNvSpPr/>
          <p:nvPr/>
        </p:nvSpPr>
        <p:spPr>
          <a:xfrm>
            <a:off x="-3" y="2376720"/>
            <a:ext cx="9144000" cy="822960"/>
          </a:xfrm>
          <a:prstGeom prst="roundRect">
            <a:avLst>
              <a:gd name="adj" fmla="val 0"/>
            </a:avLst>
          </a:prstGeom>
          <a:solidFill>
            <a:schemeClr val="accent2">
              <a:lumMod val="20000"/>
              <a:lumOff val="8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sz="2400" dirty="0">
                <a:solidFill>
                  <a:schemeClr val="tx1"/>
                </a:solidFill>
                <a:latin typeface="Cambria" panose="02040503050406030204" pitchFamily="18" charset="0"/>
              </a:rPr>
              <a:t>Read disturbance vulnerability</a:t>
            </a:r>
            <a:r>
              <a:rPr lang="en-US" sz="2400" dirty="0">
                <a:solidFill>
                  <a:schemeClr val="tx2">
                    <a:lumMod val="75000"/>
                  </a:schemeClr>
                </a:solidFill>
                <a:latin typeface="Cambria" panose="02040503050406030204" pitchFamily="18" charset="0"/>
              </a:rPr>
              <a:t> </a:t>
            </a:r>
            <a:r>
              <a:rPr lang="en-US" sz="2400" dirty="0">
                <a:solidFill>
                  <a:schemeClr val="tx1"/>
                </a:solidFill>
                <a:latin typeface="Cambria" panose="02040503050406030204" pitchFamily="18" charset="0"/>
              </a:rPr>
              <a:t>varies </a:t>
            </a:r>
            <a:r>
              <a:rPr lang="en-US" sz="2400" b="1" dirty="0">
                <a:solidFill>
                  <a:srgbClr val="00B050"/>
                </a:solidFill>
                <a:latin typeface="Cambria" panose="02040503050406030204" pitchFamily="18" charset="0"/>
              </a:rPr>
              <a:t>significantly</a:t>
            </a:r>
            <a:r>
              <a:rPr lang="en-US" sz="2400" dirty="0">
                <a:latin typeface="Cambria" panose="02040503050406030204" pitchFamily="18" charset="0"/>
              </a:rPr>
              <a:t> </a:t>
            </a:r>
            <a:br>
              <a:rPr lang="en-US" sz="2400" dirty="0">
                <a:latin typeface="Cambria" panose="02040503050406030204" pitchFamily="18" charset="0"/>
              </a:rPr>
            </a:br>
            <a:r>
              <a:rPr lang="en-US" sz="2400" dirty="0">
                <a:solidFill>
                  <a:schemeClr val="tx1"/>
                </a:solidFill>
                <a:latin typeface="Cambria" panose="02040503050406030204" pitchFamily="18" charset="0"/>
              </a:rPr>
              <a:t>and</a:t>
            </a:r>
            <a:r>
              <a:rPr lang="en-US" sz="2400" dirty="0">
                <a:latin typeface="Cambria" panose="02040503050406030204" pitchFamily="18" charset="0"/>
              </a:rPr>
              <a:t> </a:t>
            </a:r>
            <a:r>
              <a:rPr lang="en-US" sz="2400" b="1" dirty="0">
                <a:solidFill>
                  <a:srgbClr val="C00000"/>
                </a:solidFill>
                <a:latin typeface="Cambria" panose="02040503050406030204" pitchFamily="18" charset="0"/>
              </a:rPr>
              <a:t>irregularly </a:t>
            </a:r>
            <a:r>
              <a:rPr lang="en-US" sz="2400" dirty="0">
                <a:solidFill>
                  <a:schemeClr val="tx1"/>
                </a:solidFill>
                <a:latin typeface="Cambria" panose="02040503050406030204" pitchFamily="18" charset="0"/>
              </a:rPr>
              <a:t>across DRAM rows</a:t>
            </a:r>
          </a:p>
        </p:txBody>
      </p:sp>
      <p:sp>
        <p:nvSpPr>
          <p:cNvPr id="8" name="Rectangle 7">
            <a:extLst>
              <a:ext uri="{FF2B5EF4-FFF2-40B4-BE49-F238E27FC236}">
                <a16:creationId xmlns:a16="http://schemas.microsoft.com/office/drawing/2014/main" id="{873C8EB4-5AFA-F3B2-C482-07B9D34533FC}"/>
              </a:ext>
            </a:extLst>
          </p:cNvPr>
          <p:cNvSpPr/>
          <p:nvPr/>
        </p:nvSpPr>
        <p:spPr>
          <a:xfrm>
            <a:off x="0" y="5069839"/>
            <a:ext cx="9159262" cy="822960"/>
          </a:xfrm>
          <a:prstGeom prst="rect">
            <a:avLst/>
          </a:prstGeom>
          <a:solidFill>
            <a:schemeClr val="accent2">
              <a:lumMod val="20000"/>
              <a:lumOff val="8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Cambria" panose="02040503050406030204" pitchFamily="18" charset="0"/>
              </a:rPr>
              <a:t>Svärd</a:t>
            </a:r>
            <a:r>
              <a:rPr lang="en-US" sz="2400" dirty="0">
                <a:solidFill>
                  <a:schemeClr val="tx1"/>
                </a:solidFill>
                <a:latin typeface="Cambria" panose="02040503050406030204" pitchFamily="18" charset="0"/>
              </a:rPr>
              <a:t> significantly </a:t>
            </a:r>
            <a:r>
              <a:rPr lang="en-US" sz="2400" b="1" dirty="0">
                <a:solidFill>
                  <a:srgbClr val="C00000"/>
                </a:solidFill>
                <a:latin typeface="Cambria" panose="02040503050406030204" pitchFamily="18" charset="0"/>
              </a:rPr>
              <a:t>reduces </a:t>
            </a:r>
            <a:br>
              <a:rPr lang="en-US" sz="2400" b="1" dirty="0">
                <a:solidFill>
                  <a:srgbClr val="C00000"/>
                </a:solidFill>
                <a:latin typeface="Cambria" panose="02040503050406030204" pitchFamily="18" charset="0"/>
              </a:rPr>
            </a:br>
            <a:r>
              <a:rPr lang="en-US" sz="2400" b="1" dirty="0">
                <a:solidFill>
                  <a:srgbClr val="C00000"/>
                </a:solidFill>
                <a:latin typeface="Cambria" panose="02040503050406030204" pitchFamily="18" charset="0"/>
              </a:rPr>
              <a:t>the performance overhead </a:t>
            </a:r>
            <a:r>
              <a:rPr lang="en-US" sz="2400" dirty="0">
                <a:solidFill>
                  <a:schemeClr val="tx1"/>
                </a:solidFill>
                <a:latin typeface="Cambria" panose="02040503050406030204" pitchFamily="18" charset="0"/>
              </a:rPr>
              <a:t>of existing solutions</a:t>
            </a:r>
            <a:endParaRPr lang="en-US" sz="2400" b="1" dirty="0">
              <a:solidFill>
                <a:srgbClr val="C00000"/>
              </a:solidFill>
              <a:latin typeface="Cambria" panose="02040503050406030204" pitchFamily="18" charset="0"/>
            </a:endParaRPr>
          </a:p>
        </p:txBody>
      </p:sp>
      <p:pic>
        <p:nvPicPr>
          <p:cNvPr id="5" name="Picture 4">
            <a:extLst>
              <a:ext uri="{FF2B5EF4-FFF2-40B4-BE49-F238E27FC236}">
                <a16:creationId xmlns:a16="http://schemas.microsoft.com/office/drawing/2014/main" id="{1E1B5DB8-6F53-77D5-0C85-5A7597F8097A}"/>
              </a:ext>
            </a:extLst>
          </p:cNvPr>
          <p:cNvPicPr>
            <a:picLocks noChangeAspect="1"/>
          </p:cNvPicPr>
          <p:nvPr/>
        </p:nvPicPr>
        <p:blipFill>
          <a:blip r:embed="rId3"/>
          <a:stretch>
            <a:fillRect/>
          </a:stretch>
        </p:blipFill>
        <p:spPr>
          <a:xfrm>
            <a:off x="1028700" y="5985769"/>
            <a:ext cx="7086600" cy="497581"/>
          </a:xfrm>
          <a:prstGeom prst="rect">
            <a:avLst/>
          </a:prstGeom>
        </p:spPr>
      </p:pic>
      <p:pic>
        <p:nvPicPr>
          <p:cNvPr id="6" name="Picture 2">
            <a:extLst>
              <a:ext uri="{FF2B5EF4-FFF2-40B4-BE49-F238E27FC236}">
                <a16:creationId xmlns:a16="http://schemas.microsoft.com/office/drawing/2014/main" id="{B04F7834-B9B3-53B5-17E1-51A5A615F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1970" y="5985768"/>
            <a:ext cx="1890531" cy="3781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94235A3-F2EA-DEF8-2338-9550E582EC03}"/>
              </a:ext>
            </a:extLst>
          </p:cNvPr>
          <p:cNvSpPr txBox="1"/>
          <p:nvPr/>
        </p:nvSpPr>
        <p:spPr>
          <a:xfrm>
            <a:off x="1244770" y="5876071"/>
            <a:ext cx="300082" cy="369332"/>
          </a:xfrm>
          <a:prstGeom prst="rect">
            <a:avLst/>
          </a:prstGeom>
          <a:noFill/>
        </p:spPr>
        <p:txBody>
          <a:bodyPr wrap="none" rtlCol="0">
            <a:spAutoFit/>
          </a:bodyPr>
          <a:lstStyle/>
          <a:p>
            <a:r>
              <a:rPr lang="en-US" dirty="0">
                <a:latin typeface="Hoefler Text" panose="02030602050506020203" pitchFamily="18" charset="77"/>
              </a:rPr>
              <a:t>..</a:t>
            </a:r>
          </a:p>
        </p:txBody>
      </p:sp>
    </p:spTree>
    <p:extLst>
      <p:ext uri="{BB962C8B-B14F-4D97-AF65-F5344CB8AC3E}">
        <p14:creationId xmlns:p14="http://schemas.microsoft.com/office/powerpoint/2010/main" val="183721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7FF3-26B4-C24E-BB70-CE7D4657D1F9}"/>
              </a:ext>
            </a:extLst>
          </p:cNvPr>
          <p:cNvSpPr>
            <a:spLocks noGrp="1"/>
          </p:cNvSpPr>
          <p:nvPr>
            <p:ph type="title"/>
          </p:nvPr>
        </p:nvSpPr>
        <p:spPr/>
        <p:txBody>
          <a:bodyPr/>
          <a:lstStyle/>
          <a:p>
            <a:r>
              <a:rPr lang="en-US"/>
              <a:t>Impact of Temperature on DRAM Cells</a:t>
            </a:r>
          </a:p>
        </p:txBody>
      </p:sp>
      <p:sp>
        <p:nvSpPr>
          <p:cNvPr id="28" name="Content Placeholder 27">
            <a:extLst>
              <a:ext uri="{FF2B5EF4-FFF2-40B4-BE49-F238E27FC236}">
                <a16:creationId xmlns:a16="http://schemas.microsoft.com/office/drawing/2014/main" id="{B3A470B9-C7FD-7B45-8046-095F1335254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fraction of vulnerable DRAM cells, experiencing bit flips </a:t>
            </a:r>
            <a:r>
              <a:rPr lang="en-US" b="1" dirty="0">
                <a:solidFill>
                  <a:srgbClr val="0070C0"/>
                </a:solidFill>
              </a:rPr>
              <a:t>at all temperature levels</a:t>
            </a:r>
            <a:r>
              <a:rPr lang="en-US" dirty="0"/>
              <a:t> within their vulnerable temperature range</a:t>
            </a:r>
          </a:p>
        </p:txBody>
      </p:sp>
      <p:grpSp>
        <p:nvGrpSpPr>
          <p:cNvPr id="25" name="Group 24">
            <a:extLst>
              <a:ext uri="{FF2B5EF4-FFF2-40B4-BE49-F238E27FC236}">
                <a16:creationId xmlns:a16="http://schemas.microsoft.com/office/drawing/2014/main" id="{3B22E2C3-8CA1-1547-ABB3-4AB961FBE5D1}"/>
              </a:ext>
            </a:extLst>
          </p:cNvPr>
          <p:cNvGrpSpPr/>
          <p:nvPr/>
        </p:nvGrpSpPr>
        <p:grpSpPr>
          <a:xfrm>
            <a:off x="610514" y="1306888"/>
            <a:ext cx="8329162" cy="369332"/>
            <a:chOff x="387458" y="1241178"/>
            <a:chExt cx="8329162" cy="369332"/>
          </a:xfrm>
        </p:grpSpPr>
        <p:cxnSp>
          <p:nvCxnSpPr>
            <p:cNvPr id="5" name="Straight Arrow Connector 4">
              <a:extLst>
                <a:ext uri="{FF2B5EF4-FFF2-40B4-BE49-F238E27FC236}">
                  <a16:creationId xmlns:a16="http://schemas.microsoft.com/office/drawing/2014/main" id="{74C121C3-08E5-8D4F-9F9C-55DE6DF36A46}"/>
                </a:ext>
              </a:extLst>
            </p:cNvPr>
            <p:cNvCxnSpPr>
              <a:cxnSpLocks/>
            </p:cNvCxnSpPr>
            <p:nvPr/>
          </p:nvCxnSpPr>
          <p:spPr>
            <a:xfrm>
              <a:off x="387458" y="1425844"/>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FF7ECF-D5FF-E248-B96F-9A44335A8445}"/>
                </a:ext>
              </a:extLst>
            </p:cNvPr>
            <p:cNvSpPr txBox="1"/>
            <p:nvPr/>
          </p:nvSpPr>
          <p:spPr>
            <a:xfrm>
              <a:off x="7253206" y="1241178"/>
              <a:ext cx="1463414" cy="369332"/>
            </a:xfrm>
            <a:prstGeom prst="rect">
              <a:avLst/>
            </a:prstGeom>
            <a:noFill/>
          </p:spPr>
          <p:txBody>
            <a:bodyPr wrap="none" rtlCol="0">
              <a:spAutoFit/>
            </a:bodyPr>
            <a:lstStyle/>
            <a:p>
              <a:r>
                <a:rPr lang="en-US">
                  <a:latin typeface="Cambria" panose="02040503050406030204" pitchFamily="18" charset="0"/>
                </a:rPr>
                <a:t>Temperature</a:t>
              </a:r>
            </a:p>
          </p:txBody>
        </p:sp>
      </p:grpSp>
      <p:sp>
        <p:nvSpPr>
          <p:cNvPr id="21" name="TextBox 20">
            <a:extLst>
              <a:ext uri="{FF2B5EF4-FFF2-40B4-BE49-F238E27FC236}">
                <a16:creationId xmlns:a16="http://schemas.microsoft.com/office/drawing/2014/main" id="{ABB7B3B8-3D01-104B-9071-349FFA33ADBA}"/>
              </a:ext>
            </a:extLst>
          </p:cNvPr>
          <p:cNvSpPr txBox="1"/>
          <p:nvPr/>
        </p:nvSpPr>
        <p:spPr>
          <a:xfrm>
            <a:off x="3239894" y="1132532"/>
            <a:ext cx="990977" cy="369332"/>
          </a:xfrm>
          <a:prstGeom prst="rect">
            <a:avLst/>
          </a:prstGeom>
          <a:noFill/>
          <a:ln>
            <a:noFill/>
          </a:ln>
        </p:spPr>
        <p:txBody>
          <a:bodyPr wrap="none" rtlCol="0">
            <a:spAutoFit/>
          </a:bodyPr>
          <a:lstStyle/>
          <a:p>
            <a:r>
              <a:rPr lang="en-US" b="1">
                <a:solidFill>
                  <a:srgbClr val="C00000"/>
                </a:solidFill>
                <a:latin typeface="Cambria" panose="02040503050406030204" pitchFamily="18" charset="0"/>
              </a:rPr>
              <a:t>bit flips</a:t>
            </a:r>
          </a:p>
        </p:txBody>
      </p:sp>
      <p:sp>
        <p:nvSpPr>
          <p:cNvPr id="4" name="Rectangle 3">
            <a:extLst>
              <a:ext uri="{FF2B5EF4-FFF2-40B4-BE49-F238E27FC236}">
                <a16:creationId xmlns:a16="http://schemas.microsoft.com/office/drawing/2014/main" id="{902EE395-B9C7-674B-8934-8285884A26AA}"/>
              </a:ext>
            </a:extLst>
          </p:cNvPr>
          <p:cNvSpPr/>
          <p:nvPr/>
        </p:nvSpPr>
        <p:spPr>
          <a:xfrm>
            <a:off x="1819380" y="1149831"/>
            <a:ext cx="3745916" cy="618627"/>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E88F00-8D71-4D4C-AA88-F0203A36278D}"/>
              </a:ext>
            </a:extLst>
          </p:cNvPr>
          <p:cNvSpPr/>
          <p:nvPr/>
        </p:nvSpPr>
        <p:spPr>
          <a:xfrm>
            <a:off x="1819379" y="1226462"/>
            <a:ext cx="37035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p>
        </p:txBody>
      </p:sp>
      <p:cxnSp>
        <p:nvCxnSpPr>
          <p:cNvPr id="13" name="Straight Connector 12">
            <a:extLst>
              <a:ext uri="{FF2B5EF4-FFF2-40B4-BE49-F238E27FC236}">
                <a16:creationId xmlns:a16="http://schemas.microsoft.com/office/drawing/2014/main" id="{2A50D68D-581C-AB44-A124-5684158C5F13}"/>
              </a:ext>
            </a:extLst>
          </p:cNvPr>
          <p:cNvCxnSpPr>
            <a:cxnSpLocks/>
            <a:endCxn id="22" idx="0"/>
          </p:cNvCxnSpPr>
          <p:nvPr/>
        </p:nvCxnSpPr>
        <p:spPr>
          <a:xfrm>
            <a:off x="5590470" y="114983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2F2DA21-D749-A540-9FBA-E7DB72F983D5}"/>
              </a:ext>
            </a:extLst>
          </p:cNvPr>
          <p:cNvSpPr txBox="1"/>
          <p:nvPr/>
        </p:nvSpPr>
        <p:spPr>
          <a:xfrm>
            <a:off x="5773420" y="1122222"/>
            <a:ext cx="1313180" cy="369332"/>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p>
        </p:txBody>
      </p:sp>
      <p:cxnSp>
        <p:nvCxnSpPr>
          <p:cNvPr id="11" name="Straight Connector 10">
            <a:extLst>
              <a:ext uri="{FF2B5EF4-FFF2-40B4-BE49-F238E27FC236}">
                <a16:creationId xmlns:a16="http://schemas.microsoft.com/office/drawing/2014/main" id="{CD40BDD8-5694-534F-8108-F4BCCE560BFB}"/>
              </a:ext>
            </a:extLst>
          </p:cNvPr>
          <p:cNvCxnSpPr>
            <a:cxnSpLocks/>
            <a:endCxn id="3" idx="0"/>
          </p:cNvCxnSpPr>
          <p:nvPr/>
        </p:nvCxnSpPr>
        <p:spPr>
          <a:xfrm flipH="1">
            <a:off x="1815815" y="114983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E0B4B4-2BB3-7A43-A36E-D3A9FF058F54}"/>
              </a:ext>
            </a:extLst>
          </p:cNvPr>
          <p:cNvSpPr txBox="1"/>
          <p:nvPr/>
        </p:nvSpPr>
        <p:spPr>
          <a:xfrm>
            <a:off x="531376" y="1132532"/>
            <a:ext cx="1313180" cy="369332"/>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p>
        </p:txBody>
      </p:sp>
      <p:graphicFrame>
        <p:nvGraphicFramePr>
          <p:cNvPr id="29" name="Table 3">
            <a:extLst>
              <a:ext uri="{FF2B5EF4-FFF2-40B4-BE49-F238E27FC236}">
                <a16:creationId xmlns:a16="http://schemas.microsoft.com/office/drawing/2014/main" id="{6EBCA34E-85C0-D244-B741-24E045F2BAB5}"/>
              </a:ext>
            </a:extLst>
          </p:cNvPr>
          <p:cNvGraphicFramePr>
            <a:graphicFrameLocks noGrp="1"/>
          </p:cNvGraphicFramePr>
          <p:nvPr>
            <p:extLst>
              <p:ext uri="{D42A27DB-BD31-4B8C-83A1-F6EECF244321}">
                <p14:modId xmlns:p14="http://schemas.microsoft.com/office/powerpoint/2010/main" val="684196437"/>
              </p:ext>
            </p:extLst>
          </p:nvPr>
        </p:nvGraphicFramePr>
        <p:xfrm>
          <a:off x="2011680" y="3552570"/>
          <a:ext cx="5120640" cy="736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3506083562"/>
                    </a:ext>
                  </a:extLst>
                </a:gridCol>
                <a:gridCol w="1280160">
                  <a:extLst>
                    <a:ext uri="{9D8B030D-6E8A-4147-A177-3AD203B41FA5}">
                      <a16:colId xmlns:a16="http://schemas.microsoft.com/office/drawing/2014/main" val="4186568519"/>
                    </a:ext>
                  </a:extLst>
                </a:gridCol>
                <a:gridCol w="1280160">
                  <a:extLst>
                    <a:ext uri="{9D8B030D-6E8A-4147-A177-3AD203B41FA5}">
                      <a16:colId xmlns:a16="http://schemas.microsoft.com/office/drawing/2014/main" val="3246510219"/>
                    </a:ext>
                  </a:extLst>
                </a:gridCol>
                <a:gridCol w="1280160">
                  <a:extLst>
                    <a:ext uri="{9D8B030D-6E8A-4147-A177-3AD203B41FA5}">
                      <a16:colId xmlns:a16="http://schemas.microsoft.com/office/drawing/2014/main" val="3195654563"/>
                    </a:ext>
                  </a:extLst>
                </a:gridCol>
              </a:tblGrid>
              <a:tr h="358345">
                <a:tc>
                  <a:txBody>
                    <a:bodyPr/>
                    <a:lstStyle/>
                    <a:p>
                      <a:pPr algn="ctr"/>
                      <a:r>
                        <a:rPr lang="en-US" b="1">
                          <a:solidFill>
                            <a:schemeClr val="tx1"/>
                          </a:solidFill>
                          <a:latin typeface="Cambria" panose="02040503050406030204" pitchFamily="18" charset="0"/>
                        </a:rPr>
                        <a:t>Mfr. A</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B</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C</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latin typeface="Cambria" panose="02040503050406030204" pitchFamily="18" charset="0"/>
                        </a:rPr>
                        <a:t>Mfr. D</a:t>
                      </a:r>
                    </a:p>
                  </a:txBody>
                  <a:tcPr anchor="ctr">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0734507"/>
                  </a:ext>
                </a:extLst>
              </a:tr>
              <a:tr h="370840">
                <a:tc>
                  <a:txBody>
                    <a:bodyPr/>
                    <a:lstStyle/>
                    <a:p>
                      <a:pPr algn="ctr"/>
                      <a:r>
                        <a:rPr lang="en-US">
                          <a:latin typeface="Cambria" panose="02040503050406030204" pitchFamily="18" charset="0"/>
                        </a:rPr>
                        <a:t>99.1%</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98.9%</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98.0%</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dirty="0">
                          <a:latin typeface="Cambria" panose="02040503050406030204" pitchFamily="18" charset="0"/>
                        </a:rPr>
                        <a:t>99.2%</a:t>
                      </a:r>
                    </a:p>
                  </a:txBody>
                  <a:tcPr anchor="ctr">
                    <a:lnT w="381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7287944"/>
                  </a:ext>
                </a:extLst>
              </a:tr>
            </a:tbl>
          </a:graphicData>
        </a:graphic>
      </p:graphicFrame>
      <p:sp>
        <p:nvSpPr>
          <p:cNvPr id="34" name="TextBox 33">
            <a:extLst>
              <a:ext uri="{FF2B5EF4-FFF2-40B4-BE49-F238E27FC236}">
                <a16:creationId xmlns:a16="http://schemas.microsoft.com/office/drawing/2014/main" id="{03C1794A-3247-6C40-8E6A-02495ABEF139}"/>
              </a:ext>
            </a:extLst>
          </p:cNvPr>
          <p:cNvSpPr txBox="1"/>
          <p:nvPr/>
        </p:nvSpPr>
        <p:spPr>
          <a:xfrm>
            <a:off x="0" y="4814197"/>
            <a:ext cx="9144000" cy="954107"/>
          </a:xfrm>
          <a:prstGeom prst="rect">
            <a:avLst/>
          </a:prstGeom>
          <a:noFill/>
        </p:spPr>
        <p:txBody>
          <a:bodyPr wrap="square" lIns="180000" rtlCol="0">
            <a:spAutoFit/>
          </a:bodyPr>
          <a:lstStyle/>
          <a:p>
            <a:pPr lvl="0" algn="ctr"/>
            <a:r>
              <a:rPr lang="en-US" sz="2800" b="1" dirty="0">
                <a:solidFill>
                  <a:srgbClr val="C00000"/>
                </a:solidFill>
                <a:latin typeface="Cambria"/>
                <a:ea typeface="Cambria"/>
              </a:rPr>
              <a:t>Most DRAM cells </a:t>
            </a:r>
            <a:r>
              <a:rPr lang="en-US" sz="2800" dirty="0">
                <a:solidFill>
                  <a:prstClr val="black"/>
                </a:solidFill>
                <a:latin typeface="Cambria"/>
                <a:ea typeface="Cambria"/>
              </a:rPr>
              <a:t>are vulnerable to RowHammer </a:t>
            </a:r>
            <a:br>
              <a:rPr lang="en-US" sz="2800" dirty="0">
                <a:solidFill>
                  <a:prstClr val="black"/>
                </a:solidFill>
                <a:latin typeface="Cambria"/>
                <a:ea typeface="Cambria"/>
              </a:rPr>
            </a:br>
            <a:r>
              <a:rPr lang="en-US" sz="2800" dirty="0">
                <a:solidFill>
                  <a:prstClr val="black"/>
                </a:solidFill>
                <a:latin typeface="Cambria"/>
                <a:ea typeface="Cambria"/>
              </a:rPr>
              <a:t>throughout </a:t>
            </a:r>
            <a:r>
              <a:rPr lang="en-US" sz="2800" b="1" dirty="0">
                <a:solidFill>
                  <a:srgbClr val="C00000"/>
                </a:solidFill>
                <a:latin typeface="Cambria"/>
                <a:ea typeface="Cambria"/>
              </a:rPr>
              <a:t>a bounded continuous temperature range</a:t>
            </a:r>
            <a:endParaRPr lang="en-US" sz="2800" dirty="0">
              <a:solidFill>
                <a:srgbClr val="C00000"/>
              </a:solidFill>
              <a:latin typeface="Cambria"/>
              <a:ea typeface="Cambria"/>
            </a:endParaRPr>
          </a:p>
        </p:txBody>
      </p:sp>
      <p:sp>
        <p:nvSpPr>
          <p:cNvPr id="3" name="TextBox 2">
            <a:extLst>
              <a:ext uri="{FF2B5EF4-FFF2-40B4-BE49-F238E27FC236}">
                <a16:creationId xmlns:a16="http://schemas.microsoft.com/office/drawing/2014/main" id="{35001CDF-95D8-D34B-9ED4-054415BD60DE}"/>
              </a:ext>
            </a:extLst>
          </p:cNvPr>
          <p:cNvSpPr txBox="1"/>
          <p:nvPr/>
        </p:nvSpPr>
        <p:spPr>
          <a:xfrm>
            <a:off x="1399675" y="1775394"/>
            <a:ext cx="832279" cy="646331"/>
          </a:xfrm>
          <a:prstGeom prst="rect">
            <a:avLst/>
          </a:prstGeom>
          <a:noFill/>
        </p:spPr>
        <p:txBody>
          <a:bodyPr wrap="none" rtlCol="0">
            <a:spAutoFit/>
          </a:bodyPr>
          <a:lstStyle/>
          <a:p>
            <a:r>
              <a:rPr lang="en-US">
                <a:latin typeface="Cambria" panose="02040503050406030204" pitchFamily="18" charset="0"/>
              </a:rPr>
              <a:t>Lower</a:t>
            </a:r>
          </a:p>
          <a:p>
            <a:r>
              <a:rPr lang="en-US">
                <a:latin typeface="Cambria" panose="02040503050406030204" pitchFamily="18" charset="0"/>
              </a:rPr>
              <a:t>Bound</a:t>
            </a:r>
          </a:p>
        </p:txBody>
      </p:sp>
      <p:sp>
        <p:nvSpPr>
          <p:cNvPr id="22" name="TextBox 21">
            <a:extLst>
              <a:ext uri="{FF2B5EF4-FFF2-40B4-BE49-F238E27FC236}">
                <a16:creationId xmlns:a16="http://schemas.microsoft.com/office/drawing/2014/main" id="{9D77C007-CA96-8149-9AB8-32E936757F4E}"/>
              </a:ext>
            </a:extLst>
          </p:cNvPr>
          <p:cNvSpPr txBox="1"/>
          <p:nvPr/>
        </p:nvSpPr>
        <p:spPr>
          <a:xfrm>
            <a:off x="5174330" y="1775394"/>
            <a:ext cx="832279" cy="646331"/>
          </a:xfrm>
          <a:prstGeom prst="rect">
            <a:avLst/>
          </a:prstGeom>
          <a:noFill/>
        </p:spPr>
        <p:txBody>
          <a:bodyPr wrap="none" rtlCol="0">
            <a:spAutoFit/>
          </a:bodyPr>
          <a:lstStyle/>
          <a:p>
            <a:r>
              <a:rPr lang="en-US">
                <a:latin typeface="Cambria" panose="02040503050406030204" pitchFamily="18" charset="0"/>
              </a:rPr>
              <a:t>Upper</a:t>
            </a:r>
          </a:p>
          <a:p>
            <a:r>
              <a:rPr lang="en-US">
                <a:latin typeface="Cambria" panose="02040503050406030204" pitchFamily="18" charset="0"/>
              </a:rPr>
              <a:t>Bound</a:t>
            </a:r>
          </a:p>
        </p:txBody>
      </p:sp>
      <p:sp>
        <p:nvSpPr>
          <p:cNvPr id="6" name="Slide Number Placeholder 3">
            <a:extLst>
              <a:ext uri="{FF2B5EF4-FFF2-40B4-BE49-F238E27FC236}">
                <a16:creationId xmlns:a16="http://schemas.microsoft.com/office/drawing/2014/main" id="{6447C7F4-D12D-E379-99C0-BD0574F59268}"/>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16</a:t>
            </a:fld>
            <a:endParaRPr lang="en-US" dirty="0"/>
          </a:p>
        </p:txBody>
      </p:sp>
      <p:pic>
        <p:nvPicPr>
          <p:cNvPr id="8" name="Graphic 17">
            <a:extLst>
              <a:ext uri="{FF2B5EF4-FFF2-40B4-BE49-F238E27FC236}">
                <a16:creationId xmlns:a16="http://schemas.microsoft.com/office/drawing/2014/main" id="{06DA7BB9-AD8D-D74A-ADA6-0DF0D4468D34}"/>
              </a:ext>
            </a:extLst>
          </p:cNvPr>
          <p:cNvPicPr>
            <a:picLocks noChangeAspect="1"/>
          </p:cNvPicPr>
          <p:nvPr/>
        </p:nvPicPr>
        <p:blipFill rotWithShape="1">
          <a:blip r:embed="rId3"/>
          <a:srcRect l="19967" t="19770" r="20058" b="17991"/>
          <a:stretch/>
        </p:blipFill>
        <p:spPr>
          <a:xfrm>
            <a:off x="8198518" y="75231"/>
            <a:ext cx="822960" cy="854004"/>
          </a:xfrm>
          <a:prstGeom prst="ellipse">
            <a:avLst/>
          </a:prstGeom>
        </p:spPr>
      </p:pic>
      <p:sp>
        <p:nvSpPr>
          <p:cNvPr id="9" name="TextBox 8">
            <a:extLst>
              <a:ext uri="{FF2B5EF4-FFF2-40B4-BE49-F238E27FC236}">
                <a16:creationId xmlns:a16="http://schemas.microsoft.com/office/drawing/2014/main" id="{0C8F839C-642F-3795-D126-DAEFB3A903CC}"/>
              </a:ext>
            </a:extLst>
          </p:cNvPr>
          <p:cNvSpPr txBox="1"/>
          <p:nvPr/>
        </p:nvSpPr>
        <p:spPr>
          <a:xfrm>
            <a:off x="441055" y="1561070"/>
            <a:ext cx="825513" cy="369332"/>
          </a:xfrm>
          <a:prstGeom prst="rect">
            <a:avLst/>
          </a:prstGeom>
          <a:noFill/>
        </p:spPr>
        <p:txBody>
          <a:bodyPr wrap="square" rtlCol="0">
            <a:spAutoFit/>
          </a:bodyPr>
          <a:lstStyle/>
          <a:p>
            <a:pPr algn="ctr"/>
            <a:r>
              <a:rPr lang="en-US" dirty="0">
                <a:latin typeface="Cambria" panose="02040503050406030204" pitchFamily="18" charset="0"/>
              </a:rPr>
              <a:t>50</a:t>
            </a:r>
            <a:r>
              <a:rPr lang="en-US" baseline="30000" dirty="0">
                <a:latin typeface="Cambria" panose="02040503050406030204" pitchFamily="18" charset="0"/>
              </a:rPr>
              <a:t>o</a:t>
            </a:r>
            <a:r>
              <a:rPr lang="en-US" dirty="0">
                <a:latin typeface="Cambria" panose="02040503050406030204" pitchFamily="18" charset="0"/>
              </a:rPr>
              <a:t>C</a:t>
            </a:r>
          </a:p>
        </p:txBody>
      </p:sp>
      <p:sp>
        <p:nvSpPr>
          <p:cNvPr id="10" name="TextBox 9">
            <a:extLst>
              <a:ext uri="{FF2B5EF4-FFF2-40B4-BE49-F238E27FC236}">
                <a16:creationId xmlns:a16="http://schemas.microsoft.com/office/drawing/2014/main" id="{3328C0B7-367B-7984-3EE3-8C23968D4629}"/>
              </a:ext>
            </a:extLst>
          </p:cNvPr>
          <p:cNvSpPr txBox="1"/>
          <p:nvPr/>
        </p:nvSpPr>
        <p:spPr>
          <a:xfrm>
            <a:off x="6446427" y="1561070"/>
            <a:ext cx="825513" cy="369332"/>
          </a:xfrm>
          <a:prstGeom prst="rect">
            <a:avLst/>
          </a:prstGeom>
          <a:noFill/>
        </p:spPr>
        <p:txBody>
          <a:bodyPr wrap="square" rtlCol="0">
            <a:spAutoFit/>
          </a:bodyPr>
          <a:lstStyle/>
          <a:p>
            <a:pPr algn="ctr"/>
            <a:r>
              <a:rPr lang="en-US" dirty="0">
                <a:latin typeface="Cambria" panose="02040503050406030204" pitchFamily="18" charset="0"/>
              </a:rPr>
              <a:t>90</a:t>
            </a:r>
            <a:r>
              <a:rPr lang="en-US" baseline="30000" dirty="0">
                <a:latin typeface="Cambria" panose="02040503050406030204" pitchFamily="18" charset="0"/>
              </a:rPr>
              <a:t>o</a:t>
            </a:r>
            <a:r>
              <a:rPr lang="en-US" dirty="0">
                <a:latin typeface="Cambria" panose="02040503050406030204" pitchFamily="18" charset="0"/>
              </a:rPr>
              <a:t>C</a:t>
            </a:r>
          </a:p>
        </p:txBody>
      </p:sp>
      <p:sp>
        <p:nvSpPr>
          <p:cNvPr id="12" name="TextBox 11">
            <a:extLst>
              <a:ext uri="{FF2B5EF4-FFF2-40B4-BE49-F238E27FC236}">
                <a16:creationId xmlns:a16="http://schemas.microsoft.com/office/drawing/2014/main" id="{BC3A7850-D201-9C07-3DDA-A53B5B6F4B2E}"/>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2748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1" grpId="0"/>
      <p:bldP spid="4" grpId="0" animBg="1"/>
      <p:bldP spid="15" grpId="0"/>
      <p:bldP spid="23" grpId="0"/>
      <p:bldP spid="24" grpId="0"/>
      <p:bldP spid="34" grpId="0"/>
      <p:bldP spid="3" grpId="0"/>
      <p:bldP spid="22" grpId="0"/>
      <p:bldP spid="9" grpId="0"/>
      <p:bldP spid="10"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73BE-91FB-EAE5-DE91-9B0C6E077AAD}"/>
              </a:ext>
            </a:extLst>
          </p:cNvPr>
          <p:cNvSpPr>
            <a:spLocks noGrp="1"/>
          </p:cNvSpPr>
          <p:nvPr>
            <p:ph type="title"/>
          </p:nvPr>
        </p:nvSpPr>
        <p:spPr/>
        <p:txBody>
          <a:bodyPr>
            <a:normAutofit/>
          </a:bodyPr>
          <a:lstStyle/>
          <a:p>
            <a:r>
              <a:rPr lang="en-US" dirty="0"/>
              <a:t>More in the Paper (2/2): Aging Study</a:t>
            </a:r>
          </a:p>
        </p:txBody>
      </p:sp>
      <p:sp>
        <p:nvSpPr>
          <p:cNvPr id="3" name="Content Placeholder 2">
            <a:extLst>
              <a:ext uri="{FF2B5EF4-FFF2-40B4-BE49-F238E27FC236}">
                <a16:creationId xmlns:a16="http://schemas.microsoft.com/office/drawing/2014/main" id="{32EB8F14-2FE9-476E-D25D-413A14ABD770}"/>
              </a:ext>
            </a:extLst>
          </p:cNvPr>
          <p:cNvSpPr>
            <a:spLocks noGrp="1"/>
          </p:cNvSpPr>
          <p:nvPr>
            <p:ph idx="1"/>
          </p:nvPr>
        </p:nvSpPr>
        <p:spPr>
          <a:xfrm>
            <a:off x="154368" y="965201"/>
            <a:ext cx="8989630" cy="5336922"/>
          </a:xfrm>
        </p:spPr>
        <p:txBody>
          <a:bodyPr>
            <a:normAutofit/>
          </a:bodyPr>
          <a:lstStyle/>
          <a:p>
            <a:pPr marL="0" indent="0">
              <a:buClr>
                <a:schemeClr val="tx1"/>
              </a:buClr>
              <a:buNone/>
            </a:pPr>
            <a:endParaRPr lang="en-US" sz="2800" b="1" dirty="0">
              <a:solidFill>
                <a:srgbClr val="7030A0"/>
              </a:solidFill>
            </a:endParaRPr>
          </a:p>
          <a:p>
            <a:pPr marL="0" indent="0">
              <a:buClr>
                <a:schemeClr val="tx1"/>
              </a:buClr>
              <a:buNone/>
            </a:pPr>
            <a:r>
              <a:rPr lang="en-US" dirty="0"/>
              <a:t>Preliminary data on</a:t>
            </a:r>
            <a:br>
              <a:rPr lang="en-US" dirty="0"/>
            </a:br>
            <a:r>
              <a:rPr lang="en-US" dirty="0"/>
              <a:t>aging via 68-day of </a:t>
            </a:r>
            <a:br>
              <a:rPr lang="en-US" dirty="0"/>
            </a:br>
            <a:r>
              <a:rPr lang="en-US" dirty="0"/>
              <a:t>continuous hammering</a:t>
            </a:r>
          </a:p>
          <a:p>
            <a:pPr>
              <a:buClr>
                <a:schemeClr val="tx1"/>
              </a:buClr>
            </a:pPr>
            <a:endParaRPr lang="en-US" sz="2800" dirty="0"/>
          </a:p>
        </p:txBody>
      </p:sp>
      <p:grpSp>
        <p:nvGrpSpPr>
          <p:cNvPr id="13" name="Group 12">
            <a:extLst>
              <a:ext uri="{FF2B5EF4-FFF2-40B4-BE49-F238E27FC236}">
                <a16:creationId xmlns:a16="http://schemas.microsoft.com/office/drawing/2014/main" id="{CF4FF50D-7274-EE09-6553-51B270577BC4}"/>
              </a:ext>
            </a:extLst>
          </p:cNvPr>
          <p:cNvGrpSpPr/>
          <p:nvPr/>
        </p:nvGrpSpPr>
        <p:grpSpPr>
          <a:xfrm>
            <a:off x="3562703" y="1146429"/>
            <a:ext cx="5581297" cy="5589896"/>
            <a:chOff x="3562703" y="1146429"/>
            <a:chExt cx="5581297" cy="5589896"/>
          </a:xfrm>
        </p:grpSpPr>
        <p:pic>
          <p:nvPicPr>
            <p:cNvPr id="6" name="Picture 5">
              <a:extLst>
                <a:ext uri="{FF2B5EF4-FFF2-40B4-BE49-F238E27FC236}">
                  <a16:creationId xmlns:a16="http://schemas.microsoft.com/office/drawing/2014/main" id="{FBF1C295-6D44-80E9-1E2F-670811673EBE}"/>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7" name="TextBox 6">
              <a:extLst>
                <a:ext uri="{FF2B5EF4-FFF2-40B4-BE49-F238E27FC236}">
                  <a16:creationId xmlns:a16="http://schemas.microsoft.com/office/drawing/2014/main" id="{D5EFCA76-D1BA-D6A0-8146-4A5323F51085}"/>
                </a:ext>
              </a:extLst>
            </p:cNvPr>
            <p:cNvSpPr txBox="1"/>
            <p:nvPr/>
          </p:nvSpPr>
          <p:spPr>
            <a:xfrm>
              <a:off x="4072226" y="60899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8" name="TextBox 7">
              <a:extLst>
                <a:ext uri="{FF2B5EF4-FFF2-40B4-BE49-F238E27FC236}">
                  <a16:creationId xmlns:a16="http://schemas.microsoft.com/office/drawing/2014/main" id="{EE7E8B39-4729-897A-AC0F-071F87386530}"/>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0" name="Triangle 9">
            <a:extLst>
              <a:ext uri="{FF2B5EF4-FFF2-40B4-BE49-F238E27FC236}">
                <a16:creationId xmlns:a16="http://schemas.microsoft.com/office/drawing/2014/main" id="{638347CF-5DD7-9B0B-78FA-81D2D9431CF0}"/>
              </a:ext>
            </a:extLst>
          </p:cNvPr>
          <p:cNvSpPr/>
          <p:nvPr/>
        </p:nvSpPr>
        <p:spPr>
          <a:xfrm>
            <a:off x="4743451"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A033-5A8D-BC0B-DEAF-1B2F9A70A666}"/>
              </a:ext>
            </a:extLst>
          </p:cNvPr>
          <p:cNvSpPr/>
          <p:nvPr/>
        </p:nvSpPr>
        <p:spPr>
          <a:xfrm>
            <a:off x="4722667" y="1253836"/>
            <a:ext cx="4278455" cy="430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D6D48-0D5A-A2FC-E3C9-CEB7E0E10236}"/>
              </a:ext>
            </a:extLst>
          </p:cNvPr>
          <p:cNvSpPr txBox="1"/>
          <p:nvPr/>
        </p:nvSpPr>
        <p:spPr>
          <a:xfrm>
            <a:off x="154368" y="3313924"/>
            <a:ext cx="3253966" cy="1323439"/>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algn="ctr"/>
            <a:r>
              <a:rPr lang="en-US" sz="2000" b="1" dirty="0">
                <a:solidFill>
                  <a:schemeClr val="accent2">
                    <a:lumMod val="50000"/>
                  </a:schemeClr>
                </a:solidFill>
                <a:latin typeface="Cambria" panose="02040503050406030204" pitchFamily="18" charset="0"/>
              </a:rPr>
              <a:t>Aging</a:t>
            </a:r>
            <a:r>
              <a:rPr lang="en-US" sz="2000" dirty="0">
                <a:solidFill>
                  <a:schemeClr val="accent2">
                    <a:lumMod val="50000"/>
                  </a:schemeClr>
                </a:solidFill>
                <a:latin typeface="Cambria" panose="02040503050406030204" pitchFamily="18" charset="0"/>
              </a:rPr>
              <a:t> can lead to read disturbance bitflips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at </a:t>
            </a:r>
            <a:r>
              <a:rPr lang="en-US" sz="2000" b="1" dirty="0">
                <a:solidFill>
                  <a:schemeClr val="accent2">
                    <a:lumMod val="50000"/>
                  </a:schemeClr>
                </a:solidFill>
                <a:latin typeface="Cambria" panose="02040503050406030204" pitchFamily="18" charset="0"/>
              </a:rPr>
              <a:t>smaller</a:t>
            </a:r>
            <a:r>
              <a:rPr lang="en-US" sz="2000" dirty="0">
                <a:solidFill>
                  <a:schemeClr val="accent2">
                    <a:lumMod val="50000"/>
                  </a:schemeClr>
                </a:solidFill>
                <a:latin typeface="Cambria" panose="02040503050406030204" pitchFamily="18" charset="0"/>
              </a:rPr>
              <a:t>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hammer counts</a:t>
            </a:r>
          </a:p>
        </p:txBody>
      </p:sp>
      <p:grpSp>
        <p:nvGrpSpPr>
          <p:cNvPr id="9" name="Group 8">
            <a:extLst>
              <a:ext uri="{FF2B5EF4-FFF2-40B4-BE49-F238E27FC236}">
                <a16:creationId xmlns:a16="http://schemas.microsoft.com/office/drawing/2014/main" id="{C5B1FFF0-0CFB-5781-33D5-31D1177A6BE9}"/>
              </a:ext>
            </a:extLst>
          </p:cNvPr>
          <p:cNvGrpSpPr/>
          <p:nvPr/>
        </p:nvGrpSpPr>
        <p:grpSpPr>
          <a:xfrm>
            <a:off x="3562703" y="1146429"/>
            <a:ext cx="5581297" cy="5564496"/>
            <a:chOff x="3562703" y="1146429"/>
            <a:chExt cx="5581297" cy="5564496"/>
          </a:xfrm>
        </p:grpSpPr>
        <p:pic>
          <p:nvPicPr>
            <p:cNvPr id="14" name="Picture 13">
              <a:extLst>
                <a:ext uri="{FF2B5EF4-FFF2-40B4-BE49-F238E27FC236}">
                  <a16:creationId xmlns:a16="http://schemas.microsoft.com/office/drawing/2014/main" id="{E8C27654-DF37-2355-72B9-7255E50FB6FA}"/>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15" name="TextBox 14">
              <a:extLst>
                <a:ext uri="{FF2B5EF4-FFF2-40B4-BE49-F238E27FC236}">
                  <a16:creationId xmlns:a16="http://schemas.microsoft.com/office/drawing/2014/main" id="{929B86AB-C44E-E66C-AE85-7CA5C9A2E8DC}"/>
                </a:ext>
              </a:extLst>
            </p:cNvPr>
            <p:cNvSpPr txBox="1"/>
            <p:nvPr/>
          </p:nvSpPr>
          <p:spPr>
            <a:xfrm>
              <a:off x="4072226" y="60645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16" name="TextBox 15">
              <a:extLst>
                <a:ext uri="{FF2B5EF4-FFF2-40B4-BE49-F238E27FC236}">
                  <a16:creationId xmlns:a16="http://schemas.microsoft.com/office/drawing/2014/main" id="{2BF30E5A-A181-6D45-7783-22820E463DDC}"/>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7" name="Triangle 16">
            <a:extLst>
              <a:ext uri="{FF2B5EF4-FFF2-40B4-BE49-F238E27FC236}">
                <a16:creationId xmlns:a16="http://schemas.microsoft.com/office/drawing/2014/main" id="{F764C326-C774-8460-C5BB-4BF2B2629BE6}"/>
              </a:ext>
            </a:extLst>
          </p:cNvPr>
          <p:cNvSpPr/>
          <p:nvPr/>
        </p:nvSpPr>
        <p:spPr>
          <a:xfrm>
            <a:off x="4743449"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8FA62F9-6295-433B-A97A-2C631C50EADC}"/>
              </a:ext>
            </a:extLst>
          </p:cNvPr>
          <p:cNvSpPr>
            <a:spLocks noGrp="1"/>
          </p:cNvSpPr>
          <p:nvPr>
            <p:ph type="sldNum" sz="quarter" idx="12"/>
          </p:nvPr>
        </p:nvSpPr>
        <p:spPr/>
        <p:txBody>
          <a:bodyPr/>
          <a:lstStyle/>
          <a:p>
            <a:fld id="{676C2683-0D41-1E45-8714-724CB2570654}" type="slidenum">
              <a:rPr lang="en-US" smtClean="0"/>
              <a:pPr/>
              <a:t>160</a:t>
            </a:fld>
            <a:endParaRPr lang="en-US" dirty="0"/>
          </a:p>
        </p:txBody>
      </p:sp>
      <p:grpSp>
        <p:nvGrpSpPr>
          <p:cNvPr id="29" name="Group 28">
            <a:extLst>
              <a:ext uri="{FF2B5EF4-FFF2-40B4-BE49-F238E27FC236}">
                <a16:creationId xmlns:a16="http://schemas.microsoft.com/office/drawing/2014/main" id="{D55A5376-5CB5-CBC7-BD4A-FDE403E902EC}"/>
              </a:ext>
            </a:extLst>
          </p:cNvPr>
          <p:cNvGrpSpPr/>
          <p:nvPr/>
        </p:nvGrpSpPr>
        <p:grpSpPr>
          <a:xfrm>
            <a:off x="5000816" y="2527300"/>
            <a:ext cx="2898584" cy="2855080"/>
            <a:chOff x="5000816" y="2527300"/>
            <a:chExt cx="2898584" cy="2855080"/>
          </a:xfrm>
        </p:grpSpPr>
        <p:cxnSp>
          <p:nvCxnSpPr>
            <p:cNvPr id="20" name="Straight Arrow Connector 19">
              <a:extLst>
                <a:ext uri="{FF2B5EF4-FFF2-40B4-BE49-F238E27FC236}">
                  <a16:creationId xmlns:a16="http://schemas.microsoft.com/office/drawing/2014/main" id="{84754C0E-27E2-104A-5EDB-F588A0B6BDB4}"/>
                </a:ext>
              </a:extLst>
            </p:cNvPr>
            <p:cNvCxnSpPr/>
            <p:nvPr/>
          </p:nvCxnSpPr>
          <p:spPr>
            <a:xfrm>
              <a:off x="7899400" y="2527300"/>
              <a:ext cx="0" cy="78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747361-4218-FD7A-A85C-FB6DB439FC46}"/>
                </a:ext>
              </a:extLst>
            </p:cNvPr>
            <p:cNvCxnSpPr>
              <a:cxnSpLocks/>
            </p:cNvCxnSpPr>
            <p:nvPr/>
          </p:nvCxnSpPr>
          <p:spPr>
            <a:xfrm>
              <a:off x="6931898" y="3429000"/>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809433-8919-008E-6828-228D13DC602D}"/>
                </a:ext>
              </a:extLst>
            </p:cNvPr>
            <p:cNvCxnSpPr>
              <a:cxnSpLocks/>
            </p:cNvCxnSpPr>
            <p:nvPr/>
          </p:nvCxnSpPr>
          <p:spPr>
            <a:xfrm>
              <a:off x="6666989" y="3704138"/>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B7A2AD-8691-F98A-1F78-EFEF8FE56C40}"/>
                </a:ext>
              </a:extLst>
            </p:cNvPr>
            <p:cNvCxnSpPr>
              <a:cxnSpLocks/>
            </p:cNvCxnSpPr>
            <p:nvPr/>
          </p:nvCxnSpPr>
          <p:spPr>
            <a:xfrm>
              <a:off x="6163761" y="4225776"/>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8F5859-B16F-F11D-783F-F8729293C268}"/>
                </a:ext>
              </a:extLst>
            </p:cNvPr>
            <p:cNvCxnSpPr>
              <a:cxnSpLocks/>
            </p:cNvCxnSpPr>
            <p:nvPr/>
          </p:nvCxnSpPr>
          <p:spPr>
            <a:xfrm>
              <a:off x="5604279" y="4758665"/>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5F951BB-E505-FF31-2C28-E146FB14DDC9}"/>
                </a:ext>
              </a:extLst>
            </p:cNvPr>
            <p:cNvCxnSpPr>
              <a:cxnSpLocks/>
            </p:cNvCxnSpPr>
            <p:nvPr/>
          </p:nvCxnSpPr>
          <p:spPr>
            <a:xfrm>
              <a:off x="5339369" y="5015034"/>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9B2C0F-CD3E-033E-705F-E7E89BD00C52}"/>
                </a:ext>
              </a:extLst>
            </p:cNvPr>
            <p:cNvCxnSpPr>
              <a:cxnSpLocks/>
            </p:cNvCxnSpPr>
            <p:nvPr/>
          </p:nvCxnSpPr>
          <p:spPr>
            <a:xfrm>
              <a:off x="5000816" y="5198707"/>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974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2" grpId="0" animBg="1"/>
      <p:bldP spid="17" grpId="0" animBg="1"/>
      <p:bldP spid="17" grpId="1"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73BE-91FB-EAE5-DE91-9B0C6E077AAD}"/>
              </a:ext>
            </a:extLst>
          </p:cNvPr>
          <p:cNvSpPr>
            <a:spLocks noGrp="1"/>
          </p:cNvSpPr>
          <p:nvPr>
            <p:ph type="title"/>
          </p:nvPr>
        </p:nvSpPr>
        <p:spPr/>
        <p:txBody>
          <a:bodyPr>
            <a:normAutofit/>
          </a:bodyPr>
          <a:lstStyle/>
          <a:p>
            <a:r>
              <a:rPr lang="en-US" dirty="0"/>
              <a:t>More in the Paper (2/2): Aging Study</a:t>
            </a:r>
          </a:p>
        </p:txBody>
      </p:sp>
      <p:sp>
        <p:nvSpPr>
          <p:cNvPr id="3" name="Content Placeholder 2">
            <a:extLst>
              <a:ext uri="{FF2B5EF4-FFF2-40B4-BE49-F238E27FC236}">
                <a16:creationId xmlns:a16="http://schemas.microsoft.com/office/drawing/2014/main" id="{32EB8F14-2FE9-476E-D25D-413A14ABD770}"/>
              </a:ext>
            </a:extLst>
          </p:cNvPr>
          <p:cNvSpPr>
            <a:spLocks noGrp="1"/>
          </p:cNvSpPr>
          <p:nvPr>
            <p:ph idx="1"/>
          </p:nvPr>
        </p:nvSpPr>
        <p:spPr>
          <a:xfrm>
            <a:off x="154368" y="965201"/>
            <a:ext cx="8989630" cy="5336922"/>
          </a:xfrm>
        </p:spPr>
        <p:txBody>
          <a:bodyPr>
            <a:normAutofit/>
          </a:bodyPr>
          <a:lstStyle/>
          <a:p>
            <a:pPr marL="0" indent="0">
              <a:buClr>
                <a:schemeClr val="tx1"/>
              </a:buClr>
              <a:buNone/>
            </a:pPr>
            <a:endParaRPr lang="en-US" sz="2800" b="1" dirty="0">
              <a:solidFill>
                <a:srgbClr val="7030A0"/>
              </a:solidFill>
            </a:endParaRPr>
          </a:p>
          <a:p>
            <a:pPr marL="0" indent="0">
              <a:buClr>
                <a:schemeClr val="tx1"/>
              </a:buClr>
              <a:buNone/>
            </a:pPr>
            <a:r>
              <a:rPr lang="en-US" dirty="0"/>
              <a:t>Preliminary data on</a:t>
            </a:r>
            <a:br>
              <a:rPr lang="en-US" dirty="0"/>
            </a:br>
            <a:r>
              <a:rPr lang="en-US" dirty="0"/>
              <a:t>aging via 68-day of </a:t>
            </a:r>
            <a:br>
              <a:rPr lang="en-US" dirty="0"/>
            </a:br>
            <a:r>
              <a:rPr lang="en-US" dirty="0"/>
              <a:t>continuous hammering</a:t>
            </a:r>
          </a:p>
          <a:p>
            <a:pPr>
              <a:buClr>
                <a:schemeClr val="tx1"/>
              </a:buClr>
            </a:pPr>
            <a:endParaRPr lang="en-US" sz="2800" dirty="0"/>
          </a:p>
        </p:txBody>
      </p:sp>
      <p:grpSp>
        <p:nvGrpSpPr>
          <p:cNvPr id="13" name="Group 12">
            <a:extLst>
              <a:ext uri="{FF2B5EF4-FFF2-40B4-BE49-F238E27FC236}">
                <a16:creationId xmlns:a16="http://schemas.microsoft.com/office/drawing/2014/main" id="{CF4FF50D-7274-EE09-6553-51B270577BC4}"/>
              </a:ext>
            </a:extLst>
          </p:cNvPr>
          <p:cNvGrpSpPr/>
          <p:nvPr/>
        </p:nvGrpSpPr>
        <p:grpSpPr>
          <a:xfrm>
            <a:off x="3562703" y="1146429"/>
            <a:ext cx="5581297" cy="5589896"/>
            <a:chOff x="3562703" y="1146429"/>
            <a:chExt cx="5581297" cy="5589896"/>
          </a:xfrm>
        </p:grpSpPr>
        <p:pic>
          <p:nvPicPr>
            <p:cNvPr id="6" name="Picture 5">
              <a:extLst>
                <a:ext uri="{FF2B5EF4-FFF2-40B4-BE49-F238E27FC236}">
                  <a16:creationId xmlns:a16="http://schemas.microsoft.com/office/drawing/2014/main" id="{FBF1C295-6D44-80E9-1E2F-670811673EBE}"/>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7" name="TextBox 6">
              <a:extLst>
                <a:ext uri="{FF2B5EF4-FFF2-40B4-BE49-F238E27FC236}">
                  <a16:creationId xmlns:a16="http://schemas.microsoft.com/office/drawing/2014/main" id="{D5EFCA76-D1BA-D6A0-8146-4A5323F51085}"/>
                </a:ext>
              </a:extLst>
            </p:cNvPr>
            <p:cNvSpPr txBox="1"/>
            <p:nvPr/>
          </p:nvSpPr>
          <p:spPr>
            <a:xfrm>
              <a:off x="4072226" y="60899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8" name="TextBox 7">
              <a:extLst>
                <a:ext uri="{FF2B5EF4-FFF2-40B4-BE49-F238E27FC236}">
                  <a16:creationId xmlns:a16="http://schemas.microsoft.com/office/drawing/2014/main" id="{EE7E8B39-4729-897A-AC0F-071F87386530}"/>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0" name="Triangle 9">
            <a:extLst>
              <a:ext uri="{FF2B5EF4-FFF2-40B4-BE49-F238E27FC236}">
                <a16:creationId xmlns:a16="http://schemas.microsoft.com/office/drawing/2014/main" id="{638347CF-5DD7-9B0B-78FA-81D2D9431CF0}"/>
              </a:ext>
            </a:extLst>
          </p:cNvPr>
          <p:cNvSpPr/>
          <p:nvPr/>
        </p:nvSpPr>
        <p:spPr>
          <a:xfrm>
            <a:off x="4743451"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A033-5A8D-BC0B-DEAF-1B2F9A70A666}"/>
              </a:ext>
            </a:extLst>
          </p:cNvPr>
          <p:cNvSpPr/>
          <p:nvPr/>
        </p:nvSpPr>
        <p:spPr>
          <a:xfrm>
            <a:off x="4722667" y="1253836"/>
            <a:ext cx="4278455" cy="430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D6D48-0D5A-A2FC-E3C9-CEB7E0E10236}"/>
              </a:ext>
            </a:extLst>
          </p:cNvPr>
          <p:cNvSpPr txBox="1"/>
          <p:nvPr/>
        </p:nvSpPr>
        <p:spPr>
          <a:xfrm>
            <a:off x="154368" y="3313924"/>
            <a:ext cx="3253966" cy="1323439"/>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algn="ctr"/>
            <a:r>
              <a:rPr lang="en-US" sz="2000" b="1" dirty="0">
                <a:solidFill>
                  <a:schemeClr val="accent2">
                    <a:lumMod val="50000"/>
                  </a:schemeClr>
                </a:solidFill>
                <a:latin typeface="Cambria" panose="02040503050406030204" pitchFamily="18" charset="0"/>
              </a:rPr>
              <a:t>Aging</a:t>
            </a:r>
            <a:r>
              <a:rPr lang="en-US" sz="2000" dirty="0">
                <a:solidFill>
                  <a:schemeClr val="accent2">
                    <a:lumMod val="50000"/>
                  </a:schemeClr>
                </a:solidFill>
                <a:latin typeface="Cambria" panose="02040503050406030204" pitchFamily="18" charset="0"/>
              </a:rPr>
              <a:t> can lead to read disturbance bitflips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at </a:t>
            </a:r>
            <a:r>
              <a:rPr lang="en-US" sz="2000" b="1" dirty="0">
                <a:solidFill>
                  <a:schemeClr val="accent2">
                    <a:lumMod val="50000"/>
                  </a:schemeClr>
                </a:solidFill>
                <a:latin typeface="Cambria" panose="02040503050406030204" pitchFamily="18" charset="0"/>
              </a:rPr>
              <a:t>smaller</a:t>
            </a:r>
            <a:r>
              <a:rPr lang="en-US" sz="2000" dirty="0">
                <a:solidFill>
                  <a:schemeClr val="accent2">
                    <a:lumMod val="50000"/>
                  </a:schemeClr>
                </a:solidFill>
                <a:latin typeface="Cambria" panose="02040503050406030204" pitchFamily="18" charset="0"/>
              </a:rPr>
              <a:t>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hammer counts</a:t>
            </a:r>
          </a:p>
        </p:txBody>
      </p:sp>
      <p:grpSp>
        <p:nvGrpSpPr>
          <p:cNvPr id="9" name="Group 8">
            <a:extLst>
              <a:ext uri="{FF2B5EF4-FFF2-40B4-BE49-F238E27FC236}">
                <a16:creationId xmlns:a16="http://schemas.microsoft.com/office/drawing/2014/main" id="{C5B1FFF0-0CFB-5781-33D5-31D1177A6BE9}"/>
              </a:ext>
            </a:extLst>
          </p:cNvPr>
          <p:cNvGrpSpPr/>
          <p:nvPr/>
        </p:nvGrpSpPr>
        <p:grpSpPr>
          <a:xfrm>
            <a:off x="3562703" y="1146429"/>
            <a:ext cx="5581297" cy="5564496"/>
            <a:chOff x="3562703" y="1146429"/>
            <a:chExt cx="5581297" cy="5564496"/>
          </a:xfrm>
        </p:grpSpPr>
        <p:pic>
          <p:nvPicPr>
            <p:cNvPr id="14" name="Picture 13">
              <a:extLst>
                <a:ext uri="{FF2B5EF4-FFF2-40B4-BE49-F238E27FC236}">
                  <a16:creationId xmlns:a16="http://schemas.microsoft.com/office/drawing/2014/main" id="{E8C27654-DF37-2355-72B9-7255E50FB6FA}"/>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15" name="TextBox 14">
              <a:extLst>
                <a:ext uri="{FF2B5EF4-FFF2-40B4-BE49-F238E27FC236}">
                  <a16:creationId xmlns:a16="http://schemas.microsoft.com/office/drawing/2014/main" id="{929B86AB-C44E-E66C-AE85-7CA5C9A2E8DC}"/>
                </a:ext>
              </a:extLst>
            </p:cNvPr>
            <p:cNvSpPr txBox="1"/>
            <p:nvPr/>
          </p:nvSpPr>
          <p:spPr>
            <a:xfrm>
              <a:off x="4072226" y="60645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16" name="TextBox 15">
              <a:extLst>
                <a:ext uri="{FF2B5EF4-FFF2-40B4-BE49-F238E27FC236}">
                  <a16:creationId xmlns:a16="http://schemas.microsoft.com/office/drawing/2014/main" id="{2BF30E5A-A181-6D45-7783-22820E463DDC}"/>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7" name="Triangle 16">
            <a:extLst>
              <a:ext uri="{FF2B5EF4-FFF2-40B4-BE49-F238E27FC236}">
                <a16:creationId xmlns:a16="http://schemas.microsoft.com/office/drawing/2014/main" id="{F764C326-C774-8460-C5BB-4BF2B2629BE6}"/>
              </a:ext>
            </a:extLst>
          </p:cNvPr>
          <p:cNvSpPr/>
          <p:nvPr/>
        </p:nvSpPr>
        <p:spPr>
          <a:xfrm>
            <a:off x="4743449"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8FA62F9-6295-433B-A97A-2C631C50EADC}"/>
              </a:ext>
            </a:extLst>
          </p:cNvPr>
          <p:cNvSpPr>
            <a:spLocks noGrp="1"/>
          </p:cNvSpPr>
          <p:nvPr>
            <p:ph type="sldNum" sz="quarter" idx="12"/>
          </p:nvPr>
        </p:nvSpPr>
        <p:spPr/>
        <p:txBody>
          <a:bodyPr/>
          <a:lstStyle/>
          <a:p>
            <a:fld id="{676C2683-0D41-1E45-8714-724CB2570654}" type="slidenum">
              <a:rPr lang="en-US" smtClean="0"/>
              <a:pPr/>
              <a:t>161</a:t>
            </a:fld>
            <a:endParaRPr lang="en-US" dirty="0"/>
          </a:p>
        </p:txBody>
      </p:sp>
      <p:grpSp>
        <p:nvGrpSpPr>
          <p:cNvPr id="29" name="Group 28">
            <a:extLst>
              <a:ext uri="{FF2B5EF4-FFF2-40B4-BE49-F238E27FC236}">
                <a16:creationId xmlns:a16="http://schemas.microsoft.com/office/drawing/2014/main" id="{D55A5376-5CB5-CBC7-BD4A-FDE403E902EC}"/>
              </a:ext>
            </a:extLst>
          </p:cNvPr>
          <p:cNvGrpSpPr/>
          <p:nvPr/>
        </p:nvGrpSpPr>
        <p:grpSpPr>
          <a:xfrm>
            <a:off x="5000816" y="2527300"/>
            <a:ext cx="2898584" cy="2855080"/>
            <a:chOff x="5000816" y="2527300"/>
            <a:chExt cx="2898584" cy="2855080"/>
          </a:xfrm>
        </p:grpSpPr>
        <p:cxnSp>
          <p:nvCxnSpPr>
            <p:cNvPr id="20" name="Straight Arrow Connector 19">
              <a:extLst>
                <a:ext uri="{FF2B5EF4-FFF2-40B4-BE49-F238E27FC236}">
                  <a16:creationId xmlns:a16="http://schemas.microsoft.com/office/drawing/2014/main" id="{84754C0E-27E2-104A-5EDB-F588A0B6BDB4}"/>
                </a:ext>
              </a:extLst>
            </p:cNvPr>
            <p:cNvCxnSpPr/>
            <p:nvPr/>
          </p:nvCxnSpPr>
          <p:spPr>
            <a:xfrm>
              <a:off x="7899400" y="2527300"/>
              <a:ext cx="0" cy="78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747361-4218-FD7A-A85C-FB6DB439FC46}"/>
                </a:ext>
              </a:extLst>
            </p:cNvPr>
            <p:cNvCxnSpPr>
              <a:cxnSpLocks/>
            </p:cNvCxnSpPr>
            <p:nvPr/>
          </p:nvCxnSpPr>
          <p:spPr>
            <a:xfrm>
              <a:off x="6931898" y="3429000"/>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809433-8919-008E-6828-228D13DC602D}"/>
                </a:ext>
              </a:extLst>
            </p:cNvPr>
            <p:cNvCxnSpPr>
              <a:cxnSpLocks/>
            </p:cNvCxnSpPr>
            <p:nvPr/>
          </p:nvCxnSpPr>
          <p:spPr>
            <a:xfrm>
              <a:off x="6666989" y="3704138"/>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B7A2AD-8691-F98A-1F78-EFEF8FE56C40}"/>
                </a:ext>
              </a:extLst>
            </p:cNvPr>
            <p:cNvCxnSpPr>
              <a:cxnSpLocks/>
            </p:cNvCxnSpPr>
            <p:nvPr/>
          </p:nvCxnSpPr>
          <p:spPr>
            <a:xfrm>
              <a:off x="6163761" y="4225776"/>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8F5859-B16F-F11D-783F-F8729293C268}"/>
                </a:ext>
              </a:extLst>
            </p:cNvPr>
            <p:cNvCxnSpPr>
              <a:cxnSpLocks/>
            </p:cNvCxnSpPr>
            <p:nvPr/>
          </p:nvCxnSpPr>
          <p:spPr>
            <a:xfrm>
              <a:off x="5604279" y="4758665"/>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5F951BB-E505-FF31-2C28-E146FB14DDC9}"/>
                </a:ext>
              </a:extLst>
            </p:cNvPr>
            <p:cNvCxnSpPr>
              <a:cxnSpLocks/>
            </p:cNvCxnSpPr>
            <p:nvPr/>
          </p:nvCxnSpPr>
          <p:spPr>
            <a:xfrm>
              <a:off x="5339369" y="5015034"/>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9B2C0F-CD3E-033E-705F-E7E89BD00C52}"/>
                </a:ext>
              </a:extLst>
            </p:cNvPr>
            <p:cNvCxnSpPr>
              <a:cxnSpLocks/>
            </p:cNvCxnSpPr>
            <p:nvPr/>
          </p:nvCxnSpPr>
          <p:spPr>
            <a:xfrm>
              <a:off x="5000816" y="5198707"/>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C6D14025-6860-9712-CC31-8C28ACAE9B6A}"/>
              </a:ext>
            </a:extLst>
          </p:cNvPr>
          <p:cNvSpPr/>
          <p:nvPr/>
        </p:nvSpPr>
        <p:spPr>
          <a:xfrm>
            <a:off x="0" y="1028702"/>
            <a:ext cx="9144000" cy="5454650"/>
          </a:xfrm>
          <a:prstGeom prst="rect">
            <a:avLst/>
          </a:prstGeom>
          <a:solidFill>
            <a:srgbClr val="FEFFFA">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9CEC44-BA51-F8E3-B9B3-CF880FBF177D}"/>
              </a:ext>
            </a:extLst>
          </p:cNvPr>
          <p:cNvSpPr txBox="1"/>
          <p:nvPr/>
        </p:nvSpPr>
        <p:spPr>
          <a:xfrm>
            <a:off x="-3" y="4800764"/>
            <a:ext cx="9144001" cy="1200329"/>
          </a:xfrm>
          <a:prstGeom prst="rect">
            <a:avLst/>
          </a:prstGeom>
          <a:solidFill>
            <a:srgbClr val="CA3656"/>
          </a:solidFill>
          <a:ln>
            <a:solidFill>
              <a:schemeClr val="tx1"/>
            </a:solidFill>
          </a:ln>
        </p:spPr>
        <p:txBody>
          <a:bodyPr wrap="square" rtlCol="0">
            <a:spAutoFit/>
          </a:bodyPr>
          <a:lstStyle/>
          <a:p>
            <a:pPr algn="ctr"/>
            <a:r>
              <a:rPr lang="en-US" sz="2400" dirty="0">
                <a:solidFill>
                  <a:schemeClr val="bg1"/>
                </a:solidFill>
                <a:latin typeface="Cambria" panose="02040503050406030204" pitchFamily="18" charset="0"/>
              </a:rPr>
              <a:t>Future work: </a:t>
            </a:r>
          </a:p>
          <a:p>
            <a:pPr algn="ctr"/>
            <a:r>
              <a:rPr lang="en-US" sz="2400" b="1" dirty="0">
                <a:solidFill>
                  <a:schemeClr val="bg1"/>
                </a:solidFill>
                <a:latin typeface="Cambria" panose="02040503050406030204" pitchFamily="18" charset="0"/>
              </a:rPr>
              <a:t>rigorous aging characterization </a:t>
            </a:r>
          </a:p>
          <a:p>
            <a:pPr algn="ctr"/>
            <a:r>
              <a:rPr lang="en-US" sz="2400" dirty="0">
                <a:solidFill>
                  <a:schemeClr val="bg1"/>
                </a:solidFill>
                <a:latin typeface="Cambria" panose="02040503050406030204" pitchFamily="18" charset="0"/>
              </a:rPr>
              <a:t>and</a:t>
            </a:r>
            <a:r>
              <a:rPr lang="en-US" sz="2400" b="1" dirty="0">
                <a:solidFill>
                  <a:schemeClr val="bg1"/>
                </a:solidFill>
                <a:latin typeface="Cambria" panose="02040503050406030204" pitchFamily="18" charset="0"/>
              </a:rPr>
              <a:t> online profiling of read disturbance vulnerability</a:t>
            </a:r>
            <a:endParaRPr lang="en-US" sz="2400" dirty="0">
              <a:solidFill>
                <a:schemeClr val="bg1"/>
              </a:solidFill>
              <a:latin typeface="Cambria" panose="02040503050406030204" pitchFamily="18" charset="0"/>
            </a:endParaRPr>
          </a:p>
        </p:txBody>
      </p:sp>
      <p:sp>
        <p:nvSpPr>
          <p:cNvPr id="11" name="Rectangle 10">
            <a:extLst>
              <a:ext uri="{FF2B5EF4-FFF2-40B4-BE49-F238E27FC236}">
                <a16:creationId xmlns:a16="http://schemas.microsoft.com/office/drawing/2014/main" id="{71D45A28-5426-AD59-76D9-64764C085C60}"/>
              </a:ext>
            </a:extLst>
          </p:cNvPr>
          <p:cNvSpPr/>
          <p:nvPr/>
        </p:nvSpPr>
        <p:spPr>
          <a:xfrm>
            <a:off x="5339368" y="6468360"/>
            <a:ext cx="2395557" cy="365126"/>
          </a:xfrm>
          <a:prstGeom prst="rect">
            <a:avLst/>
          </a:prstGeom>
          <a:solidFill>
            <a:srgbClr val="FEFFFA">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8955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Hydra’s Performance</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34947758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8876B-8852-3BD9-C9E8-9A7F44B5FDBD}"/>
              </a:ext>
            </a:extLst>
          </p:cNvPr>
          <p:cNvSpPr>
            <a:spLocks noGrp="1"/>
          </p:cNvSpPr>
          <p:nvPr>
            <p:ph type="title"/>
          </p:nvPr>
        </p:nvSpPr>
        <p:spPr/>
        <p:txBody>
          <a:bodyPr/>
          <a:lstStyle/>
          <a:p>
            <a:r>
              <a:rPr lang="en-US" dirty="0"/>
              <a:t>An Outlier Solution: Hydra</a:t>
            </a:r>
          </a:p>
        </p:txBody>
      </p:sp>
      <p:sp>
        <p:nvSpPr>
          <p:cNvPr id="4" name="Slide Number Placeholder 3">
            <a:extLst>
              <a:ext uri="{FF2B5EF4-FFF2-40B4-BE49-F238E27FC236}">
                <a16:creationId xmlns:a16="http://schemas.microsoft.com/office/drawing/2014/main" id="{218B5F82-3EED-742C-838E-A1233DD05133}"/>
              </a:ext>
            </a:extLst>
          </p:cNvPr>
          <p:cNvSpPr>
            <a:spLocks noGrp="1"/>
          </p:cNvSpPr>
          <p:nvPr>
            <p:ph type="sldNum" sz="quarter" idx="12"/>
          </p:nvPr>
        </p:nvSpPr>
        <p:spPr/>
        <p:txBody>
          <a:bodyPr/>
          <a:lstStyle/>
          <a:p>
            <a:fld id="{676C2683-0D41-1E45-8714-724CB2570654}" type="slidenum">
              <a:rPr lang="en-US" smtClean="0"/>
              <a:pPr/>
              <a:t>163</a:t>
            </a:fld>
            <a:endParaRPr lang="en-US" dirty="0"/>
          </a:p>
        </p:txBody>
      </p:sp>
      <p:pic>
        <p:nvPicPr>
          <p:cNvPr id="5" name="Picture 4">
            <a:extLst>
              <a:ext uri="{FF2B5EF4-FFF2-40B4-BE49-F238E27FC236}">
                <a16:creationId xmlns:a16="http://schemas.microsoft.com/office/drawing/2014/main" id="{7571F6B6-6D3E-CE51-B55D-962EBB5B3CD2}"/>
              </a:ext>
            </a:extLst>
          </p:cNvPr>
          <p:cNvPicPr>
            <a:picLocks noChangeAspect="1"/>
          </p:cNvPicPr>
          <p:nvPr/>
        </p:nvPicPr>
        <p:blipFill>
          <a:blip r:embed="rId2"/>
          <a:stretch>
            <a:fillRect/>
          </a:stretch>
        </p:blipFill>
        <p:spPr>
          <a:xfrm>
            <a:off x="1132114" y="1501388"/>
            <a:ext cx="6093230" cy="3657600"/>
          </a:xfrm>
          <a:prstGeom prst="rect">
            <a:avLst/>
          </a:prstGeom>
        </p:spPr>
      </p:pic>
      <p:sp>
        <p:nvSpPr>
          <p:cNvPr id="6" name="TextBox 5">
            <a:extLst>
              <a:ext uri="{FF2B5EF4-FFF2-40B4-BE49-F238E27FC236}">
                <a16:creationId xmlns:a16="http://schemas.microsoft.com/office/drawing/2014/main" id="{FF9F9B61-F1F7-982B-1D43-BD2B3A941536}"/>
              </a:ext>
            </a:extLst>
          </p:cNvPr>
          <p:cNvSpPr txBox="1"/>
          <p:nvPr/>
        </p:nvSpPr>
        <p:spPr>
          <a:xfrm>
            <a:off x="958778" y="5158988"/>
            <a:ext cx="6946645"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sp>
        <p:nvSpPr>
          <p:cNvPr id="7" name="TextBox 6">
            <a:extLst>
              <a:ext uri="{FF2B5EF4-FFF2-40B4-BE49-F238E27FC236}">
                <a16:creationId xmlns:a16="http://schemas.microsoft.com/office/drawing/2014/main" id="{6C2E7B70-DEAB-BF01-01AF-45F6E6BCCB10}"/>
              </a:ext>
            </a:extLst>
          </p:cNvPr>
          <p:cNvSpPr txBox="1"/>
          <p:nvPr/>
        </p:nvSpPr>
        <p:spPr>
          <a:xfrm rot="16200000">
            <a:off x="-1259109" y="2916474"/>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8" name="TextBox 7">
            <a:extLst>
              <a:ext uri="{FF2B5EF4-FFF2-40B4-BE49-F238E27FC236}">
                <a16:creationId xmlns:a16="http://schemas.microsoft.com/office/drawing/2014/main" id="{1669449C-C52D-FC30-18E5-E6F962D4C8EA}"/>
              </a:ext>
            </a:extLst>
          </p:cNvPr>
          <p:cNvSpPr txBox="1"/>
          <p:nvPr/>
        </p:nvSpPr>
        <p:spPr>
          <a:xfrm>
            <a:off x="3609140" y="3179932"/>
            <a:ext cx="1925720"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Only 7% Speedup</a:t>
            </a:r>
          </a:p>
        </p:txBody>
      </p:sp>
    </p:spTree>
    <p:extLst>
      <p:ext uri="{BB962C8B-B14F-4D97-AF65-F5344CB8AC3E}">
        <p14:creationId xmlns:p14="http://schemas.microsoft.com/office/powerpoint/2010/main" val="23553873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DB5F-016C-9F69-39DF-CFB356C06989}"/>
              </a:ext>
            </a:extLst>
          </p:cNvPr>
          <p:cNvSpPr>
            <a:spLocks noGrp="1"/>
          </p:cNvSpPr>
          <p:nvPr>
            <p:ph type="title"/>
          </p:nvPr>
        </p:nvSpPr>
        <p:spPr/>
        <p:txBody>
          <a:bodyPr/>
          <a:lstStyle/>
          <a:p>
            <a:r>
              <a:rPr lang="en-US" dirty="0"/>
              <a:t>Hydra Mitigation Mechanism</a:t>
            </a:r>
          </a:p>
        </p:txBody>
      </p:sp>
      <p:sp>
        <p:nvSpPr>
          <p:cNvPr id="4" name="Content Placeholder 3">
            <a:extLst>
              <a:ext uri="{FF2B5EF4-FFF2-40B4-BE49-F238E27FC236}">
                <a16:creationId xmlns:a16="http://schemas.microsoft.com/office/drawing/2014/main" id="{F97EE5BE-8C29-B63A-457A-A87CDC260E9A}"/>
              </a:ext>
            </a:extLst>
          </p:cNvPr>
          <p:cNvSpPr>
            <a:spLocks noGrp="1"/>
          </p:cNvSpPr>
          <p:nvPr>
            <p:ph idx="1"/>
          </p:nvPr>
        </p:nvSpPr>
        <p:spPr/>
        <p:txBody>
          <a:bodyPr/>
          <a:lstStyle/>
          <a:p>
            <a:pPr>
              <a:buClr>
                <a:schemeClr val="tx1"/>
              </a:buClr>
            </a:pPr>
            <a:r>
              <a:rPr lang="en-US" dirty="0">
                <a:solidFill>
                  <a:schemeClr val="accent1">
                    <a:lumMod val="75000"/>
                  </a:schemeClr>
                </a:solidFill>
              </a:rPr>
              <a:t>Hydra maintains </a:t>
            </a:r>
            <a:r>
              <a:rPr lang="en-US" b="1" dirty="0">
                <a:solidFill>
                  <a:schemeClr val="accent1">
                    <a:lumMod val="75000"/>
                  </a:schemeClr>
                </a:solidFill>
              </a:rPr>
              <a:t>a row activation counter for each DRAM row</a:t>
            </a:r>
          </a:p>
          <a:p>
            <a:pPr>
              <a:buClr>
                <a:schemeClr val="tx1"/>
              </a:buClr>
            </a:pPr>
            <a:r>
              <a:rPr lang="en-US" b="1" dirty="0">
                <a:solidFill>
                  <a:schemeClr val="accent1">
                    <a:lumMod val="75000"/>
                  </a:schemeClr>
                </a:solidFill>
              </a:rPr>
              <a:t>Stores</a:t>
            </a:r>
            <a:r>
              <a:rPr lang="en-US" dirty="0">
                <a:solidFill>
                  <a:schemeClr val="accent1">
                    <a:lumMod val="75000"/>
                  </a:schemeClr>
                </a:solidFill>
              </a:rPr>
              <a:t> these activation counters </a:t>
            </a:r>
            <a:r>
              <a:rPr lang="en-US" b="1" dirty="0">
                <a:solidFill>
                  <a:schemeClr val="accent1">
                    <a:lumMod val="75000"/>
                  </a:schemeClr>
                </a:solidFill>
              </a:rPr>
              <a:t>in the DRAM array </a:t>
            </a:r>
          </a:p>
          <a:p>
            <a:pPr>
              <a:buClr>
                <a:schemeClr val="tx1"/>
              </a:buClr>
            </a:pPr>
            <a:r>
              <a:rPr lang="en-US" b="1" dirty="0">
                <a:solidFill>
                  <a:schemeClr val="accent1">
                    <a:lumMod val="75000"/>
                  </a:schemeClr>
                </a:solidFill>
              </a:rPr>
              <a:t>Caches</a:t>
            </a:r>
            <a:r>
              <a:rPr lang="en-US" dirty="0">
                <a:solidFill>
                  <a:schemeClr val="accent1">
                    <a:lumMod val="75000"/>
                  </a:schemeClr>
                </a:solidFill>
              </a:rPr>
              <a:t> the counters of hot rows </a:t>
            </a:r>
            <a:r>
              <a:rPr lang="en-US" b="1" dirty="0">
                <a:solidFill>
                  <a:schemeClr val="accent1">
                    <a:lumMod val="75000"/>
                  </a:schemeClr>
                </a:solidFill>
              </a:rPr>
              <a:t>in the memory controller</a:t>
            </a:r>
          </a:p>
          <a:p>
            <a:pPr>
              <a:buClr>
                <a:schemeClr val="tx1"/>
              </a:buClr>
            </a:pPr>
            <a:r>
              <a:rPr lang="en-US" dirty="0">
                <a:solidFill>
                  <a:srgbClr val="C00000"/>
                </a:solidFill>
              </a:rPr>
              <a:t>At low </a:t>
            </a:r>
            <a:r>
              <a:rPr lang="en-US" dirty="0" err="1">
                <a:solidFill>
                  <a:srgbClr val="C00000"/>
                </a:solidFill>
              </a:rPr>
              <a:t>HC</a:t>
            </a:r>
            <a:r>
              <a:rPr lang="en-US" baseline="-25000" dirty="0" err="1">
                <a:solidFill>
                  <a:srgbClr val="C00000"/>
                </a:solidFill>
              </a:rPr>
              <a:t>first</a:t>
            </a:r>
            <a:r>
              <a:rPr lang="en-US" baseline="-25000" dirty="0">
                <a:solidFill>
                  <a:srgbClr val="C00000"/>
                </a:solidFill>
              </a:rPr>
              <a:t> </a:t>
            </a:r>
            <a:r>
              <a:rPr lang="en-US" dirty="0">
                <a:solidFill>
                  <a:srgbClr val="C00000"/>
                </a:solidFill>
              </a:rPr>
              <a:t>configurations, </a:t>
            </a:r>
            <a:r>
              <a:rPr lang="en-US" b="1" dirty="0">
                <a:solidFill>
                  <a:srgbClr val="C00000"/>
                </a:solidFill>
              </a:rPr>
              <a:t>many rows are hot</a:t>
            </a:r>
          </a:p>
          <a:p>
            <a:pPr>
              <a:buClr>
                <a:schemeClr val="tx1"/>
              </a:buClr>
            </a:pPr>
            <a:r>
              <a:rPr lang="en-US" b="1" dirty="0">
                <a:solidFill>
                  <a:srgbClr val="C00000"/>
                </a:solidFill>
              </a:rPr>
              <a:t>Fetching / evicting counters </a:t>
            </a:r>
            <a:r>
              <a:rPr lang="en-US" dirty="0">
                <a:solidFill>
                  <a:srgbClr val="C00000"/>
                </a:solidFill>
              </a:rPr>
              <a:t>dominate the performance overhead</a:t>
            </a:r>
          </a:p>
          <a:p>
            <a:pPr>
              <a:buClr>
                <a:schemeClr val="tx1"/>
              </a:buClr>
            </a:pPr>
            <a:r>
              <a:rPr lang="en-US" dirty="0" err="1">
                <a:solidFill>
                  <a:schemeClr val="accent6">
                    <a:lumMod val="75000"/>
                  </a:schemeClr>
                </a:solidFill>
              </a:rPr>
              <a:t>Svärd</a:t>
            </a:r>
            <a:r>
              <a:rPr lang="en-US" dirty="0">
                <a:solidFill>
                  <a:schemeClr val="accent6">
                    <a:lumMod val="75000"/>
                  </a:schemeClr>
                </a:solidFill>
              </a:rPr>
              <a:t> needs </a:t>
            </a:r>
            <a:r>
              <a:rPr lang="en-US" b="1" dirty="0">
                <a:solidFill>
                  <a:schemeClr val="accent6">
                    <a:lumMod val="75000"/>
                  </a:schemeClr>
                </a:solidFill>
              </a:rPr>
              <a:t>further customizations </a:t>
            </a:r>
            <a:r>
              <a:rPr lang="en-US" dirty="0">
                <a:solidFill>
                  <a:schemeClr val="accent6">
                    <a:lumMod val="75000"/>
                  </a:schemeClr>
                </a:solidFill>
              </a:rPr>
              <a:t>for Hydra</a:t>
            </a:r>
          </a:p>
          <a:p>
            <a:endParaRPr lang="en-US" dirty="0"/>
          </a:p>
        </p:txBody>
      </p:sp>
      <p:grpSp>
        <p:nvGrpSpPr>
          <p:cNvPr id="8" name="Group 7">
            <a:extLst>
              <a:ext uri="{FF2B5EF4-FFF2-40B4-BE49-F238E27FC236}">
                <a16:creationId xmlns:a16="http://schemas.microsoft.com/office/drawing/2014/main" id="{060A94DA-2073-C34F-ABF2-09E3A92DEFD3}"/>
              </a:ext>
            </a:extLst>
          </p:cNvPr>
          <p:cNvGrpSpPr/>
          <p:nvPr/>
        </p:nvGrpSpPr>
        <p:grpSpPr>
          <a:xfrm>
            <a:off x="1513115" y="3841416"/>
            <a:ext cx="7032171" cy="3045482"/>
            <a:chOff x="1513115" y="3841416"/>
            <a:chExt cx="7032171" cy="3045482"/>
          </a:xfrm>
        </p:grpSpPr>
        <p:sp>
          <p:nvSpPr>
            <p:cNvPr id="7" name="TextBox 6">
              <a:extLst>
                <a:ext uri="{FF2B5EF4-FFF2-40B4-BE49-F238E27FC236}">
                  <a16:creationId xmlns:a16="http://schemas.microsoft.com/office/drawing/2014/main" id="{D380DAD4-A74F-E163-7500-70DF592CABA0}"/>
                </a:ext>
              </a:extLst>
            </p:cNvPr>
            <p:cNvSpPr txBox="1"/>
            <p:nvPr/>
          </p:nvSpPr>
          <p:spPr>
            <a:xfrm>
              <a:off x="1513115" y="6302123"/>
              <a:ext cx="7032171" cy="584775"/>
            </a:xfrm>
            <a:prstGeom prst="rect">
              <a:avLst/>
            </a:prstGeom>
            <a:noFill/>
          </p:spPr>
          <p:txBody>
            <a:bodyPr wrap="square">
              <a:spAutoFit/>
            </a:bodyPr>
            <a:lstStyle/>
            <a:p>
              <a:pPr algn="ctr"/>
              <a:r>
                <a:rPr lang="en-US" sz="1600" b="0" i="0" u="none" strike="noStrike" dirty="0">
                  <a:solidFill>
                    <a:srgbClr val="222222"/>
                  </a:solidFill>
                  <a:effectLst/>
                  <a:latin typeface="Cambria" panose="02040503050406030204" pitchFamily="18" charset="0"/>
                </a:rPr>
                <a:t>Qureshi et al. </a:t>
              </a:r>
              <a:r>
                <a:rPr lang="en-US" sz="1600" b="1" i="0" u="none" strike="noStrike" dirty="0">
                  <a:solidFill>
                    <a:srgbClr val="222222"/>
                  </a:solidFill>
                  <a:effectLst/>
                  <a:latin typeface="Cambria" panose="02040503050406030204" pitchFamily="18" charset="0"/>
                </a:rPr>
                <a:t>"Hydra: Enabling Low-Overhead Mitigation of Row-Hammer </a:t>
              </a:r>
              <a:br>
                <a:rPr lang="en-US" sz="1600" b="1" i="0" u="none" strike="noStrike" dirty="0">
                  <a:solidFill>
                    <a:srgbClr val="222222"/>
                  </a:solidFill>
                  <a:effectLst/>
                  <a:latin typeface="Cambria" panose="02040503050406030204" pitchFamily="18" charset="0"/>
                </a:rPr>
              </a:br>
              <a:r>
                <a:rPr lang="en-US" sz="1600" b="1" i="0" u="none" strike="noStrike" dirty="0">
                  <a:solidFill>
                    <a:srgbClr val="222222"/>
                  </a:solidFill>
                  <a:effectLst/>
                  <a:latin typeface="Cambria" panose="02040503050406030204" pitchFamily="18" charset="0"/>
                </a:rPr>
                <a:t>at </a:t>
              </a:r>
              <a:r>
                <a:rPr lang="en-US" sz="1600" b="1" dirty="0">
                  <a:solidFill>
                    <a:srgbClr val="222222"/>
                  </a:solidFill>
                  <a:latin typeface="Cambria" panose="02040503050406030204" pitchFamily="18" charset="0"/>
                </a:rPr>
                <a:t>U</a:t>
              </a:r>
              <a:r>
                <a:rPr lang="en-US" sz="1600" b="1" i="0" u="none" strike="noStrike" dirty="0">
                  <a:solidFill>
                    <a:srgbClr val="222222"/>
                  </a:solidFill>
                  <a:effectLst/>
                  <a:latin typeface="Cambria" panose="02040503050406030204" pitchFamily="18" charset="0"/>
                </a:rPr>
                <a:t>ltra-Low </a:t>
              </a:r>
              <a:r>
                <a:rPr lang="en-US" sz="1600" b="1" dirty="0">
                  <a:solidFill>
                    <a:srgbClr val="222222"/>
                  </a:solidFill>
                  <a:latin typeface="Cambria" panose="02040503050406030204" pitchFamily="18" charset="0"/>
                </a:rPr>
                <a:t>T</a:t>
              </a:r>
              <a:r>
                <a:rPr lang="en-US" sz="1600" b="1" i="0" u="none" strike="noStrike" dirty="0">
                  <a:solidFill>
                    <a:srgbClr val="222222"/>
                  </a:solidFill>
                  <a:effectLst/>
                  <a:latin typeface="Cambria" panose="02040503050406030204" pitchFamily="18" charset="0"/>
                </a:rPr>
                <a:t>hresholds via Hybrid </a:t>
              </a:r>
              <a:r>
                <a:rPr lang="en-US" sz="1600" b="1" dirty="0">
                  <a:solidFill>
                    <a:srgbClr val="222222"/>
                  </a:solidFill>
                  <a:latin typeface="Cambria" panose="02040503050406030204" pitchFamily="18" charset="0"/>
                </a:rPr>
                <a:t>T</a:t>
              </a:r>
              <a:r>
                <a:rPr lang="en-US" sz="1600" b="1" i="0" u="none" strike="noStrike" dirty="0">
                  <a:solidFill>
                    <a:srgbClr val="222222"/>
                  </a:solidFill>
                  <a:effectLst/>
                  <a:latin typeface="Cambria" panose="02040503050406030204" pitchFamily="18" charset="0"/>
                </a:rPr>
                <a:t>racking," in ISCA, 2022.</a:t>
              </a:r>
              <a:endParaRPr lang="en-US" sz="1600" dirty="0">
                <a:latin typeface="Cambria" panose="02040503050406030204" pitchFamily="18" charset="0"/>
              </a:endParaRPr>
            </a:p>
          </p:txBody>
        </p:sp>
        <p:pic>
          <p:nvPicPr>
            <p:cNvPr id="6" name="Content Placeholder 4">
              <a:extLst>
                <a:ext uri="{FF2B5EF4-FFF2-40B4-BE49-F238E27FC236}">
                  <a16:creationId xmlns:a16="http://schemas.microsoft.com/office/drawing/2014/main" id="{9903B21D-8C0D-2E21-F6D7-DE40DB9C490A}"/>
                </a:ext>
              </a:extLst>
            </p:cNvPr>
            <p:cNvPicPr>
              <a:picLocks noChangeAspect="1"/>
            </p:cNvPicPr>
            <p:nvPr/>
          </p:nvPicPr>
          <p:blipFill rotWithShape="1">
            <a:blip r:embed="rId2"/>
            <a:srcRect b="25283"/>
            <a:stretch/>
          </p:blipFill>
          <p:spPr>
            <a:xfrm>
              <a:off x="1670376" y="3841416"/>
              <a:ext cx="4782844" cy="2460707"/>
            </a:xfrm>
            <a:prstGeom prst="rect">
              <a:avLst/>
            </a:prstGeom>
          </p:spPr>
        </p:pic>
      </p:grpSp>
      <p:sp>
        <p:nvSpPr>
          <p:cNvPr id="3" name="Slide Number Placeholder 2">
            <a:extLst>
              <a:ext uri="{FF2B5EF4-FFF2-40B4-BE49-F238E27FC236}">
                <a16:creationId xmlns:a16="http://schemas.microsoft.com/office/drawing/2014/main" id="{DD959BE4-DBD6-F617-42BA-6A3BC2FCBEB3}"/>
              </a:ext>
            </a:extLst>
          </p:cNvPr>
          <p:cNvSpPr>
            <a:spLocks noGrp="1"/>
          </p:cNvSpPr>
          <p:nvPr>
            <p:ph type="sldNum" sz="quarter" idx="12"/>
          </p:nvPr>
        </p:nvSpPr>
        <p:spPr/>
        <p:txBody>
          <a:bodyPr/>
          <a:lstStyle/>
          <a:p>
            <a:fld id="{676C2683-0D41-1E45-8714-724CB2570654}" type="slidenum">
              <a:rPr lang="en-US" smtClean="0"/>
              <a:pPr/>
              <a:t>164</a:t>
            </a:fld>
            <a:endParaRPr lang="en-US" dirty="0"/>
          </a:p>
        </p:txBody>
      </p:sp>
    </p:spTree>
    <p:extLst>
      <p:ext uri="{BB962C8B-B14F-4D97-AF65-F5344CB8AC3E}">
        <p14:creationId xmlns:p14="http://schemas.microsoft.com/office/powerpoint/2010/main" val="423396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ambria" panose="02040503050406030204" pitchFamily="18" charset="0"/>
              </a:rPr>
              <a:t>HC</a:t>
            </a:r>
            <a:r>
              <a:rPr lang="en-US" sz="2800" baseline="-25000" dirty="0" err="1">
                <a:latin typeface="Cambria" panose="02040503050406030204" pitchFamily="18" charset="0"/>
              </a:rPr>
              <a:t>first</a:t>
            </a:r>
            <a:r>
              <a:rPr lang="en-US" sz="2800" dirty="0">
                <a:latin typeface="Cambria" panose="02040503050406030204" pitchFamily="18" charset="0"/>
              </a:rPr>
              <a:t> across Rows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21107068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Minimum Hammer Count to Induce the First Bitflip 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166</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a:blip r:embed="rId2"/>
          <a:srcRect/>
          <a:stretch/>
        </p:blipFill>
        <p:spPr>
          <a:xfrm>
            <a:off x="962025" y="2175135"/>
            <a:ext cx="7772400" cy="2507728"/>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E0D7C35-23F1-5BE8-2742-5FB1D343D0F2}"/>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TextBox 2">
            <a:extLst>
              <a:ext uri="{FF2B5EF4-FFF2-40B4-BE49-F238E27FC236}">
                <a16:creationId xmlns:a16="http://schemas.microsoft.com/office/drawing/2014/main" id="{F7773E21-83D6-54F7-AE8B-9B859043216A}"/>
              </a:ext>
            </a:extLst>
          </p:cNvPr>
          <p:cNvSpPr txBox="1"/>
          <p:nvPr/>
        </p:nvSpPr>
        <p:spPr>
          <a:xfrm rot="16200000">
            <a:off x="-1505777" y="2982723"/>
            <a:ext cx="4107521" cy="892552"/>
          </a:xfrm>
          <a:prstGeom prst="rect">
            <a:avLst/>
          </a:prstGeom>
          <a:no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br>
              <a:rPr lang="en-US" dirty="0">
                <a:latin typeface="Cambria" panose="02040503050406030204" pitchFamily="18" charset="0"/>
              </a:rPr>
            </a:br>
            <a:r>
              <a:rPr lang="en-US" sz="1600" dirty="0">
                <a:latin typeface="Cambria" panose="02040503050406030204" pitchFamily="18" charset="0"/>
              </a:rPr>
              <a:t>Norm. to the Lowest </a:t>
            </a: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in the module</a:t>
            </a:r>
            <a:endParaRPr lang="en-US" sz="1600" baseline="-25000" dirty="0">
              <a:latin typeface="Cambria" panose="02040503050406030204" pitchFamily="18" charset="0"/>
            </a:endParaRPr>
          </a:p>
        </p:txBody>
      </p:sp>
    </p:spTree>
    <p:extLst>
      <p:ext uri="{BB962C8B-B14F-4D97-AF65-F5344CB8AC3E}">
        <p14:creationId xmlns:p14="http://schemas.microsoft.com/office/powerpoint/2010/main" val="2498615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Minimum Hammer Count to Induce the First Bitflip 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167</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a:blip r:embed="rId2"/>
          <a:stretch>
            <a:fillRect/>
          </a:stretch>
        </p:blipFill>
        <p:spPr>
          <a:xfrm>
            <a:off x="962025" y="2149506"/>
            <a:ext cx="7772400" cy="2558987"/>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E0D7C35-23F1-5BE8-2742-5FB1D343D0F2}"/>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TextBox 2">
            <a:extLst>
              <a:ext uri="{FF2B5EF4-FFF2-40B4-BE49-F238E27FC236}">
                <a16:creationId xmlns:a16="http://schemas.microsoft.com/office/drawing/2014/main" id="{F7773E21-83D6-54F7-AE8B-9B859043216A}"/>
              </a:ext>
            </a:extLst>
          </p:cNvPr>
          <p:cNvSpPr txBox="1"/>
          <p:nvPr/>
        </p:nvSpPr>
        <p:spPr>
          <a:xfrm rot="16200000">
            <a:off x="-1505777" y="2982723"/>
            <a:ext cx="4107521" cy="892552"/>
          </a:xfrm>
          <a:prstGeom prst="rect">
            <a:avLst/>
          </a:prstGeom>
          <a:no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br>
              <a:rPr lang="en-US" dirty="0">
                <a:latin typeface="Cambria" panose="02040503050406030204" pitchFamily="18" charset="0"/>
              </a:rPr>
            </a:br>
            <a:r>
              <a:rPr lang="en-US" sz="1600" dirty="0">
                <a:latin typeface="Cambria" panose="02040503050406030204" pitchFamily="18" charset="0"/>
              </a:rPr>
              <a:t>Norm. to the Lowest </a:t>
            </a: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in the module</a:t>
            </a:r>
            <a:endParaRPr lang="en-US" sz="1600" baseline="-25000" dirty="0">
              <a:latin typeface="Cambria" panose="02040503050406030204" pitchFamily="18" charset="0"/>
            </a:endParaRPr>
          </a:p>
        </p:txBody>
      </p:sp>
    </p:spTree>
    <p:extLst>
      <p:ext uri="{BB962C8B-B14F-4D97-AF65-F5344CB8AC3E}">
        <p14:creationId xmlns:p14="http://schemas.microsoft.com/office/powerpoint/2010/main" val="13927986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BA4E-631F-65E8-85C5-225642CBC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FE945-762A-59DE-E949-300C4EF6E2AB}"/>
              </a:ext>
            </a:extLst>
          </p:cNvPr>
          <p:cNvSpPr>
            <a:spLocks noGrp="1"/>
          </p:cNvSpPr>
          <p:nvPr>
            <p:ph type="title"/>
          </p:nvPr>
        </p:nvSpPr>
        <p:spPr/>
        <p:txBody>
          <a:bodyPr>
            <a:normAutofit fontScale="90000"/>
          </a:bodyPr>
          <a:lstStyle/>
          <a:p>
            <a:r>
              <a:rPr lang="en-US" dirty="0"/>
              <a:t>The Minimum Hammer Count to Induce the First Bitflip across DRAM Rows</a:t>
            </a:r>
          </a:p>
        </p:txBody>
      </p:sp>
      <p:sp>
        <p:nvSpPr>
          <p:cNvPr id="4" name="Slide Number Placeholder 3">
            <a:extLst>
              <a:ext uri="{FF2B5EF4-FFF2-40B4-BE49-F238E27FC236}">
                <a16:creationId xmlns:a16="http://schemas.microsoft.com/office/drawing/2014/main" id="{FAC2121A-8322-0903-EC4A-2F52181A261D}"/>
              </a:ext>
            </a:extLst>
          </p:cNvPr>
          <p:cNvSpPr>
            <a:spLocks noGrp="1"/>
          </p:cNvSpPr>
          <p:nvPr>
            <p:ph type="sldNum" sz="quarter" idx="12"/>
          </p:nvPr>
        </p:nvSpPr>
        <p:spPr/>
        <p:txBody>
          <a:bodyPr/>
          <a:lstStyle/>
          <a:p>
            <a:fld id="{676C2683-0D41-1E45-8714-724CB2570654}" type="slidenum">
              <a:rPr lang="en-US" smtClean="0"/>
              <a:pPr/>
              <a:t>168</a:t>
            </a:fld>
            <a:endParaRPr lang="en-US" dirty="0"/>
          </a:p>
        </p:txBody>
      </p:sp>
      <p:pic>
        <p:nvPicPr>
          <p:cNvPr id="5" name="Picture 4">
            <a:extLst>
              <a:ext uri="{FF2B5EF4-FFF2-40B4-BE49-F238E27FC236}">
                <a16:creationId xmlns:a16="http://schemas.microsoft.com/office/drawing/2014/main" id="{98976E0D-84D8-AA72-5658-74EFBD5B9A06}"/>
              </a:ext>
            </a:extLst>
          </p:cNvPr>
          <p:cNvPicPr>
            <a:picLocks noChangeAspect="1"/>
          </p:cNvPicPr>
          <p:nvPr/>
        </p:nvPicPr>
        <p:blipFill>
          <a:blip r:embed="rId2"/>
          <a:stretch>
            <a:fillRect/>
          </a:stretch>
        </p:blipFill>
        <p:spPr>
          <a:xfrm>
            <a:off x="962025" y="2149506"/>
            <a:ext cx="7772400" cy="2558987"/>
          </a:xfrm>
          <a:prstGeom prst="rect">
            <a:avLst/>
          </a:prstGeom>
        </p:spPr>
      </p:pic>
      <p:sp>
        <p:nvSpPr>
          <p:cNvPr id="6" name="TextBox 5">
            <a:extLst>
              <a:ext uri="{FF2B5EF4-FFF2-40B4-BE49-F238E27FC236}">
                <a16:creationId xmlns:a16="http://schemas.microsoft.com/office/drawing/2014/main" id="{470BA1C9-2C0F-6B8F-7E20-1B9A0D95E6B0}"/>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0CCE860A-D9F9-51EC-3CD4-779421956EDE}"/>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
        <p:nvSpPr>
          <p:cNvPr id="11" name="Rounded Rectangle 10">
            <a:extLst>
              <a:ext uri="{FF2B5EF4-FFF2-40B4-BE49-F238E27FC236}">
                <a16:creationId xmlns:a16="http://schemas.microsoft.com/office/drawing/2014/main" id="{841D9D34-BCE0-A092-4F58-A4B90A40ECDD}"/>
              </a:ext>
            </a:extLst>
          </p:cNvPr>
          <p:cNvSpPr/>
          <p:nvPr/>
        </p:nvSpPr>
        <p:spPr>
          <a:xfrm>
            <a:off x="-4" y="5414561"/>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pic>
        <p:nvPicPr>
          <p:cNvPr id="3" name="Picture 2">
            <a:extLst>
              <a:ext uri="{FF2B5EF4-FFF2-40B4-BE49-F238E27FC236}">
                <a16:creationId xmlns:a16="http://schemas.microsoft.com/office/drawing/2014/main" id="{66ED18CD-82DA-07DC-A280-7A75A16AF9AB}"/>
              </a:ext>
            </a:extLst>
          </p:cNvPr>
          <p:cNvPicPr>
            <a:picLocks noChangeAspect="1"/>
          </p:cNvPicPr>
          <p:nvPr/>
        </p:nvPicPr>
        <p:blipFill rotWithShape="1">
          <a:blip r:embed="rId3"/>
          <a:srcRect l="7975" t="63576" b="6915"/>
          <a:stretch/>
        </p:blipFill>
        <p:spPr>
          <a:xfrm>
            <a:off x="1009649" y="2127687"/>
            <a:ext cx="7772400" cy="2492356"/>
          </a:xfrm>
          <a:prstGeom prst="rect">
            <a:avLst/>
          </a:prstGeom>
        </p:spPr>
      </p:pic>
      <p:cxnSp>
        <p:nvCxnSpPr>
          <p:cNvPr id="10" name="Straight Arrow Connector 9">
            <a:extLst>
              <a:ext uri="{FF2B5EF4-FFF2-40B4-BE49-F238E27FC236}">
                <a16:creationId xmlns:a16="http://schemas.microsoft.com/office/drawing/2014/main" id="{EA610EFB-DAE5-5831-DF9B-FF317113BBEA}"/>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C4D06C8-57F0-2B25-6188-CE9352821A7E}"/>
              </a:ext>
            </a:extLst>
          </p:cNvPr>
          <p:cNvSpPr txBox="1"/>
          <p:nvPr/>
        </p:nvSpPr>
        <p:spPr>
          <a:xfrm rot="16200000">
            <a:off x="-1505777" y="2982723"/>
            <a:ext cx="4107521" cy="892552"/>
          </a:xfrm>
          <a:prstGeom prst="rect">
            <a:avLst/>
          </a:prstGeom>
          <a:no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br>
              <a:rPr lang="en-US" dirty="0">
                <a:latin typeface="Cambria" panose="02040503050406030204" pitchFamily="18" charset="0"/>
              </a:rPr>
            </a:br>
            <a:r>
              <a:rPr lang="en-US" sz="1600" dirty="0">
                <a:latin typeface="Cambria" panose="02040503050406030204" pitchFamily="18" charset="0"/>
              </a:rPr>
              <a:t>Norm. to the Lowest </a:t>
            </a: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in the module</a:t>
            </a:r>
            <a:endParaRPr lang="en-US" sz="1600" baseline="-25000" dirty="0">
              <a:latin typeface="Cambria" panose="02040503050406030204" pitchFamily="18" charset="0"/>
            </a:endParaRPr>
          </a:p>
        </p:txBody>
      </p:sp>
    </p:spTree>
    <p:extLst>
      <p:ext uri="{BB962C8B-B14F-4D97-AF65-F5344CB8AC3E}">
        <p14:creationId xmlns:p14="http://schemas.microsoft.com/office/powerpoint/2010/main" val="28107200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BER across Rows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3088344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874BF856-AE64-824C-82C3-B2320E69618B}"/>
              </a:ext>
            </a:extLst>
          </p:cNvPr>
          <p:cNvPicPr>
            <a:picLocks noChangeAspect="1"/>
          </p:cNvPicPr>
          <p:nvPr/>
        </p:nvPicPr>
        <p:blipFill rotWithShape="1">
          <a:blip r:embed="rId3"/>
          <a:srcRect l="4396" t="48271" r="46910" b="6474"/>
          <a:stretch/>
        </p:blipFill>
        <p:spPr>
          <a:xfrm>
            <a:off x="1578835" y="1337153"/>
            <a:ext cx="5168900" cy="2778517"/>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591535" y="4120711"/>
            <a:ext cx="5168900"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Lower Bound (°C)</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159193" y="2377642"/>
            <a:ext cx="3014391"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Upper Bound (°C)</a:t>
            </a:r>
          </a:p>
        </p:txBody>
      </p:sp>
      <p:sp>
        <p:nvSpPr>
          <p:cNvPr id="13" name="TextBox 12">
            <a:extLst>
              <a:ext uri="{FF2B5EF4-FFF2-40B4-BE49-F238E27FC236}">
                <a16:creationId xmlns:a16="http://schemas.microsoft.com/office/drawing/2014/main" id="{3B5E8D0F-D612-044D-9B81-A14D603ECB8A}"/>
              </a:ext>
            </a:extLst>
          </p:cNvPr>
          <p:cNvSpPr txBox="1"/>
          <p:nvPr/>
        </p:nvSpPr>
        <p:spPr>
          <a:xfrm>
            <a:off x="6881284" y="1662078"/>
            <a:ext cx="1779240" cy="1015663"/>
          </a:xfrm>
          <a:prstGeom prst="rect">
            <a:avLst/>
          </a:prstGeom>
          <a:solidFill>
            <a:schemeClr val="bg1"/>
          </a:solidFill>
        </p:spPr>
        <p:txBody>
          <a:bodyPr wrap="square" lIns="91440" tIns="45720" rIns="91440" bIns="45720" rtlCol="0" anchor="t">
            <a:spAutoFit/>
          </a:bodyPr>
          <a:lstStyle/>
          <a:p>
            <a:r>
              <a:rPr lang="en-US" sz="2000">
                <a:latin typeface="Cambria"/>
                <a:ea typeface="Cambria"/>
              </a:rPr>
              <a:t>Fraction of  Vulnerable DRAM Cells</a:t>
            </a:r>
          </a:p>
        </p:txBody>
      </p:sp>
      <p:grpSp>
        <p:nvGrpSpPr>
          <p:cNvPr id="43" name="Group 42">
            <a:extLst>
              <a:ext uri="{FF2B5EF4-FFF2-40B4-BE49-F238E27FC236}">
                <a16:creationId xmlns:a16="http://schemas.microsoft.com/office/drawing/2014/main" id="{6A25968A-FC16-564D-80DD-4FC7DD1448B3}"/>
              </a:ext>
            </a:extLst>
          </p:cNvPr>
          <p:cNvGrpSpPr/>
          <p:nvPr/>
        </p:nvGrpSpPr>
        <p:grpSpPr>
          <a:xfrm>
            <a:off x="0" y="4503424"/>
            <a:ext cx="9144000" cy="1944601"/>
            <a:chOff x="0" y="4176799"/>
            <a:chExt cx="9144000" cy="1944601"/>
          </a:xfrm>
          <a:solidFill>
            <a:schemeClr val="accent1">
              <a:lumMod val="20000"/>
              <a:lumOff val="80000"/>
            </a:schemeClr>
          </a:solidFill>
        </p:grpSpPr>
        <p:sp>
          <p:nvSpPr>
            <p:cNvPr id="3" name="Rectangle 2">
              <a:extLst>
                <a:ext uri="{FF2B5EF4-FFF2-40B4-BE49-F238E27FC236}">
                  <a16:creationId xmlns:a16="http://schemas.microsoft.com/office/drawing/2014/main" id="{F44022AD-A6C8-324C-93D9-A1F25B70BF1A}"/>
                </a:ext>
              </a:extLst>
            </p:cNvPr>
            <p:cNvSpPr/>
            <p:nvPr/>
          </p:nvSpPr>
          <p:spPr>
            <a:xfrm>
              <a:off x="0" y="4914900"/>
              <a:ext cx="9144000" cy="1206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6929DC-80F9-4D4C-AFBF-AB32F01DD617}"/>
                </a:ext>
              </a:extLst>
            </p:cNvPr>
            <p:cNvSpPr txBox="1"/>
            <p:nvPr/>
          </p:nvSpPr>
          <p:spPr>
            <a:xfrm>
              <a:off x="2237514" y="4176799"/>
              <a:ext cx="6906486" cy="830997"/>
            </a:xfrm>
            <a:prstGeom prst="rect">
              <a:avLst/>
            </a:prstGeom>
            <a:noFill/>
          </p:spPr>
          <p:txBody>
            <a:bodyPr wrap="square" rtlCol="0">
              <a:spAutoFit/>
            </a:bodyPr>
            <a:lstStyle/>
            <a:p>
              <a:pPr algn="ctr"/>
              <a:r>
                <a:rPr lang="en-US" sz="2400" dirty="0">
                  <a:solidFill>
                    <a:srgbClr val="C00000"/>
                  </a:solidFill>
                  <a:latin typeface="Cambria" panose="02040503050406030204" pitchFamily="18" charset="0"/>
                </a:rPr>
                <a:t>Different DRAM cells are vulnerable to RowHammer </a:t>
              </a:r>
              <a:r>
                <a:rPr lang="en-US" sz="2400" b="1" dirty="0">
                  <a:solidFill>
                    <a:srgbClr val="C00000"/>
                  </a:solidFill>
                  <a:latin typeface="Cambria" panose="02040503050406030204" pitchFamily="18" charset="0"/>
                </a:rPr>
                <a:t>within specific temperature ranges</a:t>
              </a:r>
            </a:p>
          </p:txBody>
        </p:sp>
      </p:grpSp>
      <p:grpSp>
        <p:nvGrpSpPr>
          <p:cNvPr id="26" name="Group 25" hidden="1">
            <a:extLst>
              <a:ext uri="{FF2B5EF4-FFF2-40B4-BE49-F238E27FC236}">
                <a16:creationId xmlns:a16="http://schemas.microsoft.com/office/drawing/2014/main" id="{B75DEA99-B6CF-0948-9D58-9CF5F07E1680}"/>
              </a:ext>
            </a:extLst>
          </p:cNvPr>
          <p:cNvGrpSpPr/>
          <p:nvPr/>
        </p:nvGrpSpPr>
        <p:grpSpPr>
          <a:xfrm>
            <a:off x="3874583" y="786971"/>
            <a:ext cx="2873152" cy="1124232"/>
            <a:chOff x="3887283" y="756572"/>
            <a:chExt cx="2873152" cy="1124232"/>
          </a:xfrm>
        </p:grpSpPr>
        <p:sp>
          <p:nvSpPr>
            <p:cNvPr id="5" name="Rounded Rectangle 4">
              <a:extLst>
                <a:ext uri="{FF2B5EF4-FFF2-40B4-BE49-F238E27FC236}">
                  <a16:creationId xmlns:a16="http://schemas.microsoft.com/office/drawing/2014/main" id="{9A140FF1-D3CB-4448-BE0D-5F4FA33BB48A}"/>
                </a:ext>
              </a:extLst>
            </p:cNvPr>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84FF74E6-6C68-E14C-855C-A755266B7F96}"/>
                </a:ext>
              </a:extLst>
            </p:cNvPr>
            <p:cNvCxnSpPr>
              <a:cxnSpLocks/>
              <a:stCxn id="5" idx="0"/>
              <a:endCxn id="16" idx="1"/>
            </p:cNvCxnSpPr>
            <p:nvPr/>
          </p:nvCxnSpPr>
          <p:spPr>
            <a:xfrm rot="5400000" flipH="1" flipV="1">
              <a:off x="4100559" y="1151073"/>
              <a:ext cx="542775" cy="400106"/>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6D1A127-E767-CC47-8F53-2399A4801D7E}"/>
                </a:ext>
              </a:extLst>
            </p:cNvPr>
            <p:cNvSpPr txBox="1"/>
            <p:nvPr/>
          </p:nvSpPr>
          <p:spPr>
            <a:xfrm>
              <a:off x="4571999" y="756572"/>
              <a:ext cx="2188436" cy="646331"/>
            </a:xfrm>
            <a:prstGeom prst="rect">
              <a:avLst/>
            </a:prstGeom>
            <a:noFill/>
            <a:ln>
              <a:noFill/>
            </a:ln>
          </p:spPr>
          <p:txBody>
            <a:bodyPr wrap="square" rtlCol="0">
              <a:spAutoFit/>
            </a:bodyPr>
            <a:lstStyle/>
            <a:p>
              <a:r>
                <a:rPr lang="en-US" b="1" dirty="0">
                  <a:solidFill>
                    <a:srgbClr val="C00000"/>
                  </a:solidFill>
                  <a:latin typeface="Cambria" panose="02040503050406030204" pitchFamily="18" charset="0"/>
                </a:rPr>
                <a:t>Vulnerable </a:t>
              </a:r>
              <a:br>
                <a:rPr lang="en-US" b="1" dirty="0">
                  <a:solidFill>
                    <a:srgbClr val="C00000"/>
                  </a:solidFill>
                  <a:latin typeface="Cambria" panose="02040503050406030204" pitchFamily="18" charset="0"/>
                </a:rPr>
              </a:br>
              <a:r>
                <a:rPr lang="en-US" b="1" dirty="0">
                  <a:solidFill>
                    <a:srgbClr val="C00000"/>
                  </a:solidFill>
                  <a:latin typeface="Cambria" panose="02040503050406030204" pitchFamily="18" charset="0"/>
                </a:rPr>
                <a:t>from 70°C to 85°C </a:t>
              </a:r>
            </a:p>
          </p:txBody>
        </p:sp>
      </p:grpSp>
      <p:grpSp>
        <p:nvGrpSpPr>
          <p:cNvPr id="34" name="Group 33">
            <a:extLst>
              <a:ext uri="{FF2B5EF4-FFF2-40B4-BE49-F238E27FC236}">
                <a16:creationId xmlns:a16="http://schemas.microsoft.com/office/drawing/2014/main" id="{7C28B480-40A5-1F46-91BB-40A023832BFF}"/>
              </a:ext>
            </a:extLst>
          </p:cNvPr>
          <p:cNvGrpSpPr/>
          <p:nvPr/>
        </p:nvGrpSpPr>
        <p:grpSpPr>
          <a:xfrm>
            <a:off x="0" y="2959884"/>
            <a:ext cx="2570550" cy="2413704"/>
            <a:chOff x="1782756" y="1613049"/>
            <a:chExt cx="2570550" cy="2413704"/>
          </a:xfrm>
        </p:grpSpPr>
        <p:sp>
          <p:nvSpPr>
            <p:cNvPr id="35" name="Rounded Rectangle 34">
              <a:extLst>
                <a:ext uri="{FF2B5EF4-FFF2-40B4-BE49-F238E27FC236}">
                  <a16:creationId xmlns:a16="http://schemas.microsoft.com/office/drawing/2014/main" id="{9CF92356-7773-454C-B38D-7153CBBBD0E1}"/>
                </a:ext>
              </a:extLst>
            </p:cNvPr>
            <p:cNvSpPr/>
            <p:nvPr/>
          </p:nvSpPr>
          <p:spPr>
            <a:xfrm>
              <a:off x="3784087" y="1613049"/>
              <a:ext cx="569219" cy="258291"/>
            </a:xfrm>
            <a:prstGeom prst="roundRect">
              <a:avLst>
                <a:gd name="adj" fmla="val 50000"/>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Elbow Connector 35">
              <a:extLst>
                <a:ext uri="{FF2B5EF4-FFF2-40B4-BE49-F238E27FC236}">
                  <a16:creationId xmlns:a16="http://schemas.microsoft.com/office/drawing/2014/main" id="{05493A7C-91CF-E94C-BCB8-7D0E5B2270FE}"/>
                </a:ext>
              </a:extLst>
            </p:cNvPr>
            <p:cNvCxnSpPr>
              <a:cxnSpLocks/>
              <a:stCxn id="35" idx="2"/>
              <a:endCxn id="37" idx="3"/>
            </p:cNvCxnSpPr>
            <p:nvPr/>
          </p:nvCxnSpPr>
          <p:spPr>
            <a:xfrm rot="5400000">
              <a:off x="3105365" y="2463256"/>
              <a:ext cx="1555249" cy="371417"/>
            </a:xfrm>
            <a:prstGeom prst="bentConnector2">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EA3E94-F7AE-824A-8DE9-21042226FC91}"/>
                </a:ext>
              </a:extLst>
            </p:cNvPr>
            <p:cNvSpPr txBox="1"/>
            <p:nvPr/>
          </p:nvSpPr>
          <p:spPr>
            <a:xfrm>
              <a:off x="1782756" y="2826424"/>
              <a:ext cx="1914524" cy="1200329"/>
            </a:xfrm>
            <a:prstGeom prst="rect">
              <a:avLst/>
            </a:prstGeom>
            <a:noFill/>
            <a:ln>
              <a:noFill/>
            </a:ln>
          </p:spPr>
          <p:txBody>
            <a:bodyPr wrap="square" rtlCol="0">
              <a:spAutoFit/>
            </a:bodyPr>
            <a:lstStyle/>
            <a:p>
              <a:pPr algn="r"/>
              <a:r>
                <a:rPr lang="en-US" b="1" dirty="0">
                  <a:solidFill>
                    <a:schemeClr val="accent5">
                      <a:lumMod val="75000"/>
                    </a:schemeClr>
                  </a:solidFill>
                  <a:latin typeface="Cambria" panose="02040503050406030204" pitchFamily="18" charset="0"/>
                </a:rPr>
                <a:t>Vulnerable between</a:t>
              </a:r>
            </a:p>
            <a:p>
              <a:pPr algn="r"/>
              <a:r>
                <a:rPr lang="en-US" b="1" dirty="0">
                  <a:solidFill>
                    <a:schemeClr val="accent5">
                      <a:lumMod val="75000"/>
                    </a:schemeClr>
                  </a:solidFill>
                  <a:latin typeface="Cambria" panose="02040503050406030204" pitchFamily="18" charset="0"/>
                </a:rPr>
                <a:t>50°C and 60°C</a:t>
              </a:r>
              <a:br>
                <a:rPr lang="en-US" b="1" dirty="0">
                  <a:solidFill>
                    <a:schemeClr val="accent5">
                      <a:lumMod val="75000"/>
                    </a:schemeClr>
                  </a:solidFill>
                  <a:latin typeface="Cambria" panose="02040503050406030204" pitchFamily="18" charset="0"/>
                </a:rPr>
              </a:br>
              <a:r>
                <a:rPr lang="en-US" b="1" dirty="0">
                  <a:solidFill>
                    <a:schemeClr val="accent5">
                      <a:lumMod val="75000"/>
                    </a:schemeClr>
                  </a:solidFill>
                  <a:latin typeface="Cambria" panose="02040503050406030204" pitchFamily="18" charset="0"/>
                </a:rPr>
                <a:t>not above 60°C </a:t>
              </a:r>
            </a:p>
          </p:txBody>
        </p:sp>
      </p:gr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p:txBody>
          <a:bodyPr/>
          <a:lstStyle/>
          <a:p>
            <a:r>
              <a:rPr lang="en-US" dirty="0"/>
              <a:t>Temperature’s Impact at DRAM Cell Granularity</a:t>
            </a:r>
          </a:p>
        </p:txBody>
      </p:sp>
      <p:sp>
        <p:nvSpPr>
          <p:cNvPr id="4" name="TextBox 3">
            <a:extLst>
              <a:ext uri="{FF2B5EF4-FFF2-40B4-BE49-F238E27FC236}">
                <a16:creationId xmlns:a16="http://schemas.microsoft.com/office/drawing/2014/main" id="{001185D3-9FFD-7EB2-F405-FCBD4FEC8DCE}"/>
              </a:ext>
            </a:extLst>
          </p:cNvPr>
          <p:cNvSpPr txBox="1"/>
          <p:nvPr/>
        </p:nvSpPr>
        <p:spPr>
          <a:xfrm>
            <a:off x="174528" y="773728"/>
            <a:ext cx="3462807" cy="369332"/>
          </a:xfrm>
          <a:prstGeom prst="rect">
            <a:avLst/>
          </a:prstGeom>
          <a:noFill/>
        </p:spPr>
        <p:txBody>
          <a:bodyPr wrap="none" rtlCol="0">
            <a:spAutoFit/>
          </a:bodyPr>
          <a:lstStyle/>
          <a:p>
            <a:r>
              <a:rPr lang="en-US" dirty="0">
                <a:latin typeface="Cambria" panose="02040503050406030204" pitchFamily="18" charset="0"/>
              </a:rPr>
              <a:t>A population density distribution</a:t>
            </a:r>
          </a:p>
        </p:txBody>
      </p:sp>
      <p:sp>
        <p:nvSpPr>
          <p:cNvPr id="8" name="Slide Number Placeholder 3">
            <a:extLst>
              <a:ext uri="{FF2B5EF4-FFF2-40B4-BE49-F238E27FC236}">
                <a16:creationId xmlns:a16="http://schemas.microsoft.com/office/drawing/2014/main" id="{01A507B1-F11C-5352-223A-8F9F4F3E47C8}"/>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17</a:t>
            </a:fld>
            <a:endParaRPr lang="en-US" dirty="0"/>
          </a:p>
        </p:txBody>
      </p:sp>
      <p:pic>
        <p:nvPicPr>
          <p:cNvPr id="10" name="Graphic 17">
            <a:extLst>
              <a:ext uri="{FF2B5EF4-FFF2-40B4-BE49-F238E27FC236}">
                <a16:creationId xmlns:a16="http://schemas.microsoft.com/office/drawing/2014/main" id="{E410492F-1B62-5027-3120-18840E2C978F}"/>
              </a:ext>
            </a:extLst>
          </p:cNvPr>
          <p:cNvPicPr>
            <a:picLocks noChangeAspect="1"/>
          </p:cNvPicPr>
          <p:nvPr/>
        </p:nvPicPr>
        <p:blipFill rotWithShape="1">
          <a:blip r:embed="rId4"/>
          <a:srcRect l="19967" t="19770" r="20058" b="17991"/>
          <a:stretch/>
        </p:blipFill>
        <p:spPr>
          <a:xfrm>
            <a:off x="8198518" y="670467"/>
            <a:ext cx="822960" cy="854004"/>
          </a:xfrm>
          <a:prstGeom prst="ellipse">
            <a:avLst/>
          </a:prstGeom>
        </p:spPr>
      </p:pic>
      <p:sp>
        <p:nvSpPr>
          <p:cNvPr id="15" name="TextBox 14">
            <a:extLst>
              <a:ext uri="{FF2B5EF4-FFF2-40B4-BE49-F238E27FC236}">
                <a16:creationId xmlns:a16="http://schemas.microsoft.com/office/drawing/2014/main" id="{432AFB83-B259-A93F-066E-8C02367F6D6F}"/>
              </a:ext>
            </a:extLst>
          </p:cNvPr>
          <p:cNvSpPr txBox="1"/>
          <p:nvPr/>
        </p:nvSpPr>
        <p:spPr>
          <a:xfrm>
            <a:off x="148140" y="482473"/>
            <a:ext cx="7006662" cy="369332"/>
          </a:xfrm>
          <a:prstGeom prst="rect">
            <a:avLst/>
          </a:prstGeom>
          <a:noFill/>
        </p:spPr>
        <p:txBody>
          <a:bodyPr wrap="none" rtlCol="0">
            <a:spAutoFit/>
          </a:bodyPr>
          <a:lstStyle/>
          <a:p>
            <a:r>
              <a:rPr lang="en-US" dirty="0">
                <a:latin typeface="Cambria" panose="02040503050406030204" pitchFamily="18" charset="0"/>
              </a:rPr>
              <a:t>Hammer count: 150000 activations to each of the two aggressor rows</a:t>
            </a:r>
          </a:p>
        </p:txBody>
      </p:sp>
      <p:sp>
        <p:nvSpPr>
          <p:cNvPr id="27" name="TextBox 26">
            <a:extLst>
              <a:ext uri="{FF2B5EF4-FFF2-40B4-BE49-F238E27FC236}">
                <a16:creationId xmlns:a16="http://schemas.microsoft.com/office/drawing/2014/main" id="{BB81A04C-5B3A-4621-F2B4-FFB6FF6F22CF}"/>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grpSp>
        <p:nvGrpSpPr>
          <p:cNvPr id="6" name="Group 5">
            <a:extLst>
              <a:ext uri="{FF2B5EF4-FFF2-40B4-BE49-F238E27FC236}">
                <a16:creationId xmlns:a16="http://schemas.microsoft.com/office/drawing/2014/main" id="{FC9A0536-724C-E891-EE0E-3F0E0D899277}"/>
              </a:ext>
            </a:extLst>
          </p:cNvPr>
          <p:cNvGrpSpPr/>
          <p:nvPr/>
        </p:nvGrpSpPr>
        <p:grpSpPr>
          <a:xfrm>
            <a:off x="-1" y="5302928"/>
            <a:ext cx="9144000" cy="1138926"/>
            <a:chOff x="-2032" y="1211640"/>
            <a:chExt cx="9144000" cy="1138926"/>
          </a:xfrm>
        </p:grpSpPr>
        <p:sp>
          <p:nvSpPr>
            <p:cNvPr id="9" name="Rectangle 8">
              <a:extLst>
                <a:ext uri="{FF2B5EF4-FFF2-40B4-BE49-F238E27FC236}">
                  <a16:creationId xmlns:a16="http://schemas.microsoft.com/office/drawing/2014/main" id="{D05E51DA-D14C-856D-7FDF-C643F9878BBA}"/>
                </a:ext>
              </a:extLst>
            </p:cNvPr>
            <p:cNvSpPr/>
            <p:nvPr/>
          </p:nvSpPr>
          <p:spPr>
            <a:xfrm>
              <a:off x="-2032" y="1333086"/>
              <a:ext cx="9144000" cy="1017480"/>
            </a:xfrm>
            <a:prstGeom prst="rect">
              <a:avLst/>
            </a:prstGeom>
            <a:solidFill>
              <a:srgbClr val="FFF7F3"/>
            </a:solidFill>
            <a:ln>
              <a:solidFill>
                <a:srgbClr val="A26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800" dirty="0">
                  <a:solidFill>
                    <a:schemeClr val="tx1"/>
                  </a:solidFill>
                  <a:latin typeface="Cambria" panose="02040503050406030204" pitchFamily="18" charset="0"/>
                </a:rPr>
                <a:t>A DRAM cell should be tested </a:t>
              </a:r>
            </a:p>
            <a:p>
              <a:pPr marL="0" indent="0" algn="ctr">
                <a:buNone/>
              </a:pPr>
              <a:r>
                <a:rPr lang="en-US" sz="2800" dirty="0">
                  <a:solidFill>
                    <a:schemeClr val="tx1"/>
                  </a:solidFill>
                  <a:latin typeface="Cambria" panose="02040503050406030204" pitchFamily="18" charset="0"/>
                </a:rPr>
                <a:t>at </a:t>
              </a:r>
              <a:r>
                <a:rPr lang="en-US" sz="2800" b="1" dirty="0">
                  <a:solidFill>
                    <a:srgbClr val="C00000"/>
                  </a:solidFill>
                  <a:latin typeface="Cambria" panose="02040503050406030204" pitchFamily="18" charset="0"/>
                </a:rPr>
                <a:t>each possible </a:t>
              </a:r>
              <a:r>
                <a:rPr lang="en-US" sz="2800" dirty="0">
                  <a:solidFill>
                    <a:schemeClr val="tx1"/>
                  </a:solidFill>
                  <a:latin typeface="Cambria" panose="02040503050406030204" pitchFamily="18" charset="0"/>
                </a:rPr>
                <a:t>operating temperature</a:t>
              </a:r>
              <a:endParaRPr lang="en-US" sz="2800" dirty="0">
                <a:solidFill>
                  <a:srgbClr val="5B146E"/>
                </a:solidFill>
                <a:latin typeface="Cambria" panose="02040503050406030204" pitchFamily="18" charset="0"/>
              </a:endParaRPr>
            </a:p>
          </p:txBody>
        </p:sp>
        <p:sp>
          <p:nvSpPr>
            <p:cNvPr id="17" name="Rounded Rectangle 16">
              <a:extLst>
                <a:ext uri="{FF2B5EF4-FFF2-40B4-BE49-F238E27FC236}">
                  <a16:creationId xmlns:a16="http://schemas.microsoft.com/office/drawing/2014/main" id="{79AF01C8-F25E-B6F3-33B4-4FF7D155FD10}"/>
                </a:ext>
              </a:extLst>
            </p:cNvPr>
            <p:cNvSpPr/>
            <p:nvPr/>
          </p:nvSpPr>
          <p:spPr>
            <a:xfrm>
              <a:off x="2031" y="1211640"/>
              <a:ext cx="2286000" cy="274320"/>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Implication on testing</a:t>
              </a:r>
            </a:p>
          </p:txBody>
        </p:sp>
      </p:grpSp>
    </p:spTree>
    <p:extLst>
      <p:ext uri="{BB962C8B-B14F-4D97-AF65-F5344CB8AC3E}">
        <p14:creationId xmlns:p14="http://schemas.microsoft.com/office/powerpoint/2010/main" val="2949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Read Disturbance Bit Error Rate</a:t>
            </a:r>
            <a:br>
              <a:rPr lang="en-US" dirty="0"/>
            </a:br>
            <a:r>
              <a:rPr lang="en-US" dirty="0"/>
              <a:t>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170</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rotWithShape="1">
          <a:blip r:embed="rId2"/>
          <a:srcRect b="68506"/>
          <a:stretch/>
        </p:blipFill>
        <p:spPr>
          <a:xfrm>
            <a:off x="-18577" y="1851047"/>
            <a:ext cx="9144000" cy="2873353"/>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periodically increases and decreases</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E0D7C35-23F1-5BE8-2742-5FB1D343D0F2}"/>
              </a:ext>
            </a:extLst>
          </p:cNvPr>
          <p:cNvSpPr/>
          <p:nvPr/>
        </p:nvSpPr>
        <p:spPr>
          <a:xfrm>
            <a:off x="-4" y="5266375"/>
            <a:ext cx="9143999" cy="1146478"/>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variation in read disturbance bit error rate</a:t>
            </a:r>
          </a:p>
          <a:p>
            <a:pPr algn="ctr"/>
            <a:r>
              <a:rPr lang="en-US" sz="2400" b="1" dirty="0">
                <a:solidFill>
                  <a:srgbClr val="C00000"/>
                </a:solidFill>
                <a:latin typeface="Cambria" panose="02040503050406030204" pitchFamily="18" charset="0"/>
              </a:rPr>
              <a:t>exhibits a stronger regularity compared to the variation in  varies </a:t>
            </a:r>
            <a:r>
              <a:rPr lang="en-US" sz="2400" dirty="0">
                <a:solidFill>
                  <a:schemeClr val="tx1"/>
                </a:solidFill>
                <a:latin typeface="Cambria" panose="02040503050406030204" pitchFamily="18" charset="0"/>
              </a:rPr>
              <a:t>with respect to row’s location in DRAM bank</a:t>
            </a:r>
          </a:p>
        </p:txBody>
      </p:sp>
    </p:spTree>
    <p:extLst>
      <p:ext uri="{BB962C8B-B14F-4D97-AF65-F5344CB8AC3E}">
        <p14:creationId xmlns:p14="http://schemas.microsoft.com/office/powerpoint/2010/main" val="40748376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Read Disturbance Bit Error Rate</a:t>
            </a:r>
            <a:br>
              <a:rPr lang="en-US" dirty="0"/>
            </a:br>
            <a:r>
              <a:rPr lang="en-US" dirty="0"/>
              <a:t>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171</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rotWithShape="1">
          <a:blip r:embed="rId2"/>
          <a:srcRect t="31949" b="36466"/>
          <a:stretch/>
        </p:blipFill>
        <p:spPr>
          <a:xfrm>
            <a:off x="0" y="1916400"/>
            <a:ext cx="9144000" cy="2881745"/>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periodically increases and decreases</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FF8D54A8-E2F4-ED29-2AAE-20C36B7D4374}"/>
              </a:ext>
            </a:extLst>
          </p:cNvPr>
          <p:cNvSpPr/>
          <p:nvPr/>
        </p:nvSpPr>
        <p:spPr>
          <a:xfrm>
            <a:off x="-4" y="5266375"/>
            <a:ext cx="9143999" cy="1146478"/>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variation in read disturbance bit error rate</a:t>
            </a:r>
          </a:p>
          <a:p>
            <a:pPr algn="ctr"/>
            <a:r>
              <a:rPr lang="en-US" sz="2400" b="1" dirty="0">
                <a:solidFill>
                  <a:srgbClr val="C00000"/>
                </a:solidFill>
                <a:latin typeface="Cambria" panose="02040503050406030204" pitchFamily="18" charset="0"/>
              </a:rPr>
              <a:t>exhibits a stronger regularity compared to the variation in  varies </a:t>
            </a:r>
            <a:r>
              <a:rPr lang="en-US" sz="2400" dirty="0">
                <a:solidFill>
                  <a:schemeClr val="tx1"/>
                </a:solidFill>
                <a:latin typeface="Cambria" panose="02040503050406030204" pitchFamily="18" charset="0"/>
              </a:rPr>
              <a:t>with respect to row’s location in DRAM bank</a:t>
            </a:r>
          </a:p>
        </p:txBody>
      </p:sp>
    </p:spTree>
    <p:extLst>
      <p:ext uri="{BB962C8B-B14F-4D97-AF65-F5344CB8AC3E}">
        <p14:creationId xmlns:p14="http://schemas.microsoft.com/office/powerpoint/2010/main" val="35379286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Read Disturbance Bit Error Rate</a:t>
            </a:r>
            <a:br>
              <a:rPr lang="en-US" dirty="0"/>
            </a:br>
            <a:r>
              <a:rPr lang="en-US" dirty="0"/>
              <a:t>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172</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rotWithShape="1">
          <a:blip r:embed="rId2"/>
          <a:srcRect t="63029" b="6376"/>
          <a:stretch/>
        </p:blipFill>
        <p:spPr>
          <a:xfrm>
            <a:off x="0" y="1828578"/>
            <a:ext cx="9144000" cy="2791466"/>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1276349" y="4620043"/>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3000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periodically increases and decreases</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4229100" y="1758355"/>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8AD7BDB4-E33C-1835-C3A7-B0432D32D197}"/>
              </a:ext>
            </a:extLst>
          </p:cNvPr>
          <p:cNvSpPr/>
          <p:nvPr/>
        </p:nvSpPr>
        <p:spPr>
          <a:xfrm>
            <a:off x="-4" y="5266375"/>
            <a:ext cx="9143999" cy="1146478"/>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variation in read disturbance bit error rate</a:t>
            </a:r>
          </a:p>
          <a:p>
            <a:pPr algn="ctr"/>
            <a:r>
              <a:rPr lang="en-US" sz="2400" b="1" dirty="0">
                <a:solidFill>
                  <a:srgbClr val="C00000"/>
                </a:solidFill>
                <a:latin typeface="Cambria" panose="02040503050406030204" pitchFamily="18" charset="0"/>
              </a:rPr>
              <a:t>exhibits a stronger regularity compared to the variation in  varies </a:t>
            </a:r>
            <a:r>
              <a:rPr lang="en-US" sz="2400" dirty="0">
                <a:solidFill>
                  <a:schemeClr val="tx1"/>
                </a:solidFill>
                <a:latin typeface="Cambria" panose="02040503050406030204" pitchFamily="18" charset="0"/>
              </a:rPr>
              <a:t>with respect to row’s location in DRAM bank</a:t>
            </a:r>
          </a:p>
        </p:txBody>
      </p:sp>
    </p:spTree>
    <p:extLst>
      <p:ext uri="{BB962C8B-B14F-4D97-AF65-F5344CB8AC3E}">
        <p14:creationId xmlns:p14="http://schemas.microsoft.com/office/powerpoint/2010/main" val="16811332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Background</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39182701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7A5A5-1C9E-1933-B374-A7DFDFB1A9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80470769-AFC8-CE0B-2D5A-8CD9084B5912}"/>
              </a:ext>
            </a:extLst>
          </p:cNvPr>
          <p:cNvGrpSpPr/>
          <p:nvPr/>
        </p:nvGrpSpPr>
        <p:grpSpPr>
          <a:xfrm>
            <a:off x="-2199" y="2909848"/>
            <a:ext cx="9144000" cy="3522132"/>
            <a:chOff x="-2199" y="2688168"/>
            <a:chExt cx="9144000" cy="3522132"/>
          </a:xfrm>
        </p:grpSpPr>
        <p:grpSp>
          <p:nvGrpSpPr>
            <p:cNvPr id="35" name="Group 34">
              <a:extLst>
                <a:ext uri="{FF2B5EF4-FFF2-40B4-BE49-F238E27FC236}">
                  <a16:creationId xmlns:a16="http://schemas.microsoft.com/office/drawing/2014/main" id="{E709589C-F2D4-880A-AA50-2EB996C0B3A5}"/>
                </a:ext>
              </a:extLst>
            </p:cNvPr>
            <p:cNvGrpSpPr/>
            <p:nvPr/>
          </p:nvGrpSpPr>
          <p:grpSpPr>
            <a:xfrm>
              <a:off x="-2199" y="2688168"/>
              <a:ext cx="9144000" cy="3522132"/>
              <a:chOff x="-2199" y="2688168"/>
              <a:chExt cx="9144000" cy="3522132"/>
            </a:xfrm>
          </p:grpSpPr>
          <p:sp>
            <p:nvSpPr>
              <p:cNvPr id="13" name="Content Placeholder 2">
                <a:extLst>
                  <a:ext uri="{FF2B5EF4-FFF2-40B4-BE49-F238E27FC236}">
                    <a16:creationId xmlns:a16="http://schemas.microsoft.com/office/drawing/2014/main" id="{9326EDFC-9AD2-95E6-F9F7-56A9B524878C}"/>
                  </a:ext>
                </a:extLst>
              </p:cNvPr>
              <p:cNvSpPr txBox="1">
                <a:spLocks/>
              </p:cNvSpPr>
              <p:nvPr/>
            </p:nvSpPr>
            <p:spPr>
              <a:xfrm>
                <a:off x="-2199" y="2688168"/>
                <a:ext cx="9144000" cy="3522132"/>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p:txBody>
          </p:sp>
          <p:sp>
            <p:nvSpPr>
              <p:cNvPr id="15" name="TextBox 14">
                <a:extLst>
                  <a:ext uri="{FF2B5EF4-FFF2-40B4-BE49-F238E27FC236}">
                    <a16:creationId xmlns:a16="http://schemas.microsoft.com/office/drawing/2014/main" id="{345FB2A4-D57B-30EE-3E6A-D7A0EB736D57}"/>
                  </a:ext>
                </a:extLst>
              </p:cNvPr>
              <p:cNvSpPr txBox="1"/>
              <p:nvPr/>
            </p:nvSpPr>
            <p:spPr>
              <a:xfrm>
                <a:off x="75991" y="3814402"/>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a:t>
                </a:r>
              </a:p>
            </p:txBody>
          </p:sp>
        </p:grpSp>
        <p:pic>
          <p:nvPicPr>
            <p:cNvPr id="43" name="Graphic 42" descr="Shield outline">
              <a:extLst>
                <a:ext uri="{FF2B5EF4-FFF2-40B4-BE49-F238E27FC236}">
                  <a16:creationId xmlns:a16="http://schemas.microsoft.com/office/drawing/2014/main" id="{FCF30412-3A33-FC51-77A3-5ED1260CB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348" y="3653373"/>
              <a:ext cx="1604937" cy="1604937"/>
            </a:xfrm>
            <a:prstGeom prst="rect">
              <a:avLst/>
            </a:prstGeom>
          </p:spPr>
        </p:pic>
        <p:pic>
          <p:nvPicPr>
            <p:cNvPr id="33" name="Graphic 32" descr="Hammer with solid fill">
              <a:extLst>
                <a:ext uri="{FF2B5EF4-FFF2-40B4-BE49-F238E27FC236}">
                  <a16:creationId xmlns:a16="http://schemas.microsoft.com/office/drawing/2014/main" id="{5AC11109-3168-99ED-7671-F2D83C9A2F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7333" y="4040343"/>
              <a:ext cx="830997" cy="830997"/>
            </a:xfrm>
            <a:prstGeom prst="rect">
              <a:avLst/>
            </a:prstGeom>
          </p:spPr>
        </p:pic>
      </p:grpSp>
      <p:sp>
        <p:nvSpPr>
          <p:cNvPr id="2" name="Title 1">
            <a:extLst>
              <a:ext uri="{FF2B5EF4-FFF2-40B4-BE49-F238E27FC236}">
                <a16:creationId xmlns:a16="http://schemas.microsoft.com/office/drawing/2014/main" id="{DEEA8B9B-2584-5FD9-8CE8-CFE7B3027019}"/>
              </a:ext>
            </a:extLst>
          </p:cNvPr>
          <p:cNvSpPr>
            <a:spLocks noGrp="1"/>
          </p:cNvSpPr>
          <p:nvPr>
            <p:ph type="title"/>
          </p:nvPr>
        </p:nvSpPr>
        <p:spPr/>
        <p:txBody>
          <a:bodyPr/>
          <a:lstStyle/>
          <a:p>
            <a:r>
              <a:rPr lang="en-US" dirty="0"/>
              <a:t>Two Main Types of DRAM Refresh</a:t>
            </a:r>
          </a:p>
        </p:txBody>
      </p:sp>
      <p:grpSp>
        <p:nvGrpSpPr>
          <p:cNvPr id="36" name="Group 35">
            <a:extLst>
              <a:ext uri="{FF2B5EF4-FFF2-40B4-BE49-F238E27FC236}">
                <a16:creationId xmlns:a16="http://schemas.microsoft.com/office/drawing/2014/main" id="{869A0EC5-EA1C-5D7D-E77C-C5F9E9C662CB}"/>
              </a:ext>
            </a:extLst>
          </p:cNvPr>
          <p:cNvGrpSpPr/>
          <p:nvPr/>
        </p:nvGrpSpPr>
        <p:grpSpPr>
          <a:xfrm>
            <a:off x="0" y="992147"/>
            <a:ext cx="9144000" cy="1718733"/>
            <a:chOff x="0" y="770467"/>
            <a:chExt cx="9144000" cy="1718733"/>
          </a:xfrm>
        </p:grpSpPr>
        <p:grpSp>
          <p:nvGrpSpPr>
            <p:cNvPr id="34" name="Group 33">
              <a:extLst>
                <a:ext uri="{FF2B5EF4-FFF2-40B4-BE49-F238E27FC236}">
                  <a16:creationId xmlns:a16="http://schemas.microsoft.com/office/drawing/2014/main" id="{7D778E74-0D45-1E79-6D44-6D7FE2B37C03}"/>
                </a:ext>
              </a:extLst>
            </p:cNvPr>
            <p:cNvGrpSpPr/>
            <p:nvPr/>
          </p:nvGrpSpPr>
          <p:grpSpPr>
            <a:xfrm>
              <a:off x="0" y="770467"/>
              <a:ext cx="9144000" cy="1718733"/>
              <a:chOff x="0" y="770467"/>
              <a:chExt cx="9144000" cy="1718733"/>
            </a:xfrm>
          </p:grpSpPr>
          <p:sp>
            <p:nvSpPr>
              <p:cNvPr id="7" name="Content Placeholder 2">
                <a:extLst>
                  <a:ext uri="{FF2B5EF4-FFF2-40B4-BE49-F238E27FC236}">
                    <a16:creationId xmlns:a16="http://schemas.microsoft.com/office/drawing/2014/main" id="{E80A14BB-F16E-5A15-3142-4AF31F4D9064}"/>
                  </a:ext>
                </a:extLst>
              </p:cNvPr>
              <p:cNvSpPr txBox="1">
                <a:spLocks/>
              </p:cNvSpPr>
              <p:nvPr/>
            </p:nvSpPr>
            <p:spPr>
              <a:xfrm>
                <a:off x="0" y="770467"/>
                <a:ext cx="9144000" cy="1718733"/>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841375" algn="l"/>
                    <a:tab pos="3325813" algn="l"/>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sng" strike="noStrike" kern="1200" cap="none" spc="0" normalizeH="0" baseline="0" noProof="0" dirty="0">
                    <a:ln>
                      <a:noFill/>
                    </a:ln>
                    <a:solidFill>
                      <a:srgbClr val="7030A0"/>
                    </a:solidFill>
                    <a:effectLst/>
                    <a:uLnTx/>
                    <a:uFillTx/>
                    <a:latin typeface="Cambria" panose="02040503050406030204" pitchFamily="18" charset="0"/>
                    <a:ea typeface="+mn-ea"/>
                    <a:cs typeface="+mn-cs"/>
                  </a:rPr>
                  <a:t>Periodic Refresh</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Periodically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restores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charge</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cells leak</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over time</a:t>
                </a:r>
              </a:p>
            </p:txBody>
          </p:sp>
          <p:sp>
            <p:nvSpPr>
              <p:cNvPr id="10" name="TextBox 9">
                <a:extLst>
                  <a:ext uri="{FF2B5EF4-FFF2-40B4-BE49-F238E27FC236}">
                    <a16:creationId xmlns:a16="http://schemas.microsoft.com/office/drawing/2014/main" id="{EFF4A33F-5BA9-7085-F667-769AA78ADFC8}"/>
                  </a:ext>
                </a:extLst>
              </p:cNvPr>
              <p:cNvSpPr txBox="1"/>
              <p:nvPr/>
            </p:nvSpPr>
            <p:spPr>
              <a:xfrm>
                <a:off x="75991" y="1122001"/>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p>
            </p:txBody>
          </p:sp>
        </p:grpSp>
        <p:pic>
          <p:nvPicPr>
            <p:cNvPr id="12" name="Graphic 11" descr="Stopwatch with solid fill">
              <a:extLst>
                <a:ext uri="{FF2B5EF4-FFF2-40B4-BE49-F238E27FC236}">
                  <a16:creationId xmlns:a16="http://schemas.microsoft.com/office/drawing/2014/main" id="{195EA338-11BC-BF97-67FC-25E9E17B70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4566" y="899583"/>
              <a:ext cx="1460500" cy="1460500"/>
            </a:xfrm>
            <a:prstGeom prst="rect">
              <a:avLst/>
            </a:prstGeom>
          </p:spPr>
        </p:pic>
      </p:grpSp>
      <p:pic>
        <p:nvPicPr>
          <p:cNvPr id="18" name="Graphic 17" descr="Hammer with solid fill">
            <a:extLst>
              <a:ext uri="{FF2B5EF4-FFF2-40B4-BE49-F238E27FC236}">
                <a16:creationId xmlns:a16="http://schemas.microsoft.com/office/drawing/2014/main" id="{631F0743-CA39-8360-3B34-32A13B6DC4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491" y="4358385"/>
            <a:ext cx="439618" cy="432063"/>
          </a:xfrm>
          <a:prstGeom prst="rect">
            <a:avLst/>
          </a:prstGeom>
        </p:spPr>
      </p:pic>
      <p:sp>
        <p:nvSpPr>
          <p:cNvPr id="19" name="Rectangle 18">
            <a:extLst>
              <a:ext uri="{FF2B5EF4-FFF2-40B4-BE49-F238E27FC236}">
                <a16:creationId xmlns:a16="http://schemas.microsoft.com/office/drawing/2014/main" id="{957FE2D4-772E-6ECA-3051-BFA9F05CD54A}"/>
              </a:ext>
            </a:extLst>
          </p:cNvPr>
          <p:cNvSpPr/>
          <p:nvPr/>
        </p:nvSpPr>
        <p:spPr>
          <a:xfrm>
            <a:off x="1525104" y="4332539"/>
            <a:ext cx="1230156" cy="30744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0" name="Rectangle 19">
            <a:extLst>
              <a:ext uri="{FF2B5EF4-FFF2-40B4-BE49-F238E27FC236}">
                <a16:creationId xmlns:a16="http://schemas.microsoft.com/office/drawing/2014/main" id="{B78F7794-1883-979B-63B2-93B980974E7B}"/>
              </a:ext>
            </a:extLst>
          </p:cNvPr>
          <p:cNvSpPr/>
          <p:nvPr/>
        </p:nvSpPr>
        <p:spPr>
          <a:xfrm>
            <a:off x="1525104" y="465986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BF46F1E-985F-CE4A-C907-9AB50D086922}"/>
              </a:ext>
            </a:extLst>
          </p:cNvPr>
          <p:cNvSpPr/>
          <p:nvPr/>
        </p:nvSpPr>
        <p:spPr>
          <a:xfrm>
            <a:off x="1525104" y="400521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93E06D95-3DA5-D872-9BB5-55554AC1D4D2}"/>
              </a:ext>
            </a:extLst>
          </p:cNvPr>
          <p:cNvGrpSpPr/>
          <p:nvPr/>
        </p:nvGrpSpPr>
        <p:grpSpPr>
          <a:xfrm>
            <a:off x="1629899" y="4005214"/>
            <a:ext cx="1048680" cy="978650"/>
            <a:chOff x="969499" y="1721468"/>
            <a:chExt cx="1048680" cy="978650"/>
          </a:xfrm>
        </p:grpSpPr>
        <p:sp>
          <p:nvSpPr>
            <p:cNvPr id="23" name="Multiply 22">
              <a:extLst>
                <a:ext uri="{FF2B5EF4-FFF2-40B4-BE49-F238E27FC236}">
                  <a16:creationId xmlns:a16="http://schemas.microsoft.com/office/drawing/2014/main" id="{1BA55CCF-BE0F-8154-1CB0-1EA00A04B05C}"/>
                </a:ext>
              </a:extLst>
            </p:cNvPr>
            <p:cNvSpPr>
              <a:spLocks noChangeAspect="1"/>
            </p:cNvSpPr>
            <p:nvPr/>
          </p:nvSpPr>
          <p:spPr>
            <a:xfrm>
              <a:off x="969499" y="1724793"/>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4" name="Multiply 23">
              <a:extLst>
                <a:ext uri="{FF2B5EF4-FFF2-40B4-BE49-F238E27FC236}">
                  <a16:creationId xmlns:a16="http://schemas.microsoft.com/office/drawing/2014/main" id="{75AF7E1D-49F1-DE58-EEA9-507596388ED7}"/>
                </a:ext>
              </a:extLst>
            </p:cNvPr>
            <p:cNvSpPr>
              <a:spLocks noChangeAspect="1"/>
            </p:cNvSpPr>
            <p:nvPr/>
          </p:nvSpPr>
          <p:spPr>
            <a:xfrm>
              <a:off x="1532179" y="172146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5" name="Multiply 24">
              <a:extLst>
                <a:ext uri="{FF2B5EF4-FFF2-40B4-BE49-F238E27FC236}">
                  <a16:creationId xmlns:a16="http://schemas.microsoft.com/office/drawing/2014/main" id="{7964C8E7-D326-BB2E-6A6A-423CDF1AA508}"/>
                </a:ext>
              </a:extLst>
            </p:cNvPr>
            <p:cNvSpPr>
              <a:spLocks noChangeAspect="1"/>
            </p:cNvSpPr>
            <p:nvPr/>
          </p:nvSpPr>
          <p:spPr>
            <a:xfrm>
              <a:off x="1155782"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26" name="Multiply 25">
              <a:extLst>
                <a:ext uri="{FF2B5EF4-FFF2-40B4-BE49-F238E27FC236}">
                  <a16:creationId xmlns:a16="http://schemas.microsoft.com/office/drawing/2014/main" id="{410BCDAF-5F98-0D94-1D96-5AA324DF6FB6}"/>
                </a:ext>
              </a:extLst>
            </p:cNvPr>
            <p:cNvSpPr>
              <a:spLocks noChangeAspect="1"/>
            </p:cNvSpPr>
            <p:nvPr/>
          </p:nvSpPr>
          <p:spPr>
            <a:xfrm>
              <a:off x="1694179"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cxnSp>
        <p:nvCxnSpPr>
          <p:cNvPr id="27" name="Straight Arrow Connector 26">
            <a:extLst>
              <a:ext uri="{FF2B5EF4-FFF2-40B4-BE49-F238E27FC236}">
                <a16:creationId xmlns:a16="http://schemas.microsoft.com/office/drawing/2014/main" id="{C3580FB3-D4C5-F44D-F808-9D8E7A701F91}"/>
              </a:ext>
            </a:extLst>
          </p:cNvPr>
          <p:cNvCxnSpPr>
            <a:cxnSpLocks/>
          </p:cNvCxnSpPr>
          <p:nvPr/>
        </p:nvCxnSpPr>
        <p:spPr>
          <a:xfrm flipH="1">
            <a:off x="2755260" y="4821864"/>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CAA6C0E-BF6D-0394-C4E5-2EC6152848E7}"/>
              </a:ext>
            </a:extLst>
          </p:cNvPr>
          <p:cNvGrpSpPr/>
          <p:nvPr/>
        </p:nvGrpSpPr>
        <p:grpSpPr>
          <a:xfrm>
            <a:off x="2755260" y="3959882"/>
            <a:ext cx="2755780" cy="369332"/>
            <a:chOff x="2094860" y="1676136"/>
            <a:chExt cx="2755780" cy="369332"/>
          </a:xfrm>
        </p:grpSpPr>
        <p:cxnSp>
          <p:nvCxnSpPr>
            <p:cNvPr id="29" name="Straight Arrow Connector 28">
              <a:extLst>
                <a:ext uri="{FF2B5EF4-FFF2-40B4-BE49-F238E27FC236}">
                  <a16:creationId xmlns:a16="http://schemas.microsoft.com/office/drawing/2014/main" id="{B13009FB-31B7-0B8D-FDB1-52AF19512173}"/>
                </a:ext>
              </a:extLst>
            </p:cNvPr>
            <p:cNvCxnSpPr>
              <a:cxnSpLocks/>
            </p:cNvCxnSpPr>
            <p:nvPr/>
          </p:nvCxnSpPr>
          <p:spPr>
            <a:xfrm flipH="1">
              <a:off x="2094860" y="1875191"/>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13B8E6-11F6-A1DB-3DBE-5B571F337C59}"/>
                </a:ext>
              </a:extLst>
            </p:cNvPr>
            <p:cNvSpPr txBox="1"/>
            <p:nvPr/>
          </p:nvSpPr>
          <p:spPr>
            <a:xfrm>
              <a:off x="2709861" y="1676136"/>
              <a:ext cx="21407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  </a:t>
              </a:r>
            </a:p>
          </p:txBody>
        </p:sp>
      </p:grpSp>
      <p:sp>
        <p:nvSpPr>
          <p:cNvPr id="31" name="TextBox 30">
            <a:extLst>
              <a:ext uri="{FF2B5EF4-FFF2-40B4-BE49-F238E27FC236}">
                <a16:creationId xmlns:a16="http://schemas.microsoft.com/office/drawing/2014/main" id="{C92E1D00-080D-E6E4-E7DC-D815929786F8}"/>
              </a:ext>
            </a:extLst>
          </p:cNvPr>
          <p:cNvSpPr txBox="1"/>
          <p:nvPr/>
        </p:nvSpPr>
        <p:spPr>
          <a:xfrm>
            <a:off x="3370261" y="4639986"/>
            <a:ext cx="2038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a:t>
            </a:r>
          </a:p>
        </p:txBody>
      </p:sp>
      <p:sp>
        <p:nvSpPr>
          <p:cNvPr id="38" name="TextBox 37">
            <a:extLst>
              <a:ext uri="{FF2B5EF4-FFF2-40B4-BE49-F238E27FC236}">
                <a16:creationId xmlns:a16="http://schemas.microsoft.com/office/drawing/2014/main" id="{3754CAA4-6887-FA9B-0E1F-89B7A3135B2E}"/>
              </a:ext>
            </a:extLst>
          </p:cNvPr>
          <p:cNvSpPr txBox="1"/>
          <p:nvPr/>
        </p:nvSpPr>
        <p:spPr>
          <a:xfrm>
            <a:off x="851089" y="3125560"/>
            <a:ext cx="82929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Repeatedly accessing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DRAM row can cause</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other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9" name="TextBox 38">
            <a:extLst>
              <a:ext uri="{FF2B5EF4-FFF2-40B4-BE49-F238E27FC236}">
                <a16:creationId xmlns:a16="http://schemas.microsoft.com/office/drawing/2014/main" id="{F0156F70-F15E-B7EE-2E7D-162D471CE4B4}"/>
              </a:ext>
            </a:extLst>
          </p:cNvPr>
          <p:cNvSpPr txBox="1"/>
          <p:nvPr/>
        </p:nvSpPr>
        <p:spPr>
          <a:xfrm>
            <a:off x="851089" y="5196104"/>
            <a:ext cx="817570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002060"/>
                </a:solidFill>
                <a:effectLst/>
                <a:uLnTx/>
                <a:uFillTx/>
                <a:latin typeface="Cambria" panose="02040503050406030204" pitchFamily="18" charset="0"/>
                <a:ea typeface="+mn-ea"/>
                <a:cs typeface="+mn-cs"/>
              </a:rPr>
              <a:t>Preventive Refresh</a:t>
            </a:r>
            <a:r>
              <a:rPr kumimoji="0" lang="en-US" sz="2400" b="1"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a:t>
            </a:r>
            <a:r>
              <a:rPr kumimoji="0" lang="en-US" sz="2400" b="0"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 Mitigates RowHammer </a:t>
            </a:r>
            <a:b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 </a:t>
            </a:r>
            <a:b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of a repeatedly accessed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 name="Slide Number Placeholder 3">
            <a:extLst>
              <a:ext uri="{FF2B5EF4-FFF2-40B4-BE49-F238E27FC236}">
                <a16:creationId xmlns:a16="http://schemas.microsoft.com/office/drawing/2014/main" id="{F33C42B9-AA9D-26EF-3578-64EB606FF43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174</a:t>
            </a:fld>
            <a:endParaRPr lang="en-US" dirty="0"/>
          </a:p>
        </p:txBody>
      </p:sp>
    </p:spTree>
    <p:extLst>
      <p:ext uri="{BB962C8B-B14F-4D97-AF65-F5344CB8AC3E}">
        <p14:creationId xmlns:p14="http://schemas.microsoft.com/office/powerpoint/2010/main" val="391038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1000" fill="hold"/>
                                        <p:tgtEl>
                                          <p:spTgt spid="21"/>
                                        </p:tgtEl>
                                        <p:attrNameLst>
                                          <p:attrName>fillcolor</p:attrName>
                                        </p:attrNameLst>
                                      </p:cBhvr>
                                      <p:to>
                                        <a:srgbClr val="FB6D67"/>
                                      </p:to>
                                    </p:animClr>
                                    <p:set>
                                      <p:cBhvr>
                                        <p:cTn id="21" dur="1000" fill="hold"/>
                                        <p:tgtEl>
                                          <p:spTgt spid="21"/>
                                        </p:tgtEl>
                                        <p:attrNameLst>
                                          <p:attrName>fill.type</p:attrName>
                                        </p:attrNameLst>
                                      </p:cBhvr>
                                      <p:to>
                                        <p:strVal val="solid"/>
                                      </p:to>
                                    </p:set>
                                    <p:set>
                                      <p:cBhvr>
                                        <p:cTn id="22" dur="1000" fill="hold"/>
                                        <p:tgtEl>
                                          <p:spTgt spid="21"/>
                                        </p:tgtEl>
                                        <p:attrNameLst>
                                          <p:attrName>fill.on</p:attrName>
                                        </p:attrNameLst>
                                      </p:cBhvr>
                                      <p:to>
                                        <p:strVal val="tru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mph" presetSubtype="2" fill="hold" nodeType="withEffect">
                                  <p:stCondLst>
                                    <p:cond delay="0"/>
                                  </p:stCondLst>
                                  <p:childTnLst>
                                    <p:animClr clrSpc="rgb" dir="cw">
                                      <p:cBhvr>
                                        <p:cTn id="26" dur="1000" fill="hold"/>
                                        <p:tgtEl>
                                          <p:spTgt spid="20"/>
                                        </p:tgtEl>
                                        <p:attrNameLst>
                                          <p:attrName>fillcolor</p:attrName>
                                        </p:attrNameLst>
                                      </p:cBhvr>
                                      <p:to>
                                        <a:srgbClr val="FB6D67"/>
                                      </p:to>
                                    </p:animClr>
                                    <p:set>
                                      <p:cBhvr>
                                        <p:cTn id="27" dur="1000" fill="hold"/>
                                        <p:tgtEl>
                                          <p:spTgt spid="20"/>
                                        </p:tgtEl>
                                        <p:attrNameLst>
                                          <p:attrName>fill.type</p:attrName>
                                        </p:attrNameLst>
                                      </p:cBhvr>
                                      <p:to>
                                        <p:strVal val="solid"/>
                                      </p:to>
                                    </p:set>
                                    <p:set>
                                      <p:cBhvr>
                                        <p:cTn id="28" dur="1000" fill="hold"/>
                                        <p:tgtEl>
                                          <p:spTgt spid="20"/>
                                        </p:tgtEl>
                                        <p:attrNameLst>
                                          <p:attrName>fill.on</p:attrName>
                                        </p:attrNameLst>
                                      </p:cBhvr>
                                      <p:to>
                                        <p:strVal val="tru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mph" presetSubtype="2" fill="hold" nodeType="withEffect">
                                  <p:stCondLst>
                                    <p:cond delay="0"/>
                                  </p:stCondLst>
                                  <p:childTnLst>
                                    <p:animClr clrSpc="rgb" dir="cw">
                                      <p:cBhvr>
                                        <p:cTn id="43" dur="1000" fill="hold"/>
                                        <p:tgtEl>
                                          <p:spTgt spid="21"/>
                                        </p:tgtEl>
                                        <p:attrNameLst>
                                          <p:attrName>fillcolor</p:attrName>
                                        </p:attrNameLst>
                                      </p:cBhvr>
                                      <p:to>
                                        <a:srgbClr val="DAE3F3"/>
                                      </p:to>
                                    </p:animClr>
                                    <p:set>
                                      <p:cBhvr>
                                        <p:cTn id="44" dur="1000" fill="hold"/>
                                        <p:tgtEl>
                                          <p:spTgt spid="21"/>
                                        </p:tgtEl>
                                        <p:attrNameLst>
                                          <p:attrName>fill.type</p:attrName>
                                        </p:attrNameLst>
                                      </p:cBhvr>
                                      <p:to>
                                        <p:strVal val="solid"/>
                                      </p:to>
                                    </p:set>
                                    <p:set>
                                      <p:cBhvr>
                                        <p:cTn id="45" dur="1000" fill="hold"/>
                                        <p:tgtEl>
                                          <p:spTgt spid="21"/>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1000" fill="hold"/>
                                        <p:tgtEl>
                                          <p:spTgt spid="20"/>
                                        </p:tgtEl>
                                        <p:attrNameLst>
                                          <p:attrName>fillcolor</p:attrName>
                                        </p:attrNameLst>
                                      </p:cBhvr>
                                      <p:to>
                                        <a:srgbClr val="DAE3F3"/>
                                      </p:to>
                                    </p:animClr>
                                    <p:set>
                                      <p:cBhvr>
                                        <p:cTn id="48" dur="1000" fill="hold"/>
                                        <p:tgtEl>
                                          <p:spTgt spid="20"/>
                                        </p:tgtEl>
                                        <p:attrNameLst>
                                          <p:attrName>fill.type</p:attrName>
                                        </p:attrNameLst>
                                      </p:cBhvr>
                                      <p:to>
                                        <p:strVal val="solid"/>
                                      </p:to>
                                    </p:set>
                                    <p:set>
                                      <p:cBhvr>
                                        <p:cTn id="49" dur="1000" fill="hold"/>
                                        <p:tgtEl>
                                          <p:spTgt spid="20"/>
                                        </p:tgtEl>
                                        <p:attrNameLst>
                                          <p:attrName>fill.on</p:attrName>
                                        </p:attrNameLst>
                                      </p:cBhvr>
                                      <p:to>
                                        <p:strVal val="true"/>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p:bldP spid="38" grpId="0"/>
      <p:bldP spid="39"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C92B9-E34E-0DE9-4D71-CF71B70E1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C7B-BBD0-BAD2-3A6F-5D2BFA736F10}"/>
              </a:ext>
            </a:extLst>
          </p:cNvPr>
          <p:cNvSpPr>
            <a:spLocks noGrp="1"/>
          </p:cNvSpPr>
          <p:nvPr>
            <p:ph type="title"/>
          </p:nvPr>
        </p:nvSpPr>
        <p:spPr>
          <a:xfrm>
            <a:off x="0" y="0"/>
            <a:ext cx="9143999" cy="1056193"/>
          </a:xfrm>
          <a:prstGeom prst="rect">
            <a:avLst/>
          </a:prstGeom>
        </p:spPr>
        <p:txBody>
          <a:bodyPr/>
          <a:lstStyle/>
          <a:p>
            <a:r>
              <a:rPr lang="en-US" dirty="0"/>
              <a:t>Periodic Refresh</a:t>
            </a:r>
            <a:br>
              <a:rPr lang="en-US" dirty="0"/>
            </a:br>
            <a:r>
              <a:rPr lang="en-US" sz="2800" dirty="0"/>
              <a:t>with Increasing DRAM Chip Density</a:t>
            </a:r>
            <a:endParaRPr lang="en-US" sz="2400" dirty="0"/>
          </a:p>
        </p:txBody>
      </p:sp>
      <p:sp>
        <p:nvSpPr>
          <p:cNvPr id="3" name="Content Placeholder 2">
            <a:extLst>
              <a:ext uri="{FF2B5EF4-FFF2-40B4-BE49-F238E27FC236}">
                <a16:creationId xmlns:a16="http://schemas.microsoft.com/office/drawing/2014/main" id="{19D6C21E-F555-C43E-79D7-8AE46FBEA5B5}"/>
              </a:ext>
            </a:extLst>
          </p:cNvPr>
          <p:cNvSpPr>
            <a:spLocks noGrp="1"/>
          </p:cNvSpPr>
          <p:nvPr>
            <p:ph idx="1"/>
          </p:nvPr>
        </p:nvSpPr>
        <p:spPr>
          <a:xfrm>
            <a:off x="75991" y="1116418"/>
            <a:ext cx="8987622" cy="5239297"/>
          </a:xfrm>
        </p:spPr>
        <p:txBody>
          <a:bodyPr/>
          <a:lstStyle/>
          <a:p>
            <a:pPr marL="0" indent="0">
              <a:buClr>
                <a:schemeClr val="tx1"/>
              </a:buClr>
              <a:buNone/>
            </a:pPr>
            <a:r>
              <a:rPr lang="en-US" dirty="0"/>
              <a:t>A </a:t>
            </a:r>
            <a:r>
              <a:rPr lang="en-US" b="1" dirty="0">
                <a:solidFill>
                  <a:srgbClr val="C00000"/>
                </a:solidFill>
              </a:rPr>
              <a:t>larger capacity </a:t>
            </a:r>
            <a:r>
              <a:rPr lang="en-US" dirty="0"/>
              <a:t>chip has </a:t>
            </a:r>
            <a:r>
              <a:rPr lang="en-US" b="1" dirty="0">
                <a:solidFill>
                  <a:srgbClr val="C00000"/>
                </a:solidFill>
              </a:rPr>
              <a:t>more rows to be refreshed</a:t>
            </a:r>
          </a:p>
          <a:p>
            <a:pPr>
              <a:buClr>
                <a:schemeClr val="tx1"/>
              </a:buClr>
            </a:pPr>
            <a:endParaRPr lang="en-US" dirty="0"/>
          </a:p>
          <a:p>
            <a:pPr>
              <a:buClr>
                <a:schemeClr val="tx1"/>
              </a:buClr>
            </a:pPr>
            <a:endParaRPr lang="en-US" dirty="0"/>
          </a:p>
          <a:p>
            <a:pPr>
              <a:buClr>
                <a:schemeClr val="tx1"/>
              </a:buClr>
            </a:pPr>
            <a:endParaRPr lang="en-US" dirty="0"/>
          </a:p>
          <a:p>
            <a:pPr marL="0" indent="0">
              <a:buClr>
                <a:schemeClr val="tx1"/>
              </a:buClr>
              <a:buNone/>
            </a:pPr>
            <a:r>
              <a:rPr lang="en-US" dirty="0"/>
              <a:t>A </a:t>
            </a:r>
            <a:r>
              <a:rPr lang="en-US" b="1" dirty="0">
                <a:solidFill>
                  <a:srgbClr val="C00000"/>
                </a:solidFill>
              </a:rPr>
              <a:t>smaller</a:t>
            </a:r>
            <a:r>
              <a:rPr lang="en-US" dirty="0"/>
              <a:t> cell stores </a:t>
            </a:r>
            <a:r>
              <a:rPr lang="en-US" b="1" dirty="0">
                <a:solidFill>
                  <a:srgbClr val="C00000"/>
                </a:solidFill>
              </a:rPr>
              <a:t>less charge </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endParaRPr lang="en-US" dirty="0"/>
          </a:p>
          <a:p>
            <a:endParaRPr lang="en-US" dirty="0"/>
          </a:p>
          <a:p>
            <a:endParaRPr lang="en-US" dirty="0"/>
          </a:p>
          <a:p>
            <a:endParaRPr lang="en-US" dirty="0"/>
          </a:p>
          <a:p>
            <a:endParaRPr lang="en-US" dirty="0"/>
          </a:p>
          <a:p>
            <a:endParaRPr lang="en-US" dirty="0"/>
          </a:p>
        </p:txBody>
      </p:sp>
      <p:grpSp>
        <p:nvGrpSpPr>
          <p:cNvPr id="104" name="Group 103">
            <a:extLst>
              <a:ext uri="{FF2B5EF4-FFF2-40B4-BE49-F238E27FC236}">
                <a16:creationId xmlns:a16="http://schemas.microsoft.com/office/drawing/2014/main" id="{7441F764-1025-07B2-6AEF-B6D75FEC642D}"/>
              </a:ext>
            </a:extLst>
          </p:cNvPr>
          <p:cNvGrpSpPr/>
          <p:nvPr/>
        </p:nvGrpSpPr>
        <p:grpSpPr>
          <a:xfrm>
            <a:off x="2094860" y="7944319"/>
            <a:ext cx="4667174" cy="1346665"/>
            <a:chOff x="-36388" y="168367"/>
            <a:chExt cx="4667174" cy="898397"/>
          </a:xfrm>
        </p:grpSpPr>
        <p:sp>
          <p:nvSpPr>
            <p:cNvPr id="105" name="Title 1">
              <a:extLst>
                <a:ext uri="{FF2B5EF4-FFF2-40B4-BE49-F238E27FC236}">
                  <a16:creationId xmlns:a16="http://schemas.microsoft.com/office/drawing/2014/main" id="{FD8EEFF5-AE5C-5976-A177-59BA20C60E5A}"/>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Quire Sans" panose="020B0502040400020003" pitchFamily="34" charset="0"/>
                  <a:ea typeface="+mj-ea"/>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A83645C6-B9C1-92A5-BCC1-B5D92EB8C9D7}"/>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Quire Sans" panose="020B0502040400020003" pitchFamily="34" charset="0"/>
                <a:ea typeface="+mn-ea"/>
                <a:cs typeface="Quire Sans" panose="020B0502040400020003" pitchFamily="34" charset="0"/>
              </a:endParaRPr>
            </a:p>
          </p:txBody>
        </p:sp>
      </p:grpSp>
      <p:grpSp>
        <p:nvGrpSpPr>
          <p:cNvPr id="72" name="Group 71">
            <a:extLst>
              <a:ext uri="{FF2B5EF4-FFF2-40B4-BE49-F238E27FC236}">
                <a16:creationId xmlns:a16="http://schemas.microsoft.com/office/drawing/2014/main" id="{51318F7E-C1D8-41BB-6A4F-D0C7A8EBD644}"/>
              </a:ext>
            </a:extLst>
          </p:cNvPr>
          <p:cNvGrpSpPr/>
          <p:nvPr/>
        </p:nvGrpSpPr>
        <p:grpSpPr>
          <a:xfrm>
            <a:off x="554693" y="3580808"/>
            <a:ext cx="3201569" cy="1136821"/>
            <a:chOff x="2721528" y="3690317"/>
            <a:chExt cx="3201569" cy="1136821"/>
          </a:xfrm>
        </p:grpSpPr>
        <p:grpSp>
          <p:nvGrpSpPr>
            <p:cNvPr id="50" name="Group 49">
              <a:extLst>
                <a:ext uri="{FF2B5EF4-FFF2-40B4-BE49-F238E27FC236}">
                  <a16:creationId xmlns:a16="http://schemas.microsoft.com/office/drawing/2014/main" id="{2DEF05C7-BB36-9C41-D0BC-C19FC0915A3E}"/>
                </a:ext>
              </a:extLst>
            </p:cNvPr>
            <p:cNvGrpSpPr/>
            <p:nvPr/>
          </p:nvGrpSpPr>
          <p:grpSpPr>
            <a:xfrm>
              <a:off x="2721528" y="3690536"/>
              <a:ext cx="1008574" cy="1136602"/>
              <a:chOff x="2195736" y="4205514"/>
              <a:chExt cx="1008574" cy="1599156"/>
            </a:xfrm>
          </p:grpSpPr>
          <p:cxnSp>
            <p:nvCxnSpPr>
              <p:cNvPr id="51" name="Straight Connector 50">
                <a:extLst>
                  <a:ext uri="{FF2B5EF4-FFF2-40B4-BE49-F238E27FC236}">
                    <a16:creationId xmlns:a16="http://schemas.microsoft.com/office/drawing/2014/main" id="{C0B0BEAF-04C4-F220-98A4-C6B97612BA11}"/>
                  </a:ext>
                </a:extLst>
              </p:cNvPr>
              <p:cNvCxnSpPr/>
              <p:nvPr/>
            </p:nvCxnSpPr>
            <p:spPr>
              <a:xfrm flipH="1" flipV="1">
                <a:off x="2688123" y="4205514"/>
                <a:ext cx="516187" cy="2770"/>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57759CA-A7DC-E7B2-1216-2539822F4A82}"/>
                  </a:ext>
                </a:extLst>
              </p:cNvPr>
              <p:cNvCxnSpPr/>
              <p:nvPr/>
            </p:nvCxnSpPr>
            <p:spPr>
              <a:xfrm flipV="1">
                <a:off x="2688122" y="420551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55AF9919-964F-7364-E1EB-CF636E2B8D45}"/>
                  </a:ext>
                </a:extLst>
              </p:cNvPr>
              <p:cNvGrpSpPr/>
              <p:nvPr/>
            </p:nvGrpSpPr>
            <p:grpSpPr>
              <a:xfrm>
                <a:off x="2195736" y="4446586"/>
                <a:ext cx="984772" cy="1358084"/>
                <a:chOff x="1913714" y="2287584"/>
                <a:chExt cx="938478" cy="1293816"/>
              </a:xfrm>
            </p:grpSpPr>
            <p:sp>
              <p:nvSpPr>
                <p:cNvPr id="54" name="Rectangle 53">
                  <a:extLst>
                    <a:ext uri="{FF2B5EF4-FFF2-40B4-BE49-F238E27FC236}">
                      <a16:creationId xmlns:a16="http://schemas.microsoft.com/office/drawing/2014/main" id="{61DF9CB1-4D31-D20A-DA32-047BE6B454C9}"/>
                    </a:ext>
                  </a:extLst>
                </p:cNvPr>
                <p:cNvSpPr/>
                <p:nvPr/>
              </p:nvSpPr>
              <p:spPr>
                <a:xfrm>
                  <a:off x="1917669" y="2355236"/>
                  <a:ext cx="933730" cy="122415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55" name="Straight Connector 54">
                  <a:extLst>
                    <a:ext uri="{FF2B5EF4-FFF2-40B4-BE49-F238E27FC236}">
                      <a16:creationId xmlns:a16="http://schemas.microsoft.com/office/drawing/2014/main" id="{5E076D2C-5501-72FF-337E-C0B7BDE3FED7}"/>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5ED779E-61A6-3D88-0EBF-A4413DC86FF8}"/>
                    </a:ext>
                  </a:extLst>
                </p:cNvPr>
                <p:cNvCxnSpPr/>
                <p:nvPr/>
              </p:nvCxnSpPr>
              <p:spPr>
                <a:xfrm flipV="1">
                  <a:off x="2852192"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9779AF7-7AF2-9BD8-27FA-01A4437CA1F9}"/>
                    </a:ext>
                  </a:extLst>
                </p:cNvPr>
                <p:cNvCxnSpPr/>
                <p:nvPr/>
              </p:nvCxnSpPr>
              <p:spPr>
                <a:xfrm flipH="1">
                  <a:off x="1916088" y="3581400"/>
                  <a:ext cx="936104"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4E30B0-1CFE-F66B-F715-3FF0A12947F4}"/>
                    </a:ext>
                  </a:extLst>
                </p:cNvPr>
                <p:cNvCxnSpPr/>
                <p:nvPr/>
              </p:nvCxnSpPr>
              <p:spPr>
                <a:xfrm flipH="1" flipV="1">
                  <a:off x="1913714" y="2287584"/>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DC61257-6416-62F1-EB47-8F1DA1CBF40D}"/>
                    </a:ext>
                  </a:extLst>
                </p:cNvPr>
                <p:cNvCxnSpPr/>
                <p:nvPr/>
              </p:nvCxnSpPr>
              <p:spPr>
                <a:xfrm flipH="1" flipV="1">
                  <a:off x="1913714" y="2928049"/>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7CC447BC-CC76-A557-4E05-74A0E37E5201}"/>
                </a:ext>
              </a:extLst>
            </p:cNvPr>
            <p:cNvGrpSpPr/>
            <p:nvPr/>
          </p:nvGrpSpPr>
          <p:grpSpPr>
            <a:xfrm>
              <a:off x="5201316" y="3690317"/>
              <a:ext cx="721781" cy="1135618"/>
              <a:chOff x="5009163" y="4208284"/>
              <a:chExt cx="721781" cy="1597771"/>
            </a:xfrm>
          </p:grpSpPr>
          <p:cxnSp>
            <p:nvCxnSpPr>
              <p:cNvPr id="61" name="Straight Connector 60">
                <a:extLst>
                  <a:ext uri="{FF2B5EF4-FFF2-40B4-BE49-F238E27FC236}">
                    <a16:creationId xmlns:a16="http://schemas.microsoft.com/office/drawing/2014/main" id="{79053CE1-40DA-EDB6-3591-C579E4C39AB0}"/>
                  </a:ext>
                </a:extLst>
              </p:cNvPr>
              <p:cNvCxnSpPr/>
              <p:nvPr/>
            </p:nvCxnSpPr>
            <p:spPr>
              <a:xfrm flipH="1">
                <a:off x="5195308" y="4209668"/>
                <a:ext cx="535636" cy="2503"/>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12D340D-EE74-665C-5396-254EC76CE4C2}"/>
                  </a:ext>
                </a:extLst>
              </p:cNvPr>
              <p:cNvCxnSpPr/>
              <p:nvPr/>
            </p:nvCxnSpPr>
            <p:spPr>
              <a:xfrm flipV="1">
                <a:off x="5191922" y="420828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34BF2B2-AF77-9F5C-1C3B-B8B2E7295736}"/>
                  </a:ext>
                </a:extLst>
              </p:cNvPr>
              <p:cNvGrpSpPr/>
              <p:nvPr/>
            </p:nvGrpSpPr>
            <p:grpSpPr>
              <a:xfrm>
                <a:off x="5009163" y="4445728"/>
                <a:ext cx="365081" cy="1360327"/>
                <a:chOff x="1916088" y="2285447"/>
                <a:chExt cx="528676" cy="1295953"/>
              </a:xfrm>
            </p:grpSpPr>
            <p:sp>
              <p:nvSpPr>
                <p:cNvPr id="64" name="Rectangle 63">
                  <a:extLst>
                    <a:ext uri="{FF2B5EF4-FFF2-40B4-BE49-F238E27FC236}">
                      <a16:creationId xmlns:a16="http://schemas.microsoft.com/office/drawing/2014/main" id="{C5458717-879C-43A4-FDC7-EB052F2EB5A1}"/>
                    </a:ext>
                  </a:extLst>
                </p:cNvPr>
                <p:cNvSpPr/>
                <p:nvPr/>
              </p:nvSpPr>
              <p:spPr>
                <a:xfrm>
                  <a:off x="1917669" y="2357242"/>
                  <a:ext cx="512620" cy="122215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65" name="Straight Connector 64">
                  <a:extLst>
                    <a:ext uri="{FF2B5EF4-FFF2-40B4-BE49-F238E27FC236}">
                      <a16:creationId xmlns:a16="http://schemas.microsoft.com/office/drawing/2014/main" id="{7D2CF900-CEB9-0978-3CCC-E6F5903AB47B}"/>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7616612-F8EF-E32C-5256-598F6E040ECB}"/>
                    </a:ext>
                  </a:extLst>
                </p:cNvPr>
                <p:cNvCxnSpPr/>
                <p:nvPr/>
              </p:nvCxnSpPr>
              <p:spPr>
                <a:xfrm flipV="1">
                  <a:off x="2444764" y="2291367"/>
                  <a:ext cx="0" cy="129003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24A6B-1021-05A5-B97C-43F800E1F377}"/>
                    </a:ext>
                  </a:extLst>
                </p:cNvPr>
                <p:cNvCxnSpPr>
                  <a:cxnSpLocks/>
                </p:cNvCxnSpPr>
                <p:nvPr/>
              </p:nvCxnSpPr>
              <p:spPr>
                <a:xfrm flipH="1">
                  <a:off x="1916088" y="3581400"/>
                  <a:ext cx="528676"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D60921-1102-338B-4A50-305065E58AA8}"/>
                    </a:ext>
                  </a:extLst>
                </p:cNvPr>
                <p:cNvCxnSpPr>
                  <a:cxnSpLocks/>
                </p:cNvCxnSpPr>
                <p:nvPr/>
              </p:nvCxnSpPr>
              <p:spPr>
                <a:xfrm flipH="1" flipV="1">
                  <a:off x="1952305" y="2285447"/>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8D068-DBE5-7D00-C3FA-FA8415D16D53}"/>
                    </a:ext>
                  </a:extLst>
                </p:cNvPr>
                <p:cNvCxnSpPr>
                  <a:cxnSpLocks/>
                </p:cNvCxnSpPr>
                <p:nvPr/>
              </p:nvCxnSpPr>
              <p:spPr>
                <a:xfrm flipH="1" flipV="1">
                  <a:off x="1952305" y="2925912"/>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70" name="Right Arrow 69">
              <a:extLst>
                <a:ext uri="{FF2B5EF4-FFF2-40B4-BE49-F238E27FC236}">
                  <a16:creationId xmlns:a16="http://schemas.microsoft.com/office/drawing/2014/main" id="{874261E8-2D02-28BF-1FEC-8E4ECA6A766E}"/>
                </a:ext>
              </a:extLst>
            </p:cNvPr>
            <p:cNvSpPr/>
            <p:nvPr/>
          </p:nvSpPr>
          <p:spPr>
            <a:xfrm>
              <a:off x="4037932" y="4159493"/>
              <a:ext cx="736600" cy="388427"/>
            </a:xfrm>
            <a:prstGeom prs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C1D8DB9E-A4D3-EC22-8197-07A72DB50381}"/>
              </a:ext>
            </a:extLst>
          </p:cNvPr>
          <p:cNvGrpSpPr/>
          <p:nvPr/>
        </p:nvGrpSpPr>
        <p:grpSpPr>
          <a:xfrm>
            <a:off x="554694" y="1690801"/>
            <a:ext cx="3763306" cy="1120198"/>
            <a:chOff x="2321648" y="1819886"/>
            <a:chExt cx="4399189" cy="1385327"/>
          </a:xfrm>
        </p:grpSpPr>
        <p:grpSp>
          <p:nvGrpSpPr>
            <p:cNvPr id="78" name="Group 77">
              <a:extLst>
                <a:ext uri="{FF2B5EF4-FFF2-40B4-BE49-F238E27FC236}">
                  <a16:creationId xmlns:a16="http://schemas.microsoft.com/office/drawing/2014/main" id="{A20CEE5E-398B-C5DE-287C-F4288FFAD3EA}"/>
                </a:ext>
              </a:extLst>
            </p:cNvPr>
            <p:cNvGrpSpPr/>
            <p:nvPr/>
          </p:nvGrpSpPr>
          <p:grpSpPr>
            <a:xfrm>
              <a:off x="2321648" y="2117132"/>
              <a:ext cx="579230" cy="506875"/>
              <a:chOff x="1642975" y="2076837"/>
              <a:chExt cx="918189" cy="754911"/>
            </a:xfrm>
          </p:grpSpPr>
          <p:sp>
            <p:nvSpPr>
              <p:cNvPr id="73" name="Rectangle 72">
                <a:extLst>
                  <a:ext uri="{FF2B5EF4-FFF2-40B4-BE49-F238E27FC236}">
                    <a16:creationId xmlns:a16="http://schemas.microsoft.com/office/drawing/2014/main" id="{ACDCCCDB-BC10-4122-8F06-121247FBE664}"/>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528B2B81-1890-3DD0-5FDF-4669007A6720}"/>
                  </a:ext>
                </a:extLst>
              </p:cNvPr>
              <p:cNvCxnSpPr>
                <a:cxnSpLocks/>
                <a:stCxn id="73" idx="1"/>
                <a:endCxn id="7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66E1F1-AC48-0ACA-6573-70A4BED7F302}"/>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0015E30-0B70-A018-6D95-08EBE85F8F12}"/>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41EB16CC-7486-26DD-277C-16A9F9ADB5E2}"/>
                </a:ext>
              </a:extLst>
            </p:cNvPr>
            <p:cNvGrpSpPr/>
            <p:nvPr/>
          </p:nvGrpSpPr>
          <p:grpSpPr>
            <a:xfrm>
              <a:off x="4215767" y="1982988"/>
              <a:ext cx="588695" cy="798474"/>
              <a:chOff x="3537095" y="1942693"/>
              <a:chExt cx="588695" cy="798474"/>
            </a:xfrm>
          </p:grpSpPr>
          <p:grpSp>
            <p:nvGrpSpPr>
              <p:cNvPr id="79" name="Group 78">
                <a:extLst>
                  <a:ext uri="{FF2B5EF4-FFF2-40B4-BE49-F238E27FC236}">
                    <a16:creationId xmlns:a16="http://schemas.microsoft.com/office/drawing/2014/main" id="{6561B6A9-7D5D-29A3-02ED-F5C90A86BA6E}"/>
                  </a:ext>
                </a:extLst>
              </p:cNvPr>
              <p:cNvGrpSpPr/>
              <p:nvPr/>
            </p:nvGrpSpPr>
            <p:grpSpPr>
              <a:xfrm>
                <a:off x="3546560" y="1942693"/>
                <a:ext cx="579230" cy="798474"/>
                <a:chOff x="1642975" y="2076837"/>
                <a:chExt cx="918189" cy="754911"/>
              </a:xfrm>
            </p:grpSpPr>
            <p:sp>
              <p:nvSpPr>
                <p:cNvPr id="80" name="Rectangle 79">
                  <a:extLst>
                    <a:ext uri="{FF2B5EF4-FFF2-40B4-BE49-F238E27FC236}">
                      <a16:creationId xmlns:a16="http://schemas.microsoft.com/office/drawing/2014/main" id="{1CFE9717-A549-BA9A-FF49-5E7EC0273D15}"/>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E12C927D-B33B-44E3-44A8-BAD1F49A0E99}"/>
                    </a:ext>
                  </a:extLst>
                </p:cNvPr>
                <p:cNvCxnSpPr>
                  <a:cxnSpLocks/>
                  <a:stCxn id="80" idx="1"/>
                  <a:endCxn id="80"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A96E337-52B9-1CEA-2727-20CDD5375063}"/>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C8BC46E-E7A9-F9BD-2BFF-A023E1A9D044}"/>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F26FAC85-3C8E-4207-FCE0-27E12F2B1DE5}"/>
                  </a:ext>
                </a:extLst>
              </p:cNvPr>
              <p:cNvCxnSpPr/>
              <p:nvPr/>
            </p:nvCxnSpPr>
            <p:spPr>
              <a:xfrm>
                <a:off x="3537095" y="2041063"/>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EFEF96-FC97-E3AE-CEF7-E067E7B46E12}"/>
                  </a:ext>
                </a:extLst>
              </p:cNvPr>
              <p:cNvCxnSpPr/>
              <p:nvPr/>
            </p:nvCxnSpPr>
            <p:spPr>
              <a:xfrm>
                <a:off x="3547728" y="223605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CDE3FB0-7657-9453-5BA4-7281D70A6C69}"/>
                  </a:ext>
                </a:extLst>
              </p:cNvPr>
              <p:cNvCxnSpPr/>
              <p:nvPr/>
            </p:nvCxnSpPr>
            <p:spPr>
              <a:xfrm>
                <a:off x="3555561" y="24398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0945FC2-4170-87EC-EAF5-DE392863447F}"/>
                  </a:ext>
                </a:extLst>
              </p:cNvPr>
              <p:cNvCxnSpPr/>
              <p:nvPr/>
            </p:nvCxnSpPr>
            <p:spPr>
              <a:xfrm>
                <a:off x="3546560" y="264751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41FC50B-A1EE-26D2-5DD5-5D5D4A71C881}"/>
                </a:ext>
              </a:extLst>
            </p:cNvPr>
            <p:cNvGrpSpPr/>
            <p:nvPr/>
          </p:nvGrpSpPr>
          <p:grpSpPr>
            <a:xfrm>
              <a:off x="6127746" y="1819886"/>
              <a:ext cx="593091" cy="1385327"/>
              <a:chOff x="5449074" y="1779591"/>
              <a:chExt cx="593091" cy="1385327"/>
            </a:xfrm>
          </p:grpSpPr>
          <p:grpSp>
            <p:nvGrpSpPr>
              <p:cNvPr id="112" name="Group 111">
                <a:extLst>
                  <a:ext uri="{FF2B5EF4-FFF2-40B4-BE49-F238E27FC236}">
                    <a16:creationId xmlns:a16="http://schemas.microsoft.com/office/drawing/2014/main" id="{4168328B-0551-5D59-C817-361AAD3BB88A}"/>
                  </a:ext>
                </a:extLst>
              </p:cNvPr>
              <p:cNvGrpSpPr/>
              <p:nvPr/>
            </p:nvGrpSpPr>
            <p:grpSpPr>
              <a:xfrm>
                <a:off x="5450145" y="1779591"/>
                <a:ext cx="579230" cy="1385327"/>
                <a:chOff x="1642975" y="2076837"/>
                <a:chExt cx="918189" cy="754911"/>
              </a:xfrm>
            </p:grpSpPr>
            <p:sp>
              <p:nvSpPr>
                <p:cNvPr id="113" name="Rectangle 112">
                  <a:extLst>
                    <a:ext uri="{FF2B5EF4-FFF2-40B4-BE49-F238E27FC236}">
                      <a16:creationId xmlns:a16="http://schemas.microsoft.com/office/drawing/2014/main" id="{B86E3625-23AD-B032-72F6-A31C72D8EC4D}"/>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4" name="Straight Connector 113">
                  <a:extLst>
                    <a:ext uri="{FF2B5EF4-FFF2-40B4-BE49-F238E27FC236}">
                      <a16:creationId xmlns:a16="http://schemas.microsoft.com/office/drawing/2014/main" id="{52515A2F-2C15-B6F3-208B-8BD898E38735}"/>
                    </a:ext>
                  </a:extLst>
                </p:cNvPr>
                <p:cNvCxnSpPr>
                  <a:cxnSpLocks/>
                  <a:stCxn id="113" idx="1"/>
                  <a:endCxn id="11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7E2750E-0BBB-0317-8178-259F89EE7551}"/>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E8C1B18-E6F5-2A69-6F59-2BAEB8AD3A5A}"/>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385E20E4-43FF-DBB7-E915-C7AF7B96AF73}"/>
                  </a:ext>
                </a:extLst>
              </p:cNvPr>
              <p:cNvCxnSpPr/>
              <p:nvPr/>
            </p:nvCxnSpPr>
            <p:spPr>
              <a:xfrm>
                <a:off x="5459243" y="189724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C6394B-A1B3-A8F5-ADCB-17249089EA4D}"/>
                  </a:ext>
                </a:extLst>
              </p:cNvPr>
              <p:cNvCxnSpPr/>
              <p:nvPr/>
            </p:nvCxnSpPr>
            <p:spPr>
              <a:xfrm>
                <a:off x="5449074" y="20126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284DD38-95F7-22C6-DCDA-F7B5AD4A44D3}"/>
                  </a:ext>
                </a:extLst>
              </p:cNvPr>
              <p:cNvCxnSpPr/>
              <p:nvPr/>
            </p:nvCxnSpPr>
            <p:spPr>
              <a:xfrm>
                <a:off x="5465039" y="2238967"/>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6B513B6-41EE-76EF-5AF5-CE20BE7FCF50}"/>
                  </a:ext>
                </a:extLst>
              </p:cNvPr>
              <p:cNvCxnSpPr/>
              <p:nvPr/>
            </p:nvCxnSpPr>
            <p:spPr>
              <a:xfrm>
                <a:off x="5452249" y="23555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1DE03A8-FCDF-55D1-5705-599F1597FCDE}"/>
                  </a:ext>
                </a:extLst>
              </p:cNvPr>
              <p:cNvCxnSpPr/>
              <p:nvPr/>
            </p:nvCxnSpPr>
            <p:spPr>
              <a:xfrm>
                <a:off x="5466237" y="258939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C3983D5-6840-3D9A-4DE3-F67B32C6C58A}"/>
                  </a:ext>
                </a:extLst>
              </p:cNvPr>
              <p:cNvCxnSpPr/>
              <p:nvPr/>
            </p:nvCxnSpPr>
            <p:spPr>
              <a:xfrm>
                <a:off x="5456068" y="270484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F3550C9-C9F6-1F66-40EE-DB9A7B5E94E5}"/>
                  </a:ext>
                </a:extLst>
              </p:cNvPr>
              <p:cNvCxnSpPr/>
              <p:nvPr/>
            </p:nvCxnSpPr>
            <p:spPr>
              <a:xfrm>
                <a:off x="5472033" y="29469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4D95EA2-6460-6FC3-0BC9-7DB108A0C762}"/>
                  </a:ext>
                </a:extLst>
              </p:cNvPr>
              <p:cNvCxnSpPr/>
              <p:nvPr/>
            </p:nvCxnSpPr>
            <p:spPr>
              <a:xfrm>
                <a:off x="5459243" y="30540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5" name="Right Arrow 134">
              <a:extLst>
                <a:ext uri="{FF2B5EF4-FFF2-40B4-BE49-F238E27FC236}">
                  <a16:creationId xmlns:a16="http://schemas.microsoft.com/office/drawing/2014/main" id="{060FFB97-195E-6C72-9725-E39E22BF0AF9}"/>
                </a:ext>
              </a:extLst>
            </p:cNvPr>
            <p:cNvSpPr/>
            <p:nvPr/>
          </p:nvSpPr>
          <p:spPr>
            <a:xfrm>
              <a:off x="3194707" y="219303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ight Arrow 135">
              <a:extLst>
                <a:ext uri="{FF2B5EF4-FFF2-40B4-BE49-F238E27FC236}">
                  <a16:creationId xmlns:a16="http://schemas.microsoft.com/office/drawing/2014/main" id="{82851A64-2FBC-F682-A46A-5C8C3618A0F1}"/>
                </a:ext>
              </a:extLst>
            </p:cNvPr>
            <p:cNvSpPr/>
            <p:nvPr/>
          </p:nvSpPr>
          <p:spPr>
            <a:xfrm>
              <a:off x="5107119" y="218902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40" name="Chart 139">
            <a:extLst>
              <a:ext uri="{FF2B5EF4-FFF2-40B4-BE49-F238E27FC236}">
                <a16:creationId xmlns:a16="http://schemas.microsoft.com/office/drawing/2014/main" id="{187D3BFB-CE00-EAC4-C857-654157537040}"/>
              </a:ext>
            </a:extLst>
          </p:cNvPr>
          <p:cNvGraphicFramePr/>
          <p:nvPr/>
        </p:nvGraphicFramePr>
        <p:xfrm>
          <a:off x="4780892" y="1504237"/>
          <a:ext cx="4238158" cy="3275127"/>
        </p:xfrm>
        <a:graphic>
          <a:graphicData uri="http://schemas.openxmlformats.org/drawingml/2006/chart">
            <c:chart xmlns:c="http://schemas.openxmlformats.org/drawingml/2006/chart" xmlns:r="http://schemas.openxmlformats.org/officeDocument/2006/relationships" r:id="rId3"/>
          </a:graphicData>
        </a:graphic>
      </p:graphicFrame>
      <p:grpSp>
        <p:nvGrpSpPr>
          <p:cNvPr id="151" name="Group 150">
            <a:extLst>
              <a:ext uri="{FF2B5EF4-FFF2-40B4-BE49-F238E27FC236}">
                <a16:creationId xmlns:a16="http://schemas.microsoft.com/office/drawing/2014/main" id="{58B22E9A-A503-A2D4-3EC4-947D2ED976E1}"/>
              </a:ext>
            </a:extLst>
          </p:cNvPr>
          <p:cNvGrpSpPr/>
          <p:nvPr/>
        </p:nvGrpSpPr>
        <p:grpSpPr>
          <a:xfrm>
            <a:off x="8391607" y="1934649"/>
            <a:ext cx="369332" cy="1941612"/>
            <a:chOff x="8520560" y="1934649"/>
            <a:chExt cx="369332" cy="1941612"/>
          </a:xfrm>
        </p:grpSpPr>
        <p:cxnSp>
          <p:nvCxnSpPr>
            <p:cNvPr id="142" name="Straight Arrow Connector 141">
              <a:extLst>
                <a:ext uri="{FF2B5EF4-FFF2-40B4-BE49-F238E27FC236}">
                  <a16:creationId xmlns:a16="http://schemas.microsoft.com/office/drawing/2014/main" id="{BBDE87F8-5015-C35C-6BA6-3FB1A299C3C4}"/>
                </a:ext>
              </a:extLst>
            </p:cNvPr>
            <p:cNvCxnSpPr/>
            <p:nvPr/>
          </p:nvCxnSpPr>
          <p:spPr>
            <a:xfrm>
              <a:off x="8875643" y="2059901"/>
              <a:ext cx="0" cy="18163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DBF8E5B-42CD-12BC-C3D4-C9DD4F7B491C}"/>
                </a:ext>
              </a:extLst>
            </p:cNvPr>
            <p:cNvSpPr txBox="1"/>
            <p:nvPr/>
          </p:nvSpPr>
          <p:spPr>
            <a:xfrm rot="16200000">
              <a:off x="7841271" y="2613938"/>
              <a:ext cx="1727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Slowdown</a:t>
              </a:r>
            </a:p>
          </p:txBody>
        </p:sp>
      </p:grpSp>
      <p:grpSp>
        <p:nvGrpSpPr>
          <p:cNvPr id="147" name="Group 146">
            <a:extLst>
              <a:ext uri="{FF2B5EF4-FFF2-40B4-BE49-F238E27FC236}">
                <a16:creationId xmlns:a16="http://schemas.microsoft.com/office/drawing/2014/main" id="{C699DD09-84FC-0EBF-1A75-6CAA17CD3375}"/>
              </a:ext>
            </a:extLst>
          </p:cNvPr>
          <p:cNvGrpSpPr/>
          <p:nvPr/>
        </p:nvGrpSpPr>
        <p:grpSpPr>
          <a:xfrm>
            <a:off x="-2200" y="5152016"/>
            <a:ext cx="9144001" cy="913989"/>
            <a:chOff x="-1" y="5309113"/>
            <a:chExt cx="9144001" cy="913989"/>
          </a:xfrm>
        </p:grpSpPr>
        <p:sp>
          <p:nvSpPr>
            <p:cNvPr id="148" name="Content Placeholder 2">
              <a:extLst>
                <a:ext uri="{FF2B5EF4-FFF2-40B4-BE49-F238E27FC236}">
                  <a16:creationId xmlns:a16="http://schemas.microsoft.com/office/drawing/2014/main" id="{A4AD2206-5074-2099-08C2-196F407D27BB}"/>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More</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periodic refresh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operations incur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larger performance overhead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149" name="Straight Connector 148">
              <a:extLst>
                <a:ext uri="{FF2B5EF4-FFF2-40B4-BE49-F238E27FC236}">
                  <a16:creationId xmlns:a16="http://schemas.microsoft.com/office/drawing/2014/main" id="{ADD0D972-3DA6-E738-A134-1D7BCB5A9FDA}"/>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AAE1C6-0EFA-1B2B-FD67-5A156E4F8866}"/>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92671ED-EF1D-BF47-99B7-326791FF93B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175</a:t>
            </a:fld>
            <a:endParaRPr lang="en-US" dirty="0"/>
          </a:p>
        </p:txBody>
      </p:sp>
    </p:spTree>
    <p:extLst>
      <p:ext uri="{BB962C8B-B14F-4D97-AF65-F5344CB8AC3E}">
        <p14:creationId xmlns:p14="http://schemas.microsoft.com/office/powerpoint/2010/main" val="347645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
                                            <p:graphicEl>
                                              <a:chart seriesIdx="-3" categoryIdx="-3" bldStep="gridLegen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40" grpId="0" uiExpand="1">
        <p:bldSub>
          <a:bldChart bld="series"/>
        </p:bldSub>
      </p:bldGraphic>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ambria" panose="02040503050406030204" pitchFamily="18" charset="0"/>
              </a:rPr>
              <a:t>RowPress</a:t>
            </a:r>
            <a:endParaRPr lang="en-US" sz="2800" dirty="0">
              <a:latin typeface="Cambria" panose="02040503050406030204" pitchFamily="18" charset="0"/>
            </a:endParaRP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16726248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Content Placeholder 5">
            <a:extLst>
              <a:ext uri="{FF2B5EF4-FFF2-40B4-BE49-F238E27FC236}">
                <a16:creationId xmlns:a16="http://schemas.microsoft.com/office/drawing/2014/main" id="{F93B189B-2D91-944B-B2B0-CFBBFE69F33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2859743" y="355545"/>
            <a:ext cx="3200400" cy="3200400"/>
          </a:xfrm>
        </p:spPr>
      </p:pic>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p:txBody>
          <a:bodyPr/>
          <a:lstStyle/>
          <a:p>
            <a:r>
              <a:rPr lang="en-US" altLang="zh-CN">
                <a:latin typeface="Cambria" panose="02040503050406030204" pitchFamily="18" charset="0"/>
              </a:rPr>
              <a:t>DRAM Organization</a:t>
            </a:r>
            <a:endParaRPr lang="zh-CN" altLang="en-US">
              <a:latin typeface="Cambria" panose="02040503050406030204" pitchFamily="18" charset="0"/>
            </a:endParaRPr>
          </a:p>
        </p:txBody>
      </p:sp>
      <p:sp>
        <p:nvSpPr>
          <p:cNvPr id="40" name="Rounded Rectangle 39">
            <a:extLst>
              <a:ext uri="{FF2B5EF4-FFF2-40B4-BE49-F238E27FC236}">
                <a16:creationId xmlns:a16="http://schemas.microsoft.com/office/drawing/2014/main" id="{CBF73326-9FC5-8149-9B08-D06E138FB2E7}"/>
              </a:ext>
            </a:extLst>
          </p:cNvPr>
          <p:cNvSpPr/>
          <p:nvPr/>
        </p:nvSpPr>
        <p:spPr>
          <a:xfrm>
            <a:off x="3030944" y="1879808"/>
            <a:ext cx="603903" cy="446283"/>
          </a:xfrm>
          <a:prstGeom prst="roundRect">
            <a:avLst/>
          </a:prstGeom>
          <a:solidFill>
            <a:schemeClr val="accent1">
              <a:alpha val="0"/>
            </a:schemeClr>
          </a:solidFill>
          <a:ln w="73025">
            <a:solidFill>
              <a:srgbClr val="D17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105836" y="2060137"/>
            <a:ext cx="3363872" cy="4078443"/>
            <a:chOff x="105836" y="2060137"/>
            <a:chExt cx="3363872" cy="4078443"/>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4"/>
              <a:ext cx="1729713" cy="295466"/>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BD5511"/>
                  </a:solidFill>
                  <a:effectLst/>
                  <a:uLnTx/>
                  <a:uFillTx/>
                  <a:latin typeface="Cambria" panose="02040503050406030204" pitchFamily="18" charset="0"/>
                  <a:ea typeface="+mn-ea"/>
                  <a:cs typeface="+mn-cs"/>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96955" y="3330925"/>
              <a:ext cx="446276" cy="886781"/>
              <a:chOff x="5042643" y="1883163"/>
              <a:chExt cx="270469" cy="537443"/>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909158" y="2016649"/>
                <a:ext cx="537443" cy="270469"/>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a:ln>
                      <a:noFill/>
                    </a:ln>
                    <a:solidFill>
                      <a:srgbClr val="70AD47">
                        <a:lumMod val="75000"/>
                      </a:srgbClr>
                    </a:solidFill>
                    <a:effectLst/>
                    <a:uLnTx/>
                    <a:uFillTx/>
                    <a:latin typeface="Cambria" panose="02040503050406030204" pitchFamily="18" charset="0"/>
                    <a:ea typeface="等线" panose="02010600030101010101" pitchFamily="2" charset="-122"/>
                    <a:cs typeface="+mn-cs"/>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60434" y="3343837"/>
              <a:ext cx="446276" cy="2114050"/>
              <a:chOff x="3753913" y="2786150"/>
              <a:chExt cx="270469"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91535"/>
                <a:ext cx="1281239" cy="270469"/>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a:ln>
                      <a:noFill/>
                    </a:ln>
                    <a:solidFill>
                      <a:prstClr val="white">
                        <a:lumMod val="85000"/>
                      </a:prstClr>
                    </a:solidFill>
                    <a:effectLst/>
                    <a:uLnTx/>
                    <a:uFillTx/>
                    <a:latin typeface="Cambria" panose="02040503050406030204" pitchFamily="18" charset="0"/>
                    <a:ea typeface="等线" panose="02010600030101010101" pitchFamily="2" charset="-122"/>
                    <a:cs typeface="+mn-cs"/>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flipH="1">
              <a:off x="161968" y="2060137"/>
              <a:ext cx="2872524" cy="1222074"/>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378756"/>
              <a:ext cx="602033" cy="965200"/>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1E65DCCF-EB50-D34E-B87C-136B558E9A88}"/>
              </a:ext>
            </a:extLst>
          </p:cNvPr>
          <p:cNvGrpSpPr/>
          <p:nvPr/>
        </p:nvGrpSpPr>
        <p:grpSpPr>
          <a:xfrm>
            <a:off x="2706980" y="3285557"/>
            <a:ext cx="3182342" cy="2851572"/>
            <a:chOff x="2706980" y="3285557"/>
            <a:chExt cx="3182342" cy="2851572"/>
          </a:xfrm>
        </p:grpSpPr>
        <p:sp>
          <p:nvSpPr>
            <p:cNvPr id="116" name="Rounded Rectangle 115">
              <a:extLst>
                <a:ext uri="{FF2B5EF4-FFF2-40B4-BE49-F238E27FC236}">
                  <a16:creationId xmlns:a16="http://schemas.microsoft.com/office/drawing/2014/main" id="{0E04D202-0EF9-4849-846F-A8FF85985E2F}"/>
                </a:ext>
              </a:extLst>
            </p:cNvPr>
            <p:cNvSpPr>
              <a:spLocks noChangeAspect="1"/>
            </p:cNvSpPr>
            <p:nvPr/>
          </p:nvSpPr>
          <p:spPr>
            <a:xfrm>
              <a:off x="3092601" y="3288213"/>
              <a:ext cx="2796721" cy="2367191"/>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57">
              <a:extLst>
                <a:ext uri="{FF2B5EF4-FFF2-40B4-BE49-F238E27FC236}">
                  <a16:creationId xmlns:a16="http://schemas.microsoft.com/office/drawing/2014/main" id="{C849D144-F61A-3E4C-B09C-69FC8C07C3E8}"/>
                </a:ext>
              </a:extLst>
            </p:cNvPr>
            <p:cNvSpPr txBox="1">
              <a:spLocks noChangeAspect="1"/>
            </p:cNvSpPr>
            <p:nvPr/>
          </p:nvSpPr>
          <p:spPr>
            <a:xfrm>
              <a:off x="3634847" y="5841663"/>
              <a:ext cx="1729717"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DRAM Bank</a:t>
              </a:r>
            </a:p>
          </p:txBody>
        </p:sp>
        <p:sp>
          <p:nvSpPr>
            <p:cNvPr id="235" name="Rounded Rectangle 234">
              <a:extLst>
                <a:ext uri="{FF2B5EF4-FFF2-40B4-BE49-F238E27FC236}">
                  <a16:creationId xmlns:a16="http://schemas.microsoft.com/office/drawing/2014/main" id="{3D1DAB69-2C3C-B342-9845-793230FC1FC5}"/>
                </a:ext>
              </a:extLst>
            </p:cNvPr>
            <p:cNvSpPr>
              <a:spLocks/>
            </p:cNvSpPr>
            <p:nvPr/>
          </p:nvSpPr>
          <p:spPr>
            <a:xfrm>
              <a:off x="3220967" y="3399597"/>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Subarray</a:t>
              </a:r>
            </a:p>
          </p:txBody>
        </p:sp>
        <p:sp>
          <p:nvSpPr>
            <p:cNvPr id="245" name="Rectangle 244">
              <a:extLst>
                <a:ext uri="{FF2B5EF4-FFF2-40B4-BE49-F238E27FC236}">
                  <a16:creationId xmlns:a16="http://schemas.microsoft.com/office/drawing/2014/main" id="{EB44F3E5-61D3-4347-A2D4-1FDA1AED32A7}"/>
                </a:ext>
              </a:extLst>
            </p:cNvPr>
            <p:cNvSpPr>
              <a:spLocks noChangeAspect="1"/>
            </p:cNvSpPr>
            <p:nvPr/>
          </p:nvSpPr>
          <p:spPr>
            <a:xfrm rot="5400000">
              <a:off x="4099503" y="4182558"/>
              <a:ext cx="780792" cy="6093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5B9BD5">
                      <a:lumMod val="20000"/>
                      <a:lumOff val="80000"/>
                    </a:srgbClr>
                  </a:solidFill>
                  <a:effectLst/>
                  <a:uLnTx/>
                  <a:uFillTx/>
                  <a:latin typeface="Calibri" panose="020F0502020204030204"/>
                  <a:ea typeface="等线" panose="02010600030101010101" pitchFamily="2" charset="-122"/>
                  <a:cs typeface="+mn-cs"/>
                </a:rPr>
                <a:t>. . .</a:t>
              </a:r>
            </a:p>
          </p:txBody>
        </p:sp>
        <p:sp>
          <p:nvSpPr>
            <p:cNvPr id="271" name="Rounded Rectangle 270">
              <a:extLst>
                <a:ext uri="{FF2B5EF4-FFF2-40B4-BE49-F238E27FC236}">
                  <a16:creationId xmlns:a16="http://schemas.microsoft.com/office/drawing/2014/main" id="{B7E04152-1796-154C-AF34-96D5FC1ED32E}"/>
                </a:ext>
              </a:extLst>
            </p:cNvPr>
            <p:cNvSpPr>
              <a:spLocks/>
            </p:cNvSpPr>
            <p:nvPr/>
          </p:nvSpPr>
          <p:spPr>
            <a:xfrm>
              <a:off x="3220967" y="4041898"/>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Rounded Rectangle 271">
              <a:extLst>
                <a:ext uri="{FF2B5EF4-FFF2-40B4-BE49-F238E27FC236}">
                  <a16:creationId xmlns:a16="http://schemas.microsoft.com/office/drawing/2014/main" id="{0EFF57F4-C787-6A43-8D85-F9DAA446F367}"/>
                </a:ext>
              </a:extLst>
            </p:cNvPr>
            <p:cNvSpPr>
              <a:spLocks/>
            </p:cNvSpPr>
            <p:nvPr/>
          </p:nvSpPr>
          <p:spPr>
            <a:xfrm>
              <a:off x="3215727" y="5030012"/>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90" name="Straight Connector 289">
              <a:extLst>
                <a:ext uri="{FF2B5EF4-FFF2-40B4-BE49-F238E27FC236}">
                  <a16:creationId xmlns:a16="http://schemas.microsoft.com/office/drawing/2014/main" id="{2F24B5AA-EA7A-F54C-A370-36AE5DE5E1C2}"/>
                </a:ext>
              </a:extLst>
            </p:cNvPr>
            <p:cNvCxnSpPr>
              <a:cxnSpLocks noChangeAspect="1"/>
            </p:cNvCxnSpPr>
            <p:nvPr/>
          </p:nvCxnSpPr>
          <p:spPr>
            <a:xfrm>
              <a:off x="2728563" y="4217615"/>
              <a:ext cx="361256" cy="1343854"/>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3366E09-37FC-EC4B-88B7-D2452AFC17C3}"/>
                </a:ext>
              </a:extLst>
            </p:cNvPr>
            <p:cNvCxnSpPr>
              <a:cxnSpLocks noChangeAspect="1"/>
            </p:cNvCxnSpPr>
            <p:nvPr/>
          </p:nvCxnSpPr>
          <p:spPr>
            <a:xfrm rot="180000" flipV="1">
              <a:off x="2706980" y="3285557"/>
              <a:ext cx="459458" cy="109617"/>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sp>
        <p:nvSpPr>
          <p:cNvPr id="164" name="DRAM Subarray Label">
            <a:extLst>
              <a:ext uri="{FF2B5EF4-FFF2-40B4-BE49-F238E27FC236}">
                <a16:creationId xmlns:a16="http://schemas.microsoft.com/office/drawing/2014/main" id="{02452888-B4C6-DF4B-BAC7-365912D049EB}"/>
              </a:ext>
            </a:extLst>
          </p:cNvPr>
          <p:cNvSpPr txBox="1">
            <a:spLocks noChangeAspect="1"/>
          </p:cNvSpPr>
          <p:nvPr/>
        </p:nvSpPr>
        <p:spPr>
          <a:xfrm>
            <a:off x="6029916" y="5840156"/>
            <a:ext cx="3040429"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sp>
        <p:nvSpPr>
          <p:cNvPr id="150" name="Subarray">
            <a:extLst>
              <a:ext uri="{FF2B5EF4-FFF2-40B4-BE49-F238E27FC236}">
                <a16:creationId xmlns:a16="http://schemas.microsoft.com/office/drawing/2014/main" id="{38AAB939-3B5C-EC44-B597-D33A21F589E4}"/>
              </a:ext>
            </a:extLst>
          </p:cNvPr>
          <p:cNvSpPr>
            <a:spLocks/>
          </p:cNvSpPr>
          <p:nvPr/>
        </p:nvSpPr>
        <p:spPr>
          <a:xfrm>
            <a:off x="6029916" y="3296483"/>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RowBuffer">
            <a:extLst>
              <a:ext uri="{FF2B5EF4-FFF2-40B4-BE49-F238E27FC236}">
                <a16:creationId xmlns:a16="http://schemas.microsoft.com/office/drawing/2014/main" id="{17666F58-6C13-AA4B-A41C-1DFC098A11F8}"/>
              </a:ext>
            </a:extLst>
          </p:cNvPr>
          <p:cNvSpPr>
            <a:spLocks/>
          </p:cNvSpPr>
          <p:nvPr/>
        </p:nvSpPr>
        <p:spPr>
          <a:xfrm>
            <a:off x="6141766" y="5228998"/>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3" name="Bitline">
            <a:extLst>
              <a:ext uri="{FF2B5EF4-FFF2-40B4-BE49-F238E27FC236}">
                <a16:creationId xmlns:a16="http://schemas.microsoft.com/office/drawing/2014/main" id="{8A61DA0B-0FE0-5447-90BD-A816C32CAB7B}"/>
              </a:ext>
            </a:extLst>
          </p:cNvPr>
          <p:cNvGrpSpPr/>
          <p:nvPr/>
        </p:nvGrpSpPr>
        <p:grpSpPr>
          <a:xfrm>
            <a:off x="6130544" y="3393293"/>
            <a:ext cx="2588423" cy="1835705"/>
            <a:chOff x="6130544" y="3393293"/>
            <a:chExt cx="2588423" cy="1835705"/>
          </a:xfrm>
        </p:grpSpPr>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12" name="Wordline">
            <a:extLst>
              <a:ext uri="{FF2B5EF4-FFF2-40B4-BE49-F238E27FC236}">
                <a16:creationId xmlns:a16="http://schemas.microsoft.com/office/drawing/2014/main" id="{2804D5F7-D42F-8B45-89AA-3E1D7D7550A7}"/>
              </a:ext>
            </a:extLst>
          </p:cNvPr>
          <p:cNvGrpSpPr/>
          <p:nvPr/>
        </p:nvGrpSpPr>
        <p:grpSpPr>
          <a:xfrm>
            <a:off x="6141766" y="3750932"/>
            <a:ext cx="2996877" cy="1451933"/>
            <a:chOff x="6141766" y="3750932"/>
            <a:chExt cx="2996877" cy="1451933"/>
          </a:xfrm>
        </p:grpSpPr>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11" name="Cells">
            <a:extLst>
              <a:ext uri="{FF2B5EF4-FFF2-40B4-BE49-F238E27FC236}">
                <a16:creationId xmlns:a16="http://schemas.microsoft.com/office/drawing/2014/main" id="{E8B3A4F3-9884-D14E-8452-9B1E303D7E32}"/>
              </a:ext>
            </a:extLst>
          </p:cNvPr>
          <p:cNvGrpSpPr/>
          <p:nvPr/>
        </p:nvGrpSpPr>
        <p:grpSpPr>
          <a:xfrm>
            <a:off x="6392605" y="3472780"/>
            <a:ext cx="1926185" cy="1345712"/>
            <a:chOff x="6392605" y="3472780"/>
            <a:chExt cx="1926185" cy="134571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5783686" y="3334650"/>
            <a:ext cx="289782" cy="69143"/>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5815745" y="3939597"/>
            <a:ext cx="217853" cy="165928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 name="Rounded Rectangle 2">
            <a:extLst>
              <a:ext uri="{FF2B5EF4-FFF2-40B4-BE49-F238E27FC236}">
                <a16:creationId xmlns:a16="http://schemas.microsoft.com/office/drawing/2014/main" id="{BF4D8B37-BB98-8A49-8B6D-1AD7FDEF3A15}"/>
              </a:ext>
            </a:extLst>
          </p:cNvPr>
          <p:cNvSpPr/>
          <p:nvPr/>
        </p:nvSpPr>
        <p:spPr>
          <a:xfrm>
            <a:off x="6313714" y="4242488"/>
            <a:ext cx="2111829" cy="30675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76DC07E-88EB-AF44-A763-25933BB8355D}"/>
              </a:ext>
            </a:extLst>
          </p:cNvPr>
          <p:cNvSpPr txBox="1"/>
          <p:nvPr/>
        </p:nvSpPr>
        <p:spPr>
          <a:xfrm>
            <a:off x="8374056" y="4172471"/>
            <a:ext cx="775180" cy="502702"/>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DRAM Row</a:t>
            </a:r>
          </a:p>
        </p:txBody>
      </p:sp>
      <p:sp>
        <p:nvSpPr>
          <p:cNvPr id="7" name="Slide Number Placeholder 2">
            <a:extLst>
              <a:ext uri="{FF2B5EF4-FFF2-40B4-BE49-F238E27FC236}">
                <a16:creationId xmlns:a16="http://schemas.microsoft.com/office/drawing/2014/main" id="{70D549F0-58E7-72AB-151A-3BC881F5383E}"/>
              </a:ext>
            </a:extLst>
          </p:cNvPr>
          <p:cNvSpPr>
            <a:spLocks noGrp="1"/>
          </p:cNvSpPr>
          <p:nvPr>
            <p:ph type="sldNum" sz="quarter" idx="12"/>
          </p:nvPr>
        </p:nvSpPr>
        <p:spPr>
          <a:xfrm>
            <a:off x="7086600" y="6483351"/>
            <a:ext cx="2057400" cy="365125"/>
          </a:xfrm>
        </p:spPr>
        <p:txBody>
          <a:bodyPr/>
          <a:lstStyle/>
          <a:p>
            <a:fld id="{676C2683-0D41-1E45-8714-724CB2570654}" type="slidenum">
              <a:rPr lang="en-US" sz="1800" b="1" smtClean="0">
                <a:latin typeface="Cambria" panose="02040503050406030204" pitchFamily="18" charset="0"/>
              </a:rPr>
              <a:pPr/>
              <a:t>177</a:t>
            </a:fld>
            <a:endParaRPr lang="en-US" sz="1800" b="1" dirty="0">
              <a:latin typeface="Cambria" panose="02040503050406030204" pitchFamily="18" charset="0"/>
            </a:endParaRPr>
          </a:p>
        </p:txBody>
      </p:sp>
      <p:cxnSp>
        <p:nvCxnSpPr>
          <p:cNvPr id="6" name="Straight Connector 5">
            <a:extLst>
              <a:ext uri="{FF2B5EF4-FFF2-40B4-BE49-F238E27FC236}">
                <a16:creationId xmlns:a16="http://schemas.microsoft.com/office/drawing/2014/main" id="{722AAE18-6D6B-8A38-0AAD-20B422695341}"/>
              </a:ext>
            </a:extLst>
          </p:cNvPr>
          <p:cNvCxnSpPr>
            <a:cxnSpLocks/>
            <a:stCxn id="278" idx="0"/>
            <a:endCxn id="274" idx="2"/>
          </p:cNvCxnSpPr>
          <p:nvPr/>
        </p:nvCxnSpPr>
        <p:spPr>
          <a:xfrm>
            <a:off x="1662848" y="3783252"/>
            <a:ext cx="660743" cy="7425"/>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1F590C-E786-5FD8-0C4B-DF56D8EEC04B}"/>
              </a:ext>
            </a:extLst>
          </p:cNvPr>
          <p:cNvCxnSpPr>
            <a:cxnSpLocks/>
            <a:stCxn id="281" idx="0"/>
            <a:endCxn id="276" idx="2"/>
          </p:cNvCxnSpPr>
          <p:nvPr/>
        </p:nvCxnSpPr>
        <p:spPr>
          <a:xfrm>
            <a:off x="1659885" y="5114548"/>
            <a:ext cx="672345" cy="9190"/>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BCC47A-9066-93AA-C23F-15ABCC751FD8}"/>
              </a:ext>
            </a:extLst>
          </p:cNvPr>
          <p:cNvCxnSpPr>
            <a:cxnSpLocks/>
            <a:endCxn id="271" idx="2"/>
          </p:cNvCxnSpPr>
          <p:nvPr/>
        </p:nvCxnSpPr>
        <p:spPr>
          <a:xfrm flipV="1">
            <a:off x="4504947" y="4581898"/>
            <a:ext cx="0" cy="448114"/>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2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64" grpId="0"/>
      <p:bldP spid="150" grpId="0" animBg="1"/>
      <p:bldP spid="190" grpId="0" animBg="1"/>
      <p:bldP spid="3" grpId="0" animBg="1"/>
      <p:bldP spid="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a:xfrm>
            <a:off x="0" y="-12906"/>
            <a:ext cx="9144000" cy="965200"/>
          </a:xfrm>
        </p:spPr>
        <p:txBody>
          <a:bodyPr/>
          <a:lstStyle/>
          <a:p>
            <a:r>
              <a:rPr lang="en-US" dirty="0"/>
              <a:t>DRAM Operation</a:t>
            </a:r>
          </a:p>
        </p:txBody>
      </p:sp>
      <p:sp>
        <p:nvSpPr>
          <p:cNvPr id="5" name="Subarray">
            <a:extLst>
              <a:ext uri="{FF2B5EF4-FFF2-40B4-BE49-F238E27FC236}">
                <a16:creationId xmlns:a16="http://schemas.microsoft.com/office/drawing/2014/main" id="{8A048CC6-2FBB-BB40-AE83-50CCCF3589C3}"/>
              </a:ext>
            </a:extLst>
          </p:cNvPr>
          <p:cNvSpPr>
            <a:spLocks/>
          </p:cNvSpPr>
          <p:nvPr/>
        </p:nvSpPr>
        <p:spPr>
          <a:xfrm>
            <a:off x="461107" y="1151467"/>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DRAM Subarray Label">
            <a:extLst>
              <a:ext uri="{FF2B5EF4-FFF2-40B4-BE49-F238E27FC236}">
                <a16:creationId xmlns:a16="http://schemas.microsoft.com/office/drawing/2014/main" id="{B045840B-004C-3042-A45B-2FB202541A82}"/>
              </a:ext>
            </a:extLst>
          </p:cNvPr>
          <p:cNvSpPr txBox="1">
            <a:spLocks noChangeAspect="1"/>
          </p:cNvSpPr>
          <p:nvPr/>
        </p:nvSpPr>
        <p:spPr>
          <a:xfrm rot="16200000">
            <a:off x="-898273" y="2188886"/>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grpSp>
        <p:nvGrpSpPr>
          <p:cNvPr id="16" name="Bitline">
            <a:extLst>
              <a:ext uri="{FF2B5EF4-FFF2-40B4-BE49-F238E27FC236}">
                <a16:creationId xmlns:a16="http://schemas.microsoft.com/office/drawing/2014/main" id="{127E8D71-492E-A048-8BB7-ECB92BBC07FB}"/>
              </a:ext>
            </a:extLst>
          </p:cNvPr>
          <p:cNvGrpSpPr/>
          <p:nvPr/>
        </p:nvGrpSpPr>
        <p:grpSpPr>
          <a:xfrm>
            <a:off x="561735" y="1248277"/>
            <a:ext cx="2588423" cy="1835705"/>
            <a:chOff x="6130544" y="3393293"/>
            <a:chExt cx="2588423" cy="1835705"/>
          </a:xfrm>
        </p:grpSpPr>
        <p:cxnSp>
          <p:nvCxnSpPr>
            <p:cNvPr id="17" name="Straight Connector 115">
              <a:extLst>
                <a:ext uri="{FF2B5EF4-FFF2-40B4-BE49-F238E27FC236}">
                  <a16:creationId xmlns:a16="http://schemas.microsoft.com/office/drawing/2014/main" id="{F256F1C6-4FB5-9240-A209-C4970F54FF90}"/>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6B7F4DBE-EE32-454B-8318-B001B0E490B1}"/>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28DD52A2-3712-6141-A07F-4AE2C58C8565}"/>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13CF881D-46BF-1044-B0C3-CC99E37EF511}"/>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E997CE2A-7941-2F46-8A1D-479B48F35DD3}"/>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6EBEAC-06A5-5E43-8011-ADB0EE85B458}"/>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23" name="Rectangle 22">
              <a:extLst>
                <a:ext uri="{FF2B5EF4-FFF2-40B4-BE49-F238E27FC236}">
                  <a16:creationId xmlns:a16="http://schemas.microsoft.com/office/drawing/2014/main" id="{DD3A8BBA-A46C-4347-ACA5-E12A5F5ACFE2}"/>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4" name="Rectangle 23">
              <a:extLst>
                <a:ext uri="{FF2B5EF4-FFF2-40B4-BE49-F238E27FC236}">
                  <a16:creationId xmlns:a16="http://schemas.microsoft.com/office/drawing/2014/main" id="{9EA54E30-8EC6-9740-9651-ACF4870108F7}"/>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7" name="Wordline">
            <a:extLst>
              <a:ext uri="{FF2B5EF4-FFF2-40B4-BE49-F238E27FC236}">
                <a16:creationId xmlns:a16="http://schemas.microsoft.com/office/drawing/2014/main" id="{77953502-D264-6540-AFB1-6EE3E6A7CEB0}"/>
              </a:ext>
            </a:extLst>
          </p:cNvPr>
          <p:cNvGrpSpPr/>
          <p:nvPr/>
        </p:nvGrpSpPr>
        <p:grpSpPr>
          <a:xfrm>
            <a:off x="572957" y="1605916"/>
            <a:ext cx="2996877" cy="1451933"/>
            <a:chOff x="6141766" y="3750932"/>
            <a:chExt cx="2996877" cy="1451933"/>
          </a:xfrm>
        </p:grpSpPr>
        <p:cxnSp>
          <p:nvCxnSpPr>
            <p:cNvPr id="8" name="Straight Connector 124">
              <a:extLst>
                <a:ext uri="{FF2B5EF4-FFF2-40B4-BE49-F238E27FC236}">
                  <a16:creationId xmlns:a16="http://schemas.microsoft.com/office/drawing/2014/main" id="{C22B954B-838C-784C-8CCC-90B6D03639AD}"/>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C45EED-6556-544E-AF65-B0800D2D2CDA}"/>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0" name="Rectangle 9">
              <a:extLst>
                <a:ext uri="{FF2B5EF4-FFF2-40B4-BE49-F238E27FC236}">
                  <a16:creationId xmlns:a16="http://schemas.microsoft.com/office/drawing/2014/main" id="{DC38F3BE-6ED9-DF4E-A0C2-ADD3C83976DC}"/>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11" name="Straight Connector 124">
              <a:extLst>
                <a:ext uri="{FF2B5EF4-FFF2-40B4-BE49-F238E27FC236}">
                  <a16:creationId xmlns:a16="http://schemas.microsoft.com/office/drawing/2014/main" id="{3156408C-2E54-1943-A734-5E58084E7FE7}"/>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FAEC0654-ABD1-E140-BD41-4C3CD472F65C}"/>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B1F823-11F4-0F48-A33E-20D78B185C62}"/>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4" name="Rectangle 13">
              <a:extLst>
                <a:ext uri="{FF2B5EF4-FFF2-40B4-BE49-F238E27FC236}">
                  <a16:creationId xmlns:a16="http://schemas.microsoft.com/office/drawing/2014/main" id="{7E0DFCB4-C9D7-434F-90A8-5A23817C42C1}"/>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5" name="Rectangle 14">
              <a:extLst>
                <a:ext uri="{FF2B5EF4-FFF2-40B4-BE49-F238E27FC236}">
                  <a16:creationId xmlns:a16="http://schemas.microsoft.com/office/drawing/2014/main" id="{6CFAF016-6F4D-4B46-98AD-44E8E6A47C73}"/>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25" name="Cells">
            <a:extLst>
              <a:ext uri="{FF2B5EF4-FFF2-40B4-BE49-F238E27FC236}">
                <a16:creationId xmlns:a16="http://schemas.microsoft.com/office/drawing/2014/main" id="{2CA0A78A-DD8D-E34E-B868-2D72CDE3507C}"/>
              </a:ext>
            </a:extLst>
          </p:cNvPr>
          <p:cNvGrpSpPr/>
          <p:nvPr/>
        </p:nvGrpSpPr>
        <p:grpSpPr>
          <a:xfrm>
            <a:off x="823796" y="1327764"/>
            <a:ext cx="1926185" cy="1345712"/>
            <a:chOff x="6392605" y="3472780"/>
            <a:chExt cx="1926185" cy="1345712"/>
          </a:xfrm>
        </p:grpSpPr>
        <p:cxnSp>
          <p:nvCxnSpPr>
            <p:cNvPr id="26" name="Straight Arrow Connector 25">
              <a:extLst>
                <a:ext uri="{FF2B5EF4-FFF2-40B4-BE49-F238E27FC236}">
                  <a16:creationId xmlns:a16="http://schemas.microsoft.com/office/drawing/2014/main" id="{236AEE50-5E30-DB43-8A8B-47F209226355}"/>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8DB8D8-8F5E-D64E-81AB-DFAA9A702C7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28" name="Oval 131">
              <a:extLst>
                <a:ext uri="{FF2B5EF4-FFF2-40B4-BE49-F238E27FC236}">
                  <a16:creationId xmlns:a16="http://schemas.microsoft.com/office/drawing/2014/main" id="{7E212294-B185-CF41-9657-3708D4A87AD3}"/>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34">
              <a:extLst>
                <a:ext uri="{FF2B5EF4-FFF2-40B4-BE49-F238E27FC236}">
                  <a16:creationId xmlns:a16="http://schemas.microsoft.com/office/drawing/2014/main" id="{14E01417-7CA4-884E-9647-35853120002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137">
              <a:extLst>
                <a:ext uri="{FF2B5EF4-FFF2-40B4-BE49-F238E27FC236}">
                  <a16:creationId xmlns:a16="http://schemas.microsoft.com/office/drawing/2014/main" id="{AB54781B-731B-794B-9DB5-195CF84C6006}"/>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140">
              <a:extLst>
                <a:ext uri="{FF2B5EF4-FFF2-40B4-BE49-F238E27FC236}">
                  <a16:creationId xmlns:a16="http://schemas.microsoft.com/office/drawing/2014/main" id="{19BBFD79-A462-1840-8F9D-0E900FCA4C5D}"/>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143">
              <a:extLst>
                <a:ext uri="{FF2B5EF4-FFF2-40B4-BE49-F238E27FC236}">
                  <a16:creationId xmlns:a16="http://schemas.microsoft.com/office/drawing/2014/main" id="{3FD65356-BB9E-C045-AB0C-32AF7CA8E524}"/>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131">
              <a:extLst>
                <a:ext uri="{FF2B5EF4-FFF2-40B4-BE49-F238E27FC236}">
                  <a16:creationId xmlns:a16="http://schemas.microsoft.com/office/drawing/2014/main" id="{9F4CF76C-3136-E748-A4A4-5E14EF5AF8C0}"/>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34">
              <a:extLst>
                <a:ext uri="{FF2B5EF4-FFF2-40B4-BE49-F238E27FC236}">
                  <a16:creationId xmlns:a16="http://schemas.microsoft.com/office/drawing/2014/main" id="{74ADF7A4-8812-4241-B8D2-34F73947BCD2}"/>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137">
              <a:extLst>
                <a:ext uri="{FF2B5EF4-FFF2-40B4-BE49-F238E27FC236}">
                  <a16:creationId xmlns:a16="http://schemas.microsoft.com/office/drawing/2014/main" id="{C6A68082-82A5-1D4D-87E9-346750A6F41E}"/>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140">
              <a:extLst>
                <a:ext uri="{FF2B5EF4-FFF2-40B4-BE49-F238E27FC236}">
                  <a16:creationId xmlns:a16="http://schemas.microsoft.com/office/drawing/2014/main" id="{5F0A3BDA-CF12-C54E-AC33-1F4C14049DB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143">
              <a:extLst>
                <a:ext uri="{FF2B5EF4-FFF2-40B4-BE49-F238E27FC236}">
                  <a16:creationId xmlns:a16="http://schemas.microsoft.com/office/drawing/2014/main" id="{ABA60784-D787-8A42-84E7-BAFE2C7A75F3}"/>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131">
              <a:extLst>
                <a:ext uri="{FF2B5EF4-FFF2-40B4-BE49-F238E27FC236}">
                  <a16:creationId xmlns:a16="http://schemas.microsoft.com/office/drawing/2014/main" id="{E1C554B3-6545-BD42-A15C-6E40E76D07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134">
              <a:extLst>
                <a:ext uri="{FF2B5EF4-FFF2-40B4-BE49-F238E27FC236}">
                  <a16:creationId xmlns:a16="http://schemas.microsoft.com/office/drawing/2014/main" id="{554CF82E-91B5-4444-8556-DFF47A92CA6A}"/>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137">
              <a:extLst>
                <a:ext uri="{FF2B5EF4-FFF2-40B4-BE49-F238E27FC236}">
                  <a16:creationId xmlns:a16="http://schemas.microsoft.com/office/drawing/2014/main" id="{F8FFB54B-0D01-2140-AAC4-9D499E553613}"/>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140">
              <a:extLst>
                <a:ext uri="{FF2B5EF4-FFF2-40B4-BE49-F238E27FC236}">
                  <a16:creationId xmlns:a16="http://schemas.microsoft.com/office/drawing/2014/main" id="{736AFBAD-295E-E046-93FC-118916BC863F}"/>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143">
              <a:extLst>
                <a:ext uri="{FF2B5EF4-FFF2-40B4-BE49-F238E27FC236}">
                  <a16:creationId xmlns:a16="http://schemas.microsoft.com/office/drawing/2014/main" id="{B9150812-874C-3240-A201-BE22DE3AC803}"/>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Cell">
            <a:extLst>
              <a:ext uri="{FF2B5EF4-FFF2-40B4-BE49-F238E27FC236}">
                <a16:creationId xmlns:a16="http://schemas.microsoft.com/office/drawing/2014/main" id="{76C71C2A-4BD6-5840-ADFE-8466C2D6BCA5}"/>
              </a:ext>
            </a:extLst>
          </p:cNvPr>
          <p:cNvGrpSpPr/>
          <p:nvPr/>
        </p:nvGrpSpPr>
        <p:grpSpPr>
          <a:xfrm>
            <a:off x="2636824" y="1019303"/>
            <a:ext cx="5444612" cy="2520000"/>
            <a:chOff x="-2404646" y="3780266"/>
            <a:chExt cx="5444612" cy="2520000"/>
          </a:xfrm>
        </p:grpSpPr>
        <p:sp>
          <p:nvSpPr>
            <p:cNvPr id="65" name="Oval 64">
              <a:extLst>
                <a:ext uri="{FF2B5EF4-FFF2-40B4-BE49-F238E27FC236}">
                  <a16:creationId xmlns:a16="http://schemas.microsoft.com/office/drawing/2014/main" id="{C4E06862-3AA6-6449-876C-B70B1B8AC0C6}"/>
                </a:ext>
              </a:extLst>
            </p:cNvPr>
            <p:cNvSpPr>
              <a:spLocks noChangeAspect="1"/>
            </p:cNvSpPr>
            <p:nvPr/>
          </p:nvSpPr>
          <p:spPr>
            <a:xfrm>
              <a:off x="519500" y="3780266"/>
              <a:ext cx="2520466" cy="252000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DRAM Subarray Label">
              <a:extLst>
                <a:ext uri="{FF2B5EF4-FFF2-40B4-BE49-F238E27FC236}">
                  <a16:creationId xmlns:a16="http://schemas.microsoft.com/office/drawing/2014/main" id="{CF659F83-F9AE-094D-BF77-0F430986B35D}"/>
                </a:ext>
              </a:extLst>
            </p:cNvPr>
            <p:cNvSpPr txBox="1">
              <a:spLocks noChangeAspect="1"/>
            </p:cNvSpPr>
            <p:nvPr/>
          </p:nvSpPr>
          <p:spPr>
            <a:xfrm rot="16200000">
              <a:off x="-924691" y="4888644"/>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Cell</a:t>
              </a:r>
            </a:p>
          </p:txBody>
        </p:sp>
        <p:cxnSp>
          <p:nvCxnSpPr>
            <p:cNvPr id="104" name="Straight Connector 103">
              <a:extLst>
                <a:ext uri="{FF2B5EF4-FFF2-40B4-BE49-F238E27FC236}">
                  <a16:creationId xmlns:a16="http://schemas.microsoft.com/office/drawing/2014/main" id="{DD963D6E-025D-1F4D-ADD3-F091B390E6EB}"/>
                </a:ext>
              </a:extLst>
            </p:cNvPr>
            <p:cNvCxnSpPr>
              <a:cxnSpLocks/>
              <a:stCxn id="34" idx="4"/>
              <a:endCxn id="65" idx="3"/>
            </p:cNvCxnSpPr>
            <p:nvPr/>
          </p:nvCxnSpPr>
          <p:spPr>
            <a:xfrm>
              <a:off x="-2404646" y="5132962"/>
              <a:ext cx="3293260" cy="79825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FC951E6-23EF-4C4E-8732-378AFE7AAF8F}"/>
                </a:ext>
              </a:extLst>
            </p:cNvPr>
            <p:cNvCxnSpPr>
              <a:cxnSpLocks/>
              <a:stCxn id="34" idx="0"/>
              <a:endCxn id="65" idx="1"/>
            </p:cNvCxnSpPr>
            <p:nvPr/>
          </p:nvCxnSpPr>
          <p:spPr>
            <a:xfrm flipV="1">
              <a:off x="-2404646" y="4149311"/>
              <a:ext cx="3293260" cy="75733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6" name="RowBuffer">
            <a:extLst>
              <a:ext uri="{FF2B5EF4-FFF2-40B4-BE49-F238E27FC236}">
                <a16:creationId xmlns:a16="http://schemas.microsoft.com/office/drawing/2014/main" id="{16F050E2-6030-CB48-8464-4FA93CBAF1D4}"/>
              </a:ext>
            </a:extLst>
          </p:cNvPr>
          <p:cNvSpPr>
            <a:spLocks/>
          </p:cNvSpPr>
          <p:nvPr/>
        </p:nvSpPr>
        <p:spPr>
          <a:xfrm>
            <a:off x="572957" y="3083982"/>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01" name="Group 100">
            <a:extLst>
              <a:ext uri="{FF2B5EF4-FFF2-40B4-BE49-F238E27FC236}">
                <a16:creationId xmlns:a16="http://schemas.microsoft.com/office/drawing/2014/main" id="{64F1DA3D-D44B-7545-B8E5-817074780745}"/>
              </a:ext>
            </a:extLst>
          </p:cNvPr>
          <p:cNvGrpSpPr/>
          <p:nvPr/>
        </p:nvGrpSpPr>
        <p:grpSpPr>
          <a:xfrm>
            <a:off x="475355" y="1264624"/>
            <a:ext cx="3011929" cy="1819358"/>
            <a:chOff x="475355" y="883624"/>
            <a:chExt cx="3011929" cy="1819358"/>
          </a:xfrm>
        </p:grpSpPr>
        <p:sp>
          <p:nvSpPr>
            <p:cNvPr id="209" name="shade1">
              <a:extLst>
                <a:ext uri="{FF2B5EF4-FFF2-40B4-BE49-F238E27FC236}">
                  <a16:creationId xmlns:a16="http://schemas.microsoft.com/office/drawing/2014/main" id="{86D9CF36-D214-E245-8E2B-0E202246FBC4}"/>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5" name="shade2">
              <a:extLst>
                <a:ext uri="{FF2B5EF4-FFF2-40B4-BE49-F238E27FC236}">
                  <a16:creationId xmlns:a16="http://schemas.microsoft.com/office/drawing/2014/main" id="{934C2FD5-4A2A-654C-B99B-B1CA4908CF02}"/>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49872994-68F9-3644-915B-8FE8A9AA62D9}"/>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9A5FB40-C94C-4648-BAD7-AF7AEDB60327}"/>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326E1AA0-54DD-A449-BF07-A35F6DD41085}"/>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80B96401-1F40-9C4E-90F7-5C414D7D0975}"/>
              </a:ext>
            </a:extLst>
          </p:cNvPr>
          <p:cNvSpPr txBox="1"/>
          <p:nvPr/>
        </p:nvSpPr>
        <p:spPr>
          <a:xfrm>
            <a:off x="325760" y="4461037"/>
            <a:ext cx="8487708" cy="1938992"/>
          </a:xfrm>
          <a:prstGeom prst="rect">
            <a:avLst/>
          </a:prstGeom>
          <a:noFill/>
        </p:spPr>
        <p:txBody>
          <a:bodyPr wrap="none" lIns="91440" tIns="45720" rIns="91440" bIns="45720" rtlCol="0" anchor="t">
            <a:spAutoFit/>
          </a:bodyPr>
          <a:lstStyle/>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a:ln>
                  <a:noFill/>
                </a:ln>
                <a:solidFill>
                  <a:srgbClr val="C00000"/>
                </a:solidFill>
                <a:effectLst/>
                <a:uLnTx/>
                <a:uFillTx/>
                <a:latin typeface="Cambria"/>
                <a:ea typeface="Cambria"/>
                <a:cs typeface="+mn-cs"/>
              </a:rPr>
              <a:t>Row Activation</a:t>
            </a:r>
            <a:r>
              <a:rPr kumimoji="0" lang="en-US" sz="2400" b="1" i="0" u="none" strike="noStrike" kern="1200" cap="none" spc="0" normalizeH="0" baseline="0" noProof="0">
                <a:ln>
                  <a:noFill/>
                </a:ln>
                <a:solidFill>
                  <a:srgbClr val="C00000"/>
                </a:solidFill>
                <a:effectLst/>
                <a:uLnTx/>
                <a:uFillTx/>
                <a:latin typeface="Cambria"/>
                <a:ea typeface="Cambria"/>
                <a:cs typeface="+mn-cs"/>
              </a:rPr>
              <a:t>: </a:t>
            </a:r>
            <a:r>
              <a:rPr kumimoji="0" lang="en-US" sz="2400" b="0" i="0" u="none" strike="noStrike" kern="1200" cap="none" spc="0" normalizeH="0" baseline="0" noProof="0">
                <a:ln>
                  <a:noFill/>
                </a:ln>
                <a:solidFill>
                  <a:srgbClr val="C00000"/>
                </a:solidFill>
                <a:effectLst/>
                <a:uLnTx/>
                <a:uFillTx/>
                <a:latin typeface="Cambria"/>
                <a:ea typeface="Cambria"/>
                <a:cs typeface="+mn-cs"/>
              </a:rPr>
              <a:t>Fetch the row’s content into the row buffer </a:t>
            </a:r>
            <a:endParaRPr kumimoji="0" lang="en-US" sz="2400" b="0" i="0" u="none" strike="noStrike" kern="1200" cap="none" spc="0" normalizeH="0" baseline="0" noProof="0">
              <a:ln>
                <a:noFill/>
              </a:ln>
              <a:solidFill>
                <a:prstClr val="black"/>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a:ln>
                  <a:noFill/>
                </a:ln>
                <a:solidFill>
                  <a:srgbClr val="BD5511"/>
                </a:solidFill>
                <a:effectLst/>
                <a:uLnTx/>
                <a:uFillTx/>
                <a:latin typeface="Cambria"/>
                <a:ea typeface="Cambria"/>
                <a:cs typeface="+mn-cs"/>
              </a:rPr>
              <a:t>Column Access</a:t>
            </a:r>
            <a:r>
              <a:rPr kumimoji="0" lang="en-US" sz="2400" b="1" i="0" u="none" strike="noStrike" kern="1200" cap="none" spc="0" normalizeH="0" baseline="0" noProof="0">
                <a:ln>
                  <a:noFill/>
                </a:ln>
                <a:solidFill>
                  <a:srgbClr val="BD5511"/>
                </a:solidFill>
                <a:effectLst/>
                <a:uLnTx/>
                <a:uFillTx/>
                <a:latin typeface="Cambria"/>
                <a:ea typeface="Cambria"/>
                <a:cs typeface="+mn-cs"/>
              </a:rPr>
              <a:t>: </a:t>
            </a:r>
            <a:r>
              <a:rPr kumimoji="0" lang="en-US" sz="2400" b="0" i="0" u="none" strike="noStrike" kern="1200" cap="none" spc="0" normalizeH="0" baseline="0" noProof="0">
                <a:ln>
                  <a:noFill/>
                </a:ln>
                <a:solidFill>
                  <a:srgbClr val="BD5511"/>
                </a:solidFill>
                <a:effectLst/>
                <a:uLnTx/>
                <a:uFillTx/>
                <a:latin typeface="Cambria"/>
                <a:ea typeface="Cambria"/>
                <a:cs typeface="+mn-cs"/>
              </a:rPr>
              <a:t>Read/Write a column in the row buffer</a:t>
            </a:r>
            <a:endParaRPr kumimoji="0" lang="en-US" sz="2400" b="0" i="0" u="none" strike="noStrike" kern="1200" cap="none" spc="0" normalizeH="0" baseline="0" noProof="0">
              <a:ln>
                <a:noFill/>
              </a:ln>
              <a:solidFill>
                <a:srgbClr val="000000"/>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BD5511"/>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err="1">
                <a:ln>
                  <a:noFill/>
                </a:ln>
                <a:solidFill>
                  <a:prstClr val="black"/>
                </a:solidFill>
                <a:effectLst/>
                <a:uLnTx/>
                <a:uFillTx/>
                <a:latin typeface="Cambria"/>
                <a:ea typeface="Cambria"/>
                <a:cs typeface="Calibri"/>
              </a:rPr>
              <a:t>Precharge</a:t>
            </a:r>
            <a:r>
              <a:rPr kumimoji="0" lang="en-US" sz="2400" b="1" i="0" u="none" strike="noStrike" kern="1200" cap="none" spc="0" normalizeH="0" baseline="0" noProof="0">
                <a:ln>
                  <a:noFill/>
                </a:ln>
                <a:solidFill>
                  <a:prstClr val="black"/>
                </a:solidFill>
                <a:effectLst/>
                <a:uLnTx/>
                <a:uFillTx/>
                <a:latin typeface="Cambria"/>
                <a:ea typeface="Cambria"/>
                <a:cs typeface="Calibri"/>
              </a:rPr>
              <a:t>: </a:t>
            </a:r>
            <a:r>
              <a:rPr kumimoji="0" lang="en-US" sz="2400" b="0" i="0" u="none" strike="noStrike" kern="1200" cap="none" spc="0" normalizeH="0" baseline="0" noProof="0">
                <a:ln>
                  <a:noFill/>
                </a:ln>
                <a:solidFill>
                  <a:prstClr val="black"/>
                </a:solidFill>
                <a:effectLst/>
                <a:uLnTx/>
                <a:uFillTx/>
                <a:latin typeface="Cambria"/>
                <a:ea typeface="Cambria"/>
                <a:cs typeface="Calibri"/>
              </a:rPr>
              <a:t>Disconnect the row from the row buffer</a:t>
            </a:r>
            <a:endParaRPr kumimoji="0" lang="en-US" sz="2400" b="0" i="0" u="none" strike="noStrike" kern="1200" cap="none" spc="0" normalizeH="0" baseline="0" noProof="0">
              <a:ln>
                <a:noFill/>
              </a:ln>
              <a:solidFill>
                <a:srgbClr val="000000"/>
              </a:solidFill>
              <a:effectLst/>
              <a:uLnTx/>
              <a:uFillTx/>
              <a:latin typeface="Cambria"/>
              <a:ea typeface="Cambria"/>
              <a:cs typeface="Calibri"/>
            </a:endParaRPr>
          </a:p>
        </p:txBody>
      </p:sp>
      <p:grpSp>
        <p:nvGrpSpPr>
          <p:cNvPr id="66" name="cellcircuitry">
            <a:extLst>
              <a:ext uri="{FF2B5EF4-FFF2-40B4-BE49-F238E27FC236}">
                <a16:creationId xmlns:a16="http://schemas.microsoft.com/office/drawing/2014/main" id="{46DF6924-BE1E-C849-BBC4-19C1A272BB4B}"/>
              </a:ext>
            </a:extLst>
          </p:cNvPr>
          <p:cNvGrpSpPr>
            <a:grpSpLocks noChangeAspect="1"/>
          </p:cNvGrpSpPr>
          <p:nvPr/>
        </p:nvGrpSpPr>
        <p:grpSpPr>
          <a:xfrm>
            <a:off x="5658654" y="1343817"/>
            <a:ext cx="2134602" cy="1883008"/>
            <a:chOff x="2503373" y="1725956"/>
            <a:chExt cx="3956413" cy="3490094"/>
          </a:xfrm>
        </p:grpSpPr>
        <p:sp>
          <p:nvSpPr>
            <p:cNvPr id="67" name="Rectangle 66">
              <a:extLst>
                <a:ext uri="{FF2B5EF4-FFF2-40B4-BE49-F238E27FC236}">
                  <a16:creationId xmlns:a16="http://schemas.microsoft.com/office/drawing/2014/main" id="{6BCF1DD3-7069-304F-A7DA-2B3412AB7E30}"/>
                </a:ext>
              </a:extLst>
            </p:cNvPr>
            <p:cNvSpPr/>
            <p:nvPr/>
          </p:nvSpPr>
          <p:spPr>
            <a:xfrm>
              <a:off x="3057157" y="1725956"/>
              <a:ext cx="2337083" cy="42576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4472C4"/>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endParaRP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3100178" y="2195146"/>
              <a:ext cx="3116691" cy="0"/>
            </a:xfrm>
            <a:prstGeom prst="straightConnector1">
              <a:avLst/>
            </a:prstGeom>
            <a:ln w="254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B93E37DB-43B9-6A4B-A6E6-2B91C6B133BB}"/>
                </a:ext>
              </a:extLst>
            </p:cNvPr>
            <p:cNvSpPr/>
            <p:nvPr/>
          </p:nvSpPr>
          <p:spPr>
            <a:xfrm rot="16200000">
              <a:off x="1992555" y="3889642"/>
              <a:ext cx="2274939" cy="37787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Capacitor</a:t>
              </a:r>
            </a:p>
          </p:txBody>
        </p:sp>
        <p:sp>
          <p:nvSpPr>
            <p:cNvPr id="70" name="Rectangle 69">
              <a:extLst>
                <a:ext uri="{FF2B5EF4-FFF2-40B4-BE49-F238E27FC236}">
                  <a16:creationId xmlns:a16="http://schemas.microsoft.com/office/drawing/2014/main" id="{A313AABF-20EF-794E-BB12-5EDDEF53BDFD}"/>
                </a:ext>
              </a:extLst>
            </p:cNvPr>
            <p:cNvSpPr/>
            <p:nvPr/>
          </p:nvSpPr>
          <p:spPr>
            <a:xfrm>
              <a:off x="2503373" y="2429645"/>
              <a:ext cx="1915832" cy="46593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Access transistor</a:t>
              </a:r>
            </a:p>
          </p:txBody>
        </p:sp>
        <p:sp>
          <p:nvSpPr>
            <p:cNvPr id="72" name="Rectangle 71">
              <a:extLst>
                <a:ext uri="{FF2B5EF4-FFF2-40B4-BE49-F238E27FC236}">
                  <a16:creationId xmlns:a16="http://schemas.microsoft.com/office/drawing/2014/main" id="{D6437664-3173-D741-BE03-EE15F300DC1E}"/>
                </a:ext>
              </a:extLst>
            </p:cNvPr>
            <p:cNvSpPr/>
            <p:nvPr/>
          </p:nvSpPr>
          <p:spPr>
            <a:xfrm rot="5400000">
              <a:off x="5296737" y="3760834"/>
              <a:ext cx="1898125" cy="42797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0"/>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0"/>
                </a:solidFill>
                <a:effectLst/>
                <a:uLnTx/>
                <a:uFillTx/>
                <a:latin typeface="Cambria" panose="02040503050406030204" pitchFamily="18" charset="0"/>
                <a:ea typeface="+mn-ea"/>
                <a:cs typeface="+mn-cs"/>
              </a:endParaRPr>
            </a:p>
          </p:txBody>
        </p:sp>
        <p:cxnSp>
          <p:nvCxnSpPr>
            <p:cNvPr id="73" name="Straight Arrow Connector 72">
              <a:extLst>
                <a:ext uri="{FF2B5EF4-FFF2-40B4-BE49-F238E27FC236}">
                  <a16:creationId xmlns:a16="http://schemas.microsoft.com/office/drawing/2014/main" id="{02482588-6540-6F45-BE62-C51B52C61F46}"/>
                </a:ext>
              </a:extLst>
            </p:cNvPr>
            <p:cNvCxnSpPr/>
            <p:nvPr/>
          </p:nvCxnSpPr>
          <p:spPr>
            <a:xfrm flipV="1">
              <a:off x="5929194" y="1893565"/>
              <a:ext cx="0" cy="3030317"/>
            </a:xfrm>
            <a:prstGeom prst="straightConnector1">
              <a:avLst/>
            </a:prstGeom>
            <a:ln w="254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5104135" y="3025757"/>
              <a:ext cx="813905"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95" name="leakagepaths">
            <a:extLst>
              <a:ext uri="{FF2B5EF4-FFF2-40B4-BE49-F238E27FC236}">
                <a16:creationId xmlns:a16="http://schemas.microsoft.com/office/drawing/2014/main" id="{E61A3EBE-E793-1A45-8CC0-ACC4CE1750A4}"/>
              </a:ext>
            </a:extLst>
          </p:cNvPr>
          <p:cNvGrpSpPr/>
          <p:nvPr/>
        </p:nvGrpSpPr>
        <p:grpSpPr>
          <a:xfrm>
            <a:off x="6600266" y="2192156"/>
            <a:ext cx="921274" cy="925681"/>
            <a:chOff x="3989848" y="3270498"/>
            <a:chExt cx="921274" cy="925681"/>
          </a:xfrm>
        </p:grpSpPr>
        <p:cxnSp>
          <p:nvCxnSpPr>
            <p:cNvPr id="96" name="Straight Arrow Connector 95">
              <a:extLst>
                <a:ext uri="{FF2B5EF4-FFF2-40B4-BE49-F238E27FC236}">
                  <a16:creationId xmlns:a16="http://schemas.microsoft.com/office/drawing/2014/main" id="{CB441B1E-D173-D84C-B5E8-9B459FD4BD0B}"/>
                </a:ext>
              </a:extLst>
            </p:cNvPr>
            <p:cNvCxnSpPr>
              <a:cxnSpLocks/>
            </p:cNvCxnSpPr>
            <p:nvPr/>
          </p:nvCxnSpPr>
          <p:spPr>
            <a:xfrm>
              <a:off x="3989848" y="3375855"/>
              <a:ext cx="0" cy="67037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3BCD128-3AF3-B74E-8B06-109D35BE0770}"/>
                </a:ext>
              </a:extLst>
            </p:cNvPr>
            <p:cNvCxnSpPr>
              <a:cxnSpLocks/>
            </p:cNvCxnSpPr>
            <p:nvPr/>
          </p:nvCxnSpPr>
          <p:spPr>
            <a:xfrm>
              <a:off x="4010043" y="3270498"/>
              <a:ext cx="782661"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29345BF-1F4C-1D45-A4C8-26212938D649}"/>
                </a:ext>
              </a:extLst>
            </p:cNvPr>
            <p:cNvSpPr/>
            <p:nvPr/>
          </p:nvSpPr>
          <p:spPr>
            <a:xfrm>
              <a:off x="4062685" y="3334405"/>
              <a:ext cx="848437" cy="86177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charge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leakage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paths</a:t>
              </a:r>
            </a:p>
          </p:txBody>
        </p:sp>
      </p:grpSp>
      <p:sp>
        <p:nvSpPr>
          <p:cNvPr id="122" name="TextBox 121">
            <a:extLst>
              <a:ext uri="{FF2B5EF4-FFF2-40B4-BE49-F238E27FC236}">
                <a16:creationId xmlns:a16="http://schemas.microsoft.com/office/drawing/2014/main" id="{2370A77F-2157-F94D-B6DB-F27772AD4AA1}"/>
              </a:ext>
            </a:extLst>
          </p:cNvPr>
          <p:cNvSpPr txBox="1"/>
          <p:nvPr/>
        </p:nvSpPr>
        <p:spPr>
          <a:xfrm>
            <a:off x="4358921" y="3578519"/>
            <a:ext cx="4801186" cy="707886"/>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2F5597"/>
                </a:solidFill>
                <a:effectLst/>
                <a:uLnTx/>
                <a:uFillTx/>
                <a:latin typeface="Cambria"/>
                <a:ea typeface="Cambria"/>
                <a:cs typeface="+mn-cs"/>
              </a:rPr>
              <a:t>Refresh</a:t>
            </a:r>
            <a:r>
              <a:rPr kumimoji="0" lang="en-US" sz="2000" b="1" i="0" u="none" strike="noStrike" kern="1200" cap="none" spc="0" normalizeH="0" baseline="0" noProof="0">
                <a:ln>
                  <a:noFill/>
                </a:ln>
                <a:solidFill>
                  <a:srgbClr val="2F5597"/>
                </a:solidFill>
                <a:effectLst/>
                <a:uLnTx/>
                <a:uFillTx/>
                <a:latin typeface="Cambria"/>
                <a:ea typeface="Cambria"/>
                <a:cs typeface="+mn-cs"/>
              </a:rPr>
              <a:t>: </a:t>
            </a:r>
            <a:r>
              <a:rPr kumimoji="0" lang="en-US" sz="2000" b="0" i="0" u="none" strike="noStrike" kern="1200" cap="none" spc="0" normalizeH="0" baseline="0" noProof="0">
                <a:ln>
                  <a:noFill/>
                </a:ln>
                <a:solidFill>
                  <a:srgbClr val="2F5597"/>
                </a:solidFill>
                <a:effectLst/>
                <a:uLnTx/>
                <a:uFillTx/>
                <a:latin typeface="Cambria"/>
                <a:ea typeface="Cambria"/>
                <a:cs typeface="+mn-cs"/>
              </a:rPr>
              <a:t>Restores the capacitor voltage</a:t>
            </a:r>
            <a:b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000" b="0" i="0" u="none" strike="noStrike" kern="1200" cap="none" spc="0" normalizeH="0" baseline="0" noProof="0">
                <a:ln>
                  <a:noFill/>
                </a:ln>
                <a:solidFill>
                  <a:srgbClr val="2F5597"/>
                </a:solidFill>
                <a:effectLst/>
                <a:uLnTx/>
                <a:uFillTx/>
                <a:latin typeface="Cambria"/>
                <a:ea typeface="Cambria"/>
                <a:cs typeface="+mn-cs"/>
              </a:rPr>
              <a:t>with a time period called </a:t>
            </a:r>
            <a:r>
              <a:rPr kumimoji="0" lang="en-US" sz="2000" b="1" i="0" u="none" strike="noStrike" kern="1200" cap="none" spc="0" normalizeH="0" baseline="0" noProof="0">
                <a:ln>
                  <a:noFill/>
                </a:ln>
                <a:solidFill>
                  <a:srgbClr val="2F5597"/>
                </a:solidFill>
                <a:effectLst/>
                <a:uLnTx/>
                <a:uFillTx/>
                <a:latin typeface="Cambria"/>
                <a:ea typeface="Cambria"/>
                <a:cs typeface="+mn-cs"/>
              </a:rPr>
              <a:t>refresh window</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E8C7687A-B640-B04D-85A1-C5BEDCC2D5F1}"/>
              </a:ext>
            </a:extLst>
          </p:cNvPr>
          <p:cNvGrpSpPr/>
          <p:nvPr/>
        </p:nvGrpSpPr>
        <p:grpSpPr>
          <a:xfrm>
            <a:off x="572957" y="3390517"/>
            <a:ext cx="2573019" cy="793330"/>
            <a:chOff x="572957" y="2912026"/>
            <a:chExt cx="2573019" cy="793330"/>
          </a:xfrm>
        </p:grpSpPr>
        <p:sp>
          <p:nvSpPr>
            <p:cNvPr id="59" name="TextBox 58">
              <a:extLst>
                <a:ext uri="{FF2B5EF4-FFF2-40B4-BE49-F238E27FC236}">
                  <a16:creationId xmlns:a16="http://schemas.microsoft.com/office/drawing/2014/main" id="{B4387A36-D093-B944-B3A1-6817C5507D4A}"/>
                </a:ext>
              </a:extLst>
            </p:cNvPr>
            <p:cNvSpPr txBox="1"/>
            <p:nvPr/>
          </p:nvSpPr>
          <p:spPr>
            <a:xfrm>
              <a:off x="572957" y="3305246"/>
              <a:ext cx="2573019"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BD5511"/>
                  </a:solidFill>
                  <a:effectLst/>
                  <a:uLnTx/>
                  <a:uFillTx/>
                  <a:latin typeface="Cambria" panose="02040503050406030204" pitchFamily="18" charset="0"/>
                  <a:ea typeface="+mn-ea"/>
                  <a:cs typeface="+mn-cs"/>
                </a:rPr>
                <a:t>I/O Circuitry</a:t>
              </a:r>
            </a:p>
          </p:txBody>
        </p:sp>
        <p:cxnSp>
          <p:nvCxnSpPr>
            <p:cNvPr id="94" name="Straight Arrow Connector 93">
              <a:extLst>
                <a:ext uri="{FF2B5EF4-FFF2-40B4-BE49-F238E27FC236}">
                  <a16:creationId xmlns:a16="http://schemas.microsoft.com/office/drawing/2014/main" id="{872C184A-0284-974A-AAF5-5837F1F9828E}"/>
                </a:ext>
              </a:extLst>
            </p:cNvPr>
            <p:cNvCxnSpPr>
              <a:cxnSpLocks/>
              <a:stCxn id="6" idx="2"/>
              <a:endCxn id="59" idx="0"/>
            </p:cNvCxnSpPr>
            <p:nvPr/>
          </p:nvCxnSpPr>
          <p:spPr>
            <a:xfrm>
              <a:off x="1859467" y="2912026"/>
              <a:ext cx="0" cy="393220"/>
            </a:xfrm>
            <a:prstGeom prst="straightConnector1">
              <a:avLst/>
            </a:prstGeom>
            <a:ln w="38100">
              <a:solidFill>
                <a:srgbClr val="BD541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4" name="Slide Number Placeholder 2">
            <a:extLst>
              <a:ext uri="{FF2B5EF4-FFF2-40B4-BE49-F238E27FC236}">
                <a16:creationId xmlns:a16="http://schemas.microsoft.com/office/drawing/2014/main" id="{45B8EAF6-8285-8FEF-7366-58A06C7C3654}"/>
              </a:ext>
            </a:extLst>
          </p:cNvPr>
          <p:cNvSpPr>
            <a:spLocks noGrp="1"/>
          </p:cNvSpPr>
          <p:nvPr>
            <p:ph type="sldNum" sz="quarter" idx="12"/>
          </p:nvPr>
        </p:nvSpPr>
        <p:spPr>
          <a:xfrm>
            <a:off x="7086600" y="6483351"/>
            <a:ext cx="2057400" cy="365125"/>
          </a:xfrm>
        </p:spPr>
        <p:txBody>
          <a:bodyPr/>
          <a:lstStyle/>
          <a:p>
            <a:fld id="{676C2683-0D41-1E45-8714-724CB2570654}" type="slidenum">
              <a:rPr lang="en-US" sz="1800" b="1" smtClean="0">
                <a:latin typeface="Cambria" panose="02040503050406030204" pitchFamily="18" charset="0"/>
              </a:rPr>
              <a:pPr/>
              <a:t>178</a:t>
            </a:fld>
            <a:endParaRPr lang="en-US" sz="1800" b="1" dirty="0">
              <a:latin typeface="Cambria" panose="02040503050406030204" pitchFamily="18" charset="0"/>
            </a:endParaRPr>
          </a:p>
        </p:txBody>
      </p:sp>
    </p:spTree>
    <p:extLst>
      <p:ext uri="{BB962C8B-B14F-4D97-AF65-F5344CB8AC3E}">
        <p14:creationId xmlns:p14="http://schemas.microsoft.com/office/powerpoint/2010/main" val="414436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allAtOnce"/>
      <p:bldP spid="12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683A-AF24-BE44-AA9A-A709B1AD3A50}"/>
              </a:ext>
            </a:extLst>
          </p:cNvPr>
          <p:cNvSpPr>
            <a:spLocks noGrp="1"/>
          </p:cNvSpPr>
          <p:nvPr>
            <p:ph type="title"/>
          </p:nvPr>
        </p:nvSpPr>
        <p:spPr/>
        <p:txBody>
          <a:bodyPr/>
          <a:lstStyle/>
          <a:p>
            <a:r>
              <a:rPr lang="en-US" sz="3000" b="1" dirty="0"/>
              <a:t>RowHammer Mitigation Approaches</a:t>
            </a:r>
          </a:p>
        </p:txBody>
      </p:sp>
      <p:sp>
        <p:nvSpPr>
          <p:cNvPr id="3" name="Content Placeholder 2">
            <a:extLst>
              <a:ext uri="{FF2B5EF4-FFF2-40B4-BE49-F238E27FC236}">
                <a16:creationId xmlns:a16="http://schemas.microsoft.com/office/drawing/2014/main" id="{5911B6B0-A99C-BE4F-BD83-C04322CB5BFC}"/>
              </a:ext>
            </a:extLst>
          </p:cNvPr>
          <p:cNvSpPr>
            <a:spLocks noGrp="1"/>
          </p:cNvSpPr>
          <p:nvPr>
            <p:ph idx="1"/>
          </p:nvPr>
        </p:nvSpPr>
        <p:spPr/>
        <p:txBody>
          <a:bodyPr>
            <a:normAutofit lnSpcReduction="10000"/>
          </a:bodyPr>
          <a:lstStyle/>
          <a:p>
            <a:r>
              <a:rPr lang="en-US" sz="2400" dirty="0"/>
              <a:t>Increased refresh rate </a:t>
            </a:r>
          </a:p>
          <a:p>
            <a:endParaRPr lang="en-US" sz="2400" dirty="0"/>
          </a:p>
          <a:p>
            <a:endParaRPr lang="en-US" sz="2400" dirty="0"/>
          </a:p>
          <a:p>
            <a:r>
              <a:rPr lang="en-US" sz="2400" dirty="0"/>
              <a:t>Physical isolation</a:t>
            </a:r>
          </a:p>
          <a:p>
            <a:endParaRPr lang="en-US" sz="2400" dirty="0"/>
          </a:p>
          <a:p>
            <a:endParaRPr lang="en-US" sz="2400" dirty="0"/>
          </a:p>
          <a:p>
            <a:endParaRPr lang="en-US" sz="2400" dirty="0"/>
          </a:p>
          <a:p>
            <a:r>
              <a:rPr lang="en-US" sz="2400" dirty="0"/>
              <a:t>Reactive refresh</a:t>
            </a:r>
          </a:p>
          <a:p>
            <a:endParaRPr lang="en-US" sz="2400" dirty="0"/>
          </a:p>
          <a:p>
            <a:endParaRPr lang="en-US" sz="2400" dirty="0"/>
          </a:p>
          <a:p>
            <a:endParaRPr lang="en-US" sz="2400" dirty="0"/>
          </a:p>
          <a:p>
            <a:r>
              <a:rPr lang="en-US" sz="2400" dirty="0"/>
              <a:t>Proactive throttling</a:t>
            </a:r>
          </a:p>
        </p:txBody>
      </p:sp>
      <p:sp>
        <p:nvSpPr>
          <p:cNvPr id="10" name="DRAM Bank">
            <a:extLst>
              <a:ext uri="{FF2B5EF4-FFF2-40B4-BE49-F238E27FC236}">
                <a16:creationId xmlns:a16="http://schemas.microsoft.com/office/drawing/2014/main" id="{5743497B-6D87-FE41-A92D-69E792987E0F}"/>
              </a:ext>
            </a:extLst>
          </p:cNvPr>
          <p:cNvSpPr/>
          <p:nvPr/>
        </p:nvSpPr>
        <p:spPr>
          <a:xfrm>
            <a:off x="3377023" y="2376154"/>
            <a:ext cx="2389953" cy="175935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DRAM Bank</a:t>
            </a:r>
          </a:p>
        </p:txBody>
      </p:sp>
      <p:sp>
        <p:nvSpPr>
          <p:cNvPr id="5" name="Attacker">
            <a:extLst>
              <a:ext uri="{FF2B5EF4-FFF2-40B4-BE49-F238E27FC236}">
                <a16:creationId xmlns:a16="http://schemas.microsoft.com/office/drawing/2014/main" id="{D0DE4FAF-51A1-CB43-9EFD-59FAC416DAE5}"/>
              </a:ext>
            </a:extLst>
          </p:cNvPr>
          <p:cNvSpPr/>
          <p:nvPr/>
        </p:nvSpPr>
        <p:spPr>
          <a:xfrm>
            <a:off x="3377023" y="2720137"/>
            <a:ext cx="2389953" cy="30480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Aggressor Row</a:t>
            </a:r>
          </a:p>
        </p:txBody>
      </p:sp>
      <p:sp>
        <p:nvSpPr>
          <p:cNvPr id="6" name="Sensitive">
            <a:extLst>
              <a:ext uri="{FF2B5EF4-FFF2-40B4-BE49-F238E27FC236}">
                <a16:creationId xmlns:a16="http://schemas.microsoft.com/office/drawing/2014/main" id="{7AB96C5E-584D-8D46-9217-74E83BBB1586}"/>
              </a:ext>
            </a:extLst>
          </p:cNvPr>
          <p:cNvSpPr/>
          <p:nvPr/>
        </p:nvSpPr>
        <p:spPr>
          <a:xfrm>
            <a:off x="3377023" y="3523261"/>
            <a:ext cx="2389953" cy="416689"/>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rgbClr val="538234"/>
                </a:solidFill>
              </a:rPr>
              <a:t>Victim Rows</a:t>
            </a:r>
          </a:p>
        </p:txBody>
      </p:sp>
      <p:sp>
        <p:nvSpPr>
          <p:cNvPr id="7" name="Isolation">
            <a:extLst>
              <a:ext uri="{FF2B5EF4-FFF2-40B4-BE49-F238E27FC236}">
                <a16:creationId xmlns:a16="http://schemas.microsoft.com/office/drawing/2014/main" id="{6D4E1C76-7163-4E4A-8349-D675356E1579}"/>
              </a:ext>
            </a:extLst>
          </p:cNvPr>
          <p:cNvSpPr/>
          <p:nvPr/>
        </p:nvSpPr>
        <p:spPr>
          <a:xfrm>
            <a:off x="3377023" y="3024944"/>
            <a:ext cx="2389953" cy="4983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Isolation Rows</a:t>
            </a:r>
          </a:p>
        </p:txBody>
      </p:sp>
      <p:cxnSp>
        <p:nvCxnSpPr>
          <p:cNvPr id="12" name="Straight Arrow Connector 11">
            <a:extLst>
              <a:ext uri="{FF2B5EF4-FFF2-40B4-BE49-F238E27FC236}">
                <a16:creationId xmlns:a16="http://schemas.microsoft.com/office/drawing/2014/main" id="{0DF6709D-1722-4C44-8D8D-0F088D63C6E5}"/>
              </a:ext>
            </a:extLst>
          </p:cNvPr>
          <p:cNvCxnSpPr/>
          <p:nvPr/>
        </p:nvCxnSpPr>
        <p:spPr>
          <a:xfrm>
            <a:off x="5859572" y="3036521"/>
            <a:ext cx="0" cy="46695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4570F79E-0E41-C340-B0F4-9B8CEF0D617D}"/>
              </a:ext>
            </a:extLst>
          </p:cNvPr>
          <p:cNvSpPr txBox="1"/>
          <p:nvPr/>
        </p:nvSpPr>
        <p:spPr>
          <a:xfrm>
            <a:off x="5857505" y="3085331"/>
            <a:ext cx="2175980" cy="338554"/>
          </a:xfrm>
          <a:prstGeom prst="rect">
            <a:avLst/>
          </a:prstGeom>
          <a:noFill/>
        </p:spPr>
        <p:txBody>
          <a:bodyPr wrap="none" rtlCol="0">
            <a:spAutoFit/>
          </a:bodyPr>
          <a:lstStyle/>
          <a:p>
            <a:r>
              <a:rPr lang="en-US" sz="1600" dirty="0">
                <a:latin typeface="Cambria" panose="02040503050406030204" pitchFamily="18" charset="0"/>
              </a:rPr>
              <a:t>Large-enough distance</a:t>
            </a:r>
            <a:endParaRPr lang="en-US" sz="1600" baseline="-25000" dirty="0">
              <a:latin typeface="Cambria" panose="02040503050406030204" pitchFamily="18" charset="0"/>
            </a:endParaRPr>
          </a:p>
        </p:txBody>
      </p:sp>
      <p:sp>
        <p:nvSpPr>
          <p:cNvPr id="14" name="DRAM Bank">
            <a:extLst>
              <a:ext uri="{FF2B5EF4-FFF2-40B4-BE49-F238E27FC236}">
                <a16:creationId xmlns:a16="http://schemas.microsoft.com/office/drawing/2014/main" id="{C6733633-CA11-3C48-8078-296AE05F4511}"/>
              </a:ext>
            </a:extLst>
          </p:cNvPr>
          <p:cNvSpPr/>
          <p:nvPr/>
        </p:nvSpPr>
        <p:spPr>
          <a:xfrm>
            <a:off x="3377023" y="4308522"/>
            <a:ext cx="2389953" cy="157537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DRAM Bank</a:t>
            </a:r>
          </a:p>
        </p:txBody>
      </p:sp>
      <p:sp>
        <p:nvSpPr>
          <p:cNvPr id="15" name="Attacker">
            <a:extLst>
              <a:ext uri="{FF2B5EF4-FFF2-40B4-BE49-F238E27FC236}">
                <a16:creationId xmlns:a16="http://schemas.microsoft.com/office/drawing/2014/main" id="{DDF114CD-9A17-3944-893C-EF5051A892D2}"/>
              </a:ext>
            </a:extLst>
          </p:cNvPr>
          <p:cNvSpPr/>
          <p:nvPr/>
        </p:nvSpPr>
        <p:spPr>
          <a:xfrm>
            <a:off x="3370479" y="4899439"/>
            <a:ext cx="2389953" cy="372209"/>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Aggressor Row</a:t>
            </a:r>
          </a:p>
        </p:txBody>
      </p:sp>
      <p:sp>
        <p:nvSpPr>
          <p:cNvPr id="16" name="Sensitive">
            <a:extLst>
              <a:ext uri="{FF2B5EF4-FFF2-40B4-BE49-F238E27FC236}">
                <a16:creationId xmlns:a16="http://schemas.microsoft.com/office/drawing/2014/main" id="{B707F687-216F-5348-84B1-B76BC1637C95}"/>
              </a:ext>
            </a:extLst>
          </p:cNvPr>
          <p:cNvSpPr/>
          <p:nvPr/>
        </p:nvSpPr>
        <p:spPr>
          <a:xfrm>
            <a:off x="3377023" y="5270429"/>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rgbClr val="538234"/>
                </a:solidFill>
              </a:rPr>
              <a:t>Victim rows</a:t>
            </a:r>
          </a:p>
        </p:txBody>
      </p:sp>
      <p:sp>
        <p:nvSpPr>
          <p:cNvPr id="19" name="TextBox 18">
            <a:extLst>
              <a:ext uri="{FF2B5EF4-FFF2-40B4-BE49-F238E27FC236}">
                <a16:creationId xmlns:a16="http://schemas.microsoft.com/office/drawing/2014/main" id="{015481CC-82CF-A34B-8307-6698E5B3492A}"/>
              </a:ext>
            </a:extLst>
          </p:cNvPr>
          <p:cNvSpPr txBox="1"/>
          <p:nvPr/>
        </p:nvSpPr>
        <p:spPr>
          <a:xfrm>
            <a:off x="6182643" y="4467467"/>
            <a:ext cx="854401" cy="338554"/>
          </a:xfrm>
          <a:prstGeom prst="rect">
            <a:avLst/>
          </a:prstGeom>
          <a:noFill/>
        </p:spPr>
        <p:txBody>
          <a:bodyPr wrap="none" rtlCol="0">
            <a:spAutoFit/>
          </a:bodyPr>
          <a:lstStyle/>
          <a:p>
            <a:r>
              <a:rPr lang="en-US" sz="1600" dirty="0">
                <a:latin typeface="Cambria" panose="02040503050406030204" pitchFamily="18" charset="0"/>
              </a:rPr>
              <a:t>Refresh</a:t>
            </a:r>
            <a:endParaRPr lang="en-US" sz="1600" baseline="-25000" dirty="0">
              <a:latin typeface="Cambria" panose="02040503050406030204" pitchFamily="18" charset="0"/>
            </a:endParaRPr>
          </a:p>
        </p:txBody>
      </p:sp>
      <p:sp>
        <p:nvSpPr>
          <p:cNvPr id="20" name="Sensitive">
            <a:extLst>
              <a:ext uri="{FF2B5EF4-FFF2-40B4-BE49-F238E27FC236}">
                <a16:creationId xmlns:a16="http://schemas.microsoft.com/office/drawing/2014/main" id="{B1F54E72-A613-9D44-B666-77824E10B41B}"/>
              </a:ext>
            </a:extLst>
          </p:cNvPr>
          <p:cNvSpPr/>
          <p:nvPr/>
        </p:nvSpPr>
        <p:spPr>
          <a:xfrm>
            <a:off x="3377023" y="4369147"/>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rgbClr val="538234"/>
                </a:solidFill>
              </a:rPr>
              <a:t>Victim Rows</a:t>
            </a:r>
          </a:p>
        </p:txBody>
      </p:sp>
      <p:cxnSp>
        <p:nvCxnSpPr>
          <p:cNvPr id="22" name="Straight Arrow Connector 21">
            <a:extLst>
              <a:ext uri="{FF2B5EF4-FFF2-40B4-BE49-F238E27FC236}">
                <a16:creationId xmlns:a16="http://schemas.microsoft.com/office/drawing/2014/main" id="{24AB3509-8AAA-C24E-89F1-55F90A15DA2B}"/>
              </a:ext>
            </a:extLst>
          </p:cNvPr>
          <p:cNvCxnSpPr>
            <a:cxnSpLocks/>
            <a:stCxn id="19" idx="1"/>
            <a:endCxn id="20" idx="3"/>
          </p:cNvCxnSpPr>
          <p:nvPr/>
        </p:nvCxnSpPr>
        <p:spPr>
          <a:xfrm flipH="1" flipV="1">
            <a:off x="5766976" y="4635367"/>
            <a:ext cx="415667" cy="13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1CEE2C0-D677-2D4C-BC52-2E7FBE10C46E}"/>
              </a:ext>
            </a:extLst>
          </p:cNvPr>
          <p:cNvSpPr txBox="1"/>
          <p:nvPr/>
        </p:nvSpPr>
        <p:spPr>
          <a:xfrm>
            <a:off x="6182643" y="5369412"/>
            <a:ext cx="854401" cy="338554"/>
          </a:xfrm>
          <a:prstGeom prst="rect">
            <a:avLst/>
          </a:prstGeom>
          <a:noFill/>
        </p:spPr>
        <p:txBody>
          <a:bodyPr wrap="none" rtlCol="0">
            <a:spAutoFit/>
          </a:bodyPr>
          <a:lstStyle/>
          <a:p>
            <a:r>
              <a:rPr lang="en-US" sz="1600" dirty="0">
                <a:latin typeface="Cambria" panose="02040503050406030204" pitchFamily="18" charset="0"/>
              </a:rPr>
              <a:t>Refresh</a:t>
            </a:r>
            <a:endParaRPr lang="en-US" sz="1600" baseline="-25000" dirty="0">
              <a:latin typeface="Cambria" panose="02040503050406030204" pitchFamily="18" charset="0"/>
            </a:endParaRPr>
          </a:p>
        </p:txBody>
      </p:sp>
      <p:cxnSp>
        <p:nvCxnSpPr>
          <p:cNvPr id="25" name="Straight Arrow Connector 24">
            <a:extLst>
              <a:ext uri="{FF2B5EF4-FFF2-40B4-BE49-F238E27FC236}">
                <a16:creationId xmlns:a16="http://schemas.microsoft.com/office/drawing/2014/main" id="{04040377-0424-DB4E-8A62-495693B1388C}"/>
              </a:ext>
            </a:extLst>
          </p:cNvPr>
          <p:cNvCxnSpPr>
            <a:cxnSpLocks/>
            <a:stCxn id="24" idx="1"/>
            <a:endCxn id="16" idx="3"/>
          </p:cNvCxnSpPr>
          <p:nvPr/>
        </p:nvCxnSpPr>
        <p:spPr>
          <a:xfrm flipH="1" flipV="1">
            <a:off x="5766976" y="5536649"/>
            <a:ext cx="415667" cy="2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 hidden="1">
            <a:extLst>
              <a:ext uri="{FF2B5EF4-FFF2-40B4-BE49-F238E27FC236}">
                <a16:creationId xmlns:a16="http://schemas.microsoft.com/office/drawing/2014/main" id="{8E5BF2AE-0B4C-B14A-B5A4-7F6AD7A05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22" t="34366" r="74612" b="55933"/>
          <a:stretch/>
        </p:blipFill>
        <p:spPr bwMode="auto">
          <a:xfrm>
            <a:off x="5264413" y="5937342"/>
            <a:ext cx="992038" cy="6652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hidden="1">
            <a:extLst>
              <a:ext uri="{FF2B5EF4-FFF2-40B4-BE49-F238E27FC236}">
                <a16:creationId xmlns:a16="http://schemas.microsoft.com/office/drawing/2014/main" id="{50C9C073-0849-DC41-8716-7D6C51D2A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989" t="77834" r="8910" b="12550"/>
          <a:stretch/>
        </p:blipFill>
        <p:spPr bwMode="auto">
          <a:xfrm>
            <a:off x="3533550" y="5943153"/>
            <a:ext cx="1104181" cy="659450"/>
          </a:xfrm>
          <a:prstGeom prst="rect">
            <a:avLst/>
          </a:prstGeom>
          <a:noFill/>
          <a:extLst>
            <a:ext uri="{909E8E84-426E-40DD-AFC4-6F175D3DCCD1}">
              <a14:hiddenFill xmlns:a14="http://schemas.microsoft.com/office/drawing/2010/main">
                <a:solidFill>
                  <a:srgbClr val="FFFFFF"/>
                </a:solidFill>
              </a14:hiddenFill>
            </a:ext>
          </a:extLst>
        </p:spPr>
      </p:pic>
      <p:sp>
        <p:nvSpPr>
          <p:cNvPr id="1025" name="Rectangle 1024">
            <a:extLst>
              <a:ext uri="{FF2B5EF4-FFF2-40B4-BE49-F238E27FC236}">
                <a16:creationId xmlns:a16="http://schemas.microsoft.com/office/drawing/2014/main" id="{28D47331-4792-1643-A508-33E3E501DC31}"/>
              </a:ext>
            </a:extLst>
          </p:cNvPr>
          <p:cNvSpPr/>
          <p:nvPr/>
        </p:nvSpPr>
        <p:spPr>
          <a:xfrm>
            <a:off x="4968815" y="5936726"/>
            <a:ext cx="431321" cy="192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9" name="Straight Arrow Connector 1028">
            <a:extLst>
              <a:ext uri="{FF2B5EF4-FFF2-40B4-BE49-F238E27FC236}">
                <a16:creationId xmlns:a16="http://schemas.microsoft.com/office/drawing/2014/main" id="{B9794075-9A24-6D4B-8678-0ABC6827A966}"/>
              </a:ext>
            </a:extLst>
          </p:cNvPr>
          <p:cNvCxnSpPr>
            <a:stCxn id="69" idx="3"/>
            <a:endCxn id="68" idx="1"/>
          </p:cNvCxnSpPr>
          <p:nvPr/>
        </p:nvCxnSpPr>
        <p:spPr>
          <a:xfrm flipV="1">
            <a:off x="4637731" y="6269973"/>
            <a:ext cx="626682" cy="29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3" name="Picture 1032">
            <a:extLst>
              <a:ext uri="{FF2B5EF4-FFF2-40B4-BE49-F238E27FC236}">
                <a16:creationId xmlns:a16="http://schemas.microsoft.com/office/drawing/2014/main" id="{791D7003-0FBC-3649-929B-9FEB797BC975}"/>
              </a:ext>
            </a:extLst>
          </p:cNvPr>
          <p:cNvPicPr>
            <a:picLocks noChangeAspect="1"/>
          </p:cNvPicPr>
          <p:nvPr/>
        </p:nvPicPr>
        <p:blipFill>
          <a:blip r:embed="rId4"/>
          <a:stretch>
            <a:fillRect/>
          </a:stretch>
        </p:blipFill>
        <p:spPr>
          <a:xfrm>
            <a:off x="75991" y="1485505"/>
            <a:ext cx="3091969" cy="677074"/>
          </a:xfrm>
          <a:prstGeom prst="rect">
            <a:avLst/>
          </a:prstGeom>
        </p:spPr>
      </p:pic>
      <p:pic>
        <p:nvPicPr>
          <p:cNvPr id="1034" name="Picture 1033">
            <a:extLst>
              <a:ext uri="{FF2B5EF4-FFF2-40B4-BE49-F238E27FC236}">
                <a16:creationId xmlns:a16="http://schemas.microsoft.com/office/drawing/2014/main" id="{65444DBE-7039-3243-B14E-9EFB4C633C9A}"/>
              </a:ext>
            </a:extLst>
          </p:cNvPr>
          <p:cNvPicPr>
            <a:picLocks noChangeAspect="1"/>
          </p:cNvPicPr>
          <p:nvPr/>
        </p:nvPicPr>
        <p:blipFill rotWithShape="1">
          <a:blip r:embed="rId5"/>
          <a:srcRect r="10972" b="15197"/>
          <a:stretch/>
        </p:blipFill>
        <p:spPr>
          <a:xfrm>
            <a:off x="3533550" y="1485505"/>
            <a:ext cx="3099247" cy="720627"/>
          </a:xfrm>
          <a:prstGeom prst="rect">
            <a:avLst/>
          </a:prstGeom>
        </p:spPr>
      </p:pic>
      <p:cxnSp>
        <p:nvCxnSpPr>
          <p:cNvPr id="78" name="Straight Arrow Connector 77">
            <a:extLst>
              <a:ext uri="{FF2B5EF4-FFF2-40B4-BE49-F238E27FC236}">
                <a16:creationId xmlns:a16="http://schemas.microsoft.com/office/drawing/2014/main" id="{C5EDEB2F-3962-624D-8FE5-7C0621E7A797}"/>
              </a:ext>
            </a:extLst>
          </p:cNvPr>
          <p:cNvCxnSpPr>
            <a:cxnSpLocks/>
          </p:cNvCxnSpPr>
          <p:nvPr/>
        </p:nvCxnSpPr>
        <p:spPr>
          <a:xfrm>
            <a:off x="3225875" y="1862148"/>
            <a:ext cx="6153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E1F2C1-3F27-7A4E-8E90-4D6710E21D03}"/>
              </a:ext>
            </a:extLst>
          </p:cNvPr>
          <p:cNvSpPr txBox="1"/>
          <p:nvPr/>
        </p:nvSpPr>
        <p:spPr>
          <a:xfrm>
            <a:off x="6189187" y="4915957"/>
            <a:ext cx="2847446" cy="338554"/>
          </a:xfrm>
          <a:prstGeom prst="rect">
            <a:avLst/>
          </a:prstGeom>
          <a:noFill/>
        </p:spPr>
        <p:txBody>
          <a:bodyPr wrap="none" rtlCol="0">
            <a:spAutoFit/>
          </a:bodyPr>
          <a:lstStyle/>
          <a:p>
            <a:r>
              <a:rPr lang="en-US" sz="1600" dirty="0">
                <a:latin typeface="Cambria" panose="02040503050406030204" pitchFamily="18" charset="0"/>
              </a:rPr>
              <a:t>Rapidly activated (hammered)</a:t>
            </a:r>
            <a:endParaRPr lang="en-US" sz="1600" baseline="-25000" dirty="0">
              <a:latin typeface="Cambria" panose="02040503050406030204" pitchFamily="18" charset="0"/>
            </a:endParaRPr>
          </a:p>
        </p:txBody>
      </p:sp>
      <p:cxnSp>
        <p:nvCxnSpPr>
          <p:cNvPr id="27" name="Straight Arrow Connector 26">
            <a:extLst>
              <a:ext uri="{FF2B5EF4-FFF2-40B4-BE49-F238E27FC236}">
                <a16:creationId xmlns:a16="http://schemas.microsoft.com/office/drawing/2014/main" id="{31AE3060-EED0-8544-B0BA-4147AB69D404}"/>
              </a:ext>
            </a:extLst>
          </p:cNvPr>
          <p:cNvCxnSpPr>
            <a:cxnSpLocks/>
            <a:stCxn id="26" idx="1"/>
            <a:endCxn id="15" idx="3"/>
          </p:cNvCxnSpPr>
          <p:nvPr/>
        </p:nvCxnSpPr>
        <p:spPr>
          <a:xfrm flipH="1">
            <a:off x="5760432" y="5085234"/>
            <a:ext cx="428755" cy="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AB9F59-CF78-F64F-BB90-EE87397AE7CE}"/>
              </a:ext>
            </a:extLst>
          </p:cNvPr>
          <p:cNvSpPr txBox="1"/>
          <p:nvPr/>
        </p:nvSpPr>
        <p:spPr>
          <a:xfrm>
            <a:off x="6575158" y="1526373"/>
            <a:ext cx="2652329" cy="369332"/>
          </a:xfrm>
          <a:prstGeom prst="rect">
            <a:avLst/>
          </a:prstGeom>
          <a:noFill/>
        </p:spPr>
        <p:txBody>
          <a:bodyPr wrap="none" rtlCol="0">
            <a:spAutoFit/>
          </a:bodyPr>
          <a:lstStyle/>
          <a:p>
            <a:r>
              <a:rPr lang="en-US" sz="1600" dirty="0">
                <a:latin typeface="Cambria" panose="02040503050406030204" pitchFamily="18" charset="0"/>
              </a:rPr>
              <a:t>REF-to-REF time reduces</a:t>
            </a:r>
          </a:p>
        </p:txBody>
      </p:sp>
      <p:sp>
        <p:nvSpPr>
          <p:cNvPr id="17" name="Rectangle 16">
            <a:extLst>
              <a:ext uri="{FF2B5EF4-FFF2-40B4-BE49-F238E27FC236}">
                <a16:creationId xmlns:a16="http://schemas.microsoft.com/office/drawing/2014/main" id="{2F3815D3-6D25-1C4F-8F83-C122729C3D7B}"/>
              </a:ext>
            </a:extLst>
          </p:cNvPr>
          <p:cNvSpPr/>
          <p:nvPr/>
        </p:nvSpPr>
        <p:spPr>
          <a:xfrm>
            <a:off x="6575158" y="1831017"/>
            <a:ext cx="2572435" cy="369332"/>
          </a:xfrm>
          <a:prstGeom prst="rect">
            <a:avLst/>
          </a:prstGeom>
        </p:spPr>
        <p:txBody>
          <a:bodyPr wrap="none">
            <a:spAutoFit/>
          </a:bodyPr>
          <a:lstStyle/>
          <a:p>
            <a:r>
              <a:rPr lang="en-US" sz="1600" dirty="0">
                <a:latin typeface="Cambria" panose="02040503050406030204" pitchFamily="18" charset="0"/>
              </a:rPr>
              <a:t>Fewer activations can fit</a:t>
            </a:r>
          </a:p>
        </p:txBody>
      </p:sp>
      <p:sp>
        <p:nvSpPr>
          <p:cNvPr id="35" name="Rectangle 34">
            <a:extLst>
              <a:ext uri="{FF2B5EF4-FFF2-40B4-BE49-F238E27FC236}">
                <a16:creationId xmlns:a16="http://schemas.microsoft.com/office/drawing/2014/main" id="{C8897A0A-9C49-7141-8D45-7602BF4075C0}"/>
              </a:ext>
            </a:extLst>
          </p:cNvPr>
          <p:cNvSpPr/>
          <p:nvPr/>
        </p:nvSpPr>
        <p:spPr>
          <a:xfrm>
            <a:off x="3281910" y="6586662"/>
            <a:ext cx="3373809" cy="338554"/>
          </a:xfrm>
          <a:prstGeom prst="rect">
            <a:avLst/>
          </a:prstGeom>
        </p:spPr>
        <p:txBody>
          <a:bodyPr wrap="none">
            <a:spAutoFit/>
          </a:bodyPr>
          <a:lstStyle/>
          <a:p>
            <a:r>
              <a:rPr lang="en-US" sz="1600" dirty="0">
                <a:latin typeface="Cambria" panose="02040503050406030204" pitchFamily="18" charset="0"/>
              </a:rPr>
              <a:t>Fewer activations can be performed</a:t>
            </a:r>
          </a:p>
        </p:txBody>
      </p:sp>
      <p:pic>
        <p:nvPicPr>
          <p:cNvPr id="44" name="Picture Placeholder 32">
            <a:extLst>
              <a:ext uri="{FF2B5EF4-FFF2-40B4-BE49-F238E27FC236}">
                <a16:creationId xmlns:a16="http://schemas.microsoft.com/office/drawing/2014/main" id="{96AE701D-6AF8-104A-8BE2-772027BAA219}"/>
              </a:ext>
            </a:extLst>
          </p:cNvPr>
          <p:cNvPicPr>
            <a:picLocks noChangeAspect="1"/>
          </p:cNvPicPr>
          <p:nvPr/>
        </p:nvPicPr>
        <p:blipFill>
          <a:blip r:embed="rId6">
            <a:extLst>
              <a:ext uri="{28A0092B-C50C-407E-A947-70E740481C1C}">
                <a14:useLocalDpi xmlns:a14="http://schemas.microsoft.com/office/drawing/2010/main" val="0"/>
              </a:ext>
            </a:extLst>
          </a:blip>
          <a:srcRect t="21589" b="21589"/>
          <a:stretch>
            <a:fillRect/>
          </a:stretch>
        </p:blipFill>
        <p:spPr>
          <a:xfrm>
            <a:off x="3450518" y="5963419"/>
            <a:ext cx="1241221" cy="705540"/>
          </a:xfrm>
          <a:prstGeom prst="rect">
            <a:avLst/>
          </a:prstGeom>
        </p:spPr>
      </p:pic>
      <p:pic>
        <p:nvPicPr>
          <p:cNvPr id="49" name="Picture Placeholder 37" descr="A picture containing text&#10;&#10;Description automatically generated">
            <a:extLst>
              <a:ext uri="{FF2B5EF4-FFF2-40B4-BE49-F238E27FC236}">
                <a16:creationId xmlns:a16="http://schemas.microsoft.com/office/drawing/2014/main" id="{E8A97868-E294-F44C-8499-9C25A3CC9485}"/>
              </a:ext>
            </a:extLst>
          </p:cNvPr>
          <p:cNvPicPr>
            <a:picLocks noChangeAspect="1"/>
          </p:cNvPicPr>
          <p:nvPr/>
        </p:nvPicPr>
        <p:blipFill>
          <a:blip r:embed="rId7">
            <a:extLst>
              <a:ext uri="{28A0092B-C50C-407E-A947-70E740481C1C}">
                <a14:useLocalDpi xmlns:a14="http://schemas.microsoft.com/office/drawing/2010/main" val="0"/>
              </a:ext>
            </a:extLst>
          </a:blip>
          <a:srcRect t="21589" b="21589"/>
          <a:stretch>
            <a:fillRect/>
          </a:stretch>
        </p:blipFill>
        <p:spPr>
          <a:xfrm>
            <a:off x="5270957" y="5926003"/>
            <a:ext cx="1241220" cy="705540"/>
          </a:xfrm>
          <a:prstGeom prst="rect">
            <a:avLst/>
          </a:prstGeom>
        </p:spPr>
      </p:pic>
      <p:sp>
        <p:nvSpPr>
          <p:cNvPr id="4" name="Slide Number Placeholder 3">
            <a:extLst>
              <a:ext uri="{FF2B5EF4-FFF2-40B4-BE49-F238E27FC236}">
                <a16:creationId xmlns:a16="http://schemas.microsoft.com/office/drawing/2014/main" id="{CCE92BDA-8E17-FB95-F0CE-C254BA05625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179</a:t>
            </a:fld>
            <a:endParaRPr lang="en-US" dirty="0"/>
          </a:p>
        </p:txBody>
      </p:sp>
    </p:spTree>
    <p:extLst>
      <p:ext uri="{BB962C8B-B14F-4D97-AF65-F5344CB8AC3E}">
        <p14:creationId xmlns:p14="http://schemas.microsoft.com/office/powerpoint/2010/main" val="583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5" grpId="0" animBg="1"/>
      <p:bldP spid="6" grpId="0" animBg="1"/>
      <p:bldP spid="7" grpId="0" animBg="1"/>
      <p:bldP spid="13" grpId="0"/>
      <p:bldP spid="14" grpId="0" animBg="1"/>
      <p:bldP spid="15" grpId="0" animBg="1"/>
      <p:bldP spid="16" grpId="0" animBg="1"/>
      <p:bldP spid="19" grpId="0"/>
      <p:bldP spid="20" grpId="0" animBg="1"/>
      <p:bldP spid="24" grpId="0"/>
      <p:bldP spid="26" grpId="0"/>
      <p:bldP spid="11" grpId="0"/>
      <p:bldP spid="17"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rotWithShape="1">
          <a:blip r:embed="rId3"/>
          <a:srcRect l="3078" t="2157" r="48235" b="52375"/>
          <a:stretch/>
        </p:blipFill>
        <p:spPr>
          <a:xfrm>
            <a:off x="1623527" y="1107488"/>
            <a:ext cx="5206480" cy="3128610"/>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D3DB9B5-3EB2-D046-A2D8-E3B0C012F841}"/>
              </a:ext>
            </a:extLst>
          </p:cNvPr>
          <p:cNvSpPr/>
          <p:nvPr/>
        </p:nvSpPr>
        <p:spPr>
          <a:xfrm>
            <a:off x="553826" y="1444509"/>
            <a:ext cx="1200330" cy="312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2649894" y="1828801"/>
            <a:ext cx="3991358" cy="774440"/>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EADC953-C2F6-4544-9AD6-08663D72A959}"/>
              </a:ext>
            </a:extLst>
          </p:cNvPr>
          <p:cNvSpPr txBox="1"/>
          <p:nvPr/>
        </p:nvSpPr>
        <p:spPr>
          <a:xfrm>
            <a:off x="2455333" y="4148303"/>
            <a:ext cx="4374673"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Temperature (°C)</a:t>
            </a:r>
          </a:p>
        </p:txBody>
      </p:sp>
      <p:sp>
        <p:nvSpPr>
          <p:cNvPr id="15" name="TextBox 14">
            <a:extLst>
              <a:ext uri="{FF2B5EF4-FFF2-40B4-BE49-F238E27FC236}">
                <a16:creationId xmlns:a16="http://schemas.microsoft.com/office/drawing/2014/main" id="{2A407718-9B22-4949-BA51-92A0B23E2CB3}"/>
              </a:ext>
            </a:extLst>
          </p:cNvPr>
          <p:cNvSpPr txBox="1"/>
          <p:nvPr/>
        </p:nvSpPr>
        <p:spPr>
          <a:xfrm rot="16200000">
            <a:off x="-360323" y="1866380"/>
            <a:ext cx="2767371" cy="1200329"/>
          </a:xfrm>
          <a:prstGeom prst="rect">
            <a:avLst/>
          </a:prstGeom>
          <a:solidFill>
            <a:schemeClr val="bg1"/>
          </a:solidFill>
        </p:spPr>
        <p:txBody>
          <a:bodyPr wrap="square" rtlCol="0">
            <a:spAutoFit/>
          </a:bodyPr>
          <a:lstStyle/>
          <a:p>
            <a:pPr algn="ctr"/>
            <a:r>
              <a:rPr lang="en-US" sz="2400">
                <a:latin typeface="Cambria" panose="02040503050406030204" pitchFamily="18" charset="0"/>
              </a:rPr>
              <a:t>Variation in</a:t>
            </a:r>
          </a:p>
          <a:p>
            <a:pPr algn="ctr"/>
            <a:r>
              <a:rPr lang="en-US" sz="2400">
                <a:latin typeface="Cambria" panose="02040503050406030204" pitchFamily="18" charset="0"/>
              </a:rPr>
              <a:t>Bit Flip Counts</a:t>
            </a:r>
          </a:p>
          <a:p>
            <a:pPr algn="ctr"/>
            <a:r>
              <a:rPr lang="en-US" sz="2400">
                <a:latin typeface="Cambria" panose="02040503050406030204" pitchFamily="18" charset="0"/>
              </a:rPr>
              <a:t>per DRAM Row</a:t>
            </a:r>
          </a:p>
        </p:txBody>
      </p:sp>
      <p:sp>
        <p:nvSpPr>
          <p:cNvPr id="20" name="TextBox 19">
            <a:extLst>
              <a:ext uri="{FF2B5EF4-FFF2-40B4-BE49-F238E27FC236}">
                <a16:creationId xmlns:a16="http://schemas.microsoft.com/office/drawing/2014/main" id="{76B12F06-F1BA-3748-A802-27C37CF1F8EB}"/>
              </a:ext>
            </a:extLst>
          </p:cNvPr>
          <p:cNvSpPr txBox="1"/>
          <p:nvPr/>
        </p:nvSpPr>
        <p:spPr>
          <a:xfrm>
            <a:off x="117226" y="5227292"/>
            <a:ext cx="9026774" cy="954107"/>
          </a:xfrm>
          <a:prstGeom prst="rect">
            <a:avLst/>
          </a:prstGeom>
          <a:noFill/>
        </p:spPr>
        <p:txBody>
          <a:bodyPr wrap="square" rtlCol="0">
            <a:spAutoFit/>
          </a:bodyPr>
          <a:lstStyle/>
          <a:p>
            <a:pPr algn="ctr"/>
            <a:r>
              <a:rPr lang="en-US" sz="2800" b="1" dirty="0">
                <a:solidFill>
                  <a:srgbClr val="C00000"/>
                </a:solidFill>
                <a:latin typeface="Cambria" panose="02040503050406030204" pitchFamily="18" charset="0"/>
              </a:rPr>
              <a:t>More cells </a:t>
            </a:r>
            <a:r>
              <a:rPr lang="en-US" sz="2800" dirty="0">
                <a:latin typeface="Cambria" panose="02040503050406030204" pitchFamily="18" charset="0"/>
              </a:rPr>
              <a:t>experience bit flips</a:t>
            </a:r>
            <a:br>
              <a:rPr lang="en-US" sz="2800" dirty="0">
                <a:latin typeface="Cambria" panose="02040503050406030204" pitchFamily="18" charset="0"/>
              </a:rPr>
            </a:br>
            <a:r>
              <a:rPr lang="en-US" sz="2800" dirty="0">
                <a:latin typeface="Cambria" panose="02040503050406030204" pitchFamily="18" charset="0"/>
              </a:rPr>
              <a:t>as </a:t>
            </a:r>
            <a:r>
              <a:rPr lang="en-US" sz="2800" b="1" dirty="0">
                <a:solidFill>
                  <a:srgbClr val="C00000"/>
                </a:solidFill>
                <a:latin typeface="Cambria" panose="02040503050406030204" pitchFamily="18" charset="0"/>
              </a:rPr>
              <a:t>temperature increases</a:t>
            </a:r>
          </a:p>
        </p:txBody>
      </p:sp>
      <p:sp>
        <p:nvSpPr>
          <p:cNvPr id="17" name="Title 1">
            <a:extLst>
              <a:ext uri="{FF2B5EF4-FFF2-40B4-BE49-F238E27FC236}">
                <a16:creationId xmlns:a16="http://schemas.microsoft.com/office/drawing/2014/main" id="{F7822F4D-9F43-9344-A320-226992D2ABB0}"/>
              </a:ext>
            </a:extLst>
          </p:cNvPr>
          <p:cNvSpPr>
            <a:spLocks noGrp="1"/>
          </p:cNvSpPr>
          <p:nvPr>
            <p:ph type="title"/>
          </p:nvPr>
        </p:nvSpPr>
        <p:spPr/>
        <p:txBody>
          <a:bodyPr/>
          <a:lstStyle/>
          <a:p>
            <a:r>
              <a:rPr lang="en-US" dirty="0"/>
              <a:t>Temperature’s Impact at DRAM Row Granularity</a:t>
            </a:r>
          </a:p>
        </p:txBody>
      </p:sp>
      <p:sp>
        <p:nvSpPr>
          <p:cNvPr id="6" name="Slide Number Placeholder 3">
            <a:extLst>
              <a:ext uri="{FF2B5EF4-FFF2-40B4-BE49-F238E27FC236}">
                <a16:creationId xmlns:a16="http://schemas.microsoft.com/office/drawing/2014/main" id="{5C4AFFD4-3938-E3F6-AEE8-6A186597AF6D}"/>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18</a:t>
            </a:fld>
            <a:endParaRPr lang="en-US" dirty="0"/>
          </a:p>
        </p:txBody>
      </p:sp>
      <p:pic>
        <p:nvPicPr>
          <p:cNvPr id="7" name="Graphic 17">
            <a:extLst>
              <a:ext uri="{FF2B5EF4-FFF2-40B4-BE49-F238E27FC236}">
                <a16:creationId xmlns:a16="http://schemas.microsoft.com/office/drawing/2014/main" id="{C49B7C2F-190C-71F7-5F9F-ACD2192CFFD4}"/>
              </a:ext>
            </a:extLst>
          </p:cNvPr>
          <p:cNvPicPr>
            <a:picLocks noChangeAspect="1"/>
          </p:cNvPicPr>
          <p:nvPr/>
        </p:nvPicPr>
        <p:blipFill rotWithShape="1">
          <a:blip r:embed="rId4"/>
          <a:srcRect l="19967" t="19770" r="20058" b="17991"/>
          <a:stretch/>
        </p:blipFill>
        <p:spPr>
          <a:xfrm>
            <a:off x="8198518" y="670467"/>
            <a:ext cx="822960" cy="854004"/>
          </a:xfrm>
          <a:prstGeom prst="ellipse">
            <a:avLst/>
          </a:prstGeom>
        </p:spPr>
      </p:pic>
      <p:sp>
        <p:nvSpPr>
          <p:cNvPr id="9" name="TextBox 8">
            <a:extLst>
              <a:ext uri="{FF2B5EF4-FFF2-40B4-BE49-F238E27FC236}">
                <a16:creationId xmlns:a16="http://schemas.microsoft.com/office/drawing/2014/main" id="{01EC7021-32C5-96FC-1D84-354474D6BD7A}"/>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41481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74C7-9EA5-D633-0120-F5A34CC49655}"/>
              </a:ext>
            </a:extLst>
          </p:cNvPr>
          <p:cNvSpPr>
            <a:spLocks noGrp="1"/>
          </p:cNvSpPr>
          <p:nvPr>
            <p:ph type="title"/>
          </p:nvPr>
        </p:nvSpPr>
        <p:spPr/>
        <p:txBody>
          <a:bodyPr/>
          <a:lstStyle/>
          <a:p>
            <a:r>
              <a:rPr lang="en-US" dirty="0"/>
              <a:t>RowHammer Mitigation across Generations</a:t>
            </a:r>
          </a:p>
        </p:txBody>
      </p:sp>
      <p:pic>
        <p:nvPicPr>
          <p:cNvPr id="4" name="Picture 3">
            <a:extLst>
              <a:ext uri="{FF2B5EF4-FFF2-40B4-BE49-F238E27FC236}">
                <a16:creationId xmlns:a16="http://schemas.microsoft.com/office/drawing/2014/main" id="{17C07CFD-3EDB-CB94-A15D-427481794374}"/>
              </a:ext>
            </a:extLst>
          </p:cNvPr>
          <p:cNvPicPr>
            <a:picLocks noChangeAspect="1"/>
          </p:cNvPicPr>
          <p:nvPr/>
        </p:nvPicPr>
        <p:blipFill rotWithShape="1">
          <a:blip r:embed="rId2"/>
          <a:srcRect l="12390" t="9371" r="9553" b="18975"/>
          <a:stretch/>
        </p:blipFill>
        <p:spPr>
          <a:xfrm>
            <a:off x="1218541" y="1488816"/>
            <a:ext cx="7137584" cy="2184034"/>
          </a:xfrm>
          <a:prstGeom prst="rect">
            <a:avLst/>
          </a:prstGeom>
        </p:spPr>
      </p:pic>
      <p:pic>
        <p:nvPicPr>
          <p:cNvPr id="5" name="Picture 4">
            <a:extLst>
              <a:ext uri="{FF2B5EF4-FFF2-40B4-BE49-F238E27FC236}">
                <a16:creationId xmlns:a16="http://schemas.microsoft.com/office/drawing/2014/main" id="{C26910DD-374F-31B3-63C2-E01DBD101D68}"/>
              </a:ext>
            </a:extLst>
          </p:cNvPr>
          <p:cNvPicPr>
            <a:picLocks noChangeAspect="1"/>
          </p:cNvPicPr>
          <p:nvPr/>
        </p:nvPicPr>
        <p:blipFill rotWithShape="1">
          <a:blip r:embed="rId3"/>
          <a:srcRect l="12257" t="9418" r="9295" b="18927"/>
          <a:stretch/>
        </p:blipFill>
        <p:spPr>
          <a:xfrm>
            <a:off x="1201307" y="1488816"/>
            <a:ext cx="7173209" cy="2184034"/>
          </a:xfrm>
          <a:prstGeom prst="rect">
            <a:avLst/>
          </a:prstGeom>
        </p:spPr>
      </p:pic>
      <p:pic>
        <p:nvPicPr>
          <p:cNvPr id="6" name="Picture 5">
            <a:extLst>
              <a:ext uri="{FF2B5EF4-FFF2-40B4-BE49-F238E27FC236}">
                <a16:creationId xmlns:a16="http://schemas.microsoft.com/office/drawing/2014/main" id="{DE22A5E4-98FA-4581-D0B3-3801209FB8E1}"/>
              </a:ext>
            </a:extLst>
          </p:cNvPr>
          <p:cNvPicPr>
            <a:picLocks noChangeAspect="1"/>
          </p:cNvPicPr>
          <p:nvPr/>
        </p:nvPicPr>
        <p:blipFill rotWithShape="1">
          <a:blip r:embed="rId4"/>
          <a:srcRect l="12318" t="9379" r="9625" b="18966"/>
          <a:stretch/>
        </p:blipFill>
        <p:spPr>
          <a:xfrm>
            <a:off x="1211963" y="1488815"/>
            <a:ext cx="7137583" cy="2184035"/>
          </a:xfrm>
          <a:prstGeom prst="rect">
            <a:avLst/>
          </a:prstGeom>
        </p:spPr>
      </p:pic>
      <p:pic>
        <p:nvPicPr>
          <p:cNvPr id="7" name="Picture 6">
            <a:extLst>
              <a:ext uri="{FF2B5EF4-FFF2-40B4-BE49-F238E27FC236}">
                <a16:creationId xmlns:a16="http://schemas.microsoft.com/office/drawing/2014/main" id="{E3C726B1-A976-6EAF-CAB6-DBCC2907CF0A}"/>
              </a:ext>
            </a:extLst>
          </p:cNvPr>
          <p:cNvPicPr>
            <a:picLocks noChangeAspect="1"/>
          </p:cNvPicPr>
          <p:nvPr/>
        </p:nvPicPr>
        <p:blipFill rotWithShape="1">
          <a:blip r:embed="rId5"/>
          <a:srcRect l="12217" t="8859" r="9714" b="19428"/>
          <a:stretch/>
        </p:blipFill>
        <p:spPr>
          <a:xfrm>
            <a:off x="1199605" y="1474892"/>
            <a:ext cx="7138575" cy="2185845"/>
          </a:xfrm>
          <a:prstGeom prst="rect">
            <a:avLst/>
          </a:prstGeom>
        </p:spPr>
      </p:pic>
      <p:pic>
        <p:nvPicPr>
          <p:cNvPr id="8" name="Picture 7">
            <a:extLst>
              <a:ext uri="{FF2B5EF4-FFF2-40B4-BE49-F238E27FC236}">
                <a16:creationId xmlns:a16="http://schemas.microsoft.com/office/drawing/2014/main" id="{4D561A5E-179B-99DF-E987-C132DB3E2ECB}"/>
              </a:ext>
            </a:extLst>
          </p:cNvPr>
          <p:cNvPicPr>
            <a:picLocks noChangeAspect="1"/>
          </p:cNvPicPr>
          <p:nvPr/>
        </p:nvPicPr>
        <p:blipFill rotWithShape="1">
          <a:blip r:embed="rId6"/>
          <a:srcRect l="12217" t="9196" r="9714" b="19090"/>
          <a:stretch/>
        </p:blipFill>
        <p:spPr>
          <a:xfrm>
            <a:off x="1199605" y="1481199"/>
            <a:ext cx="7138575" cy="2185845"/>
          </a:xfrm>
          <a:prstGeom prst="rect">
            <a:avLst/>
          </a:prstGeom>
        </p:spPr>
      </p:pic>
      <p:pic>
        <p:nvPicPr>
          <p:cNvPr id="9" name="Picture 8">
            <a:extLst>
              <a:ext uri="{FF2B5EF4-FFF2-40B4-BE49-F238E27FC236}">
                <a16:creationId xmlns:a16="http://schemas.microsoft.com/office/drawing/2014/main" id="{B6174134-2F25-1888-29AC-E8B1FDE3E15E}"/>
              </a:ext>
            </a:extLst>
          </p:cNvPr>
          <p:cNvPicPr>
            <a:picLocks noChangeAspect="1"/>
          </p:cNvPicPr>
          <p:nvPr/>
        </p:nvPicPr>
        <p:blipFill rotWithShape="1">
          <a:blip r:embed="rId7"/>
          <a:srcRect l="12218" t="8477" r="9714" b="19869"/>
          <a:stretch/>
        </p:blipFill>
        <p:spPr>
          <a:xfrm>
            <a:off x="1198836" y="1458261"/>
            <a:ext cx="7138577" cy="2184034"/>
          </a:xfrm>
          <a:prstGeom prst="rect">
            <a:avLst/>
          </a:prstGeom>
        </p:spPr>
      </p:pic>
      <p:pic>
        <p:nvPicPr>
          <p:cNvPr id="10" name="Picture 9">
            <a:extLst>
              <a:ext uri="{FF2B5EF4-FFF2-40B4-BE49-F238E27FC236}">
                <a16:creationId xmlns:a16="http://schemas.microsoft.com/office/drawing/2014/main" id="{BEFCBCDF-F939-0E34-75F6-EB6B291FC854}"/>
              </a:ext>
            </a:extLst>
          </p:cNvPr>
          <p:cNvPicPr>
            <a:picLocks noChangeAspect="1"/>
          </p:cNvPicPr>
          <p:nvPr/>
        </p:nvPicPr>
        <p:blipFill rotWithShape="1">
          <a:blip r:embed="rId8"/>
          <a:srcRect l="12161" t="8859" r="9782" b="19428"/>
          <a:stretch/>
        </p:blipFill>
        <p:spPr>
          <a:xfrm>
            <a:off x="1184126" y="1464540"/>
            <a:ext cx="7137583" cy="2185846"/>
          </a:xfrm>
          <a:prstGeom prst="rect">
            <a:avLst/>
          </a:prstGeom>
        </p:spPr>
      </p:pic>
      <p:sp>
        <p:nvSpPr>
          <p:cNvPr id="11" name="TextBox 10">
            <a:extLst>
              <a:ext uri="{FF2B5EF4-FFF2-40B4-BE49-F238E27FC236}">
                <a16:creationId xmlns:a16="http://schemas.microsoft.com/office/drawing/2014/main" id="{52776BA7-0218-E1A3-3545-385DE55216C0}"/>
              </a:ext>
            </a:extLst>
          </p:cNvPr>
          <p:cNvSpPr txBox="1"/>
          <p:nvPr/>
        </p:nvSpPr>
        <p:spPr>
          <a:xfrm>
            <a:off x="159145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2" name="TextBox 11">
            <a:extLst>
              <a:ext uri="{FF2B5EF4-FFF2-40B4-BE49-F238E27FC236}">
                <a16:creationId xmlns:a16="http://schemas.microsoft.com/office/drawing/2014/main" id="{A88B42B1-A51F-99F3-F8D3-1454357DC992}"/>
              </a:ext>
            </a:extLst>
          </p:cNvPr>
          <p:cNvSpPr txBox="1"/>
          <p:nvPr/>
        </p:nvSpPr>
        <p:spPr>
          <a:xfrm>
            <a:off x="3593904"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3" name="TextBox 12">
            <a:extLst>
              <a:ext uri="{FF2B5EF4-FFF2-40B4-BE49-F238E27FC236}">
                <a16:creationId xmlns:a16="http://schemas.microsoft.com/office/drawing/2014/main" id="{0B73DCB0-586C-B73A-319E-FC1E704290D8}"/>
              </a:ext>
            </a:extLst>
          </p:cNvPr>
          <p:cNvSpPr txBox="1"/>
          <p:nvPr/>
        </p:nvSpPr>
        <p:spPr>
          <a:xfrm>
            <a:off x="5611608"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4" name="TextBox 13">
            <a:extLst>
              <a:ext uri="{FF2B5EF4-FFF2-40B4-BE49-F238E27FC236}">
                <a16:creationId xmlns:a16="http://schemas.microsoft.com/office/drawing/2014/main" id="{6AADBB32-C4A1-EE72-1248-3DBD4EBE4DFE}"/>
              </a:ext>
            </a:extLst>
          </p:cNvPr>
          <p:cNvSpPr txBox="1"/>
          <p:nvPr/>
        </p:nvSpPr>
        <p:spPr>
          <a:xfrm>
            <a:off x="766994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15" name="TextBox 14">
            <a:extLst>
              <a:ext uri="{FF2B5EF4-FFF2-40B4-BE49-F238E27FC236}">
                <a16:creationId xmlns:a16="http://schemas.microsoft.com/office/drawing/2014/main" id="{04810EDB-263B-7889-88DF-884B7BE5E124}"/>
              </a:ext>
            </a:extLst>
          </p:cNvPr>
          <p:cNvSpPr txBox="1"/>
          <p:nvPr/>
        </p:nvSpPr>
        <p:spPr>
          <a:xfrm>
            <a:off x="160607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6" name="TextBox 15">
            <a:extLst>
              <a:ext uri="{FF2B5EF4-FFF2-40B4-BE49-F238E27FC236}">
                <a16:creationId xmlns:a16="http://schemas.microsoft.com/office/drawing/2014/main" id="{CD8B0C9F-41C7-F1A4-C165-7690F653A33D}"/>
              </a:ext>
            </a:extLst>
          </p:cNvPr>
          <p:cNvSpPr txBox="1"/>
          <p:nvPr/>
        </p:nvSpPr>
        <p:spPr>
          <a:xfrm>
            <a:off x="3608530"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7" name="TextBox 16">
            <a:extLst>
              <a:ext uri="{FF2B5EF4-FFF2-40B4-BE49-F238E27FC236}">
                <a16:creationId xmlns:a16="http://schemas.microsoft.com/office/drawing/2014/main" id="{7DBDB180-BC2E-82E9-C24C-0B76DAD7F33E}"/>
              </a:ext>
            </a:extLst>
          </p:cNvPr>
          <p:cNvSpPr txBox="1"/>
          <p:nvPr/>
        </p:nvSpPr>
        <p:spPr>
          <a:xfrm>
            <a:off x="5626234"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8" name="TextBox 17">
            <a:extLst>
              <a:ext uri="{FF2B5EF4-FFF2-40B4-BE49-F238E27FC236}">
                <a16:creationId xmlns:a16="http://schemas.microsoft.com/office/drawing/2014/main" id="{328F8FA3-B930-D537-D36F-3AAA7F3B3CC7}"/>
              </a:ext>
            </a:extLst>
          </p:cNvPr>
          <p:cNvSpPr txBox="1"/>
          <p:nvPr/>
        </p:nvSpPr>
        <p:spPr>
          <a:xfrm>
            <a:off x="768456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19" name="Picture 18">
            <a:extLst>
              <a:ext uri="{FF2B5EF4-FFF2-40B4-BE49-F238E27FC236}">
                <a16:creationId xmlns:a16="http://schemas.microsoft.com/office/drawing/2014/main" id="{A427D8BE-AE3D-C4E3-A728-E70D2DDB316D}"/>
              </a:ext>
            </a:extLst>
          </p:cNvPr>
          <p:cNvPicPr>
            <a:picLocks noChangeAspect="1"/>
          </p:cNvPicPr>
          <p:nvPr/>
        </p:nvPicPr>
        <p:blipFill>
          <a:blip r:embed="rId9"/>
          <a:stretch>
            <a:fillRect/>
          </a:stretch>
        </p:blipFill>
        <p:spPr>
          <a:xfrm>
            <a:off x="1176210" y="1163212"/>
            <a:ext cx="7173209" cy="276711"/>
          </a:xfrm>
          <a:prstGeom prst="rect">
            <a:avLst/>
          </a:prstGeom>
        </p:spPr>
      </p:pic>
      <p:grpSp>
        <p:nvGrpSpPr>
          <p:cNvPr id="20" name="Group 19">
            <a:extLst>
              <a:ext uri="{FF2B5EF4-FFF2-40B4-BE49-F238E27FC236}">
                <a16:creationId xmlns:a16="http://schemas.microsoft.com/office/drawing/2014/main" id="{FDCAB6C3-708B-B6C9-A753-887596DC5C0C}"/>
              </a:ext>
            </a:extLst>
          </p:cNvPr>
          <p:cNvGrpSpPr/>
          <p:nvPr/>
        </p:nvGrpSpPr>
        <p:grpSpPr>
          <a:xfrm>
            <a:off x="1909287" y="1488815"/>
            <a:ext cx="2648903" cy="2209853"/>
            <a:chOff x="2127003" y="3624503"/>
            <a:chExt cx="2648903" cy="2209853"/>
          </a:xfrm>
        </p:grpSpPr>
        <p:cxnSp>
          <p:nvCxnSpPr>
            <p:cNvPr id="21" name="Straight Connector 20">
              <a:extLst>
                <a:ext uri="{FF2B5EF4-FFF2-40B4-BE49-F238E27FC236}">
                  <a16:creationId xmlns:a16="http://schemas.microsoft.com/office/drawing/2014/main" id="{769CC9C4-05D5-D704-E4AE-8A87435E46E4}"/>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5C0916-61B9-6416-F69F-E4B1FAD75F87}"/>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ABC1A9-04F1-6C62-A00E-4B8C2476B5D0}"/>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9E076F-4220-990E-6F5D-DB1806C8A937}"/>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8DD1B9-B9DA-EE2D-05DA-EAC533E31A87}"/>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492C6-41FA-0301-3451-39B870F34166}"/>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000073-CAF7-BEC9-DCFB-BDFA842AC4D8}"/>
                </a:ext>
              </a:extLst>
            </p:cNvPr>
            <p:cNvSpPr txBox="1"/>
            <p:nvPr/>
          </p:nvSpPr>
          <p:spPr>
            <a:xfrm rot="16200000">
              <a:off x="1832692" y="5219584"/>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5294"/>
                  </a:solidFill>
                  <a:effectLst/>
                  <a:uLnTx/>
                  <a:uFillTx/>
                  <a:latin typeface="Calibri" panose="020F0502020204030204"/>
                  <a:ea typeface="+mn-ea"/>
                  <a:cs typeface="+mn-cs"/>
                </a:rPr>
                <a:t>DDR3-old</a:t>
              </a:r>
            </a:p>
          </p:txBody>
        </p:sp>
        <p:sp>
          <p:nvSpPr>
            <p:cNvPr id="28" name="TextBox 27">
              <a:extLst>
                <a:ext uri="{FF2B5EF4-FFF2-40B4-BE49-F238E27FC236}">
                  <a16:creationId xmlns:a16="http://schemas.microsoft.com/office/drawing/2014/main" id="{5A76E602-FA0A-346C-B3A3-13C8122A0FE0}"/>
                </a:ext>
              </a:extLst>
            </p:cNvPr>
            <p:cNvSpPr txBox="1"/>
            <p:nvPr/>
          </p:nvSpPr>
          <p:spPr>
            <a:xfrm rot="16200000">
              <a:off x="2760332" y="5191840"/>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A93"/>
                  </a:solidFill>
                  <a:effectLst/>
                  <a:uLnTx/>
                  <a:uFillTx/>
                  <a:latin typeface="Calibri" panose="020F0502020204030204"/>
                  <a:ea typeface="+mn-ea"/>
                  <a:cs typeface="+mn-cs"/>
                </a:rPr>
                <a:t>DDR3-new</a:t>
              </a:r>
            </a:p>
          </p:txBody>
        </p:sp>
        <p:sp>
          <p:nvSpPr>
            <p:cNvPr id="29" name="TextBox 28">
              <a:extLst>
                <a:ext uri="{FF2B5EF4-FFF2-40B4-BE49-F238E27FC236}">
                  <a16:creationId xmlns:a16="http://schemas.microsoft.com/office/drawing/2014/main" id="{CD711298-9277-1BD1-A27D-754FEDCC307A}"/>
                </a:ext>
              </a:extLst>
            </p:cNvPr>
            <p:cNvSpPr txBox="1"/>
            <p:nvPr/>
          </p:nvSpPr>
          <p:spPr>
            <a:xfrm rot="16200000">
              <a:off x="3035208" y="5225082"/>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83E3"/>
                  </a:solidFill>
                  <a:effectLst/>
                  <a:uLnTx/>
                  <a:uFillTx/>
                  <a:latin typeface="Calibri" panose="020F0502020204030204"/>
                  <a:ea typeface="+mn-ea"/>
                  <a:cs typeface="+mn-cs"/>
                </a:rPr>
                <a:t>DDR4-old</a:t>
              </a:r>
            </a:p>
          </p:txBody>
        </p:sp>
        <p:sp>
          <p:nvSpPr>
            <p:cNvPr id="30" name="TextBox 29">
              <a:extLst>
                <a:ext uri="{FF2B5EF4-FFF2-40B4-BE49-F238E27FC236}">
                  <a16:creationId xmlns:a16="http://schemas.microsoft.com/office/drawing/2014/main" id="{9F94ED55-9729-FF33-E4C0-4ED9CE7BE68F}"/>
                </a:ext>
              </a:extLst>
            </p:cNvPr>
            <p:cNvSpPr txBox="1"/>
            <p:nvPr/>
          </p:nvSpPr>
          <p:spPr>
            <a:xfrm rot="16200000">
              <a:off x="3212066" y="5165766"/>
              <a:ext cx="1003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8302E"/>
                  </a:solidFill>
                  <a:effectLst/>
                  <a:uLnTx/>
                  <a:uFillTx/>
                  <a:latin typeface="Calibri" panose="020F0502020204030204"/>
                  <a:ea typeface="+mn-ea"/>
                  <a:cs typeface="+mn-cs"/>
                </a:rPr>
                <a:t>LPDDR4-1x</a:t>
              </a:r>
            </a:p>
          </p:txBody>
        </p:sp>
        <p:sp>
          <p:nvSpPr>
            <p:cNvPr id="31" name="TextBox 30">
              <a:extLst>
                <a:ext uri="{FF2B5EF4-FFF2-40B4-BE49-F238E27FC236}">
                  <a16:creationId xmlns:a16="http://schemas.microsoft.com/office/drawing/2014/main" id="{3AAF2D2B-7DB7-FA67-55FC-07C9718EFFBB}"/>
                </a:ext>
              </a:extLst>
            </p:cNvPr>
            <p:cNvSpPr txBox="1"/>
            <p:nvPr/>
          </p:nvSpPr>
          <p:spPr>
            <a:xfrm rot="16200000">
              <a:off x="3682706" y="5185572"/>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6E"/>
                  </a:solidFill>
                  <a:effectLst/>
                  <a:uLnTx/>
                  <a:uFillTx/>
                  <a:latin typeface="Calibri" panose="020F0502020204030204"/>
                  <a:ea typeface="+mn-ea"/>
                  <a:cs typeface="+mn-cs"/>
                </a:rPr>
                <a:t>DDR4-new</a:t>
              </a:r>
            </a:p>
          </p:txBody>
        </p:sp>
        <p:sp>
          <p:nvSpPr>
            <p:cNvPr id="32" name="TextBox 31">
              <a:extLst>
                <a:ext uri="{FF2B5EF4-FFF2-40B4-BE49-F238E27FC236}">
                  <a16:creationId xmlns:a16="http://schemas.microsoft.com/office/drawing/2014/main" id="{3A250D5E-6686-4FE0-B944-C0185B349F65}"/>
                </a:ext>
              </a:extLst>
            </p:cNvPr>
            <p:cNvSpPr txBox="1"/>
            <p:nvPr/>
          </p:nvSpPr>
          <p:spPr>
            <a:xfrm rot="16200000">
              <a:off x="4118514" y="5170865"/>
              <a:ext cx="10070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26F55"/>
                  </a:solidFill>
                  <a:effectLst/>
                  <a:uLnTx/>
                  <a:uFillTx/>
                  <a:latin typeface="Calibri" panose="020F0502020204030204"/>
                  <a:ea typeface="+mn-ea"/>
                  <a:cs typeface="+mn-cs"/>
                </a:rPr>
                <a:t>LPDDR4-1y</a:t>
              </a:r>
            </a:p>
          </p:txBody>
        </p:sp>
      </p:grpSp>
      <p:sp>
        <p:nvSpPr>
          <p:cNvPr id="33" name="TextBox 32">
            <a:extLst>
              <a:ext uri="{FF2B5EF4-FFF2-40B4-BE49-F238E27FC236}">
                <a16:creationId xmlns:a16="http://schemas.microsoft.com/office/drawing/2014/main" id="{E795C07E-16C6-AADF-63AD-20D5F88F3274}"/>
              </a:ext>
            </a:extLst>
          </p:cNvPr>
          <p:cNvSpPr txBox="1"/>
          <p:nvPr/>
        </p:nvSpPr>
        <p:spPr>
          <a:xfrm>
            <a:off x="6481895" y="2789585"/>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34" name="TextBox 33">
            <a:extLst>
              <a:ext uri="{FF2B5EF4-FFF2-40B4-BE49-F238E27FC236}">
                <a16:creationId xmlns:a16="http://schemas.microsoft.com/office/drawing/2014/main" id="{DC2D237C-8E10-F672-FBAF-DA271239A0CF}"/>
              </a:ext>
            </a:extLst>
          </p:cNvPr>
          <p:cNvSpPr txBox="1"/>
          <p:nvPr/>
        </p:nvSpPr>
        <p:spPr>
          <a:xfrm>
            <a:off x="6585831" y="2058335"/>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35" name="TextBox 34">
            <a:extLst>
              <a:ext uri="{FF2B5EF4-FFF2-40B4-BE49-F238E27FC236}">
                <a16:creationId xmlns:a16="http://schemas.microsoft.com/office/drawing/2014/main" id="{A7E23E07-B938-9F63-AF97-51A5F7E5ACAE}"/>
              </a:ext>
            </a:extLst>
          </p:cNvPr>
          <p:cNvSpPr txBox="1"/>
          <p:nvPr/>
        </p:nvSpPr>
        <p:spPr>
          <a:xfrm>
            <a:off x="7804250" y="1546830"/>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6406335-2D24-517E-1ADD-0BFA2EC16A93}"/>
              </a:ext>
            </a:extLst>
          </p:cNvPr>
          <p:cNvSpPr/>
          <p:nvPr/>
        </p:nvSpPr>
        <p:spPr>
          <a:xfrm>
            <a:off x="7589263" y="1216720"/>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00ED0623-8176-F880-D83C-3EFB4D6153D4}"/>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368214" y="1485120"/>
            <a:ext cx="817522" cy="2695203"/>
          </a:xfrm>
          <a:prstGeom prst="rect">
            <a:avLst/>
          </a:prstGeom>
        </p:spPr>
      </p:pic>
      <p:sp>
        <p:nvSpPr>
          <p:cNvPr id="38" name="TextBox 37">
            <a:extLst>
              <a:ext uri="{FF2B5EF4-FFF2-40B4-BE49-F238E27FC236}">
                <a16:creationId xmlns:a16="http://schemas.microsoft.com/office/drawing/2014/main" id="{72925073-89FE-05AF-099E-BFE7DBAEEE91}"/>
              </a:ext>
            </a:extLst>
          </p:cNvPr>
          <p:cNvSpPr txBox="1"/>
          <p:nvPr/>
        </p:nvSpPr>
        <p:spPr>
          <a:xfrm>
            <a:off x="1561403" y="3860861"/>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cxnSp>
        <p:nvCxnSpPr>
          <p:cNvPr id="45" name="Straight Arrow Connector 44">
            <a:extLst>
              <a:ext uri="{FF2B5EF4-FFF2-40B4-BE49-F238E27FC236}">
                <a16:creationId xmlns:a16="http://schemas.microsoft.com/office/drawing/2014/main" id="{B399A845-45CD-9F21-59A8-BED1818AD63F}"/>
              </a:ext>
            </a:extLst>
          </p:cNvPr>
          <p:cNvCxnSpPr/>
          <p:nvPr/>
        </p:nvCxnSpPr>
        <p:spPr>
          <a:xfrm>
            <a:off x="8374516" y="1546830"/>
            <a:ext cx="0" cy="3077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9DB827C-4B03-3100-BC40-A3EF6871A3C1}"/>
              </a:ext>
            </a:extLst>
          </p:cNvPr>
          <p:cNvSpPr txBox="1"/>
          <p:nvPr/>
        </p:nvSpPr>
        <p:spPr>
          <a:xfrm>
            <a:off x="8380412" y="1485275"/>
            <a:ext cx="683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14%</a:t>
            </a:r>
          </a:p>
        </p:txBody>
      </p:sp>
      <p:sp>
        <p:nvSpPr>
          <p:cNvPr id="52" name="TextBox 51">
            <a:extLst>
              <a:ext uri="{FF2B5EF4-FFF2-40B4-BE49-F238E27FC236}">
                <a16:creationId xmlns:a16="http://schemas.microsoft.com/office/drawing/2014/main" id="{2C90E72D-A43B-399B-49A7-259AC7EB56FB}"/>
              </a:ext>
            </a:extLst>
          </p:cNvPr>
          <p:cNvSpPr txBox="1"/>
          <p:nvPr/>
        </p:nvSpPr>
        <p:spPr>
          <a:xfrm>
            <a:off x="1" y="5528527"/>
            <a:ext cx="88868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webkit-standard"/>
                <a:ea typeface="+mn-ea"/>
                <a:cs typeface="+mn-cs"/>
              </a:rPr>
              <a:t>J. S. Kim, M. Patel, A. G.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Yaglikci</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H. Hassan, R. Azizi, L.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Orosa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and O.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Mutlu</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1" i="0" u="none" strike="noStrike" kern="1200" cap="none" spc="0" normalizeH="0" baseline="0" noProof="0" dirty="0">
                <a:ln>
                  <a:noFill/>
                </a:ln>
                <a:solidFill>
                  <a:srgbClr val="000000"/>
                </a:solidFill>
                <a:effectLst/>
                <a:uLnTx/>
                <a:uFillTx/>
                <a:latin typeface="-webkit-standard"/>
                <a:ea typeface="+mn-ea"/>
                <a:cs typeface="+mn-cs"/>
                <a:hlinkClick r:id="rId11"/>
              </a:rPr>
              <a:t>"Revisiting RowHammer: An Experimental Analysis of Modern Devices and Mitigation Techniques,”</a:t>
            </a:r>
            <a:r>
              <a:rPr kumimoji="0" lang="en-US" sz="1600" b="1"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in </a:t>
            </a:r>
            <a:r>
              <a:rPr kumimoji="0" lang="en-US" sz="1600" b="0" i="1" u="none" strike="noStrike" kern="1200" cap="none" spc="0" normalizeH="0" baseline="0" noProof="0" dirty="0">
                <a:ln>
                  <a:noFill/>
                </a:ln>
                <a:solidFill>
                  <a:srgbClr val="000000"/>
                </a:solidFill>
                <a:effectLst/>
                <a:uLnTx/>
                <a:uFillTx/>
                <a:latin typeface="-webkit-standard"/>
                <a:ea typeface="+mn-ea"/>
                <a:cs typeface="+mn-cs"/>
              </a:rPr>
              <a:t>ISCA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2020.</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34780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b="1" dirty="0"/>
              <a:t>[ISCA 2023]</a:t>
            </a:r>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228600" y="980728"/>
            <a:ext cx="8610600" cy="5153025"/>
          </a:xfrm>
        </p:spPr>
        <p:txBody>
          <a:bodyPr/>
          <a:lstStyle/>
          <a:p>
            <a:r>
              <a:rPr lang="en-US" sz="1800" b="0" i="0" dirty="0" err="1">
                <a:solidFill>
                  <a:srgbClr val="000000"/>
                </a:solidFill>
                <a:effectLst/>
              </a:rPr>
              <a:t>Haocong</a:t>
            </a:r>
            <a:r>
              <a:rPr lang="en-US" sz="1800" b="0" i="0" dirty="0">
                <a:solidFill>
                  <a:srgbClr val="000000"/>
                </a:solidFill>
                <a:effectLst/>
              </a:rPr>
              <a:t> Luo, </a:t>
            </a:r>
            <a:r>
              <a:rPr lang="en-US" sz="1800" b="0" i="0" dirty="0" err="1">
                <a:solidFill>
                  <a:srgbClr val="000000"/>
                </a:solidFill>
                <a:effectLst/>
              </a:rPr>
              <a:t>Ataberk</a:t>
            </a:r>
            <a:r>
              <a:rPr lang="en-US" sz="1800" b="0" i="0" dirty="0">
                <a:solidFill>
                  <a:srgbClr val="000000"/>
                </a:solidFill>
                <a:effectLst/>
              </a:rPr>
              <a:t> </a:t>
            </a:r>
            <a:r>
              <a:rPr lang="en-US" sz="1800" b="0" i="0" dirty="0" err="1">
                <a:solidFill>
                  <a:srgbClr val="000000"/>
                </a:solidFill>
                <a:effectLst/>
              </a:rPr>
              <a:t>Olgun</a:t>
            </a:r>
            <a:r>
              <a:rPr lang="en-US" sz="1800" b="0" i="0" dirty="0">
                <a:solidFill>
                  <a:srgbClr val="000000"/>
                </a:solidFill>
                <a:effectLst/>
              </a:rPr>
              <a:t>, </a:t>
            </a:r>
            <a:r>
              <a:rPr lang="en-US" sz="1800" b="0" i="0" dirty="0" err="1">
                <a:solidFill>
                  <a:srgbClr val="000000"/>
                </a:solidFill>
                <a:effectLst/>
              </a:rPr>
              <a:t>Giray</a:t>
            </a:r>
            <a:r>
              <a:rPr lang="en-US" sz="1800" b="0" i="0" dirty="0">
                <a:solidFill>
                  <a:srgbClr val="000000"/>
                </a:solidFill>
                <a:effectLst/>
              </a:rPr>
              <a:t> </a:t>
            </a:r>
            <a:r>
              <a:rPr lang="en-US" sz="1800" b="0" i="0" dirty="0" err="1">
                <a:solidFill>
                  <a:srgbClr val="000000"/>
                </a:solidFill>
                <a:effectLst/>
              </a:rPr>
              <a:t>Yaglikci</a:t>
            </a:r>
            <a:r>
              <a:rPr lang="en-US" sz="1800" b="0" i="0" dirty="0">
                <a:solidFill>
                  <a:srgbClr val="000000"/>
                </a:solidFill>
                <a:effectLst/>
              </a:rPr>
              <a:t>, Yahya Can </a:t>
            </a:r>
            <a:r>
              <a:rPr lang="en-US" sz="1800" b="0" i="0" dirty="0" err="1">
                <a:solidFill>
                  <a:srgbClr val="000000"/>
                </a:solidFill>
                <a:effectLst/>
              </a:rPr>
              <a:t>Tugrul</a:t>
            </a:r>
            <a:r>
              <a:rPr lang="en-US" sz="1800" b="0" i="0" dirty="0">
                <a:solidFill>
                  <a:srgbClr val="000000"/>
                </a:solidFill>
                <a:effectLst/>
              </a:rPr>
              <a:t>, Steve </a:t>
            </a:r>
            <a:r>
              <a:rPr lang="en-US" sz="1800" b="0" i="0" dirty="0" err="1">
                <a:solidFill>
                  <a:srgbClr val="000000"/>
                </a:solidFill>
                <a:effectLst/>
              </a:rPr>
              <a:t>Rhyner</a:t>
            </a:r>
            <a:r>
              <a:rPr lang="en-US" sz="1800" b="0" i="0" dirty="0">
                <a:solidFill>
                  <a:srgbClr val="000000"/>
                </a:solidFill>
                <a:effectLst/>
              </a:rPr>
              <a:t>, M. Banu </a:t>
            </a:r>
            <a:r>
              <a:rPr lang="en-US" sz="1800" b="0" i="0" dirty="0" err="1">
                <a:solidFill>
                  <a:srgbClr val="000000"/>
                </a:solidFill>
                <a:effectLst/>
              </a:rPr>
              <a:t>Cavlak</a:t>
            </a:r>
            <a:r>
              <a:rPr lang="en-US" sz="1800" b="0" i="0" dirty="0">
                <a:solidFill>
                  <a:srgbClr val="000000"/>
                </a:solidFill>
                <a:effectLst/>
              </a:rPr>
              <a:t>, Joel </a:t>
            </a:r>
            <a:r>
              <a:rPr lang="en-US" sz="1800" b="0" i="0" dirty="0" err="1">
                <a:solidFill>
                  <a:srgbClr val="000000"/>
                </a:solidFill>
                <a:effectLst/>
              </a:rPr>
              <a:t>Lindegger</a:t>
            </a:r>
            <a:r>
              <a:rPr lang="en-US" sz="1800" b="0" i="0" dirty="0">
                <a:solidFill>
                  <a:srgbClr val="000000"/>
                </a:solidFill>
                <a:effectLst/>
              </a:rPr>
              <a:t>, Mohammad </a:t>
            </a:r>
            <a:r>
              <a:rPr lang="en-US" sz="1800" b="0" i="0" dirty="0" err="1">
                <a:solidFill>
                  <a:srgbClr val="000000"/>
                </a:solidFill>
                <a:effectLst/>
              </a:rPr>
              <a:t>Sadrosadati</a:t>
            </a:r>
            <a:r>
              <a:rPr lang="en-US" sz="1800" b="0" i="0" dirty="0">
                <a:solidFill>
                  <a:srgbClr val="000000"/>
                </a:solidFill>
                <a:effectLst/>
              </a:rPr>
              <a:t>, and Onur Mutlu,</a:t>
            </a:r>
            <a:br>
              <a:rPr lang="en-US" sz="1800" b="0" i="0" dirty="0">
                <a:solidFill>
                  <a:srgbClr val="000000"/>
                </a:solidFill>
                <a:effectLst/>
              </a:rPr>
            </a:br>
            <a:r>
              <a:rPr lang="en-US" sz="1800" b="1" i="0" dirty="0">
                <a:solidFill>
                  <a:srgbClr val="0000FF"/>
                </a:solidFill>
                <a:effectLst/>
                <a:hlinkClick r:id="rId2">
                  <a:extLst>
                    <a:ext uri="{A12FA001-AC4F-418D-AE19-62706E023703}">
                      <ahyp:hlinkClr xmlns:ahyp="http://schemas.microsoft.com/office/drawing/2018/hyperlinkcolor" val="tx"/>
                    </a:ext>
                  </a:extLst>
                </a:hlinkClick>
              </a:rPr>
              <a:t>"RowPress: Amplifying Read Disturbance in Modern DRAM Chips"</a:t>
            </a:r>
            <a:br>
              <a:rPr lang="en-US" sz="1800" b="0" i="0" dirty="0">
                <a:solidFill>
                  <a:srgbClr val="000000"/>
                </a:solidFill>
                <a:effectLst/>
              </a:rPr>
            </a:br>
            <a:r>
              <a:rPr lang="en-US" sz="1800" b="0" i="1" dirty="0">
                <a:solidFill>
                  <a:srgbClr val="000000"/>
                </a:solidFill>
                <a:effectLst/>
              </a:rPr>
              <a:t>Proceedings of the </a:t>
            </a:r>
            <a:r>
              <a:rPr lang="en-US" sz="1800" b="0" i="1" dirty="0">
                <a:solidFill>
                  <a:srgbClr val="000000"/>
                </a:solidFill>
                <a:effectLst/>
                <a:hlinkClick r:id="rId3"/>
              </a:rPr>
              <a:t>50th International Symposium on Computer Architecture</a:t>
            </a:r>
            <a:r>
              <a:rPr lang="en-US" sz="1800" b="0" i="1" dirty="0">
                <a:solidFill>
                  <a:srgbClr val="000000"/>
                </a:solidFill>
                <a:effectLst/>
              </a:rPr>
              <a:t> (</a:t>
            </a:r>
            <a:r>
              <a:rPr lang="en-US" sz="1800" b="1" i="1" dirty="0">
                <a:solidFill>
                  <a:srgbClr val="000000"/>
                </a:solidFill>
                <a:effectLst/>
              </a:rPr>
              <a:t>ISCA</a:t>
            </a:r>
            <a:r>
              <a:rPr lang="en-US" sz="1800" b="0" i="1" dirty="0">
                <a:solidFill>
                  <a:srgbClr val="000000"/>
                </a:solidFill>
                <a:effectLst/>
              </a:rPr>
              <a:t>)</a:t>
            </a:r>
            <a:r>
              <a:rPr lang="en-US" sz="1800" b="0" i="0" dirty="0">
                <a:solidFill>
                  <a:srgbClr val="000000"/>
                </a:solidFill>
                <a:effectLst/>
              </a:rPr>
              <a:t>, Orlando, FL, USA, June 2023.</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4"/>
              </a:rPr>
              <a:t>Slides (pptx)</a:t>
            </a:r>
            <a:r>
              <a:rPr lang="en-US" sz="1800" b="0" i="0" dirty="0">
                <a:solidFill>
                  <a:srgbClr val="000000"/>
                </a:solidFill>
                <a:effectLst/>
              </a:rPr>
              <a:t> </a:t>
            </a:r>
            <a:r>
              <a:rPr lang="en-US" sz="1800" b="0" i="0" dirty="0">
                <a:solidFill>
                  <a:srgbClr val="000000"/>
                </a:solidFill>
                <a:effectLst/>
                <a:hlinkClick r:id="rId5"/>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6"/>
              </a:rPr>
              <a:t>Lightning Talk Slides (pptx)</a:t>
            </a:r>
            <a:r>
              <a:rPr lang="en-US" sz="1800" b="0" i="0" dirty="0">
                <a:solidFill>
                  <a:srgbClr val="000000"/>
                </a:solidFill>
                <a:effectLst/>
              </a:rPr>
              <a:t> </a:t>
            </a:r>
            <a:r>
              <a:rPr lang="en-US" sz="1800" b="0" i="0" dirty="0">
                <a:solidFill>
                  <a:srgbClr val="000000"/>
                </a:solidFill>
                <a:effectLst/>
                <a:hlinkClick r:id="rId7"/>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8"/>
              </a:rPr>
              <a:t>Lightning Talk Video</a:t>
            </a:r>
            <a:r>
              <a:rPr lang="en-US" sz="1800" b="0" i="0" dirty="0">
                <a:solidFill>
                  <a:srgbClr val="000000"/>
                </a:solidFill>
                <a:effectLst/>
              </a:rPr>
              <a:t> (3 minutes)]</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9"/>
              </a:rPr>
              <a:t>RowPress Source Code and Datasets (Officially Artifact Evaluated with All Badges)</a:t>
            </a:r>
            <a:r>
              <a:rPr lang="en-US" sz="1800" b="0" i="0" dirty="0">
                <a:solidFill>
                  <a:srgbClr val="000000"/>
                </a:solidFill>
                <a:effectLst/>
              </a:rPr>
              <a:t>]</a:t>
            </a:r>
            <a:br>
              <a:rPr lang="en-US" sz="1800" b="0" i="0" dirty="0">
                <a:solidFill>
                  <a:srgbClr val="000000"/>
                </a:solidFill>
                <a:effectLst/>
              </a:rPr>
            </a:br>
            <a:r>
              <a:rPr lang="en-US" sz="1800" b="1" i="1" dirty="0">
                <a:solidFill>
                  <a:srgbClr val="FF0000"/>
                </a:solidFill>
                <a:effectLst/>
              </a:rPr>
              <a:t>Officially artifact evaluated as available, reusable and reproducible.</a:t>
            </a:r>
            <a:br>
              <a:rPr lang="en-US" sz="1800" b="0" i="0" dirty="0">
                <a:solidFill>
                  <a:srgbClr val="FF0000"/>
                </a:solidFill>
                <a:effectLst/>
              </a:rPr>
            </a:br>
            <a:r>
              <a:rPr lang="en-US" sz="1800" b="1" i="1" dirty="0">
                <a:solidFill>
                  <a:srgbClr val="FF0000"/>
                </a:solidFill>
                <a:effectLst/>
              </a:rPr>
              <a:t>Best artifact award at ISCA 2023.</a:t>
            </a:r>
            <a:endParaRPr lang="en-US" sz="1800" b="0" i="0" dirty="0">
              <a:solidFill>
                <a:srgbClr val="FF0000"/>
              </a:solidFill>
              <a:effectLst/>
            </a:endParaRPr>
          </a:p>
          <a:p>
            <a:pPr marL="0" indent="0">
              <a:buNone/>
            </a:pPr>
            <a:br>
              <a:rPr lang="en-US" sz="1800" dirty="0"/>
            </a:br>
            <a:endParaRPr lang="en-US" sz="1800" b="1" dirty="0">
              <a:solidFill>
                <a:srgbClr val="0432FF"/>
              </a:solidFill>
            </a:endParaRPr>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0"/>
          <a:stretch>
            <a:fillRect/>
          </a:stretch>
        </p:blipFill>
        <p:spPr>
          <a:xfrm>
            <a:off x="65384" y="4318640"/>
            <a:ext cx="9036618" cy="2139136"/>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1"/>
          <a:stretch>
            <a:fillRect/>
          </a:stretch>
        </p:blipFill>
        <p:spPr>
          <a:xfrm>
            <a:off x="6429163" y="3524349"/>
            <a:ext cx="2410037" cy="787593"/>
          </a:xfrm>
          <a:prstGeom prst="rect">
            <a:avLst/>
          </a:prstGeom>
        </p:spPr>
      </p:pic>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181</a:t>
            </a:fld>
            <a:endParaRPr lang="en-US" dirty="0"/>
          </a:p>
        </p:txBody>
      </p:sp>
    </p:spTree>
    <p:extLst>
      <p:ext uri="{BB962C8B-B14F-4D97-AF65-F5344CB8AC3E}">
        <p14:creationId xmlns:p14="http://schemas.microsoft.com/office/powerpoint/2010/main" val="26301703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err="1"/>
              <a:t>RowPress</a:t>
            </a:r>
            <a:r>
              <a:rPr lang="en-US" sz="2700" b="1" dirty="0"/>
              <a:t> A New DRAM Read Disturbance Phenomenon</a:t>
            </a:r>
          </a:p>
        </p:txBody>
      </p:sp>
      <p:sp>
        <p:nvSpPr>
          <p:cNvPr id="11" name="Content Placeholder 10">
            <a:extLst>
              <a:ext uri="{FF2B5EF4-FFF2-40B4-BE49-F238E27FC236}">
                <a16:creationId xmlns:a16="http://schemas.microsoft.com/office/drawing/2014/main" id="{35306FD8-0AC6-61B7-831C-B473177C1EB1}"/>
              </a:ext>
            </a:extLst>
          </p:cNvPr>
          <p:cNvSpPr>
            <a:spLocks noGrp="1"/>
          </p:cNvSpPr>
          <p:nvPr>
            <p:ph idx="1"/>
          </p:nvPr>
        </p:nvSpPr>
        <p:spPr/>
        <p:txBody>
          <a:bodyPr/>
          <a:lstStyle/>
          <a:p>
            <a:endParaRPr lang="en-US"/>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75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a:p>
        </p:txBody>
      </p:sp>
      <p:sp>
        <p:nvSpPr>
          <p:cNvPr id="5" name="Rounded Rectangle 4">
            <a:extLst>
              <a:ext uri="{FF2B5EF4-FFF2-40B4-BE49-F238E27FC236}">
                <a16:creationId xmlns:a16="http://schemas.microsoft.com/office/drawing/2014/main" id="{7A085F27-A4ED-C14E-AD95-8BF59A083EB0}"/>
              </a:ext>
            </a:extLst>
          </p:cNvPr>
          <p:cNvSpPr/>
          <p:nvPr/>
        </p:nvSpPr>
        <p:spPr>
          <a:xfrm>
            <a:off x="579892" y="1086419"/>
            <a:ext cx="7984215" cy="4217949"/>
          </a:xfrm>
          <a:prstGeom prst="roundRect">
            <a:avLst>
              <a:gd name="adj" fmla="val 9311"/>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1024997" y="20143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1024997" y="27001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1024997" y="3382198"/>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1024997" y="405655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1024997" y="4697099"/>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1436477" y="168100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5884F7-A7E6-BC4D-9216-A6F9802D95B8}"/>
              </a:ext>
            </a:extLst>
          </p:cNvPr>
          <p:cNvSpPr/>
          <p:nvPr/>
        </p:nvSpPr>
        <p:spPr>
          <a:xfrm>
            <a:off x="1436477" y="4389357"/>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Rectangle 20">
            <a:extLst>
              <a:ext uri="{FF2B5EF4-FFF2-40B4-BE49-F238E27FC236}">
                <a16:creationId xmlns:a16="http://schemas.microsoft.com/office/drawing/2014/main" id="{B6936DDF-CF00-4EFC-8FAF-61206FCCE107}"/>
              </a:ext>
            </a:extLst>
          </p:cNvPr>
          <p:cNvSpPr/>
          <p:nvPr/>
        </p:nvSpPr>
        <p:spPr>
          <a:xfrm>
            <a:off x="1436477" y="235531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1436477" y="302106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1436477" y="369436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1436477" y="437228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C78EA9EB-F44F-45A3-9113-B89C878AFBFE}"/>
              </a:ext>
            </a:extLst>
          </p:cNvPr>
          <p:cNvSpPr txBox="1">
            <a:spLocks/>
          </p:cNvSpPr>
          <p:nvPr/>
        </p:nvSpPr>
        <p:spPr>
          <a:xfrm>
            <a:off x="75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t>Keeping a DRAM row </a:t>
            </a:r>
            <a:r>
              <a:rPr lang="en-US" sz="2500" b="1" dirty="0">
                <a:solidFill>
                  <a:srgbClr val="538234"/>
                </a:solidFill>
              </a:rPr>
              <a:t>open </a:t>
            </a:r>
            <a:r>
              <a:rPr lang="en-US" sz="2500" dirty="0">
                <a:solidFill>
                  <a:srgbClr val="538234"/>
                </a:solidFill>
              </a:rPr>
              <a:t>(activated)</a:t>
            </a:r>
            <a:endParaRPr lang="en-US" sz="2500" dirty="0">
              <a:solidFill>
                <a:srgbClr val="C00000"/>
              </a:solidFill>
            </a:endParaRPr>
          </a:p>
          <a:p>
            <a:pPr marL="0" indent="0" algn="ctr">
              <a:buNone/>
            </a:pPr>
            <a:r>
              <a:rPr lang="en-US" sz="2500" dirty="0"/>
              <a:t>causes </a:t>
            </a:r>
            <a:r>
              <a:rPr lang="en-US" sz="2500" b="1" dirty="0" err="1">
                <a:solidFill>
                  <a:schemeClr val="accent5">
                    <a:lumMod val="75000"/>
                  </a:schemeClr>
                </a:solidFill>
              </a:rPr>
              <a:t>RowPress</a:t>
            </a:r>
            <a:r>
              <a:rPr lang="en-US" sz="2500" b="1" dirty="0">
                <a:solidFill>
                  <a:schemeClr val="accent5">
                    <a:lumMod val="75000"/>
                  </a:schemeClr>
                </a:solidFill>
              </a:rPr>
              <a:t> bitflips</a:t>
            </a:r>
            <a:r>
              <a:rPr lang="en-US" sz="2500" dirty="0">
                <a:solidFill>
                  <a:schemeClr val="accent5">
                    <a:lumMod val="75000"/>
                  </a:schemeClr>
                </a:solidFill>
              </a:rPr>
              <a:t> </a:t>
            </a:r>
            <a:r>
              <a:rPr lang="en-US" sz="2500" dirty="0"/>
              <a:t>in nearby cells</a:t>
            </a:r>
            <a:endParaRPr lang="en-US" sz="2500" b="1" dirty="0"/>
          </a:p>
        </p:txBody>
      </p:sp>
      <p:grpSp>
        <p:nvGrpSpPr>
          <p:cNvPr id="4" name="Group 3">
            <a:extLst>
              <a:ext uri="{FF2B5EF4-FFF2-40B4-BE49-F238E27FC236}">
                <a16:creationId xmlns:a16="http://schemas.microsoft.com/office/drawing/2014/main" id="{7C9C0E07-D94C-48B6-BEB6-DB89E650DAA9}"/>
              </a:ext>
            </a:extLst>
          </p:cNvPr>
          <p:cNvGrpSpPr/>
          <p:nvPr/>
        </p:nvGrpSpPr>
        <p:grpSpPr>
          <a:xfrm>
            <a:off x="1428644" y="2353340"/>
            <a:ext cx="6286713" cy="1990657"/>
            <a:chOff x="1428644" y="1937227"/>
            <a:chExt cx="6286713" cy="1990657"/>
          </a:xfrm>
        </p:grpSpPr>
        <p:sp>
          <p:nvSpPr>
            <p:cNvPr id="58" name="Rectangle 57">
              <a:extLst>
                <a:ext uri="{FF2B5EF4-FFF2-40B4-BE49-F238E27FC236}">
                  <a16:creationId xmlns:a16="http://schemas.microsoft.com/office/drawing/2014/main" id="{4FE156D8-70F5-4C67-B453-2AF3A52022A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93F19E91-E237-4B80-9D4F-D248EBC468B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59" name="Rectangle 58">
              <a:extLst>
                <a:ext uri="{FF2B5EF4-FFF2-40B4-BE49-F238E27FC236}">
                  <a16:creationId xmlns:a16="http://schemas.microsoft.com/office/drawing/2014/main" id="{176E8814-72AD-4261-A762-E4EEB1025B2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5865DC31-76F5-4815-8DFB-122C37217C8F}"/>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51F05092-E1D6-44BB-A59E-1BDA8528CE69}"/>
              </a:ext>
            </a:extLst>
          </p:cNvPr>
          <p:cNvGrpSpPr/>
          <p:nvPr/>
        </p:nvGrpSpPr>
        <p:grpSpPr>
          <a:xfrm>
            <a:off x="1428644" y="3020077"/>
            <a:ext cx="6286713" cy="649632"/>
            <a:chOff x="1428644" y="2603964"/>
            <a:chExt cx="6286713" cy="649632"/>
          </a:xfrm>
        </p:grpSpPr>
        <p:sp>
          <p:nvSpPr>
            <p:cNvPr id="61" name="Rectangle 60">
              <a:extLst>
                <a:ext uri="{FF2B5EF4-FFF2-40B4-BE49-F238E27FC236}">
                  <a16:creationId xmlns:a16="http://schemas.microsoft.com/office/drawing/2014/main" id="{E8896486-F152-49E7-B46F-6349E0B93A80}"/>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360280D7-FF36-4E2C-8206-9D26C004139B}"/>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63" name="Group 62">
            <a:extLst>
              <a:ext uri="{FF2B5EF4-FFF2-40B4-BE49-F238E27FC236}">
                <a16:creationId xmlns:a16="http://schemas.microsoft.com/office/drawing/2014/main" id="{A4607016-D3C8-4B92-BDB6-4E8EC9785BBD}"/>
              </a:ext>
            </a:extLst>
          </p:cNvPr>
          <p:cNvGrpSpPr/>
          <p:nvPr/>
        </p:nvGrpSpPr>
        <p:grpSpPr>
          <a:xfrm>
            <a:off x="1425311" y="2357657"/>
            <a:ext cx="6286713" cy="1990657"/>
            <a:chOff x="1428644" y="1937227"/>
            <a:chExt cx="6286713" cy="1990657"/>
          </a:xfrm>
        </p:grpSpPr>
        <p:sp>
          <p:nvSpPr>
            <p:cNvPr id="64" name="Rectangle 63">
              <a:extLst>
                <a:ext uri="{FF2B5EF4-FFF2-40B4-BE49-F238E27FC236}">
                  <a16:creationId xmlns:a16="http://schemas.microsoft.com/office/drawing/2014/main" id="{4827DD48-A518-432B-BBDC-DCAB727C9C21}"/>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6CB13E-8A01-492F-A9D5-56CA01915C9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66" name="Rectangle 65">
              <a:extLst>
                <a:ext uri="{FF2B5EF4-FFF2-40B4-BE49-F238E27FC236}">
                  <a16:creationId xmlns:a16="http://schemas.microsoft.com/office/drawing/2014/main" id="{040027B3-AD74-4F8A-AF75-21824B3047E3}"/>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88B15D70-3D3F-4C5B-BBCC-0C60E3F0760E}"/>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78" name="Group 77">
            <a:extLst>
              <a:ext uri="{FF2B5EF4-FFF2-40B4-BE49-F238E27FC236}">
                <a16:creationId xmlns:a16="http://schemas.microsoft.com/office/drawing/2014/main" id="{BF8A0D40-2A4A-4EFF-AB16-F74053223421}"/>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C69D592F-9EFC-413D-BBDA-6EE340E691F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180AB318-53C1-4180-83A9-568BE5736A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12" name="Group 11">
            <a:extLst>
              <a:ext uri="{FF2B5EF4-FFF2-40B4-BE49-F238E27FC236}">
                <a16:creationId xmlns:a16="http://schemas.microsoft.com/office/drawing/2014/main" id="{98C00C2C-D80D-4BF3-A044-1E8F9765C6CA}"/>
              </a:ext>
            </a:extLst>
          </p:cNvPr>
          <p:cNvGrpSpPr/>
          <p:nvPr/>
        </p:nvGrpSpPr>
        <p:grpSpPr>
          <a:xfrm>
            <a:off x="5458418" y="2455287"/>
            <a:ext cx="2285690" cy="1794806"/>
            <a:chOff x="5458418" y="2039174"/>
            <a:chExt cx="2285690" cy="1794806"/>
          </a:xfrm>
        </p:grpSpPr>
        <p:sp>
          <p:nvSpPr>
            <p:cNvPr id="102" name="Rectangle 101">
              <a:extLst>
                <a:ext uri="{FF2B5EF4-FFF2-40B4-BE49-F238E27FC236}">
                  <a16:creationId xmlns:a16="http://schemas.microsoft.com/office/drawing/2014/main" id="{E75BF2EF-60F7-419B-8036-597209688DD0}"/>
                </a:ext>
              </a:extLst>
            </p:cNvPr>
            <p:cNvSpPr/>
            <p:nvPr/>
          </p:nvSpPr>
          <p:spPr>
            <a:xfrm>
              <a:off x="6016776" y="2039174"/>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120CA236-6655-4C8A-8A9E-2547A1536D41}"/>
                </a:ext>
              </a:extLst>
            </p:cNvPr>
            <p:cNvSpPr/>
            <p:nvPr/>
          </p:nvSpPr>
          <p:spPr>
            <a:xfrm>
              <a:off x="6016776" y="3372315"/>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F8CE62B5-47F7-4D07-AA22-F6DECEC6E88A}"/>
                </a:ext>
              </a:extLst>
            </p:cNvPr>
            <p:cNvSpPr/>
            <p:nvPr/>
          </p:nvSpPr>
          <p:spPr>
            <a:xfrm>
              <a:off x="5458418" y="2685155"/>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B431FD1-5BE2-2C44-B9F7-09D6F43E9360}"/>
              </a:ext>
            </a:extLst>
          </p:cNvPr>
          <p:cNvGrpSpPr/>
          <p:nvPr/>
        </p:nvGrpSpPr>
        <p:grpSpPr>
          <a:xfrm>
            <a:off x="1436070" y="3024860"/>
            <a:ext cx="6271453" cy="649632"/>
            <a:chOff x="1428644" y="2604952"/>
            <a:chExt cx="6286713" cy="649632"/>
          </a:xfrm>
        </p:grpSpPr>
        <p:sp>
          <p:nvSpPr>
            <p:cNvPr id="49" name="Rectangle 48">
              <a:extLst>
                <a:ext uri="{FF2B5EF4-FFF2-40B4-BE49-F238E27FC236}">
                  <a16:creationId xmlns:a16="http://schemas.microsoft.com/office/drawing/2014/main" id="{AA1496F3-3EC1-9344-A3C2-C19ACAE2471F}"/>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C3935D28-5E78-4343-902C-540DBB9F6F0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sp>
        <p:nvSpPr>
          <p:cNvPr id="54" name="Rectangle 53">
            <a:extLst>
              <a:ext uri="{FF2B5EF4-FFF2-40B4-BE49-F238E27FC236}">
                <a16:creationId xmlns:a16="http://schemas.microsoft.com/office/drawing/2014/main" id="{A82EC301-6147-C84F-8673-82CE40BC8335}"/>
              </a:ext>
            </a:extLst>
          </p:cNvPr>
          <p:cNvSpPr/>
          <p:nvPr/>
        </p:nvSpPr>
        <p:spPr>
          <a:xfrm>
            <a:off x="9260517" y="3545059"/>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28E6E4A5-0DF6-F848-BCDF-6D0D92E07801}"/>
              </a:ext>
            </a:extLst>
          </p:cNvPr>
          <p:cNvSpPr/>
          <p:nvPr/>
        </p:nvSpPr>
        <p:spPr>
          <a:xfrm>
            <a:off x="579893" y="1124731"/>
            <a:ext cx="7984214" cy="553998"/>
          </a:xfrm>
          <a:prstGeom prst="rect">
            <a:avLst/>
          </a:prstGeom>
        </p:spPr>
        <p:txBody>
          <a:bodyPr wrap="square">
            <a:spAutoFit/>
          </a:bodyPr>
          <a:lstStyle/>
          <a:p>
            <a:pPr algn="ctr"/>
            <a:r>
              <a:rPr lang="en-US" sz="3000" b="1">
                <a:latin typeface="Cambria" panose="02040503050406030204" pitchFamily="18" charset="0"/>
              </a:rPr>
              <a:t>DRAM Subarray</a:t>
            </a:r>
            <a:endParaRPr lang="en-US" sz="3000">
              <a:latin typeface="Cambria" panose="02040503050406030204" pitchFamily="18" charset="0"/>
            </a:endParaRPr>
          </a:p>
        </p:txBody>
      </p:sp>
      <p:sp>
        <p:nvSpPr>
          <p:cNvPr id="71" name="Multiply 70">
            <a:extLst>
              <a:ext uri="{FF2B5EF4-FFF2-40B4-BE49-F238E27FC236}">
                <a16:creationId xmlns:a16="http://schemas.microsoft.com/office/drawing/2014/main" id="{7620920D-1E50-5D4E-8E4D-40DBD607206F}"/>
              </a:ext>
            </a:extLst>
          </p:cNvPr>
          <p:cNvSpPr/>
          <p:nvPr/>
        </p:nvSpPr>
        <p:spPr>
          <a:xfrm>
            <a:off x="5472747" y="2335112"/>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Multiply 71">
            <a:extLst>
              <a:ext uri="{FF2B5EF4-FFF2-40B4-BE49-F238E27FC236}">
                <a16:creationId xmlns:a16="http://schemas.microsoft.com/office/drawing/2014/main" id="{C1C9C404-0CE3-8E42-871C-F215B43C0A09}"/>
              </a:ext>
            </a:extLst>
          </p:cNvPr>
          <p:cNvSpPr/>
          <p:nvPr/>
        </p:nvSpPr>
        <p:spPr>
          <a:xfrm>
            <a:off x="2915079" y="366384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5" name="Slide Number Placeholder 3">
            <a:extLst>
              <a:ext uri="{FF2B5EF4-FFF2-40B4-BE49-F238E27FC236}">
                <a16:creationId xmlns:a16="http://schemas.microsoft.com/office/drawing/2014/main" id="{69E19596-B23C-97D6-EBD9-63662CF54583}"/>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182</a:t>
            </a:fld>
            <a:endParaRPr lang="en-US" dirty="0"/>
          </a:p>
        </p:txBody>
      </p:sp>
    </p:spTree>
    <p:extLst>
      <p:ext uri="{BB962C8B-B14F-4D97-AF65-F5344CB8AC3E}">
        <p14:creationId xmlns:p14="http://schemas.microsoft.com/office/powerpoint/2010/main" val="131089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normAutofit fontScale="90000"/>
          </a:bodyPr>
          <a:lstStyle/>
          <a:p>
            <a:r>
              <a:rPr lang="en-GB" dirty="0"/>
              <a:t>Two Prime Examples of DRAM Read Disturbance: RowHammer and </a:t>
            </a:r>
            <a:r>
              <a:rPr lang="en-GB" dirty="0" err="1"/>
              <a:t>RowPress</a:t>
            </a:r>
            <a:endParaRPr lang="en-CH" dirty="0"/>
          </a:p>
        </p:txBody>
      </p:sp>
      <p:sp>
        <p:nvSpPr>
          <p:cNvPr id="3" name="Content Placeholder 2">
            <a:extLst>
              <a:ext uri="{FF2B5EF4-FFF2-40B4-BE49-F238E27FC236}">
                <a16:creationId xmlns:a16="http://schemas.microsoft.com/office/drawing/2014/main" id="{655CB905-6582-01AE-7C91-BAC3E15126A7}"/>
              </a:ext>
            </a:extLst>
          </p:cNvPr>
          <p:cNvSpPr>
            <a:spLocks noGrp="1"/>
          </p:cNvSpPr>
          <p:nvPr>
            <p:ph idx="1"/>
          </p:nvPr>
        </p:nvSpPr>
        <p:spPr/>
        <p:txBody>
          <a:bodyPr/>
          <a:lstStyle/>
          <a:p>
            <a:pPr marL="0" indent="0">
              <a:buNone/>
            </a:pPr>
            <a:endParaRPr lang="en-GB" sz="2800" dirty="0"/>
          </a:p>
          <a:p>
            <a:pPr marL="0" indent="0">
              <a:buNone/>
            </a:pPr>
            <a:r>
              <a:rPr lang="en-GB" sz="2800" dirty="0"/>
              <a:t>Instead of </a:t>
            </a:r>
            <a:r>
              <a:rPr lang="en-GB" sz="2800" dirty="0">
                <a:solidFill>
                  <a:srgbClr val="0070C0"/>
                </a:solidFill>
              </a:rPr>
              <a:t>using a high activation count,</a:t>
            </a:r>
            <a:br>
              <a:rPr lang="en-GB" sz="2800" dirty="0"/>
            </a:br>
            <a:endParaRPr lang="en-GB"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76C2683-0D41-1E45-8714-724CB2570654}" type="slidenum">
              <a:rPr lang="en-US" smtClean="0"/>
              <a:pPr marL="0" marR="0" lvl="0" indent="0" algn="r" defTabSz="457200" rtl="0" eaLnBrk="1" fontAlgn="auto" latinLnBrk="0" hangingPunct="1">
                <a:lnSpc>
                  <a:spcPct val="100000"/>
                </a:lnSpc>
                <a:spcBef>
                  <a:spcPts val="0"/>
                </a:spcBef>
                <a:spcAft>
                  <a:spcPts val="0"/>
                </a:spcAft>
                <a:buClrTx/>
                <a:buSzTx/>
                <a:buFontTx/>
                <a:buNone/>
                <a:tabLst/>
                <a:defRPr/>
              </a:pPr>
              <a:t>183</a:t>
            </a:fld>
            <a:endParaRPr kumimoji="0" lang="en-CH" sz="1800" b="1" i="0" u="none" strike="noStrike" kern="1200" cap="none" spc="0" normalizeH="0" baseline="0" noProof="0" dirty="0">
              <a:ln>
                <a:noFill/>
              </a:ln>
              <a:solidFill>
                <a:prstClr val="black">
                  <a:tint val="75000"/>
                </a:prstClr>
              </a:solidFill>
              <a:effectLst/>
              <a:uLnTx/>
              <a:uFillTx/>
              <a:latin typeface="Cambria" panose="02040503050406030204" pitchFamily="18" charset="0"/>
              <a:cs typeface="+mn-cs"/>
            </a:endParaRPr>
          </a:p>
        </p:txBody>
      </p:sp>
      <p:grpSp>
        <p:nvGrpSpPr>
          <p:cNvPr id="9" name="Group 8">
            <a:extLst>
              <a:ext uri="{FF2B5EF4-FFF2-40B4-BE49-F238E27FC236}">
                <a16:creationId xmlns:a16="http://schemas.microsoft.com/office/drawing/2014/main" id="{96901973-0473-C18B-CF4A-990A21FF975D}"/>
              </a:ext>
            </a:extLst>
          </p:cNvPr>
          <p:cNvGrpSpPr/>
          <p:nvPr/>
        </p:nvGrpSpPr>
        <p:grpSpPr>
          <a:xfrm>
            <a:off x="142124" y="2670182"/>
            <a:ext cx="7859426" cy="861148"/>
            <a:chOff x="247143" y="2502176"/>
            <a:chExt cx="7859426" cy="861148"/>
          </a:xfrm>
        </p:grpSpPr>
        <p:sp>
          <p:nvSpPr>
            <p:cNvPr id="10" name="TextBox 9">
              <a:extLst>
                <a:ext uri="{FF2B5EF4-FFF2-40B4-BE49-F238E27FC236}">
                  <a16:creationId xmlns:a16="http://schemas.microsoft.com/office/drawing/2014/main" id="{1DE274FE-38CF-47AE-4C23-4EFCCBBCAA97}"/>
                </a:ext>
              </a:extLst>
            </p:cNvPr>
            <p:cNvSpPr txBox="1"/>
            <p:nvPr/>
          </p:nvSpPr>
          <p:spPr>
            <a:xfrm>
              <a:off x="247143" y="253232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70C0"/>
                  </a:solidFill>
                  <a:effectLst/>
                  <a:uLnTx/>
                  <a:uFillTx/>
                  <a:latin typeface="Cambria" panose="02040503050406030204" pitchFamily="18" charset="0"/>
                  <a:ea typeface="Cambria" panose="02040503050406030204" pitchFamily="18" charset="0"/>
                  <a:cs typeface="+mn-cs"/>
                </a:rPr>
                <a:t>RowHammer</a:t>
              </a:r>
              <a:endPar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0070C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p:txBody>
        </p:sp>
        <p:cxnSp>
          <p:nvCxnSpPr>
            <p:cNvPr id="11" name="Straight Connector 10">
              <a:extLst>
                <a:ext uri="{FF2B5EF4-FFF2-40B4-BE49-F238E27FC236}">
                  <a16:creationId xmlns:a16="http://schemas.microsoft.com/office/drawing/2014/main" id="{48C040E7-E23D-A779-729E-A7044F196715}"/>
                </a:ext>
              </a:extLst>
            </p:cNvPr>
            <p:cNvCxnSpPr>
              <a:cxnSpLocks/>
            </p:cNvCxnSpPr>
            <p:nvPr/>
          </p:nvCxnSpPr>
          <p:spPr>
            <a:xfrm>
              <a:off x="3235103" y="2671453"/>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AA04F8-DF7C-BDA6-A226-7C6F454A1EE2}"/>
                </a:ext>
              </a:extLst>
            </p:cNvPr>
            <p:cNvSpPr txBox="1"/>
            <p:nvPr/>
          </p:nvSpPr>
          <p:spPr>
            <a:xfrm>
              <a:off x="2495449" y="2502176"/>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13" name="Straight Connector 12">
              <a:extLst>
                <a:ext uri="{FF2B5EF4-FFF2-40B4-BE49-F238E27FC236}">
                  <a16:creationId xmlns:a16="http://schemas.microsoft.com/office/drawing/2014/main" id="{F1F3C85E-8D02-F27F-8B64-1B7E47E0380F}"/>
                </a:ext>
              </a:extLst>
            </p:cNvPr>
            <p:cNvCxnSpPr>
              <a:cxnSpLocks/>
            </p:cNvCxnSpPr>
            <p:nvPr/>
          </p:nvCxnSpPr>
          <p:spPr>
            <a:xfrm>
              <a:off x="3235103" y="320811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6B65A7-6C13-1999-4BE4-9724AB33E96F}"/>
                </a:ext>
              </a:extLst>
            </p:cNvPr>
            <p:cNvSpPr txBox="1"/>
            <p:nvPr/>
          </p:nvSpPr>
          <p:spPr>
            <a:xfrm>
              <a:off x="2489747" y="3005657"/>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15" name="Group 14">
              <a:extLst>
                <a:ext uri="{FF2B5EF4-FFF2-40B4-BE49-F238E27FC236}">
                  <a16:creationId xmlns:a16="http://schemas.microsoft.com/office/drawing/2014/main" id="{AA994B20-3D66-0992-D6EB-7B99FF3CCA42}"/>
                </a:ext>
              </a:extLst>
            </p:cNvPr>
            <p:cNvGrpSpPr/>
            <p:nvPr/>
          </p:nvGrpSpPr>
          <p:grpSpPr>
            <a:xfrm>
              <a:off x="3235104" y="2671966"/>
              <a:ext cx="2213910" cy="536146"/>
              <a:chOff x="3626130" y="2598668"/>
              <a:chExt cx="2213910" cy="536146"/>
            </a:xfrm>
          </p:grpSpPr>
          <p:grpSp>
            <p:nvGrpSpPr>
              <p:cNvPr id="27" name="Group 26">
                <a:extLst>
                  <a:ext uri="{FF2B5EF4-FFF2-40B4-BE49-F238E27FC236}">
                    <a16:creationId xmlns:a16="http://schemas.microsoft.com/office/drawing/2014/main" id="{917A9BA6-996D-2BDB-EB5B-3E2B4CF3D61B}"/>
                  </a:ext>
                </a:extLst>
              </p:cNvPr>
              <p:cNvGrpSpPr/>
              <p:nvPr/>
            </p:nvGrpSpPr>
            <p:grpSpPr>
              <a:xfrm>
                <a:off x="3626130" y="2598668"/>
                <a:ext cx="1886471" cy="536146"/>
                <a:chOff x="3304598" y="5462438"/>
                <a:chExt cx="2903548" cy="536146"/>
              </a:xfrm>
            </p:grpSpPr>
            <p:cxnSp>
              <p:nvCxnSpPr>
                <p:cNvPr id="29" name="Connector: Elbow 28">
                  <a:extLst>
                    <a:ext uri="{FF2B5EF4-FFF2-40B4-BE49-F238E27FC236}">
                      <a16:creationId xmlns:a16="http://schemas.microsoft.com/office/drawing/2014/main" id="{C458FDD1-4AEB-90E0-7387-820D058C5DA6}"/>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372EA10-EB4F-ECA5-7D6D-76C3280D1FF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91C1724-F2C6-EBB7-93B6-B6AD80D828D0}"/>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A96DE05-0343-ADDF-F89A-AD6489484F39}"/>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76CFA5F-F387-1D0E-F185-48CD43D79D73}"/>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0CAED748-E8E1-6639-68DE-47BEA0133863}"/>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0E1A23-4140-09A4-AB1F-9DE6B3620689}"/>
                </a:ext>
              </a:extLst>
            </p:cNvPr>
            <p:cNvGrpSpPr/>
            <p:nvPr/>
          </p:nvGrpSpPr>
          <p:grpSpPr>
            <a:xfrm>
              <a:off x="5224468" y="2674899"/>
              <a:ext cx="2213910" cy="536146"/>
              <a:chOff x="3626130" y="2598668"/>
              <a:chExt cx="2213910" cy="536146"/>
            </a:xfrm>
          </p:grpSpPr>
          <p:grpSp>
            <p:nvGrpSpPr>
              <p:cNvPr id="20" name="Group 19">
                <a:extLst>
                  <a:ext uri="{FF2B5EF4-FFF2-40B4-BE49-F238E27FC236}">
                    <a16:creationId xmlns:a16="http://schemas.microsoft.com/office/drawing/2014/main" id="{8686D6B5-7EA0-B252-FE10-2965171C7B77}"/>
                  </a:ext>
                </a:extLst>
              </p:cNvPr>
              <p:cNvGrpSpPr/>
              <p:nvPr/>
            </p:nvGrpSpPr>
            <p:grpSpPr>
              <a:xfrm>
                <a:off x="3626130" y="2598668"/>
                <a:ext cx="1886471" cy="536146"/>
                <a:chOff x="3304598" y="5462438"/>
                <a:chExt cx="2903548" cy="536146"/>
              </a:xfrm>
            </p:grpSpPr>
            <p:cxnSp>
              <p:nvCxnSpPr>
                <p:cNvPr id="22" name="Connector: Elbow 21">
                  <a:extLst>
                    <a:ext uri="{FF2B5EF4-FFF2-40B4-BE49-F238E27FC236}">
                      <a16:creationId xmlns:a16="http://schemas.microsoft.com/office/drawing/2014/main" id="{BE1CED6D-0743-A538-1AD2-CF8BB56F759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5C8F0FF-E3FD-5E3A-34E3-D64F1061404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20D6D00-61EF-C690-FDD1-CA87EA7CD936}"/>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3ECFDA2-B687-005C-D05B-3D922AD7C7F1}"/>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FFE161-AAA6-9952-5135-39F3EE1CD3F9}"/>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1B0BB2DB-08E5-28AB-D7B4-7C3CC8DDD471}"/>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9E9758A-CDFE-36D8-E7B6-83FA5040C553}"/>
                </a:ext>
              </a:extLst>
            </p:cNvPr>
            <p:cNvGrpSpPr/>
            <p:nvPr/>
          </p:nvGrpSpPr>
          <p:grpSpPr>
            <a:xfrm>
              <a:off x="7213832" y="2678341"/>
              <a:ext cx="892737" cy="536144"/>
              <a:chOff x="3304598" y="5462438"/>
              <a:chExt cx="1374050" cy="536144"/>
            </a:xfrm>
          </p:grpSpPr>
          <p:cxnSp>
            <p:nvCxnSpPr>
              <p:cNvPr id="18" name="Connector: Elbow 17">
                <a:extLst>
                  <a:ext uri="{FF2B5EF4-FFF2-40B4-BE49-F238E27FC236}">
                    <a16:creationId xmlns:a16="http://schemas.microsoft.com/office/drawing/2014/main" id="{B62D186B-FAB5-59E5-624B-78E74B03B22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1C4559-797E-0399-B88D-F154C03B76BB}"/>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8C1378B6-5530-B3EA-1A42-0A0FB6332F73}"/>
              </a:ext>
            </a:extLst>
          </p:cNvPr>
          <p:cNvGrpSpPr/>
          <p:nvPr/>
        </p:nvGrpSpPr>
        <p:grpSpPr>
          <a:xfrm>
            <a:off x="121972" y="3925011"/>
            <a:ext cx="7879578" cy="853359"/>
            <a:chOff x="226991" y="3517675"/>
            <a:chExt cx="7879578" cy="853359"/>
          </a:xfrm>
        </p:grpSpPr>
        <p:sp>
          <p:nvSpPr>
            <p:cNvPr id="35" name="TextBox 34">
              <a:extLst>
                <a:ext uri="{FF2B5EF4-FFF2-40B4-BE49-F238E27FC236}">
                  <a16:creationId xmlns:a16="http://schemas.microsoft.com/office/drawing/2014/main" id="{3D186A8B-0A7E-BD30-3DB0-7E2BE51A1A98}"/>
                </a:ext>
              </a:extLst>
            </p:cNvPr>
            <p:cNvSpPr txBox="1"/>
            <p:nvPr/>
          </p:nvSpPr>
          <p:spPr>
            <a:xfrm>
              <a:off x="226991" y="354003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RowPress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C0000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6" name="Straight Connector 35">
              <a:extLst>
                <a:ext uri="{FF2B5EF4-FFF2-40B4-BE49-F238E27FC236}">
                  <a16:creationId xmlns:a16="http://schemas.microsoft.com/office/drawing/2014/main" id="{F72C919B-32D4-88BA-93E0-290015DEFF1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D38D36-52BE-3DCC-AC85-974E8414CBC7}"/>
                </a:ext>
              </a:extLst>
            </p:cNvPr>
            <p:cNvSpPr txBox="1"/>
            <p:nvPr/>
          </p:nvSpPr>
          <p:spPr>
            <a:xfrm>
              <a:off x="2495449" y="3517675"/>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38" name="Straight Connector 37">
              <a:extLst>
                <a:ext uri="{FF2B5EF4-FFF2-40B4-BE49-F238E27FC236}">
                  <a16:creationId xmlns:a16="http://schemas.microsoft.com/office/drawing/2014/main" id="{EF32B9E5-DA09-B165-4A68-0133A8F8B2F2}"/>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F9B54D-F23D-141B-64F5-CCB12BFB4420}"/>
                </a:ext>
              </a:extLst>
            </p:cNvPr>
            <p:cNvSpPr txBox="1"/>
            <p:nvPr/>
          </p:nvSpPr>
          <p:spPr>
            <a:xfrm>
              <a:off x="2489747" y="4021156"/>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40" name="Group 39">
              <a:extLst>
                <a:ext uri="{FF2B5EF4-FFF2-40B4-BE49-F238E27FC236}">
                  <a16:creationId xmlns:a16="http://schemas.microsoft.com/office/drawing/2014/main" id="{AEABAA7C-8A65-3A0F-F008-3A4B10BEDD7B}"/>
                </a:ext>
              </a:extLst>
            </p:cNvPr>
            <p:cNvGrpSpPr/>
            <p:nvPr/>
          </p:nvGrpSpPr>
          <p:grpSpPr>
            <a:xfrm>
              <a:off x="3235104" y="3686952"/>
              <a:ext cx="2447134" cy="536656"/>
              <a:chOff x="5760520" y="5529943"/>
              <a:chExt cx="2447134" cy="536656"/>
            </a:xfrm>
          </p:grpSpPr>
          <p:grpSp>
            <p:nvGrpSpPr>
              <p:cNvPr id="44" name="Group 43">
                <a:extLst>
                  <a:ext uri="{FF2B5EF4-FFF2-40B4-BE49-F238E27FC236}">
                    <a16:creationId xmlns:a16="http://schemas.microsoft.com/office/drawing/2014/main" id="{99BC8805-934F-9B15-60AF-A0CBFB1815B2}"/>
                  </a:ext>
                </a:extLst>
              </p:cNvPr>
              <p:cNvGrpSpPr/>
              <p:nvPr/>
            </p:nvGrpSpPr>
            <p:grpSpPr>
              <a:xfrm>
                <a:off x="5760520" y="5530456"/>
                <a:ext cx="2447134" cy="536143"/>
                <a:chOff x="3807855" y="5356681"/>
                <a:chExt cx="2713455" cy="536143"/>
              </a:xfrm>
            </p:grpSpPr>
            <p:cxnSp>
              <p:nvCxnSpPr>
                <p:cNvPr id="46" name="Connector: Elbow 45">
                  <a:extLst>
                    <a:ext uri="{FF2B5EF4-FFF2-40B4-BE49-F238E27FC236}">
                      <a16:creationId xmlns:a16="http://schemas.microsoft.com/office/drawing/2014/main" id="{D9290D0C-4AAD-A379-AD8D-8190E779F429}"/>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5092BFD-CB6E-4E21-DAF7-25455C3C98B4}"/>
                    </a:ext>
                  </a:extLst>
                </p:cNvPr>
                <p:cNvCxnSpPr>
                  <a:cxnSpLocks/>
                </p:cNvCxnSpPr>
                <p:nvPr/>
              </p:nvCxnSpPr>
              <p:spPr>
                <a:xfrm>
                  <a:off x="5899630"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484B36A8-508E-D496-23D0-D6E02671675C}"/>
                  </a:ext>
                </a:extLst>
              </p:cNvPr>
              <p:cNvCxnSpPr>
                <a:cxnSpLocks/>
              </p:cNvCxnSpPr>
              <p:nvPr/>
            </p:nvCxnSpPr>
            <p:spPr>
              <a:xfrm>
                <a:off x="6265333" y="5529943"/>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nector: Elbow 40">
              <a:extLst>
                <a:ext uri="{FF2B5EF4-FFF2-40B4-BE49-F238E27FC236}">
                  <a16:creationId xmlns:a16="http://schemas.microsoft.com/office/drawing/2014/main" id="{675760C5-A67D-9169-BDF7-57A74F81BD70}"/>
                </a:ext>
              </a:extLst>
            </p:cNvPr>
            <p:cNvCxnSpPr>
              <a:cxnSpLocks/>
            </p:cNvCxnSpPr>
            <p:nvPr/>
          </p:nvCxnSpPr>
          <p:spPr>
            <a:xfrm flipH="1">
              <a:off x="5457866"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00BA60E-5148-5045-4FBB-F3F7A13AFCC5}"/>
                </a:ext>
              </a:extLst>
            </p:cNvPr>
            <p:cNvCxnSpPr>
              <a:cxnSpLocks/>
            </p:cNvCxnSpPr>
            <p:nvPr/>
          </p:nvCxnSpPr>
          <p:spPr>
            <a:xfrm>
              <a:off x="7344337"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27C544-57B9-4B07-B3E5-177513C7E773}"/>
                </a:ext>
              </a:extLst>
            </p:cNvPr>
            <p:cNvCxnSpPr>
              <a:cxnSpLocks/>
            </p:cNvCxnSpPr>
            <p:nvPr/>
          </p:nvCxnSpPr>
          <p:spPr>
            <a:xfrm>
              <a:off x="5962679" y="3689881"/>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8FA87A5-B88F-E60A-0E81-F0E321696160}"/>
              </a:ext>
            </a:extLst>
          </p:cNvPr>
          <p:cNvGrpSpPr/>
          <p:nvPr/>
        </p:nvGrpSpPr>
        <p:grpSpPr>
          <a:xfrm>
            <a:off x="3390155" y="3114418"/>
            <a:ext cx="1894974" cy="1252475"/>
            <a:chOff x="3747837" y="2774093"/>
            <a:chExt cx="1894974" cy="1252475"/>
          </a:xfrm>
        </p:grpSpPr>
        <p:cxnSp>
          <p:nvCxnSpPr>
            <p:cNvPr id="49" name="Straight Arrow Connector 48">
              <a:extLst>
                <a:ext uri="{FF2B5EF4-FFF2-40B4-BE49-F238E27FC236}">
                  <a16:creationId xmlns:a16="http://schemas.microsoft.com/office/drawing/2014/main" id="{9895E55B-9295-4ECB-8CAE-343D92D896DF}"/>
                </a:ext>
              </a:extLst>
            </p:cNvPr>
            <p:cNvCxnSpPr>
              <a:cxnSpLocks/>
            </p:cNvCxnSpPr>
            <p:nvPr/>
          </p:nvCxnSpPr>
          <p:spPr>
            <a:xfrm>
              <a:off x="3747837" y="2774093"/>
              <a:ext cx="354931"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7467F-ACD8-51FB-1BDE-B42C98AC6EA3}"/>
                </a:ext>
              </a:extLst>
            </p:cNvPr>
            <p:cNvCxnSpPr>
              <a:cxnSpLocks/>
            </p:cNvCxnSpPr>
            <p:nvPr/>
          </p:nvCxnSpPr>
          <p:spPr>
            <a:xfrm>
              <a:off x="3747837" y="4026568"/>
              <a:ext cx="1894974" cy="0"/>
            </a:xfrm>
            <a:prstGeom prst="straightConnector1">
              <a:avLst/>
            </a:prstGeom>
            <a:ln w="28575">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Content Placeholder 2">
            <a:extLst>
              <a:ext uri="{FF2B5EF4-FFF2-40B4-BE49-F238E27FC236}">
                <a16:creationId xmlns:a16="http://schemas.microsoft.com/office/drawing/2014/main" id="{5DBF3015-1CC7-0573-2101-C74E553C4EA5}"/>
              </a:ext>
            </a:extLst>
          </p:cNvPr>
          <p:cNvSpPr txBox="1">
            <a:spLocks/>
          </p:cNvSpPr>
          <p:nvPr/>
        </p:nvSpPr>
        <p:spPr>
          <a:xfrm>
            <a:off x="201139" y="986844"/>
            <a:ext cx="8863692" cy="5427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br>
            <a:endPar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t>☞ </a:t>
            </a:r>
            <a:r>
              <a:rPr kumimoji="0" lang="en-GB" sz="2800" b="0" i="0" u="none" strike="noStrike" kern="1200" cap="none" spc="0" normalizeH="0" baseline="0" noProof="0" dirty="0">
                <a:ln>
                  <a:noFill/>
                </a:ln>
                <a:solidFill>
                  <a:srgbClr val="C00000"/>
                </a:solidFill>
                <a:effectLst/>
                <a:uLnTx/>
                <a:uFillTx/>
                <a:latin typeface="Cambria" panose="02040503050406030204" pitchFamily="18" charset="0"/>
                <a:cs typeface="+mn-cs"/>
              </a:rPr>
              <a:t>increase the time that the aggressor row stays open</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GB" sz="2400" b="0" i="0" u="none" strike="noStrike" kern="1200" cap="none" spc="0" normalizeH="0" baseline="0" noProof="0" dirty="0">
              <a:ln>
                <a:noFill/>
              </a:ln>
              <a:solidFill>
                <a:prstClr val="black"/>
              </a:solidFill>
              <a:effectLst/>
              <a:uLnTx/>
              <a:uFillTx/>
              <a:latin typeface="Cambria" panose="02040503050406030204" pitchFamily="18" charset="0"/>
              <a:cs typeface="+mn-cs"/>
            </a:endParaRPr>
          </a:p>
        </p:txBody>
      </p:sp>
    </p:spTree>
    <p:extLst>
      <p:ext uri="{BB962C8B-B14F-4D97-AF65-F5344CB8AC3E}">
        <p14:creationId xmlns:p14="http://schemas.microsoft.com/office/powerpoint/2010/main" val="4893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b="1" dirty="0"/>
              <a:t>[ISCA 2023]</a:t>
            </a:r>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228600" y="980728"/>
            <a:ext cx="8610600" cy="5153025"/>
          </a:xfrm>
        </p:spPr>
        <p:txBody>
          <a:bodyPr/>
          <a:lstStyle/>
          <a:p>
            <a:r>
              <a:rPr lang="en-US" sz="1800" b="0" i="0" dirty="0" err="1">
                <a:solidFill>
                  <a:srgbClr val="000000"/>
                </a:solidFill>
                <a:effectLst/>
              </a:rPr>
              <a:t>Haocong</a:t>
            </a:r>
            <a:r>
              <a:rPr lang="en-US" sz="1800" b="0" i="0" dirty="0">
                <a:solidFill>
                  <a:srgbClr val="000000"/>
                </a:solidFill>
                <a:effectLst/>
              </a:rPr>
              <a:t> Luo, </a:t>
            </a:r>
            <a:r>
              <a:rPr lang="en-US" sz="1800" b="0" i="0" dirty="0" err="1">
                <a:solidFill>
                  <a:srgbClr val="000000"/>
                </a:solidFill>
                <a:effectLst/>
              </a:rPr>
              <a:t>Ataberk</a:t>
            </a:r>
            <a:r>
              <a:rPr lang="en-US" sz="1800" b="0" i="0" dirty="0">
                <a:solidFill>
                  <a:srgbClr val="000000"/>
                </a:solidFill>
                <a:effectLst/>
              </a:rPr>
              <a:t> </a:t>
            </a:r>
            <a:r>
              <a:rPr lang="en-US" sz="1800" b="0" i="0" dirty="0" err="1">
                <a:solidFill>
                  <a:srgbClr val="000000"/>
                </a:solidFill>
                <a:effectLst/>
              </a:rPr>
              <a:t>Olgun</a:t>
            </a:r>
            <a:r>
              <a:rPr lang="en-US" sz="1800" b="0" i="0" dirty="0">
                <a:solidFill>
                  <a:srgbClr val="000000"/>
                </a:solidFill>
                <a:effectLst/>
              </a:rPr>
              <a:t>, </a:t>
            </a:r>
            <a:r>
              <a:rPr lang="en-US" sz="1800" b="0" i="0" dirty="0" err="1">
                <a:solidFill>
                  <a:srgbClr val="000000"/>
                </a:solidFill>
                <a:effectLst/>
              </a:rPr>
              <a:t>Giray</a:t>
            </a:r>
            <a:r>
              <a:rPr lang="en-US" sz="1800" b="0" i="0" dirty="0">
                <a:solidFill>
                  <a:srgbClr val="000000"/>
                </a:solidFill>
                <a:effectLst/>
              </a:rPr>
              <a:t> </a:t>
            </a:r>
            <a:r>
              <a:rPr lang="en-US" sz="1800" b="0" i="0" dirty="0" err="1">
                <a:solidFill>
                  <a:srgbClr val="000000"/>
                </a:solidFill>
                <a:effectLst/>
              </a:rPr>
              <a:t>Yaglikci</a:t>
            </a:r>
            <a:r>
              <a:rPr lang="en-US" sz="1800" b="0" i="0" dirty="0">
                <a:solidFill>
                  <a:srgbClr val="000000"/>
                </a:solidFill>
                <a:effectLst/>
              </a:rPr>
              <a:t>, Yahya Can </a:t>
            </a:r>
            <a:r>
              <a:rPr lang="en-US" sz="1800" b="0" i="0" dirty="0" err="1">
                <a:solidFill>
                  <a:srgbClr val="000000"/>
                </a:solidFill>
                <a:effectLst/>
              </a:rPr>
              <a:t>Tugrul</a:t>
            </a:r>
            <a:r>
              <a:rPr lang="en-US" sz="1800" b="0" i="0" dirty="0">
                <a:solidFill>
                  <a:srgbClr val="000000"/>
                </a:solidFill>
                <a:effectLst/>
              </a:rPr>
              <a:t>, Steve </a:t>
            </a:r>
            <a:r>
              <a:rPr lang="en-US" sz="1800" b="0" i="0" dirty="0" err="1">
                <a:solidFill>
                  <a:srgbClr val="000000"/>
                </a:solidFill>
                <a:effectLst/>
              </a:rPr>
              <a:t>Rhyner</a:t>
            </a:r>
            <a:r>
              <a:rPr lang="en-US" sz="1800" b="0" i="0" dirty="0">
                <a:solidFill>
                  <a:srgbClr val="000000"/>
                </a:solidFill>
                <a:effectLst/>
              </a:rPr>
              <a:t>, M. Banu </a:t>
            </a:r>
            <a:r>
              <a:rPr lang="en-US" sz="1800" b="0" i="0" dirty="0" err="1">
                <a:solidFill>
                  <a:srgbClr val="000000"/>
                </a:solidFill>
                <a:effectLst/>
              </a:rPr>
              <a:t>Cavlak</a:t>
            </a:r>
            <a:r>
              <a:rPr lang="en-US" sz="1800" b="0" i="0" dirty="0">
                <a:solidFill>
                  <a:srgbClr val="000000"/>
                </a:solidFill>
                <a:effectLst/>
              </a:rPr>
              <a:t>, Joel </a:t>
            </a:r>
            <a:r>
              <a:rPr lang="en-US" sz="1800" b="0" i="0" dirty="0" err="1">
                <a:solidFill>
                  <a:srgbClr val="000000"/>
                </a:solidFill>
                <a:effectLst/>
              </a:rPr>
              <a:t>Lindegger</a:t>
            </a:r>
            <a:r>
              <a:rPr lang="en-US" sz="1800" b="0" i="0" dirty="0">
                <a:solidFill>
                  <a:srgbClr val="000000"/>
                </a:solidFill>
                <a:effectLst/>
              </a:rPr>
              <a:t>, Mohammad </a:t>
            </a:r>
            <a:r>
              <a:rPr lang="en-US" sz="1800" b="0" i="0" dirty="0" err="1">
                <a:solidFill>
                  <a:srgbClr val="000000"/>
                </a:solidFill>
                <a:effectLst/>
              </a:rPr>
              <a:t>Sadrosadati</a:t>
            </a:r>
            <a:r>
              <a:rPr lang="en-US" sz="1800" b="0" i="0" dirty="0">
                <a:solidFill>
                  <a:srgbClr val="000000"/>
                </a:solidFill>
                <a:effectLst/>
              </a:rPr>
              <a:t>, and Onur Mutlu,</a:t>
            </a:r>
            <a:br>
              <a:rPr lang="en-US" sz="1800" b="0" i="0" dirty="0">
                <a:solidFill>
                  <a:srgbClr val="000000"/>
                </a:solidFill>
                <a:effectLst/>
              </a:rPr>
            </a:br>
            <a:r>
              <a:rPr lang="en-US" sz="1800" b="1" i="0" dirty="0">
                <a:solidFill>
                  <a:srgbClr val="0000FF"/>
                </a:solidFill>
                <a:effectLst/>
                <a:hlinkClick r:id="rId2">
                  <a:extLst>
                    <a:ext uri="{A12FA001-AC4F-418D-AE19-62706E023703}">
                      <ahyp:hlinkClr xmlns:ahyp="http://schemas.microsoft.com/office/drawing/2018/hyperlinkcolor" val="tx"/>
                    </a:ext>
                  </a:extLst>
                </a:hlinkClick>
              </a:rPr>
              <a:t>"RowPress: Amplifying Read Disturbance in Modern DRAM Chips"</a:t>
            </a:r>
            <a:br>
              <a:rPr lang="en-US" sz="1800" b="0" i="0" dirty="0">
                <a:solidFill>
                  <a:srgbClr val="000000"/>
                </a:solidFill>
                <a:effectLst/>
              </a:rPr>
            </a:br>
            <a:r>
              <a:rPr lang="en-US" sz="1800" b="0" i="1" dirty="0">
                <a:solidFill>
                  <a:srgbClr val="000000"/>
                </a:solidFill>
                <a:effectLst/>
              </a:rPr>
              <a:t>Proceedings of the </a:t>
            </a:r>
            <a:r>
              <a:rPr lang="en-US" sz="1800" b="0" i="1" dirty="0">
                <a:solidFill>
                  <a:srgbClr val="000000"/>
                </a:solidFill>
                <a:effectLst/>
                <a:hlinkClick r:id="rId3"/>
              </a:rPr>
              <a:t>50th International Symposium on Computer Architecture</a:t>
            </a:r>
            <a:r>
              <a:rPr lang="en-US" sz="1800" b="0" i="1" dirty="0">
                <a:solidFill>
                  <a:srgbClr val="000000"/>
                </a:solidFill>
                <a:effectLst/>
              </a:rPr>
              <a:t> (</a:t>
            </a:r>
            <a:r>
              <a:rPr lang="en-US" sz="1800" b="1" i="1" dirty="0">
                <a:solidFill>
                  <a:srgbClr val="000000"/>
                </a:solidFill>
                <a:effectLst/>
              </a:rPr>
              <a:t>ISCA</a:t>
            </a:r>
            <a:r>
              <a:rPr lang="en-US" sz="1800" b="0" i="1" dirty="0">
                <a:solidFill>
                  <a:srgbClr val="000000"/>
                </a:solidFill>
                <a:effectLst/>
              </a:rPr>
              <a:t>)</a:t>
            </a:r>
            <a:r>
              <a:rPr lang="en-US" sz="1800" b="0" i="0" dirty="0">
                <a:solidFill>
                  <a:srgbClr val="000000"/>
                </a:solidFill>
                <a:effectLst/>
              </a:rPr>
              <a:t>, Orlando, FL, USA, June 2023.</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4"/>
              </a:rPr>
              <a:t>Slides (pptx)</a:t>
            </a:r>
            <a:r>
              <a:rPr lang="en-US" sz="1800" b="0" i="0" dirty="0">
                <a:solidFill>
                  <a:srgbClr val="000000"/>
                </a:solidFill>
                <a:effectLst/>
              </a:rPr>
              <a:t> </a:t>
            </a:r>
            <a:r>
              <a:rPr lang="en-US" sz="1800" b="0" i="0" dirty="0">
                <a:solidFill>
                  <a:srgbClr val="000000"/>
                </a:solidFill>
                <a:effectLst/>
                <a:hlinkClick r:id="rId5"/>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6"/>
              </a:rPr>
              <a:t>Lightning Talk Slides (pptx)</a:t>
            </a:r>
            <a:r>
              <a:rPr lang="en-US" sz="1800" b="0" i="0" dirty="0">
                <a:solidFill>
                  <a:srgbClr val="000000"/>
                </a:solidFill>
                <a:effectLst/>
              </a:rPr>
              <a:t> </a:t>
            </a:r>
            <a:r>
              <a:rPr lang="en-US" sz="1800" b="0" i="0" dirty="0">
                <a:solidFill>
                  <a:srgbClr val="000000"/>
                </a:solidFill>
                <a:effectLst/>
                <a:hlinkClick r:id="rId7"/>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8"/>
              </a:rPr>
              <a:t>Lightning Talk Video</a:t>
            </a:r>
            <a:r>
              <a:rPr lang="en-US" sz="1800" b="0" i="0" dirty="0">
                <a:solidFill>
                  <a:srgbClr val="000000"/>
                </a:solidFill>
                <a:effectLst/>
              </a:rPr>
              <a:t> (3 minutes)]</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9"/>
              </a:rPr>
              <a:t>RowPress Source Code and Datasets (Officially Artifact Evaluated with All Badges)</a:t>
            </a:r>
            <a:r>
              <a:rPr lang="en-US" sz="1800" b="0" i="0" dirty="0">
                <a:solidFill>
                  <a:srgbClr val="000000"/>
                </a:solidFill>
                <a:effectLst/>
              </a:rPr>
              <a:t>]</a:t>
            </a:r>
            <a:br>
              <a:rPr lang="en-US" sz="1800" b="0" i="0" dirty="0">
                <a:solidFill>
                  <a:srgbClr val="000000"/>
                </a:solidFill>
                <a:effectLst/>
              </a:rPr>
            </a:br>
            <a:r>
              <a:rPr lang="en-US" sz="1800" b="1" i="1" dirty="0">
                <a:solidFill>
                  <a:srgbClr val="FF0000"/>
                </a:solidFill>
                <a:effectLst/>
              </a:rPr>
              <a:t>Officially artifact evaluated as available, reusable and reproducible.</a:t>
            </a:r>
            <a:br>
              <a:rPr lang="en-US" sz="1800" b="0" i="0" dirty="0">
                <a:solidFill>
                  <a:srgbClr val="FF0000"/>
                </a:solidFill>
                <a:effectLst/>
              </a:rPr>
            </a:br>
            <a:r>
              <a:rPr lang="en-US" sz="1800" b="1" i="1" dirty="0">
                <a:solidFill>
                  <a:srgbClr val="FF0000"/>
                </a:solidFill>
                <a:effectLst/>
              </a:rPr>
              <a:t>Best artifact award at ISCA 2023.</a:t>
            </a:r>
            <a:endParaRPr lang="en-US" sz="1800" b="0" i="0" dirty="0">
              <a:solidFill>
                <a:srgbClr val="FF0000"/>
              </a:solidFill>
              <a:effectLst/>
            </a:endParaRPr>
          </a:p>
          <a:p>
            <a:pPr marL="0" indent="0">
              <a:buNone/>
            </a:pPr>
            <a:br>
              <a:rPr lang="en-US" sz="1800" dirty="0"/>
            </a:br>
            <a:endParaRPr lang="en-US" sz="1800" b="1" dirty="0">
              <a:solidFill>
                <a:srgbClr val="0432FF"/>
              </a:solidFill>
            </a:endParaRPr>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0"/>
          <a:stretch>
            <a:fillRect/>
          </a:stretch>
        </p:blipFill>
        <p:spPr>
          <a:xfrm>
            <a:off x="65384" y="4318640"/>
            <a:ext cx="9036618" cy="2139136"/>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1"/>
          <a:stretch>
            <a:fillRect/>
          </a:stretch>
        </p:blipFill>
        <p:spPr>
          <a:xfrm>
            <a:off x="6429163" y="3524349"/>
            <a:ext cx="2410037" cy="787593"/>
          </a:xfrm>
          <a:prstGeom prst="rect">
            <a:avLst/>
          </a:prstGeom>
        </p:spPr>
      </p:pic>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184</a:t>
            </a:fld>
            <a:endParaRPr lang="en-US" dirty="0"/>
          </a:p>
        </p:txBody>
      </p:sp>
    </p:spTree>
    <p:extLst>
      <p:ext uri="{BB962C8B-B14F-4D97-AF65-F5344CB8AC3E}">
        <p14:creationId xmlns:p14="http://schemas.microsoft.com/office/powerpoint/2010/main" val="41645908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5755-A1ED-8FD7-8C73-4E95671779AD}"/>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C57AA59-3233-6B58-546F-A06396E570AE}"/>
              </a:ext>
            </a:extLst>
          </p:cNvPr>
          <p:cNvSpPr txBox="1"/>
          <p:nvPr/>
        </p:nvSpPr>
        <p:spPr>
          <a:xfrm>
            <a:off x="1" y="4799112"/>
            <a:ext cx="9144000" cy="1569660"/>
          </a:xfrm>
          <a:prstGeom prst="rect">
            <a:avLst/>
          </a:prstGeom>
          <a:noFill/>
        </p:spPr>
        <p:txBody>
          <a:bodyPr wrap="square" rtlCol="0">
            <a:spAutoFit/>
          </a:bodyPr>
          <a:lstStyle/>
          <a:p>
            <a:pPr algn="ctr">
              <a:buClr>
                <a:schemeClr val="tx1"/>
              </a:buClr>
            </a:pPr>
            <a:r>
              <a:rPr lang="en-US" sz="2400" dirty="0" err="1">
                <a:latin typeface="Cambria" panose="02040503050406030204" pitchFamily="18" charset="0"/>
              </a:rPr>
              <a:t>RowPress</a:t>
            </a:r>
            <a:r>
              <a:rPr lang="en-US" sz="2400" dirty="0">
                <a:latin typeface="Cambria" panose="02040503050406030204" pitchFamily="18" charset="0"/>
              </a:rPr>
              <a:t> reduces the mean of the distribution with increased </a:t>
            </a:r>
            <a:r>
              <a:rPr lang="en-US" sz="2400" dirty="0" err="1">
                <a:latin typeface="Cambria" panose="02040503050406030204" pitchFamily="18" charset="0"/>
              </a:rPr>
              <a:t>t</a:t>
            </a:r>
            <a:r>
              <a:rPr lang="en-US" sz="2400" baseline="-25000" dirty="0" err="1">
                <a:latin typeface="Cambria" panose="02040503050406030204" pitchFamily="18" charset="0"/>
              </a:rPr>
              <a:t>AggOn</a:t>
            </a:r>
            <a:endParaRPr lang="en-US" sz="2400" b="1" dirty="0">
              <a:latin typeface="Cambria" panose="02040503050406030204" pitchFamily="18" charset="0"/>
            </a:endParaRPr>
          </a:p>
          <a:p>
            <a:pPr algn="ctr">
              <a:buClr>
                <a:schemeClr val="tx1"/>
              </a:buClr>
            </a:pPr>
            <a:endParaRPr lang="en-US" sz="2400" dirty="0">
              <a:latin typeface="Cambria" panose="02040503050406030204" pitchFamily="18" charset="0"/>
            </a:endParaRPr>
          </a:p>
          <a:p>
            <a:pPr algn="ctr">
              <a:buClr>
                <a:schemeClr val="tx1"/>
              </a:buClr>
            </a:pPr>
            <a:r>
              <a:rPr lang="en-US" sz="2400" dirty="0">
                <a:latin typeface="Cambria" panose="02040503050406030204" pitchFamily="18" charset="0"/>
              </a:rPr>
              <a:t>There is still significant variation in the </a:t>
            </a:r>
            <a:r>
              <a:rPr lang="en-US" sz="2400" dirty="0" err="1">
                <a:latin typeface="Cambria" panose="02040503050406030204" pitchFamily="18" charset="0"/>
              </a:rPr>
              <a:t>HC</a:t>
            </a:r>
            <a:r>
              <a:rPr lang="en-US" sz="2400" baseline="-25000" dirty="0" err="1">
                <a:latin typeface="Cambria" panose="02040503050406030204" pitchFamily="18" charset="0"/>
              </a:rPr>
              <a:t>first</a:t>
            </a:r>
            <a:r>
              <a:rPr lang="en-US" sz="2400" dirty="0">
                <a:latin typeface="Cambria" panose="02040503050406030204" pitchFamily="18" charset="0"/>
              </a:rPr>
              <a:t> across rows</a:t>
            </a:r>
            <a:endParaRPr lang="en-US" sz="2400" b="1" dirty="0">
              <a:latin typeface="Cambria" panose="02040503050406030204" pitchFamily="18" charset="0"/>
            </a:endParaRPr>
          </a:p>
          <a:p>
            <a:pPr algn="ctr"/>
            <a:endParaRPr lang="en-US" sz="2400" dirty="0">
              <a:latin typeface="Cambria" panose="02040503050406030204" pitchFamily="18" charset="0"/>
            </a:endParaRPr>
          </a:p>
        </p:txBody>
      </p:sp>
      <p:sp>
        <p:nvSpPr>
          <p:cNvPr id="42" name="Title 1">
            <a:extLst>
              <a:ext uri="{FF2B5EF4-FFF2-40B4-BE49-F238E27FC236}">
                <a16:creationId xmlns:a16="http://schemas.microsoft.com/office/drawing/2014/main" id="{7C5C4796-12C2-98B6-DB22-8B8F26735383}"/>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r>
              <a:rPr lang="en-US" sz="2800" dirty="0">
                <a:solidFill>
                  <a:schemeClr val="accent5">
                    <a:lumMod val="75000"/>
                  </a:schemeClr>
                </a:solidFill>
              </a:rPr>
              <a:t>Effect of </a:t>
            </a:r>
            <a:r>
              <a:rPr lang="en-US" sz="2800" dirty="0" err="1">
                <a:solidFill>
                  <a:schemeClr val="accent5">
                    <a:lumMod val="75000"/>
                  </a:schemeClr>
                </a:solidFill>
              </a:rPr>
              <a:t>RowPress</a:t>
            </a:r>
            <a:r>
              <a:rPr lang="en-US" sz="2800" dirty="0">
                <a:solidFill>
                  <a:schemeClr val="accent5">
                    <a:lumMod val="75000"/>
                  </a:schemeClr>
                </a:solidFill>
              </a:rPr>
              <a:t> on the </a:t>
            </a:r>
            <a:r>
              <a:rPr lang="en-US" sz="2800" dirty="0" err="1">
                <a:solidFill>
                  <a:schemeClr val="accent5">
                    <a:lumMod val="75000"/>
                  </a:schemeClr>
                </a:solidFill>
              </a:rPr>
              <a:t>HC</a:t>
            </a:r>
            <a:r>
              <a:rPr lang="en-US" sz="2800" baseline="-25000" dirty="0" err="1">
                <a:solidFill>
                  <a:schemeClr val="accent5">
                    <a:lumMod val="75000"/>
                  </a:schemeClr>
                </a:solidFill>
              </a:rPr>
              <a:t>first</a:t>
            </a:r>
            <a:r>
              <a:rPr lang="en-US" sz="2800" dirty="0">
                <a:solidFill>
                  <a:schemeClr val="accent5">
                    <a:lumMod val="75000"/>
                  </a:schemeClr>
                </a:solidFill>
              </a:rPr>
              <a:t> Distribution</a:t>
            </a:r>
          </a:p>
        </p:txBody>
      </p:sp>
      <p:sp>
        <p:nvSpPr>
          <p:cNvPr id="2" name="Rectangle 1">
            <a:extLst>
              <a:ext uri="{FF2B5EF4-FFF2-40B4-BE49-F238E27FC236}">
                <a16:creationId xmlns:a16="http://schemas.microsoft.com/office/drawing/2014/main" id="{0A0E2C0C-5729-E9DB-49A4-5BA6E2701116}"/>
              </a:ext>
            </a:extLst>
          </p:cNvPr>
          <p:cNvSpPr/>
          <p:nvPr/>
        </p:nvSpPr>
        <p:spPr>
          <a:xfrm rot="16200000">
            <a:off x="645558" y="2090988"/>
            <a:ext cx="3572601"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Minimum Hammer Count</a:t>
            </a:r>
          </a:p>
          <a:p>
            <a:pPr algn="ctr"/>
            <a:r>
              <a:rPr lang="en-US" sz="2400" dirty="0">
                <a:solidFill>
                  <a:schemeClr val="tx1"/>
                </a:solidFill>
                <a:latin typeface="Cambria" panose="02040503050406030204" pitchFamily="18" charset="0"/>
              </a:rPr>
              <a:t>To Induce the First Bitflip</a:t>
            </a:r>
          </a:p>
          <a:p>
            <a:pPr algn="ctr"/>
            <a:r>
              <a:rPr lang="en-US" sz="2400" dirty="0">
                <a:solidFill>
                  <a:schemeClr val="tx1"/>
                </a:solidFill>
                <a:latin typeface="Cambria" panose="02040503050406030204" pitchFamily="18" charset="0"/>
              </a:rPr>
              <a:t>(</a:t>
            </a:r>
            <a:r>
              <a:rPr lang="en-US" sz="2400" dirty="0" err="1">
                <a:solidFill>
                  <a:schemeClr val="tx1"/>
                </a:solidFill>
                <a:latin typeface="Cambria" panose="02040503050406030204" pitchFamily="18" charset="0"/>
              </a:rPr>
              <a:t>HC</a:t>
            </a:r>
            <a:r>
              <a:rPr lang="en-US" sz="2400" baseline="-25000" dirty="0" err="1">
                <a:solidFill>
                  <a:schemeClr val="tx1"/>
                </a:solidFill>
                <a:latin typeface="Cambria" panose="02040503050406030204" pitchFamily="18" charset="0"/>
              </a:rPr>
              <a:t>first</a:t>
            </a:r>
            <a:r>
              <a:rPr lang="en-US" sz="2400" dirty="0">
                <a:solidFill>
                  <a:schemeClr val="tx1"/>
                </a:solidFill>
                <a:latin typeface="Cambria" panose="02040503050406030204" pitchFamily="18" charset="0"/>
              </a:rPr>
              <a:t>)</a:t>
            </a:r>
          </a:p>
        </p:txBody>
      </p:sp>
      <p:sp>
        <p:nvSpPr>
          <p:cNvPr id="11" name="Rectangle 10">
            <a:extLst>
              <a:ext uri="{FF2B5EF4-FFF2-40B4-BE49-F238E27FC236}">
                <a16:creationId xmlns:a16="http://schemas.microsoft.com/office/drawing/2014/main" id="{F39F2692-1E0C-C0D5-EE13-59A0EEE9238B}"/>
              </a:ext>
            </a:extLst>
          </p:cNvPr>
          <p:cNvSpPr/>
          <p:nvPr/>
        </p:nvSpPr>
        <p:spPr>
          <a:xfrm>
            <a:off x="2576945" y="3893724"/>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3" name="Title 2">
            <a:extLst>
              <a:ext uri="{FF2B5EF4-FFF2-40B4-BE49-F238E27FC236}">
                <a16:creationId xmlns:a16="http://schemas.microsoft.com/office/drawing/2014/main" id="{4DBC03A6-216B-B4E1-29E1-36B0AF46227B}"/>
              </a:ext>
            </a:extLst>
          </p:cNvPr>
          <p:cNvSpPr>
            <a:spLocks noGrp="1"/>
          </p:cNvSpPr>
          <p:nvPr>
            <p:ph type="title"/>
          </p:nvPr>
        </p:nvSpPr>
        <p:spPr/>
        <p:txBody>
          <a:bodyPr>
            <a:normAutofit fontScale="90000"/>
          </a:bodyPr>
          <a:lstStyle/>
          <a:p>
            <a:r>
              <a:rPr lang="en-US" dirty="0"/>
              <a:t>Effect of </a:t>
            </a:r>
            <a:r>
              <a:rPr lang="en-US" dirty="0" err="1"/>
              <a:t>RowPress</a:t>
            </a:r>
            <a:r>
              <a:rPr lang="en-US" dirty="0"/>
              <a:t> on Spatial Variation </a:t>
            </a:r>
            <a:br>
              <a:rPr lang="en-US" dirty="0"/>
            </a:br>
            <a:r>
              <a:rPr lang="en-US" dirty="0"/>
              <a:t>of Read Disturbance Vulnerability across Rows</a:t>
            </a:r>
          </a:p>
        </p:txBody>
      </p:sp>
      <p:sp>
        <p:nvSpPr>
          <p:cNvPr id="5" name="Slide Number Placeholder 3">
            <a:extLst>
              <a:ext uri="{FF2B5EF4-FFF2-40B4-BE49-F238E27FC236}">
                <a16:creationId xmlns:a16="http://schemas.microsoft.com/office/drawing/2014/main" id="{C4EB2F79-05B9-2C2F-5E5A-7A8E65676BE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185</a:t>
            </a:fld>
            <a:endParaRPr lang="en-US" dirty="0"/>
          </a:p>
        </p:txBody>
      </p:sp>
      <p:pic>
        <p:nvPicPr>
          <p:cNvPr id="6" name="Picture 5">
            <a:extLst>
              <a:ext uri="{FF2B5EF4-FFF2-40B4-BE49-F238E27FC236}">
                <a16:creationId xmlns:a16="http://schemas.microsoft.com/office/drawing/2014/main" id="{651934ED-FF7E-0A06-A6C4-E52397827E5A}"/>
              </a:ext>
            </a:extLst>
          </p:cNvPr>
          <p:cNvPicPr>
            <a:picLocks noChangeAspect="1"/>
          </p:cNvPicPr>
          <p:nvPr/>
        </p:nvPicPr>
        <p:blipFill rotWithShape="1">
          <a:blip r:embed="rId3"/>
          <a:srcRect r="67845"/>
          <a:stretch/>
        </p:blipFill>
        <p:spPr>
          <a:xfrm>
            <a:off x="3236599" y="1015774"/>
            <a:ext cx="3254235" cy="3026172"/>
          </a:xfrm>
          <a:prstGeom prst="rect">
            <a:avLst/>
          </a:prstGeom>
        </p:spPr>
      </p:pic>
    </p:spTree>
    <p:extLst>
      <p:ext uri="{BB962C8B-B14F-4D97-AF65-F5344CB8AC3E}">
        <p14:creationId xmlns:p14="http://schemas.microsoft.com/office/powerpoint/2010/main" val="427538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2F3BF-BBBE-7F89-6445-110BF763BA51}"/>
            </a:ext>
          </a:extLst>
        </p:cNvPr>
        <p:cNvGrpSpPr/>
        <p:nvPr/>
      </p:nvGrpSpPr>
      <p:grpSpPr>
        <a:xfrm>
          <a:off x="0" y="0"/>
          <a:ext cx="0" cy="0"/>
          <a:chOff x="0" y="0"/>
          <a:chExt cx="0" cy="0"/>
        </a:xfrm>
      </p:grpSpPr>
      <p:sp>
        <p:nvSpPr>
          <p:cNvPr id="76" name="Rectangle 75">
            <a:extLst>
              <a:ext uri="{FF2B5EF4-FFF2-40B4-BE49-F238E27FC236}">
                <a16:creationId xmlns:a16="http://schemas.microsoft.com/office/drawing/2014/main" id="{A2BB3F62-41AC-ECA0-729C-95EEF04E78D0}"/>
              </a:ext>
            </a:extLst>
          </p:cNvPr>
          <p:cNvSpPr/>
          <p:nvPr/>
        </p:nvSpPr>
        <p:spPr>
          <a:xfrm>
            <a:off x="0" y="4551249"/>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Bitflips occur at </a:t>
            </a:r>
            <a:r>
              <a:rPr lang="en-US" sz="2400" b="1" dirty="0">
                <a:solidFill>
                  <a:srgbClr val="C00000"/>
                </a:solidFill>
                <a:latin typeface="Cambria" panose="02040503050406030204" pitchFamily="18" charset="0"/>
              </a:rPr>
              <a:t>lower hammer counts </a:t>
            </a:r>
            <a:r>
              <a:rPr lang="en-US" sz="2400" dirty="0">
                <a:solidFill>
                  <a:schemeClr val="tx1"/>
                </a:solidFill>
                <a:latin typeface="Cambria" panose="02040503050406030204" pitchFamily="18" charset="0"/>
              </a:rPr>
              <a:t>with </a:t>
            </a:r>
            <a:r>
              <a:rPr lang="en-US" sz="2400" dirty="0" err="1">
                <a:solidFill>
                  <a:schemeClr val="tx1"/>
                </a:solidFill>
                <a:latin typeface="Cambria" panose="02040503050406030204" pitchFamily="18" charset="0"/>
              </a:rPr>
              <a:t>RowPress</a:t>
            </a:r>
            <a:r>
              <a:rPr lang="en-US" sz="2400" dirty="0">
                <a:solidFill>
                  <a:schemeClr val="tx1"/>
                </a:solidFill>
                <a:latin typeface="Cambria" panose="02040503050406030204" pitchFamily="18" charset="0"/>
              </a:rPr>
              <a:t> </a:t>
            </a:r>
            <a:br>
              <a:rPr lang="en-US" sz="2400" dirty="0">
                <a:solidFill>
                  <a:schemeClr val="tx1"/>
                </a:solidFill>
                <a:latin typeface="Cambria" panose="02040503050406030204" pitchFamily="18" charset="0"/>
              </a:rPr>
            </a:br>
            <a:r>
              <a:rPr lang="en-US" sz="2400" dirty="0">
                <a:solidFill>
                  <a:schemeClr val="tx1"/>
                </a:solidFill>
                <a:latin typeface="Cambria" panose="02040503050406030204" pitchFamily="18" charset="0"/>
              </a:rPr>
              <a:t>and these hammer counts still </a:t>
            </a:r>
            <a:r>
              <a:rPr lang="en-US" sz="2400" b="1" dirty="0">
                <a:solidFill>
                  <a:srgbClr val="0070C0"/>
                </a:solidFill>
                <a:latin typeface="Cambria" panose="02040503050406030204" pitchFamily="18" charset="0"/>
              </a:rPr>
              <a:t>significantly vary </a:t>
            </a:r>
            <a:r>
              <a:rPr lang="en-US" sz="2400" dirty="0">
                <a:solidFill>
                  <a:schemeClr val="tx1"/>
                </a:solidFill>
                <a:latin typeface="Cambria" panose="02040503050406030204" pitchFamily="18" charset="0"/>
              </a:rPr>
              <a:t>across DRAM rows</a:t>
            </a:r>
            <a:endParaRPr lang="en-US" sz="2400" b="1" dirty="0">
              <a:solidFill>
                <a:srgbClr val="C00000"/>
              </a:solidFill>
              <a:latin typeface="Cambria" panose="02040503050406030204" pitchFamily="18" charset="0"/>
            </a:endParaRPr>
          </a:p>
        </p:txBody>
      </p:sp>
      <p:pic>
        <p:nvPicPr>
          <p:cNvPr id="8" name="Picture 7">
            <a:extLst>
              <a:ext uri="{FF2B5EF4-FFF2-40B4-BE49-F238E27FC236}">
                <a16:creationId xmlns:a16="http://schemas.microsoft.com/office/drawing/2014/main" id="{4845D84B-93CE-0F8E-580F-264C61B896C7}"/>
              </a:ext>
            </a:extLst>
          </p:cNvPr>
          <p:cNvPicPr>
            <a:picLocks noChangeAspect="1"/>
          </p:cNvPicPr>
          <p:nvPr/>
        </p:nvPicPr>
        <p:blipFill>
          <a:blip r:embed="rId3"/>
          <a:srcRect/>
          <a:stretch/>
        </p:blipFill>
        <p:spPr>
          <a:xfrm>
            <a:off x="1292086" y="1091521"/>
            <a:ext cx="7791382" cy="2329722"/>
          </a:xfrm>
          <a:prstGeom prst="rect">
            <a:avLst/>
          </a:prstGeom>
        </p:spPr>
      </p:pic>
      <p:sp>
        <p:nvSpPr>
          <p:cNvPr id="11" name="Rectangle 10">
            <a:extLst>
              <a:ext uri="{FF2B5EF4-FFF2-40B4-BE49-F238E27FC236}">
                <a16:creationId xmlns:a16="http://schemas.microsoft.com/office/drawing/2014/main" id="{409B9A16-D63E-6912-47E0-6C01E8D7111F}"/>
              </a:ext>
            </a:extLst>
          </p:cNvPr>
          <p:cNvSpPr/>
          <p:nvPr/>
        </p:nvSpPr>
        <p:spPr>
          <a:xfrm>
            <a:off x="543914" y="3359946"/>
            <a:ext cx="8589818" cy="6544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Aggressor Row’s On Time (</a:t>
            </a:r>
            <a:r>
              <a:rPr lang="en-US" dirty="0" err="1">
                <a:solidFill>
                  <a:schemeClr val="tx1"/>
                </a:solidFill>
              </a:rPr>
              <a:t>t</a:t>
            </a:r>
            <a:r>
              <a:rPr lang="en-US" baseline="-25000" dirty="0" err="1">
                <a:solidFill>
                  <a:schemeClr val="tx1"/>
                </a:solidFill>
              </a:rPr>
              <a:t>AggOn</a:t>
            </a:r>
            <a:r>
              <a:rPr lang="en-US" dirty="0">
                <a:solidFill>
                  <a:schemeClr val="tx1"/>
                </a:solidFill>
              </a:rPr>
              <a:t>) (ns)</a:t>
            </a:r>
          </a:p>
        </p:txBody>
      </p:sp>
      <p:sp>
        <p:nvSpPr>
          <p:cNvPr id="2" name="Rectangle 1">
            <a:extLst>
              <a:ext uri="{FF2B5EF4-FFF2-40B4-BE49-F238E27FC236}">
                <a16:creationId xmlns:a16="http://schemas.microsoft.com/office/drawing/2014/main" id="{A6683CD6-FACC-7AC5-4DD9-6E90C16C4A48}"/>
              </a:ext>
            </a:extLst>
          </p:cNvPr>
          <p:cNvSpPr/>
          <p:nvPr/>
        </p:nvSpPr>
        <p:spPr>
          <a:xfrm rot="16200000">
            <a:off x="-782052" y="1871818"/>
            <a:ext cx="2818465"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Minimum Hammer Count</a:t>
            </a:r>
          </a:p>
          <a:p>
            <a:pPr algn="ctr"/>
            <a:r>
              <a:rPr lang="en-US" dirty="0">
                <a:solidFill>
                  <a:schemeClr val="tx1"/>
                </a:solidFill>
                <a:latin typeface="Cambria" panose="02040503050406030204" pitchFamily="18" charset="0"/>
              </a:rPr>
              <a:t>To Induce the First Bitflip</a:t>
            </a:r>
          </a:p>
          <a:p>
            <a:pPr algn="ct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HC</a:t>
            </a:r>
            <a:r>
              <a:rPr lang="en-US" baseline="-25000" dirty="0" err="1">
                <a:solidFill>
                  <a:schemeClr val="tx1"/>
                </a:solidFill>
                <a:latin typeface="Cambria" panose="02040503050406030204" pitchFamily="18" charset="0"/>
              </a:rPr>
              <a:t>first</a:t>
            </a:r>
            <a:r>
              <a:rPr lang="en-US" dirty="0">
                <a:solidFill>
                  <a:schemeClr val="tx1"/>
                </a:solidFill>
                <a:latin typeface="Cambria" panose="02040503050406030204" pitchFamily="18" charset="0"/>
              </a:rPr>
              <a:t>)</a:t>
            </a:r>
          </a:p>
        </p:txBody>
      </p:sp>
      <p:sp>
        <p:nvSpPr>
          <p:cNvPr id="3" name="Rectangle 2">
            <a:extLst>
              <a:ext uri="{FF2B5EF4-FFF2-40B4-BE49-F238E27FC236}">
                <a16:creationId xmlns:a16="http://schemas.microsoft.com/office/drawing/2014/main" id="{4792FB18-2BA2-D020-D2F3-771BA298DFF4}"/>
              </a:ext>
            </a:extLst>
          </p:cNvPr>
          <p:cNvSpPr/>
          <p:nvPr/>
        </p:nvSpPr>
        <p:spPr>
          <a:xfrm>
            <a:off x="2151041" y="3389822"/>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5" name="Title 4">
            <a:extLst>
              <a:ext uri="{FF2B5EF4-FFF2-40B4-BE49-F238E27FC236}">
                <a16:creationId xmlns:a16="http://schemas.microsoft.com/office/drawing/2014/main" id="{D41C1BA1-F7DB-E23F-232E-CB3EFFC9707C}"/>
              </a:ext>
            </a:extLst>
          </p:cNvPr>
          <p:cNvSpPr>
            <a:spLocks noGrp="1"/>
          </p:cNvSpPr>
          <p:nvPr>
            <p:ph type="title"/>
          </p:nvPr>
        </p:nvSpPr>
        <p:spPr/>
        <p:txBody>
          <a:bodyPr>
            <a:normAutofit/>
          </a:bodyPr>
          <a:lstStyle/>
          <a:p>
            <a:r>
              <a:rPr lang="en-US" dirty="0"/>
              <a:t>Effect of </a:t>
            </a:r>
            <a:r>
              <a:rPr lang="en-US" dirty="0" err="1"/>
              <a:t>RowPress</a:t>
            </a:r>
            <a:r>
              <a:rPr lang="en-US" dirty="0"/>
              <a:t> on the </a:t>
            </a:r>
            <a:r>
              <a:rPr lang="en-US" dirty="0" err="1"/>
              <a:t>HCfirst</a:t>
            </a:r>
            <a:r>
              <a:rPr lang="en-US" dirty="0"/>
              <a:t> Distribution</a:t>
            </a:r>
          </a:p>
        </p:txBody>
      </p:sp>
      <p:sp>
        <p:nvSpPr>
          <p:cNvPr id="42" name="Title 1">
            <a:extLst>
              <a:ext uri="{FF2B5EF4-FFF2-40B4-BE49-F238E27FC236}">
                <a16:creationId xmlns:a16="http://schemas.microsoft.com/office/drawing/2014/main" id="{B3109B8D-5D84-419A-3B00-2C33C7A267E3}"/>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12" name="Slide Number Placeholder 3">
            <a:extLst>
              <a:ext uri="{FF2B5EF4-FFF2-40B4-BE49-F238E27FC236}">
                <a16:creationId xmlns:a16="http://schemas.microsoft.com/office/drawing/2014/main" id="{D9E8D019-9C45-ECA5-3709-9F4EEF6AE9F3}"/>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186</a:t>
            </a:fld>
            <a:endParaRPr lang="en-US" dirty="0"/>
          </a:p>
        </p:txBody>
      </p:sp>
    </p:spTree>
    <p:extLst>
      <p:ext uri="{BB962C8B-B14F-4D97-AF65-F5344CB8AC3E}">
        <p14:creationId xmlns:p14="http://schemas.microsoft.com/office/powerpoint/2010/main" val="23624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Predictability</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8808005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D2D63-B02A-5B63-B22C-80A5B9F12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BAB720-FAF4-BD4A-D730-5A317619B79D}"/>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93E588C6-68C0-0FAA-269D-3B7112509980}"/>
              </a:ext>
            </a:extLst>
          </p:cNvPr>
          <p:cNvSpPr>
            <a:spLocks noGrp="1"/>
          </p:cNvSpPr>
          <p:nvPr>
            <p:ph type="sldNum" sz="quarter" idx="12"/>
          </p:nvPr>
        </p:nvSpPr>
        <p:spPr/>
        <p:txBody>
          <a:bodyPr/>
          <a:lstStyle/>
          <a:p>
            <a:fld id="{676C2683-0D41-1E45-8714-724CB2570654}" type="slidenum">
              <a:rPr lang="en-US" smtClean="0"/>
              <a:pPr/>
              <a:t>188</a:t>
            </a:fld>
            <a:endParaRPr lang="en-US" dirty="0"/>
          </a:p>
        </p:txBody>
      </p:sp>
      <p:pic>
        <p:nvPicPr>
          <p:cNvPr id="5" name="Picture 4">
            <a:extLst>
              <a:ext uri="{FF2B5EF4-FFF2-40B4-BE49-F238E27FC236}">
                <a16:creationId xmlns:a16="http://schemas.microsoft.com/office/drawing/2014/main" id="{B192587A-FA14-DE14-225A-5B320B5FF5C7}"/>
              </a:ext>
            </a:extLst>
          </p:cNvPr>
          <p:cNvPicPr>
            <a:picLocks noChangeAspect="1"/>
          </p:cNvPicPr>
          <p:nvPr/>
        </p:nvPicPr>
        <p:blipFill rotWithShape="1">
          <a:blip r:embed="rId3"/>
          <a:srcRect l="68195"/>
          <a:stretch/>
        </p:blipFill>
        <p:spPr>
          <a:xfrm>
            <a:off x="2104451" y="1409338"/>
            <a:ext cx="4935098" cy="3397446"/>
          </a:xfrm>
          <a:prstGeom prst="rect">
            <a:avLst/>
          </a:prstGeom>
        </p:spPr>
      </p:pic>
      <p:sp>
        <p:nvSpPr>
          <p:cNvPr id="8" name="TextBox 7">
            <a:extLst>
              <a:ext uri="{FF2B5EF4-FFF2-40B4-BE49-F238E27FC236}">
                <a16:creationId xmlns:a16="http://schemas.microsoft.com/office/drawing/2014/main" id="{1D8380FD-C765-0009-7D25-0A73B267A5A8}"/>
              </a:ext>
            </a:extLst>
          </p:cNvPr>
          <p:cNvSpPr txBox="1"/>
          <p:nvPr/>
        </p:nvSpPr>
        <p:spPr>
          <a:xfrm>
            <a:off x="2854961" y="4750868"/>
            <a:ext cx="4084320" cy="400110"/>
          </a:xfrm>
          <a:prstGeom prst="rect">
            <a:avLst/>
          </a:prstGeom>
          <a:noFill/>
        </p:spPr>
        <p:txBody>
          <a:bodyPr wrap="square" rtlCol="0">
            <a:spAutoFit/>
          </a:bodyPr>
          <a:lstStyle/>
          <a:p>
            <a:pPr algn="ctr"/>
            <a:r>
              <a:rPr lang="en-US" sz="2000" dirty="0">
                <a:latin typeface="Cambria" panose="02040503050406030204" pitchFamily="18" charset="0"/>
              </a:rPr>
              <a:t>F1 score</a:t>
            </a:r>
          </a:p>
        </p:txBody>
      </p:sp>
      <p:sp>
        <p:nvSpPr>
          <p:cNvPr id="9" name="TextBox 8">
            <a:extLst>
              <a:ext uri="{FF2B5EF4-FFF2-40B4-BE49-F238E27FC236}">
                <a16:creationId xmlns:a16="http://schemas.microsoft.com/office/drawing/2014/main" id="{8F20A2DB-1EB7-B00E-6AE1-4CB26EB788EC}"/>
              </a:ext>
            </a:extLst>
          </p:cNvPr>
          <p:cNvSpPr txBox="1"/>
          <p:nvPr/>
        </p:nvSpPr>
        <p:spPr>
          <a:xfrm rot="16200000">
            <a:off x="324998" y="2450955"/>
            <a:ext cx="2825131" cy="707886"/>
          </a:xfrm>
          <a:prstGeom prst="rect">
            <a:avLst/>
          </a:prstGeom>
          <a:noFill/>
        </p:spPr>
        <p:txBody>
          <a:bodyPr wrap="square" rtlCol="0">
            <a:spAutoFit/>
          </a:bodyPr>
          <a:lstStyle/>
          <a:p>
            <a:pPr algn="ctr"/>
            <a:r>
              <a:rPr lang="en-US" sz="2000" dirty="0">
                <a:latin typeface="Cambria" panose="02040503050406030204" pitchFamily="18" charset="0"/>
              </a:rPr>
              <a:t>Cumulative Distribution</a:t>
            </a:r>
          </a:p>
          <a:p>
            <a:pPr algn="ctr"/>
            <a:r>
              <a:rPr lang="en-US" sz="2000" dirty="0">
                <a:latin typeface="Cambria" panose="02040503050406030204" pitchFamily="18" charset="0"/>
              </a:rPr>
              <a:t>of Spatial Features</a:t>
            </a:r>
          </a:p>
        </p:txBody>
      </p:sp>
      <p:grpSp>
        <p:nvGrpSpPr>
          <p:cNvPr id="17" name="Group 16">
            <a:extLst>
              <a:ext uri="{FF2B5EF4-FFF2-40B4-BE49-F238E27FC236}">
                <a16:creationId xmlns:a16="http://schemas.microsoft.com/office/drawing/2014/main" id="{47EBE50E-2C8D-586A-6AFF-08B8D81AB895}"/>
              </a:ext>
            </a:extLst>
          </p:cNvPr>
          <p:cNvGrpSpPr/>
          <p:nvPr/>
        </p:nvGrpSpPr>
        <p:grpSpPr>
          <a:xfrm>
            <a:off x="4051851" y="1023000"/>
            <a:ext cx="2995743" cy="602342"/>
            <a:chOff x="1576253" y="1316100"/>
            <a:chExt cx="2995743" cy="602342"/>
          </a:xfrm>
        </p:grpSpPr>
        <p:sp>
          <p:nvSpPr>
            <p:cNvPr id="18" name="TextBox 17">
              <a:extLst>
                <a:ext uri="{FF2B5EF4-FFF2-40B4-BE49-F238E27FC236}">
                  <a16:creationId xmlns:a16="http://schemas.microsoft.com/office/drawing/2014/main" id="{350437E1-D4C1-7D10-45EB-F8908A0A85CB}"/>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ABDE5D98-647D-65A2-4231-CBDD348B4187}"/>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F73A8B7C-5D0F-627F-BD11-2BD27B774B67}"/>
              </a:ext>
            </a:extLst>
          </p:cNvPr>
          <p:cNvSpPr/>
          <p:nvPr/>
        </p:nvSpPr>
        <p:spPr>
          <a:xfrm>
            <a:off x="7629887"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6FC2169-F5AA-28F3-9D17-45FADAF7A124}"/>
              </a:ext>
            </a:extLst>
          </p:cNvPr>
          <p:cNvSpPr/>
          <p:nvPr/>
        </p:nvSpPr>
        <p:spPr>
          <a:xfrm>
            <a:off x="0" y="5250921"/>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a:solidFill>
                  <a:schemeClr val="tx1"/>
                </a:solidFill>
                <a:latin typeface="Cambria" panose="02040503050406030204" pitchFamily="18" charset="0"/>
              </a:rPr>
              <a:t>Weak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grpSp>
        <p:nvGrpSpPr>
          <p:cNvPr id="3" name="Group 2">
            <a:extLst>
              <a:ext uri="{FF2B5EF4-FFF2-40B4-BE49-F238E27FC236}">
                <a16:creationId xmlns:a16="http://schemas.microsoft.com/office/drawing/2014/main" id="{5D3F014B-AA8A-D14E-5379-FAACFF200AE9}"/>
              </a:ext>
            </a:extLst>
          </p:cNvPr>
          <p:cNvGrpSpPr/>
          <p:nvPr/>
        </p:nvGrpSpPr>
        <p:grpSpPr>
          <a:xfrm>
            <a:off x="5765800" y="1836469"/>
            <a:ext cx="3492839" cy="1635213"/>
            <a:chOff x="-3127814" y="1316100"/>
            <a:chExt cx="8991664" cy="1635213"/>
          </a:xfrm>
        </p:grpSpPr>
        <p:sp>
          <p:nvSpPr>
            <p:cNvPr id="12" name="TextBox 11">
              <a:extLst>
                <a:ext uri="{FF2B5EF4-FFF2-40B4-BE49-F238E27FC236}">
                  <a16:creationId xmlns:a16="http://schemas.microsoft.com/office/drawing/2014/main" id="{4E2B92FC-7732-44A8-1B78-B0307F7492AA}"/>
                </a:ext>
              </a:extLst>
            </p:cNvPr>
            <p:cNvSpPr txBox="1"/>
            <p:nvPr/>
          </p:nvSpPr>
          <p:spPr>
            <a:xfrm>
              <a:off x="171927" y="1316100"/>
              <a:ext cx="5691923" cy="1200329"/>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More than 50% of the features have F1 scores larger than 0.1</a:t>
              </a:r>
            </a:p>
          </p:txBody>
        </p:sp>
        <p:cxnSp>
          <p:nvCxnSpPr>
            <p:cNvPr id="14" name="Elbow Connector 13">
              <a:extLst>
                <a:ext uri="{FF2B5EF4-FFF2-40B4-BE49-F238E27FC236}">
                  <a16:creationId xmlns:a16="http://schemas.microsoft.com/office/drawing/2014/main" id="{2FB6257B-E180-2E1E-0B74-6AA51C08E7DA}"/>
                </a:ext>
              </a:extLst>
            </p:cNvPr>
            <p:cNvCxnSpPr>
              <a:cxnSpLocks/>
              <a:stCxn id="22" idx="0"/>
              <a:endCxn id="12" idx="1"/>
            </p:cNvCxnSpPr>
            <p:nvPr/>
          </p:nvCxnSpPr>
          <p:spPr>
            <a:xfrm rot="5400000" flipH="1" flipV="1">
              <a:off x="-1995468" y="783919"/>
              <a:ext cx="1035048" cy="3299740"/>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532163D7-D7C8-84DF-5E18-798B01D433B5}"/>
              </a:ext>
            </a:extLst>
          </p:cNvPr>
          <p:cNvSpPr>
            <a:spLocks noChangeAspect="1"/>
          </p:cNvSpPr>
          <p:nvPr/>
        </p:nvSpPr>
        <p:spPr>
          <a:xfrm>
            <a:off x="5400040" y="3471682"/>
            <a:ext cx="731520" cy="7315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74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1"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534-0EED-A6D4-616D-284759C39B3E}"/>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FE530748-C5E5-1D3D-9B52-C6F7977FCB31}"/>
              </a:ext>
            </a:extLst>
          </p:cNvPr>
          <p:cNvSpPr>
            <a:spLocks noGrp="1"/>
          </p:cNvSpPr>
          <p:nvPr>
            <p:ph type="sldNum" sz="quarter" idx="12"/>
          </p:nvPr>
        </p:nvSpPr>
        <p:spPr/>
        <p:txBody>
          <a:bodyPr/>
          <a:lstStyle/>
          <a:p>
            <a:fld id="{676C2683-0D41-1E45-8714-724CB2570654}" type="slidenum">
              <a:rPr lang="en-US" smtClean="0"/>
              <a:pPr/>
              <a:t>189</a:t>
            </a:fld>
            <a:endParaRPr lang="en-US" dirty="0"/>
          </a:p>
        </p:txBody>
      </p:sp>
      <p:pic>
        <p:nvPicPr>
          <p:cNvPr id="5" name="Picture 4">
            <a:extLst>
              <a:ext uri="{FF2B5EF4-FFF2-40B4-BE49-F238E27FC236}">
                <a16:creationId xmlns:a16="http://schemas.microsoft.com/office/drawing/2014/main" id="{06397BF4-2C99-01B5-85A6-4137B614C203}"/>
              </a:ext>
            </a:extLst>
          </p:cNvPr>
          <p:cNvPicPr>
            <a:picLocks noChangeAspect="1"/>
          </p:cNvPicPr>
          <p:nvPr/>
        </p:nvPicPr>
        <p:blipFill>
          <a:blip r:embed="rId3"/>
          <a:stretch>
            <a:fillRect/>
          </a:stretch>
        </p:blipFill>
        <p:spPr>
          <a:xfrm>
            <a:off x="966652" y="1851515"/>
            <a:ext cx="7908960" cy="1731700"/>
          </a:xfrm>
          <a:prstGeom prst="rect">
            <a:avLst/>
          </a:prstGeom>
        </p:spPr>
      </p:pic>
      <p:sp>
        <p:nvSpPr>
          <p:cNvPr id="6" name="TextBox 5">
            <a:extLst>
              <a:ext uri="{FF2B5EF4-FFF2-40B4-BE49-F238E27FC236}">
                <a16:creationId xmlns:a16="http://schemas.microsoft.com/office/drawing/2014/main" id="{4802BD6C-55CC-4D52-F123-4FB2BAFED051}"/>
              </a:ext>
            </a:extLst>
          </p:cNvPr>
          <p:cNvSpPr txBox="1"/>
          <p:nvPr/>
        </p:nvSpPr>
        <p:spPr>
          <a:xfrm>
            <a:off x="1280160" y="3495489"/>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7" name="TextBox 6">
            <a:extLst>
              <a:ext uri="{FF2B5EF4-FFF2-40B4-BE49-F238E27FC236}">
                <a16:creationId xmlns:a16="http://schemas.microsoft.com/office/drawing/2014/main" id="{9C13D134-E54C-8BA6-88E3-B3288DD74AC0}"/>
              </a:ext>
            </a:extLst>
          </p:cNvPr>
          <p:cNvSpPr txBox="1"/>
          <p:nvPr/>
        </p:nvSpPr>
        <p:spPr>
          <a:xfrm>
            <a:off x="4072045"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8" name="TextBox 7">
            <a:extLst>
              <a:ext uri="{FF2B5EF4-FFF2-40B4-BE49-F238E27FC236}">
                <a16:creationId xmlns:a16="http://schemas.microsoft.com/office/drawing/2014/main" id="{A8A1C1A1-BECB-CDB8-6609-D8367327462D}"/>
              </a:ext>
            </a:extLst>
          </p:cNvPr>
          <p:cNvSpPr txBox="1"/>
          <p:nvPr/>
        </p:nvSpPr>
        <p:spPr>
          <a:xfrm>
            <a:off x="6768137"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9" name="TextBox 8">
            <a:extLst>
              <a:ext uri="{FF2B5EF4-FFF2-40B4-BE49-F238E27FC236}">
                <a16:creationId xmlns:a16="http://schemas.microsoft.com/office/drawing/2014/main" id="{6EB11B37-295F-B659-8C65-6CBE6310C740}"/>
              </a:ext>
            </a:extLst>
          </p:cNvPr>
          <p:cNvSpPr txBox="1"/>
          <p:nvPr/>
        </p:nvSpPr>
        <p:spPr>
          <a:xfrm rot="16200000">
            <a:off x="-524091" y="2133125"/>
            <a:ext cx="2194560" cy="923330"/>
          </a:xfrm>
          <a:prstGeom prst="rect">
            <a:avLst/>
          </a:prstGeom>
          <a:noFill/>
        </p:spPr>
        <p:txBody>
          <a:bodyPr wrap="square" rtlCol="0">
            <a:spAutoFit/>
          </a:bodyPr>
          <a:lstStyle/>
          <a:p>
            <a:pPr algn="ctr"/>
            <a:r>
              <a:rPr lang="en-US" dirty="0">
                <a:latin typeface="Cambria" panose="02040503050406030204" pitchFamily="18" charset="0"/>
              </a:rPr>
              <a:t>Cumulative Distribution of Spatial Features</a:t>
            </a:r>
          </a:p>
        </p:txBody>
      </p:sp>
      <p:grpSp>
        <p:nvGrpSpPr>
          <p:cNvPr id="32" name="Group 31">
            <a:extLst>
              <a:ext uri="{FF2B5EF4-FFF2-40B4-BE49-F238E27FC236}">
                <a16:creationId xmlns:a16="http://schemas.microsoft.com/office/drawing/2014/main" id="{DB130501-57BA-D393-AAD7-3CE1E1B48162}"/>
              </a:ext>
            </a:extLst>
          </p:cNvPr>
          <p:cNvGrpSpPr/>
          <p:nvPr/>
        </p:nvGrpSpPr>
        <p:grpSpPr>
          <a:xfrm>
            <a:off x="2241403" y="2786327"/>
            <a:ext cx="6204823" cy="1520225"/>
            <a:chOff x="2241403" y="2786327"/>
            <a:chExt cx="6204823" cy="1520225"/>
          </a:xfrm>
        </p:grpSpPr>
        <p:sp>
          <p:nvSpPr>
            <p:cNvPr id="10" name="Oval 9">
              <a:extLst>
                <a:ext uri="{FF2B5EF4-FFF2-40B4-BE49-F238E27FC236}">
                  <a16:creationId xmlns:a16="http://schemas.microsoft.com/office/drawing/2014/main" id="{422DF699-C299-A355-A49E-CB121E12321E}"/>
                </a:ext>
              </a:extLst>
            </p:cNvPr>
            <p:cNvSpPr/>
            <p:nvPr/>
          </p:nvSpPr>
          <p:spPr>
            <a:xfrm>
              <a:off x="7958546" y="2786327"/>
              <a:ext cx="487680" cy="496389"/>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8BC666-1CFB-7BA7-9B67-6B990D1C32DA}"/>
                </a:ext>
              </a:extLst>
            </p:cNvPr>
            <p:cNvSpPr txBox="1"/>
            <p:nvPr/>
          </p:nvSpPr>
          <p:spPr>
            <a:xfrm>
              <a:off x="2241403" y="3937220"/>
              <a:ext cx="5970481" cy="369332"/>
            </a:xfrm>
            <a:prstGeom prst="rect">
              <a:avLst/>
            </a:prstGeom>
            <a:noFill/>
          </p:spPr>
          <p:txBody>
            <a:bodyPr wrap="none" rtlCol="0">
              <a:spAutoFit/>
            </a:bodyPr>
            <a:lstStyle/>
            <a:p>
              <a:r>
                <a:rPr lang="en-US" dirty="0">
                  <a:solidFill>
                    <a:srgbClr val="C00000"/>
                  </a:solidFill>
                  <a:latin typeface="Cambria" panose="02040503050406030204" pitchFamily="18" charset="0"/>
                </a:rPr>
                <a:t>A few spatial features from Mfr. S can exhibit F1 score &gt;0.7 </a:t>
              </a:r>
            </a:p>
          </p:txBody>
        </p:sp>
        <p:cxnSp>
          <p:nvCxnSpPr>
            <p:cNvPr id="13" name="Elbow Connector 12">
              <a:extLst>
                <a:ext uri="{FF2B5EF4-FFF2-40B4-BE49-F238E27FC236}">
                  <a16:creationId xmlns:a16="http://schemas.microsoft.com/office/drawing/2014/main" id="{E825617A-A07B-1110-036F-29C8398254B1}"/>
                </a:ext>
              </a:extLst>
            </p:cNvPr>
            <p:cNvCxnSpPr>
              <a:cxnSpLocks/>
              <a:stCxn id="11" idx="3"/>
              <a:endCxn id="10" idx="4"/>
            </p:cNvCxnSpPr>
            <p:nvPr/>
          </p:nvCxnSpPr>
          <p:spPr>
            <a:xfrm flipH="1" flipV="1">
              <a:off x="8202386" y="3282716"/>
              <a:ext cx="9498" cy="839170"/>
            </a:xfrm>
            <a:prstGeom prst="bentConnector4">
              <a:avLst>
                <a:gd name="adj1" fmla="val -2406822"/>
                <a:gd name="adj2" fmla="val 6100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7CA093C-7C2B-13B1-F68D-CAC9A386D9F8}"/>
              </a:ext>
            </a:extLst>
          </p:cNvPr>
          <p:cNvGrpSpPr/>
          <p:nvPr/>
        </p:nvGrpSpPr>
        <p:grpSpPr>
          <a:xfrm>
            <a:off x="3291840" y="1409338"/>
            <a:ext cx="2995743" cy="602342"/>
            <a:chOff x="1576253" y="1316100"/>
            <a:chExt cx="2995743" cy="602342"/>
          </a:xfrm>
        </p:grpSpPr>
        <p:sp>
          <p:nvSpPr>
            <p:cNvPr id="18" name="TextBox 17">
              <a:extLst>
                <a:ext uri="{FF2B5EF4-FFF2-40B4-BE49-F238E27FC236}">
                  <a16:creationId xmlns:a16="http://schemas.microsoft.com/office/drawing/2014/main" id="{14C1B178-9223-3827-C5FD-246C6ABE30A5}"/>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C7093399-480F-C07C-E5EF-32CB2B4AEF32}"/>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Elbow Connector 20">
            <a:extLst>
              <a:ext uri="{FF2B5EF4-FFF2-40B4-BE49-F238E27FC236}">
                <a16:creationId xmlns:a16="http://schemas.microsoft.com/office/drawing/2014/main" id="{A30BEE1E-3F58-FF0D-1570-5E9C9CEA89A6}"/>
              </a:ext>
            </a:extLst>
          </p:cNvPr>
          <p:cNvCxnSpPr>
            <a:cxnSpLocks/>
            <a:stCxn id="18" idx="3"/>
            <a:endCxn id="24" idx="0"/>
          </p:cNvCxnSpPr>
          <p:nvPr/>
        </p:nvCxnSpPr>
        <p:spPr>
          <a:xfrm>
            <a:off x="6287583" y="1594004"/>
            <a:ext cx="1577834" cy="37311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0A86C70-C9D0-A5AE-7DA1-FA4B3FE15470}"/>
              </a:ext>
            </a:extLst>
          </p:cNvPr>
          <p:cNvSpPr/>
          <p:nvPr/>
        </p:nvSpPr>
        <p:spPr>
          <a:xfrm>
            <a:off x="7629887"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A64AB04C-785A-4736-3D35-F42DBAF725DC}"/>
              </a:ext>
            </a:extLst>
          </p:cNvPr>
          <p:cNvCxnSpPr/>
          <p:nvPr/>
        </p:nvCxnSpPr>
        <p:spPr>
          <a:xfrm>
            <a:off x="5242561" y="1722754"/>
            <a:ext cx="0" cy="2575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BA299340-C563-9339-87A4-B9BE6CF6903A}"/>
              </a:ext>
            </a:extLst>
          </p:cNvPr>
          <p:cNvSpPr/>
          <p:nvPr/>
        </p:nvSpPr>
        <p:spPr>
          <a:xfrm>
            <a:off x="0" y="4911370"/>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a:solidFill>
                  <a:schemeClr val="tx1"/>
                </a:solidFill>
                <a:latin typeface="Cambria" panose="02040503050406030204" pitchFamily="18" charset="0"/>
              </a:rPr>
              <a:t>Weak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spTree>
    <p:extLst>
      <p:ext uri="{BB962C8B-B14F-4D97-AF65-F5344CB8AC3E}">
        <p14:creationId xmlns:p14="http://schemas.microsoft.com/office/powerpoint/2010/main" val="391368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a:blip r:embed="rId3"/>
          <a:stretch>
            <a:fillRect/>
          </a:stretch>
        </p:blipFill>
        <p:spPr>
          <a:xfrm>
            <a:off x="1258191" y="770881"/>
            <a:ext cx="6168013" cy="3968902"/>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1858158" y="920452"/>
            <a:ext cx="2130471" cy="469308"/>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2D8709A-7F44-46DD-96D9-CF4F659179FD}"/>
              </a:ext>
            </a:extLst>
          </p:cNvPr>
          <p:cNvCxnSpPr>
            <a:cxnSpLocks/>
          </p:cNvCxnSpPr>
          <p:nvPr/>
        </p:nvCxnSpPr>
        <p:spPr>
          <a:xfrm>
            <a:off x="5305031" y="987837"/>
            <a:ext cx="1980811" cy="872556"/>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8CE65EF4-DC9D-584A-B1D7-6B45947F1EC2}"/>
              </a:ext>
            </a:extLst>
          </p:cNvPr>
          <p:cNvSpPr txBox="1"/>
          <p:nvPr/>
        </p:nvSpPr>
        <p:spPr>
          <a:xfrm>
            <a:off x="1963958" y="4528919"/>
            <a:ext cx="5462245"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Temperature (°C)</a:t>
            </a:r>
          </a:p>
        </p:txBody>
      </p:sp>
      <p:sp>
        <p:nvSpPr>
          <p:cNvPr id="18" name="TextBox 17">
            <a:extLst>
              <a:ext uri="{FF2B5EF4-FFF2-40B4-BE49-F238E27FC236}">
                <a16:creationId xmlns:a16="http://schemas.microsoft.com/office/drawing/2014/main" id="{7953B9EC-FD25-1447-A90C-528BEE2ED398}"/>
              </a:ext>
            </a:extLst>
          </p:cNvPr>
          <p:cNvSpPr txBox="1"/>
          <p:nvPr/>
        </p:nvSpPr>
        <p:spPr>
          <a:xfrm rot="16200000">
            <a:off x="-601733" y="2269306"/>
            <a:ext cx="3343875" cy="830997"/>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Variation in Bit Flip Counts per DRAM Row</a:t>
            </a:r>
          </a:p>
        </p:txBody>
      </p:sp>
      <p:cxnSp>
        <p:nvCxnSpPr>
          <p:cNvPr id="19" name="Straight Arrow Connector 18">
            <a:extLst>
              <a:ext uri="{FF2B5EF4-FFF2-40B4-BE49-F238E27FC236}">
                <a16:creationId xmlns:a16="http://schemas.microsoft.com/office/drawing/2014/main" id="{3FC98BC1-6539-ED4A-8464-05B76A4495E9}"/>
              </a:ext>
            </a:extLst>
          </p:cNvPr>
          <p:cNvCxnSpPr>
            <a:cxnSpLocks/>
          </p:cNvCxnSpPr>
          <p:nvPr/>
        </p:nvCxnSpPr>
        <p:spPr>
          <a:xfrm flipV="1">
            <a:off x="1963959" y="2939657"/>
            <a:ext cx="2292326" cy="781107"/>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8378D04-DAD8-9347-BA40-0D5BDBAFD139}"/>
              </a:ext>
            </a:extLst>
          </p:cNvPr>
          <p:cNvCxnSpPr>
            <a:cxnSpLocks/>
          </p:cNvCxnSpPr>
          <p:nvPr/>
        </p:nvCxnSpPr>
        <p:spPr>
          <a:xfrm flipV="1">
            <a:off x="4887715" y="2964444"/>
            <a:ext cx="2292326" cy="610372"/>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79571B39-EDEA-5549-93CD-E5B29B635AD3}"/>
              </a:ext>
            </a:extLst>
          </p:cNvPr>
          <p:cNvSpPr txBox="1"/>
          <p:nvPr/>
        </p:nvSpPr>
        <p:spPr>
          <a:xfrm>
            <a:off x="0" y="5044470"/>
            <a:ext cx="9144001" cy="1384995"/>
          </a:xfrm>
          <a:prstGeom prst="rect">
            <a:avLst/>
          </a:prstGeom>
          <a:noFill/>
        </p:spPr>
        <p:txBody>
          <a:bodyPr wrap="square" lIns="180000" rtlCol="0">
            <a:spAutoFit/>
          </a:bodyPr>
          <a:lstStyle/>
          <a:p>
            <a:pPr algn="ctr"/>
            <a:r>
              <a:rPr lang="en-US" sz="2800" dirty="0">
                <a:latin typeface="Cambria"/>
                <a:ea typeface="Cambria"/>
              </a:rPr>
              <a:t>A DRAM row’s bit error rate can </a:t>
            </a:r>
            <a:br>
              <a:rPr lang="en-US" sz="2800" dirty="0">
                <a:latin typeface="Cambria"/>
                <a:ea typeface="Cambria"/>
              </a:rPr>
            </a:br>
            <a:r>
              <a:rPr lang="en-US" sz="2800" dirty="0">
                <a:latin typeface="Cambria"/>
                <a:ea typeface="Cambria"/>
              </a:rPr>
              <a:t>either </a:t>
            </a:r>
            <a:r>
              <a:rPr lang="en-US" sz="2800" b="1" dirty="0">
                <a:solidFill>
                  <a:srgbClr val="C00000"/>
                </a:solidFill>
                <a:latin typeface="Cambria"/>
                <a:ea typeface="Cambria"/>
              </a:rPr>
              <a:t>increase</a:t>
            </a:r>
            <a:r>
              <a:rPr lang="en-US" sz="2800" dirty="0">
                <a:latin typeface="Cambria"/>
                <a:ea typeface="Cambria"/>
              </a:rPr>
              <a:t> </a:t>
            </a:r>
            <a:r>
              <a:rPr lang="en-US" sz="2800" b="1" dirty="0">
                <a:latin typeface="Cambria"/>
                <a:ea typeface="Cambria"/>
              </a:rPr>
              <a:t>or</a:t>
            </a:r>
            <a:r>
              <a:rPr lang="en-US" sz="2800" dirty="0">
                <a:latin typeface="Cambria"/>
                <a:ea typeface="Cambria"/>
              </a:rPr>
              <a:t> </a:t>
            </a:r>
            <a:r>
              <a:rPr lang="en-US" sz="2800" b="1" dirty="0">
                <a:solidFill>
                  <a:srgbClr val="538233"/>
                </a:solidFill>
                <a:latin typeface="Cambria"/>
                <a:ea typeface="Cambria"/>
              </a:rPr>
              <a:t>decrease </a:t>
            </a:r>
            <a:r>
              <a:rPr lang="en-US" sz="2800" b="1" dirty="0">
                <a:latin typeface="Cambria"/>
                <a:ea typeface="Cambria"/>
              </a:rPr>
              <a:t>with temperature</a:t>
            </a:r>
            <a:r>
              <a:rPr lang="en-US" sz="2800" b="1" dirty="0">
                <a:solidFill>
                  <a:srgbClr val="8B278C"/>
                </a:solidFill>
                <a:latin typeface="Cambria"/>
                <a:ea typeface="Cambria"/>
              </a:rPr>
              <a:t> </a:t>
            </a:r>
            <a:r>
              <a:rPr lang="en-US" sz="2800" dirty="0">
                <a:latin typeface="Cambria"/>
                <a:ea typeface="Cambria"/>
              </a:rPr>
              <a:t>depending on the DRAM manufacturer</a:t>
            </a:r>
          </a:p>
        </p:txBody>
      </p:sp>
      <p:sp>
        <p:nvSpPr>
          <p:cNvPr id="21" name="Title 1">
            <a:extLst>
              <a:ext uri="{FF2B5EF4-FFF2-40B4-BE49-F238E27FC236}">
                <a16:creationId xmlns:a16="http://schemas.microsoft.com/office/drawing/2014/main" id="{44AC88BE-3EB0-3644-BE6B-DF9312A0765F}"/>
              </a:ext>
            </a:extLst>
          </p:cNvPr>
          <p:cNvSpPr>
            <a:spLocks noGrp="1"/>
          </p:cNvSpPr>
          <p:nvPr>
            <p:ph type="title"/>
          </p:nvPr>
        </p:nvSpPr>
        <p:spPr/>
        <p:txBody>
          <a:bodyPr/>
          <a:lstStyle/>
          <a:p>
            <a:r>
              <a:rPr lang="en-US" dirty="0"/>
              <a:t>Temperature’s Impact at DRAM Row Granularity</a:t>
            </a:r>
          </a:p>
        </p:txBody>
      </p:sp>
      <p:sp>
        <p:nvSpPr>
          <p:cNvPr id="3" name="Slide Number Placeholder 3">
            <a:extLst>
              <a:ext uri="{FF2B5EF4-FFF2-40B4-BE49-F238E27FC236}">
                <a16:creationId xmlns:a16="http://schemas.microsoft.com/office/drawing/2014/main" id="{59FAD7D2-021D-16B2-79CD-1E8067FCD10B}"/>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19</a:t>
            </a:fld>
            <a:endParaRPr lang="en-US" dirty="0"/>
          </a:p>
        </p:txBody>
      </p:sp>
      <p:pic>
        <p:nvPicPr>
          <p:cNvPr id="6" name="Graphic 17">
            <a:extLst>
              <a:ext uri="{FF2B5EF4-FFF2-40B4-BE49-F238E27FC236}">
                <a16:creationId xmlns:a16="http://schemas.microsoft.com/office/drawing/2014/main" id="{E1E5CAC3-6C6C-F591-B974-2394B3746B0D}"/>
              </a:ext>
            </a:extLst>
          </p:cNvPr>
          <p:cNvPicPr>
            <a:picLocks noChangeAspect="1"/>
          </p:cNvPicPr>
          <p:nvPr/>
        </p:nvPicPr>
        <p:blipFill rotWithShape="1">
          <a:blip r:embed="rId4"/>
          <a:srcRect l="19967" t="19770" r="20058" b="17991"/>
          <a:stretch/>
        </p:blipFill>
        <p:spPr>
          <a:xfrm>
            <a:off x="8198518" y="670467"/>
            <a:ext cx="822960" cy="854004"/>
          </a:xfrm>
          <a:prstGeom prst="ellipse">
            <a:avLst/>
          </a:prstGeom>
        </p:spPr>
      </p:pic>
      <p:sp>
        <p:nvSpPr>
          <p:cNvPr id="8" name="TextBox 7">
            <a:extLst>
              <a:ext uri="{FF2B5EF4-FFF2-40B4-BE49-F238E27FC236}">
                <a16:creationId xmlns:a16="http://schemas.microsoft.com/office/drawing/2014/main" id="{ADF90F72-A5F4-251E-67DB-849988E4ED00}"/>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337593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Implementation Details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7896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7852942" y="3701087"/>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i="0" u="sng" dirty="0">
                <a:solidFill>
                  <a:srgbClr val="0563C1"/>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0" y="3762046"/>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effectLst/>
              </a:rPr>
              <a:t>Yağlıkçı</a:t>
            </a:r>
            <a:r>
              <a:rPr lang="en-US" b="1" dirty="0">
                <a:effectLst/>
              </a:rPr>
              <a:t> </a:t>
            </a:r>
            <a:endParaRPr lang="en-US" b="1" dirty="0"/>
          </a:p>
          <a:p>
            <a:pPr>
              <a:spcAft>
                <a:spcPts val="600"/>
              </a:spcAft>
            </a:pPr>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pPr>
              <a:spcAft>
                <a:spcPts val="600"/>
              </a:spcAft>
            </a:pPr>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26532213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852C6-B5E0-BBE2-9117-3832AC51B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6F4C7-187D-C4BD-784C-1BA4FCD4275F}"/>
              </a:ext>
            </a:extLst>
          </p:cNvPr>
          <p:cNvSpPr>
            <a:spLocks noGrp="1"/>
          </p:cNvSpPr>
          <p:nvPr>
            <p:ph type="title"/>
          </p:nvPr>
        </p:nvSpPr>
        <p:spPr/>
        <p:txBody>
          <a:bodyPr>
            <a:normAutofit/>
          </a:bodyPr>
          <a:lstStyle/>
          <a:p>
            <a:r>
              <a:rPr lang="en-US" sz="2800" dirty="0" err="1"/>
              <a:t>Svärd</a:t>
            </a:r>
            <a:r>
              <a:rPr lang="en-US" sz="2800" dirty="0"/>
              <a:t>: </a:t>
            </a:r>
            <a:r>
              <a:rPr lang="en-US" sz="2400" dirty="0"/>
              <a:t>Spatial Variation-Aware Read Disturbance Defenses</a:t>
            </a:r>
            <a:br>
              <a:rPr lang="en-US" sz="2400" dirty="0"/>
            </a:br>
            <a:r>
              <a:rPr lang="en-US" sz="2400" dirty="0"/>
              <a:t>Integration Examples with Existing Defenses</a:t>
            </a:r>
            <a:endParaRPr lang="en-US" sz="2800" dirty="0"/>
          </a:p>
        </p:txBody>
      </p:sp>
      <p:sp>
        <p:nvSpPr>
          <p:cNvPr id="4" name="Rectangle 3">
            <a:extLst>
              <a:ext uri="{FF2B5EF4-FFF2-40B4-BE49-F238E27FC236}">
                <a16:creationId xmlns:a16="http://schemas.microsoft.com/office/drawing/2014/main" id="{03D750B5-BF83-5E96-C691-EDCF58D048C8}"/>
              </a:ext>
            </a:extLst>
          </p:cNvPr>
          <p:cNvSpPr/>
          <p:nvPr/>
        </p:nvSpPr>
        <p:spPr>
          <a:xfrm>
            <a:off x="-3" y="1384300"/>
            <a:ext cx="2921003" cy="317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946805E-3682-D2CF-8C65-51CE8E036AA5}"/>
              </a:ext>
            </a:extLst>
          </p:cNvPr>
          <p:cNvSpPr/>
          <p:nvPr/>
        </p:nvSpPr>
        <p:spPr>
          <a:xfrm>
            <a:off x="-4" y="2578302"/>
            <a:ext cx="4216404" cy="31712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1AF252-290C-B189-427B-BA7E730EE45F}"/>
              </a:ext>
            </a:extLst>
          </p:cNvPr>
          <p:cNvSpPr/>
          <p:nvPr/>
        </p:nvSpPr>
        <p:spPr>
          <a:xfrm>
            <a:off x="-4" y="3804013"/>
            <a:ext cx="4216404" cy="31712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9FF502-AF24-B001-FE55-74C1AA1B51D7}"/>
              </a:ext>
            </a:extLst>
          </p:cNvPr>
          <p:cNvSpPr/>
          <p:nvPr/>
        </p:nvSpPr>
        <p:spPr>
          <a:xfrm>
            <a:off x="-4" y="4985523"/>
            <a:ext cx="3365504" cy="31712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BBFE8C83-3B8A-5F92-CC37-40563614601F}"/>
              </a:ext>
            </a:extLst>
          </p:cNvPr>
          <p:cNvGrpSpPr/>
          <p:nvPr/>
        </p:nvGrpSpPr>
        <p:grpSpPr>
          <a:xfrm>
            <a:off x="5191764" y="1701424"/>
            <a:ext cx="2023107" cy="4160770"/>
            <a:chOff x="3495044" y="-67112"/>
            <a:chExt cx="2023107" cy="4160770"/>
          </a:xfrm>
        </p:grpSpPr>
        <p:cxnSp>
          <p:nvCxnSpPr>
            <p:cNvPr id="49" name="Curved Connector 48">
              <a:extLst>
                <a:ext uri="{FF2B5EF4-FFF2-40B4-BE49-F238E27FC236}">
                  <a16:creationId xmlns:a16="http://schemas.microsoft.com/office/drawing/2014/main" id="{9F35FA44-96F7-9FD3-D1F4-4D91EFF79B9D}"/>
                </a:ext>
              </a:extLst>
            </p:cNvPr>
            <p:cNvCxnSpPr>
              <a:cxnSpLocks/>
              <a:stCxn id="8" idx="2"/>
              <a:endCxn id="50" idx="3"/>
            </p:cNvCxnSpPr>
            <p:nvPr/>
          </p:nvCxnSpPr>
          <p:spPr>
            <a:xfrm rot="5400000">
              <a:off x="2587119" y="1054172"/>
              <a:ext cx="4052315" cy="180974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5B49588-8334-DEB4-1A0D-560DBB726725}"/>
                </a:ext>
              </a:extLst>
            </p:cNvPr>
            <p:cNvSpPr/>
            <p:nvPr/>
          </p:nvSpPr>
          <p:spPr>
            <a:xfrm>
              <a:off x="3495044" y="3876749"/>
              <a:ext cx="213358" cy="216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0203B7E-D0C3-6729-03CE-E28B235AA08A}"/>
              </a:ext>
            </a:extLst>
          </p:cNvPr>
          <p:cNvSpPr/>
          <p:nvPr/>
        </p:nvSpPr>
        <p:spPr>
          <a:xfrm>
            <a:off x="3924300" y="5001979"/>
            <a:ext cx="3848100" cy="317124"/>
          </a:xfrm>
          <a:prstGeom prst="rect">
            <a:avLst/>
          </a:prstGeom>
          <a:solidFill>
            <a:srgbClr val="E8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CA8B7D1A-C9D0-0C2B-F12F-F198F749AE04}"/>
              </a:ext>
            </a:extLst>
          </p:cNvPr>
          <p:cNvSpPr>
            <a:spLocks noGrp="1"/>
          </p:cNvSpPr>
          <p:nvPr>
            <p:ph type="sldNum" sz="quarter" idx="12"/>
          </p:nvPr>
        </p:nvSpPr>
        <p:spPr/>
        <p:txBody>
          <a:bodyPr/>
          <a:lstStyle/>
          <a:p>
            <a:fld id="{676C2683-0D41-1E45-8714-724CB2570654}" type="slidenum">
              <a:rPr lang="en-US" smtClean="0"/>
              <a:pPr/>
              <a:t>191</a:t>
            </a:fld>
            <a:endParaRPr lang="en-US" dirty="0"/>
          </a:p>
        </p:txBody>
      </p:sp>
      <p:grpSp>
        <p:nvGrpSpPr>
          <p:cNvPr id="21" name="Group 20">
            <a:extLst>
              <a:ext uri="{FF2B5EF4-FFF2-40B4-BE49-F238E27FC236}">
                <a16:creationId xmlns:a16="http://schemas.microsoft.com/office/drawing/2014/main" id="{A77C4930-4A66-0147-E9A6-672BBA953CFC}"/>
              </a:ext>
            </a:extLst>
          </p:cNvPr>
          <p:cNvGrpSpPr/>
          <p:nvPr/>
        </p:nvGrpSpPr>
        <p:grpSpPr>
          <a:xfrm>
            <a:off x="5049521" y="1055094"/>
            <a:ext cx="3975097" cy="1146204"/>
            <a:chOff x="3045463" y="1105039"/>
            <a:chExt cx="3975097" cy="1146204"/>
          </a:xfrm>
        </p:grpSpPr>
        <p:sp>
          <p:nvSpPr>
            <p:cNvPr id="8" name="TextBox 7">
              <a:extLst>
                <a:ext uri="{FF2B5EF4-FFF2-40B4-BE49-F238E27FC236}">
                  <a16:creationId xmlns:a16="http://schemas.microsoft.com/office/drawing/2014/main" id="{C2D12A79-7EE9-1734-2044-C6F584A06F48}"/>
                </a:ext>
              </a:extLst>
            </p:cNvPr>
            <p:cNvSpPr txBox="1"/>
            <p:nvPr/>
          </p:nvSpPr>
          <p:spPr>
            <a:xfrm>
              <a:off x="3401063" y="1105039"/>
              <a:ext cx="3619497" cy="646331"/>
            </a:xfrm>
            <a:prstGeom prst="rect">
              <a:avLst/>
            </a:prstGeom>
            <a:solidFill>
              <a:schemeClr val="accent2">
                <a:lumMod val="20000"/>
                <a:lumOff val="80000"/>
              </a:schemeClr>
            </a:solidFill>
            <a:ln>
              <a:solidFill>
                <a:srgbClr val="C00000"/>
              </a:solidFill>
            </a:ln>
          </p:spPr>
          <p:txBody>
            <a:bodyPr wrap="square" rtlCol="0">
              <a:spAutoFit/>
            </a:bodyPr>
            <a:lstStyle/>
            <a:p>
              <a:r>
                <a:rPr lang="en-US" dirty="0" err="1">
                  <a:solidFill>
                    <a:srgbClr val="C00000"/>
                  </a:solidFill>
                  <a:latin typeface="Cambria" panose="02040503050406030204" pitchFamily="18" charset="0"/>
                </a:rPr>
                <a:t>Svärd</a:t>
              </a:r>
              <a:r>
                <a:rPr lang="en-US" dirty="0">
                  <a:solidFill>
                    <a:srgbClr val="C00000"/>
                  </a:solidFill>
                  <a:latin typeface="Cambria" panose="02040503050406030204" pitchFamily="18" charset="0"/>
                </a:rPr>
                <a:t> tunes </a:t>
              </a:r>
              <a:r>
                <a:rPr lang="en-US" b="1" dirty="0">
                  <a:solidFill>
                    <a:srgbClr val="C00000"/>
                  </a:solidFill>
                  <a:latin typeface="Cambria" panose="02040503050406030204" pitchFamily="18" charset="0"/>
                </a:rPr>
                <a:t>the threshold </a:t>
              </a:r>
              <a:r>
                <a:rPr lang="en-US" dirty="0">
                  <a:solidFill>
                    <a:srgbClr val="C00000"/>
                  </a:solidFill>
                  <a:latin typeface="Cambria" panose="02040503050406030204" pitchFamily="18" charset="0"/>
                </a:rPr>
                <a:t>based </a:t>
              </a:r>
              <a:br>
                <a:rPr lang="en-US" dirty="0">
                  <a:solidFill>
                    <a:srgbClr val="C00000"/>
                  </a:solidFill>
                  <a:latin typeface="Cambria" panose="02040503050406030204" pitchFamily="18" charset="0"/>
                </a:rPr>
              </a:br>
              <a:r>
                <a:rPr lang="en-US" dirty="0">
                  <a:solidFill>
                    <a:srgbClr val="C00000"/>
                  </a:solidFill>
                  <a:latin typeface="Cambria" panose="02040503050406030204" pitchFamily="18" charset="0"/>
                </a:rPr>
                <a:t>on the </a:t>
              </a:r>
              <a:r>
                <a:rPr lang="en-US" b="1" dirty="0">
                  <a:solidFill>
                    <a:srgbClr val="C00000"/>
                  </a:solidFill>
                  <a:latin typeface="Cambria" panose="02040503050406030204" pitchFamily="18" charset="0"/>
                </a:rPr>
                <a:t>victim row’s vulnerability</a:t>
              </a:r>
            </a:p>
          </p:txBody>
        </p:sp>
        <p:cxnSp>
          <p:nvCxnSpPr>
            <p:cNvPr id="11" name="Curved Connector 10">
              <a:extLst>
                <a:ext uri="{FF2B5EF4-FFF2-40B4-BE49-F238E27FC236}">
                  <a16:creationId xmlns:a16="http://schemas.microsoft.com/office/drawing/2014/main" id="{791F69DF-4D99-1341-F8C4-6D51B4F11D7A}"/>
                </a:ext>
              </a:extLst>
            </p:cNvPr>
            <p:cNvCxnSpPr>
              <a:cxnSpLocks/>
              <a:stCxn id="8" idx="2"/>
              <a:endCxn id="12" idx="3"/>
            </p:cNvCxnSpPr>
            <p:nvPr/>
          </p:nvCxnSpPr>
          <p:spPr>
            <a:xfrm rot="5400000">
              <a:off x="4072466" y="1049486"/>
              <a:ext cx="436463" cy="1840231"/>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EC39606-DC82-6EB4-8CF9-AFE69AF84786}"/>
                </a:ext>
              </a:extLst>
            </p:cNvPr>
            <p:cNvSpPr/>
            <p:nvPr/>
          </p:nvSpPr>
          <p:spPr>
            <a:xfrm>
              <a:off x="3045463" y="2124423"/>
              <a:ext cx="325118" cy="1268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4D35C85-D3F5-7AC6-B991-85A4122A0DB0}"/>
              </a:ext>
            </a:extLst>
          </p:cNvPr>
          <p:cNvGrpSpPr/>
          <p:nvPr/>
        </p:nvGrpSpPr>
        <p:grpSpPr>
          <a:xfrm>
            <a:off x="5273043" y="1701425"/>
            <a:ext cx="1941828" cy="1735961"/>
            <a:chOff x="3881123" y="237689"/>
            <a:chExt cx="1941828" cy="1735961"/>
          </a:xfrm>
        </p:grpSpPr>
        <p:cxnSp>
          <p:nvCxnSpPr>
            <p:cNvPr id="24" name="Curved Connector 23">
              <a:extLst>
                <a:ext uri="{FF2B5EF4-FFF2-40B4-BE49-F238E27FC236}">
                  <a16:creationId xmlns:a16="http://schemas.microsoft.com/office/drawing/2014/main" id="{7B86F44A-99C3-03BC-D59B-189C57E2E5D2}"/>
                </a:ext>
              </a:extLst>
            </p:cNvPr>
            <p:cNvCxnSpPr>
              <a:cxnSpLocks/>
              <a:stCxn id="8" idx="2"/>
              <a:endCxn id="25" idx="3"/>
            </p:cNvCxnSpPr>
            <p:nvPr/>
          </p:nvCxnSpPr>
          <p:spPr>
            <a:xfrm rot="5400000">
              <a:off x="4104323" y="146568"/>
              <a:ext cx="1627507" cy="1809749"/>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A68516C-6BA7-969B-B512-D9EA4C572CA0}"/>
                </a:ext>
              </a:extLst>
            </p:cNvPr>
            <p:cNvSpPr/>
            <p:nvPr/>
          </p:nvSpPr>
          <p:spPr>
            <a:xfrm>
              <a:off x="3881123" y="1756741"/>
              <a:ext cx="132078" cy="216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0278AD-66B8-F237-D952-9C2027C6F4DC}"/>
              </a:ext>
            </a:extLst>
          </p:cNvPr>
          <p:cNvGrpSpPr/>
          <p:nvPr/>
        </p:nvGrpSpPr>
        <p:grpSpPr>
          <a:xfrm>
            <a:off x="5191764" y="1701424"/>
            <a:ext cx="2023107" cy="2924682"/>
            <a:chOff x="3647444" y="85288"/>
            <a:chExt cx="2023107" cy="2924682"/>
          </a:xfrm>
        </p:grpSpPr>
        <p:cxnSp>
          <p:nvCxnSpPr>
            <p:cNvPr id="37" name="Curved Connector 36">
              <a:extLst>
                <a:ext uri="{FF2B5EF4-FFF2-40B4-BE49-F238E27FC236}">
                  <a16:creationId xmlns:a16="http://schemas.microsoft.com/office/drawing/2014/main" id="{4B2A4C21-F4F8-BDDE-353E-E1BF36185ABE}"/>
                </a:ext>
              </a:extLst>
            </p:cNvPr>
            <p:cNvCxnSpPr>
              <a:cxnSpLocks/>
              <a:stCxn id="8" idx="2"/>
              <a:endCxn id="38" idx="3"/>
            </p:cNvCxnSpPr>
            <p:nvPr/>
          </p:nvCxnSpPr>
          <p:spPr>
            <a:xfrm rot="5400000">
              <a:off x="3357563" y="588528"/>
              <a:ext cx="2816227" cy="180974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61B1B79-3675-33B8-3D48-15F23A4158A6}"/>
                </a:ext>
              </a:extLst>
            </p:cNvPr>
            <p:cNvSpPr/>
            <p:nvPr/>
          </p:nvSpPr>
          <p:spPr>
            <a:xfrm>
              <a:off x="3647444" y="2793061"/>
              <a:ext cx="213358" cy="216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DC92CDF3-03B7-9BBC-9BDE-0D26078CC064}"/>
              </a:ext>
            </a:extLst>
          </p:cNvPr>
          <p:cNvSpPr/>
          <p:nvPr/>
        </p:nvSpPr>
        <p:spPr>
          <a:xfrm>
            <a:off x="6929120" y="2313939"/>
            <a:ext cx="421640" cy="144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A16A935-CA35-4777-B574-1633DFD16E13}"/>
              </a:ext>
            </a:extLst>
          </p:cNvPr>
          <p:cNvSpPr/>
          <p:nvPr/>
        </p:nvSpPr>
        <p:spPr>
          <a:xfrm>
            <a:off x="6604000" y="3529266"/>
            <a:ext cx="421640" cy="144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C82CCAB-5D81-5E01-76DD-C23360ECF51A}"/>
              </a:ext>
            </a:extLst>
          </p:cNvPr>
          <p:cNvSpPr/>
          <p:nvPr/>
        </p:nvSpPr>
        <p:spPr>
          <a:xfrm>
            <a:off x="6327141" y="4722283"/>
            <a:ext cx="421640" cy="144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E22B1C-480E-E45C-C8B3-7578CF989429}"/>
              </a:ext>
            </a:extLst>
          </p:cNvPr>
          <p:cNvSpPr>
            <a:spLocks noGrp="1"/>
          </p:cNvSpPr>
          <p:nvPr>
            <p:ph idx="1"/>
          </p:nvPr>
        </p:nvSpPr>
        <p:spPr>
          <a:xfrm>
            <a:off x="-1" y="965201"/>
            <a:ext cx="9143999" cy="5518150"/>
          </a:xfrm>
        </p:spPr>
        <p:txBody>
          <a:bodyPr>
            <a:noAutofit/>
          </a:bodyPr>
          <a:lstStyle/>
          <a:p>
            <a:pPr>
              <a:lnSpc>
                <a:spcPct val="100000"/>
              </a:lnSpc>
              <a:spcBef>
                <a:spcPts val="0"/>
              </a:spcBef>
            </a:pPr>
            <a:r>
              <a:rPr lang="en-US" sz="2000" dirty="0"/>
              <a:t>Integrate </a:t>
            </a:r>
            <a:r>
              <a:rPr lang="en-US" sz="2000" dirty="0" err="1"/>
              <a:t>Svärd</a:t>
            </a:r>
            <a:r>
              <a:rPr lang="en-US" sz="2000" dirty="0"/>
              <a:t> with five solutions</a:t>
            </a:r>
          </a:p>
          <a:p>
            <a:pPr marL="0" indent="0">
              <a:lnSpc>
                <a:spcPct val="100000"/>
              </a:lnSpc>
              <a:spcBef>
                <a:spcPts val="600"/>
              </a:spcBef>
              <a:buNone/>
            </a:pPr>
            <a:r>
              <a:rPr lang="en-US" sz="2000" dirty="0"/>
              <a:t>1) PARA [Kim+, ISCA’14]</a:t>
            </a:r>
          </a:p>
          <a:p>
            <a:pPr marL="523875" lvl="1" indent="-292100">
              <a:lnSpc>
                <a:spcPct val="100000"/>
              </a:lnSpc>
              <a:spcBef>
                <a:spcPts val="0"/>
              </a:spcBef>
              <a:buClr>
                <a:schemeClr val="tx1"/>
              </a:buClr>
            </a:pPr>
            <a:r>
              <a:rPr lang="en-US" sz="1800" dirty="0"/>
              <a:t>Generates </a:t>
            </a:r>
            <a:r>
              <a:rPr lang="en-US" sz="1800" b="1" dirty="0"/>
              <a:t>a random number</a:t>
            </a:r>
          </a:p>
          <a:p>
            <a:pPr marL="523875" lvl="1" indent="-292100">
              <a:lnSpc>
                <a:spcPct val="100000"/>
              </a:lnSpc>
              <a:spcBef>
                <a:spcPts val="0"/>
              </a:spcBef>
              <a:buClr>
                <a:schemeClr val="tx1"/>
              </a:buClr>
            </a:pPr>
            <a:r>
              <a:rPr lang="en-US" sz="1800" dirty="0"/>
              <a:t>Compares the random number with </a:t>
            </a:r>
            <a:r>
              <a:rPr lang="en-US" sz="1800" b="1" dirty="0"/>
              <a:t>a</a:t>
            </a:r>
            <a:r>
              <a:rPr lang="en-US" sz="1800" dirty="0"/>
              <a:t> </a:t>
            </a:r>
            <a:r>
              <a:rPr lang="en-US" sz="1800" b="1" dirty="0"/>
              <a:t>threshold</a:t>
            </a:r>
          </a:p>
          <a:p>
            <a:pPr marL="523875" lvl="1" indent="-292100">
              <a:lnSpc>
                <a:spcPct val="100000"/>
              </a:lnSpc>
              <a:spcBef>
                <a:spcPts val="0"/>
              </a:spcBef>
              <a:buClr>
                <a:schemeClr val="tx1"/>
              </a:buClr>
            </a:pPr>
            <a:r>
              <a:rPr lang="en-US" sz="1800" b="1" dirty="0">
                <a:solidFill>
                  <a:srgbClr val="C00000"/>
                </a:solidFill>
              </a:rPr>
              <a:t>Refreshes the victim row </a:t>
            </a:r>
            <a:r>
              <a:rPr lang="en-US" sz="1800" dirty="0"/>
              <a:t>if the random number exceeds</a:t>
            </a:r>
            <a:r>
              <a:rPr lang="en-US" sz="1800" b="1" dirty="0"/>
              <a:t> the threshold</a:t>
            </a:r>
          </a:p>
          <a:p>
            <a:pPr marL="0" indent="0">
              <a:lnSpc>
                <a:spcPct val="100000"/>
              </a:lnSpc>
              <a:spcBef>
                <a:spcPts val="600"/>
              </a:spcBef>
              <a:buClr>
                <a:schemeClr val="tx1"/>
              </a:buClr>
              <a:buNone/>
            </a:pPr>
            <a:r>
              <a:rPr lang="en-US" sz="2000" dirty="0"/>
              <a:t>2) BlockHammer [</a:t>
            </a:r>
            <a:r>
              <a:rPr lang="en-US" sz="2000" dirty="0" err="1"/>
              <a:t>Yaglikci</a:t>
            </a:r>
            <a:r>
              <a:rPr lang="en-US" sz="2000" dirty="0"/>
              <a:t>+, HPCA’21]</a:t>
            </a:r>
          </a:p>
          <a:p>
            <a:pPr marL="523875" lvl="1" indent="-292100">
              <a:lnSpc>
                <a:spcPct val="100000"/>
              </a:lnSpc>
              <a:spcBef>
                <a:spcPts val="0"/>
              </a:spcBef>
              <a:buClr>
                <a:schemeClr val="tx1"/>
              </a:buClr>
            </a:pPr>
            <a:r>
              <a:rPr lang="en-US" sz="1800" dirty="0"/>
              <a:t>Counts </a:t>
            </a:r>
            <a:r>
              <a:rPr lang="en-US" sz="1800" b="1" dirty="0"/>
              <a:t>the number of activations </a:t>
            </a:r>
            <a:r>
              <a:rPr lang="en-US" sz="1800" dirty="0"/>
              <a:t>of DRAM rows</a:t>
            </a:r>
          </a:p>
          <a:p>
            <a:pPr marL="523875" lvl="1" indent="-292100">
              <a:lnSpc>
                <a:spcPct val="100000"/>
              </a:lnSpc>
              <a:spcBef>
                <a:spcPts val="0"/>
              </a:spcBef>
              <a:buClr>
                <a:schemeClr val="tx1"/>
              </a:buClr>
            </a:pPr>
            <a:r>
              <a:rPr lang="en-US" sz="1800" dirty="0"/>
              <a:t>Compares the activation count </a:t>
            </a:r>
            <a:r>
              <a:rPr lang="en-US" sz="1800" b="1" dirty="0"/>
              <a:t>with a threshold</a:t>
            </a:r>
          </a:p>
          <a:p>
            <a:pPr marL="523875" lvl="1" indent="-292100">
              <a:lnSpc>
                <a:spcPct val="100000"/>
              </a:lnSpc>
              <a:spcBef>
                <a:spcPts val="0"/>
              </a:spcBef>
              <a:buClr>
                <a:schemeClr val="tx1"/>
              </a:buClr>
            </a:pPr>
            <a:r>
              <a:rPr lang="en-US" sz="1800" b="1" dirty="0">
                <a:solidFill>
                  <a:srgbClr val="C00000"/>
                </a:solidFill>
              </a:rPr>
              <a:t>Throttles accesses </a:t>
            </a:r>
            <a:r>
              <a:rPr lang="en-US" sz="1800" dirty="0"/>
              <a:t>to the aggressor row if the activation count reaches </a:t>
            </a:r>
            <a:r>
              <a:rPr lang="en-US" sz="1800" b="1" dirty="0"/>
              <a:t>the threshold</a:t>
            </a:r>
          </a:p>
          <a:p>
            <a:pPr marL="0" indent="0">
              <a:lnSpc>
                <a:spcPct val="100000"/>
              </a:lnSpc>
              <a:spcBef>
                <a:spcPts val="600"/>
              </a:spcBef>
              <a:buClr>
                <a:schemeClr val="tx1"/>
              </a:buClr>
              <a:buNone/>
            </a:pPr>
            <a:r>
              <a:rPr lang="en-US" sz="2000" dirty="0"/>
              <a:t>3) Hydra [Qureshi+, ISCA’22]</a:t>
            </a:r>
          </a:p>
          <a:p>
            <a:pPr marL="523875" lvl="1" indent="-292100">
              <a:lnSpc>
                <a:spcPct val="100000"/>
              </a:lnSpc>
              <a:spcBef>
                <a:spcPts val="0"/>
              </a:spcBef>
              <a:buClr>
                <a:schemeClr val="tx1"/>
              </a:buClr>
            </a:pPr>
            <a:r>
              <a:rPr lang="en-US" sz="1800" dirty="0"/>
              <a:t>Counts </a:t>
            </a:r>
            <a:r>
              <a:rPr lang="en-US" sz="1800" b="1" dirty="0"/>
              <a:t>the number of activations </a:t>
            </a:r>
            <a:r>
              <a:rPr lang="en-US" sz="1800" dirty="0"/>
              <a:t>of DRAM rows</a:t>
            </a:r>
          </a:p>
          <a:p>
            <a:pPr marL="523875" lvl="1" indent="-292100">
              <a:lnSpc>
                <a:spcPct val="100000"/>
              </a:lnSpc>
              <a:spcBef>
                <a:spcPts val="0"/>
              </a:spcBef>
              <a:buClr>
                <a:schemeClr val="tx1"/>
              </a:buClr>
            </a:pPr>
            <a:r>
              <a:rPr lang="en-US" sz="1800" dirty="0"/>
              <a:t>Compares the activation count </a:t>
            </a:r>
            <a:r>
              <a:rPr lang="en-US" sz="1800" b="1" dirty="0"/>
              <a:t>with a threshold</a:t>
            </a:r>
          </a:p>
          <a:p>
            <a:pPr marL="523875" lvl="1" indent="-292100">
              <a:lnSpc>
                <a:spcPct val="100000"/>
              </a:lnSpc>
              <a:spcBef>
                <a:spcPts val="0"/>
              </a:spcBef>
              <a:buClr>
                <a:schemeClr val="tx1"/>
              </a:buClr>
            </a:pPr>
            <a:r>
              <a:rPr lang="en-US" sz="1800" b="1" dirty="0">
                <a:solidFill>
                  <a:srgbClr val="C00000"/>
                </a:solidFill>
              </a:rPr>
              <a:t>Refreshes the victim row</a:t>
            </a:r>
            <a:r>
              <a:rPr lang="en-US" sz="1800" dirty="0"/>
              <a:t> when the activation count reaches </a:t>
            </a:r>
            <a:r>
              <a:rPr lang="en-US" sz="1800" b="1" dirty="0"/>
              <a:t>the threshold</a:t>
            </a:r>
          </a:p>
          <a:p>
            <a:pPr marL="0" indent="0">
              <a:lnSpc>
                <a:spcPct val="100000"/>
              </a:lnSpc>
              <a:spcBef>
                <a:spcPts val="600"/>
              </a:spcBef>
              <a:buClr>
                <a:schemeClr val="tx1"/>
              </a:buClr>
              <a:buNone/>
            </a:pPr>
            <a:r>
              <a:rPr lang="en-US" sz="2000" dirty="0"/>
              <a:t>4) AQUA [Saxena+, MICRO’22]  and  5) RRS [</a:t>
            </a:r>
            <a:r>
              <a:rPr lang="en-US" sz="2000" dirty="0" err="1"/>
              <a:t>Saileshwar</a:t>
            </a:r>
            <a:r>
              <a:rPr lang="en-US" sz="2000" dirty="0"/>
              <a:t>+, ASPLOS’22]</a:t>
            </a:r>
          </a:p>
          <a:p>
            <a:pPr marL="523875" lvl="1" indent="-282575">
              <a:lnSpc>
                <a:spcPct val="100000"/>
              </a:lnSpc>
              <a:spcBef>
                <a:spcPts val="0"/>
              </a:spcBef>
              <a:buClr>
                <a:schemeClr val="tx1"/>
              </a:buClr>
            </a:pPr>
            <a:r>
              <a:rPr lang="en-US" sz="1800" dirty="0"/>
              <a:t>Counts </a:t>
            </a:r>
            <a:r>
              <a:rPr lang="en-US" sz="1800" b="1" dirty="0"/>
              <a:t>the number of activations </a:t>
            </a:r>
            <a:r>
              <a:rPr lang="en-US" sz="1800" dirty="0"/>
              <a:t>of DRAM rows</a:t>
            </a:r>
          </a:p>
          <a:p>
            <a:pPr marL="523875" lvl="1" indent="-282575">
              <a:lnSpc>
                <a:spcPct val="100000"/>
              </a:lnSpc>
              <a:spcBef>
                <a:spcPts val="0"/>
              </a:spcBef>
              <a:buClr>
                <a:schemeClr val="tx1"/>
              </a:buClr>
            </a:pPr>
            <a:r>
              <a:rPr lang="en-US" sz="1800" dirty="0"/>
              <a:t>Compares the activation count </a:t>
            </a:r>
            <a:r>
              <a:rPr lang="en-US" sz="1800" b="1" dirty="0"/>
              <a:t>with a threshold</a:t>
            </a:r>
          </a:p>
          <a:p>
            <a:pPr marL="523875" lvl="1" indent="-282575">
              <a:lnSpc>
                <a:spcPct val="100000"/>
              </a:lnSpc>
              <a:spcBef>
                <a:spcPts val="0"/>
              </a:spcBef>
              <a:buClr>
                <a:schemeClr val="tx1"/>
              </a:buClr>
            </a:pPr>
            <a:r>
              <a:rPr lang="en-US" sz="1800" b="1" dirty="0">
                <a:solidFill>
                  <a:srgbClr val="C00000"/>
                </a:solidFill>
              </a:rPr>
              <a:t>Relocates the aggressor row</a:t>
            </a:r>
            <a:r>
              <a:rPr lang="en-US" sz="1800" dirty="0"/>
              <a:t> when the activation count reaches </a:t>
            </a:r>
            <a:r>
              <a:rPr lang="en-US" sz="1800" b="1" dirty="0"/>
              <a:t>the threshold</a:t>
            </a:r>
          </a:p>
        </p:txBody>
      </p:sp>
    </p:spTree>
    <p:extLst>
      <p:ext uri="{BB962C8B-B14F-4D97-AF65-F5344CB8AC3E}">
        <p14:creationId xmlns:p14="http://schemas.microsoft.com/office/powerpoint/2010/main" val="407146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3" grpId="0" animBg="1"/>
      <p:bldP spid="3" grpId="0" uiExpand="1"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BD6B-B16C-051D-4B99-D7DDBA010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A3212-00B0-9246-B3CA-B12848170712}"/>
              </a:ext>
            </a:extLst>
          </p:cNvPr>
          <p:cNvSpPr>
            <a:spLocks noGrp="1"/>
          </p:cNvSpPr>
          <p:nvPr>
            <p:ph type="title"/>
          </p:nvPr>
        </p:nvSpPr>
        <p:spPr/>
        <p:txBody>
          <a:bodyPr>
            <a:normAutofit/>
          </a:bodyPr>
          <a:lstStyle/>
          <a:p>
            <a:r>
              <a:rPr lang="en-US" sz="3100" dirty="0" err="1"/>
              <a:t>Svärd</a:t>
            </a:r>
            <a:r>
              <a:rPr lang="en-US" sz="3100" dirty="0"/>
              <a:t>: </a:t>
            </a:r>
            <a:r>
              <a:rPr lang="en-US" sz="2800" dirty="0"/>
              <a:t>Spatial Variation-Aware Read Disturbance Defenses</a:t>
            </a:r>
            <a:br>
              <a:rPr lang="en-US" sz="2800" dirty="0"/>
            </a:br>
            <a:r>
              <a:rPr lang="en-US" sz="2700" dirty="0"/>
              <a:t>Example Implementation 1</a:t>
            </a:r>
          </a:p>
        </p:txBody>
      </p:sp>
      <p:sp>
        <p:nvSpPr>
          <p:cNvPr id="72" name="Content Placeholder 2">
            <a:extLst>
              <a:ext uri="{FF2B5EF4-FFF2-40B4-BE49-F238E27FC236}">
                <a16:creationId xmlns:a16="http://schemas.microsoft.com/office/drawing/2014/main" id="{1D1F7939-A770-C75B-619C-777E70FF31A8}"/>
              </a:ext>
            </a:extLst>
          </p:cNvPr>
          <p:cNvSpPr>
            <a:spLocks noGrp="1"/>
          </p:cNvSpPr>
          <p:nvPr>
            <p:ph idx="1"/>
          </p:nvPr>
        </p:nvSpPr>
        <p:spPr>
          <a:xfrm>
            <a:off x="-1" y="965201"/>
            <a:ext cx="9143999" cy="5336922"/>
          </a:xfrm>
        </p:spPr>
        <p:txBody>
          <a:bodyPr>
            <a:normAutofit/>
          </a:bodyPr>
          <a:lstStyle/>
          <a:p>
            <a:pPr>
              <a:lnSpc>
                <a:spcPct val="100000"/>
              </a:lnSpc>
              <a:spcBef>
                <a:spcPts val="0"/>
              </a:spcBef>
              <a:spcAft>
                <a:spcPts val="600"/>
              </a:spcAft>
              <a:buClr>
                <a:schemeClr val="tx1"/>
              </a:buClr>
            </a:pPr>
            <a:r>
              <a:rPr lang="en-US" dirty="0"/>
              <a:t>Classifies DRAM rows into </a:t>
            </a:r>
            <a:r>
              <a:rPr lang="en-US" b="1" dirty="0">
                <a:solidFill>
                  <a:srgbClr val="C00000"/>
                </a:solidFill>
              </a:rPr>
              <a:t>several vulnerability-level bins</a:t>
            </a:r>
          </a:p>
          <a:p>
            <a:pPr lvl="1">
              <a:lnSpc>
                <a:spcPct val="100000"/>
              </a:lnSpc>
              <a:spcBef>
                <a:spcPts val="0"/>
              </a:spcBef>
              <a:spcAft>
                <a:spcPts val="600"/>
              </a:spcAft>
              <a:buClr>
                <a:schemeClr val="tx1"/>
              </a:buClr>
            </a:pPr>
            <a:r>
              <a:rPr lang="en-US" dirty="0"/>
              <a:t>Maintains </a:t>
            </a:r>
            <a:r>
              <a:rPr lang="en-US" b="1" dirty="0">
                <a:solidFill>
                  <a:srgbClr val="7030A0"/>
                </a:solidFill>
              </a:rPr>
              <a:t>a few (e.g., four) bits</a:t>
            </a:r>
            <a:r>
              <a:rPr lang="en-US" dirty="0"/>
              <a:t> per DRAM row</a:t>
            </a:r>
          </a:p>
          <a:p>
            <a:pPr>
              <a:lnSpc>
                <a:spcPct val="100000"/>
              </a:lnSpc>
              <a:spcBef>
                <a:spcPts val="1200"/>
              </a:spcBef>
              <a:spcAft>
                <a:spcPts val="600"/>
              </a:spcAft>
              <a:buClr>
                <a:schemeClr val="tx1"/>
              </a:buClr>
            </a:pPr>
            <a:r>
              <a:rPr lang="en-US" dirty="0"/>
              <a:t>Implemented in either the memory controller or the DRAM chip</a:t>
            </a:r>
          </a:p>
          <a:p>
            <a:pPr>
              <a:lnSpc>
                <a:spcPct val="100000"/>
              </a:lnSpc>
              <a:spcBef>
                <a:spcPts val="1200"/>
              </a:spcBef>
              <a:spcAft>
                <a:spcPts val="600"/>
              </a:spcAft>
              <a:buClr>
                <a:schemeClr val="tx1"/>
              </a:buClr>
            </a:pPr>
            <a:r>
              <a:rPr lang="en-US" dirty="0"/>
              <a:t>Two example memory controller-based implementations:</a:t>
            </a:r>
          </a:p>
        </p:txBody>
      </p:sp>
      <p:sp>
        <p:nvSpPr>
          <p:cNvPr id="10" name="Slide Number Placeholder 9">
            <a:extLst>
              <a:ext uri="{FF2B5EF4-FFF2-40B4-BE49-F238E27FC236}">
                <a16:creationId xmlns:a16="http://schemas.microsoft.com/office/drawing/2014/main" id="{32B8AD33-43FB-120E-14ED-563F25B01F55}"/>
              </a:ext>
            </a:extLst>
          </p:cNvPr>
          <p:cNvSpPr>
            <a:spLocks noGrp="1"/>
          </p:cNvSpPr>
          <p:nvPr>
            <p:ph type="sldNum" sz="quarter" idx="12"/>
          </p:nvPr>
        </p:nvSpPr>
        <p:spPr/>
        <p:txBody>
          <a:bodyPr/>
          <a:lstStyle/>
          <a:p>
            <a:fld id="{676C2683-0D41-1E45-8714-724CB2570654}" type="slidenum">
              <a:rPr lang="en-US" smtClean="0"/>
              <a:pPr/>
              <a:t>192</a:t>
            </a:fld>
            <a:endParaRPr lang="en-US" dirty="0"/>
          </a:p>
        </p:txBody>
      </p:sp>
      <p:grpSp>
        <p:nvGrpSpPr>
          <p:cNvPr id="84" name="Group 83">
            <a:extLst>
              <a:ext uri="{FF2B5EF4-FFF2-40B4-BE49-F238E27FC236}">
                <a16:creationId xmlns:a16="http://schemas.microsoft.com/office/drawing/2014/main" id="{36952630-FBF3-7B6E-76F5-8A232742C9E2}"/>
              </a:ext>
            </a:extLst>
          </p:cNvPr>
          <p:cNvGrpSpPr/>
          <p:nvPr/>
        </p:nvGrpSpPr>
        <p:grpSpPr>
          <a:xfrm>
            <a:off x="309698" y="3416718"/>
            <a:ext cx="8072303" cy="2085954"/>
            <a:chOff x="478309" y="4216169"/>
            <a:chExt cx="8072303" cy="2085954"/>
          </a:xfrm>
        </p:grpSpPr>
        <p:sp>
          <p:nvSpPr>
            <p:cNvPr id="8" name="Rectangle 7">
              <a:extLst>
                <a:ext uri="{FF2B5EF4-FFF2-40B4-BE49-F238E27FC236}">
                  <a16:creationId xmlns:a16="http://schemas.microsoft.com/office/drawing/2014/main" id="{46A8AEE3-F944-2CF9-E831-C98D5A848B36}"/>
                </a:ext>
              </a:extLst>
            </p:cNvPr>
            <p:cNvSpPr/>
            <p:nvPr/>
          </p:nvSpPr>
          <p:spPr>
            <a:xfrm>
              <a:off x="1522667" y="4240058"/>
              <a:ext cx="5346441" cy="2062065"/>
            </a:xfrm>
            <a:prstGeom prst="rect">
              <a:avLst/>
            </a:prstGeom>
            <a:solidFill>
              <a:srgbClr val="E7D7FF"/>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8F8E79-1987-1F2B-80EC-5AF6B5DB628C}"/>
                </a:ext>
              </a:extLst>
            </p:cNvPr>
            <p:cNvSpPr/>
            <p:nvPr/>
          </p:nvSpPr>
          <p:spPr>
            <a:xfrm>
              <a:off x="1751268" y="4323292"/>
              <a:ext cx="974794" cy="1409601"/>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48C5F6-4FCD-273D-6BAB-47023E6BFEB1}"/>
                </a:ext>
              </a:extLst>
            </p:cNvPr>
            <p:cNvSpPr/>
            <p:nvPr/>
          </p:nvSpPr>
          <p:spPr>
            <a:xfrm>
              <a:off x="7763292" y="4240058"/>
              <a:ext cx="787320" cy="2062065"/>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7E3B6A0-39DD-3DB6-C7D5-867738A8EA52}"/>
                </a:ext>
              </a:extLst>
            </p:cNvPr>
            <p:cNvCxnSpPr/>
            <p:nvPr/>
          </p:nvCxnSpPr>
          <p:spPr>
            <a:xfrm>
              <a:off x="2726062" y="4658761"/>
              <a:ext cx="50372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14630B2-38DF-837C-A0B6-C1F992D28870}"/>
                </a:ext>
              </a:extLst>
            </p:cNvPr>
            <p:cNvCxnSpPr>
              <a:cxnSpLocks/>
            </p:cNvCxnSpPr>
            <p:nvPr/>
          </p:nvCxnSpPr>
          <p:spPr>
            <a:xfrm>
              <a:off x="1200762" y="6181436"/>
              <a:ext cx="6542314"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DB23F4-F97B-62C6-B90C-BE008CC90A9A}"/>
                </a:ext>
              </a:extLst>
            </p:cNvPr>
            <p:cNvCxnSpPr>
              <a:cxnSpLocks/>
            </p:cNvCxnSpPr>
            <p:nvPr/>
          </p:nvCxnSpPr>
          <p:spPr>
            <a:xfrm>
              <a:off x="1200762" y="4658761"/>
              <a:ext cx="55050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775DF34-A683-6933-AA44-3B484FCA0883}"/>
                </a:ext>
              </a:extLst>
            </p:cNvPr>
            <p:cNvSpPr txBox="1"/>
            <p:nvPr/>
          </p:nvSpPr>
          <p:spPr>
            <a:xfrm>
              <a:off x="7222759" y="5873659"/>
              <a:ext cx="540533" cy="307777"/>
            </a:xfrm>
            <a:prstGeom prst="rect">
              <a:avLst/>
            </a:prstGeom>
            <a:noFill/>
          </p:spPr>
          <p:txBody>
            <a:bodyPr wrap="none" rtlCol="0">
              <a:spAutoFit/>
            </a:bodyPr>
            <a:lstStyle/>
            <a:p>
              <a:r>
                <a:rPr lang="en-US" sz="1400" dirty="0">
                  <a:latin typeface="Cambria" panose="02040503050406030204" pitchFamily="18" charset="0"/>
                </a:rPr>
                <a:t>Data</a:t>
              </a:r>
            </a:p>
          </p:txBody>
        </p:sp>
        <p:sp>
          <p:nvSpPr>
            <p:cNvPr id="37" name="TextBox 36">
              <a:extLst>
                <a:ext uri="{FF2B5EF4-FFF2-40B4-BE49-F238E27FC236}">
                  <a16:creationId xmlns:a16="http://schemas.microsoft.com/office/drawing/2014/main" id="{AB600777-EE53-B72F-6D0D-38B0FC305BE4}"/>
                </a:ext>
              </a:extLst>
            </p:cNvPr>
            <p:cNvSpPr txBox="1"/>
            <p:nvPr/>
          </p:nvSpPr>
          <p:spPr>
            <a:xfrm>
              <a:off x="478309" y="4378785"/>
              <a:ext cx="825867" cy="523220"/>
            </a:xfrm>
            <a:prstGeom prst="rect">
              <a:avLst/>
            </a:prstGeom>
            <a:noFill/>
          </p:spPr>
          <p:txBody>
            <a:bodyPr wrap="none" rtlCol="0">
              <a:spAutoFit/>
            </a:bodyPr>
            <a:lstStyle/>
            <a:p>
              <a:r>
                <a:rPr lang="en-US" sz="1400" dirty="0">
                  <a:latin typeface="Cambria" panose="02040503050406030204" pitchFamily="18" charset="0"/>
                </a:rPr>
                <a:t>Memory</a:t>
              </a:r>
            </a:p>
            <a:p>
              <a:r>
                <a:rPr lang="en-US" sz="1400" dirty="0">
                  <a:latin typeface="Cambria" panose="02040503050406030204" pitchFamily="18" charset="0"/>
                </a:rPr>
                <a:t>Request</a:t>
              </a:r>
            </a:p>
          </p:txBody>
        </p:sp>
        <p:sp>
          <p:nvSpPr>
            <p:cNvPr id="17" name="TextBox 16">
              <a:extLst>
                <a:ext uri="{FF2B5EF4-FFF2-40B4-BE49-F238E27FC236}">
                  <a16:creationId xmlns:a16="http://schemas.microsoft.com/office/drawing/2014/main" id="{DB8E42BD-9A34-DDFF-E207-6C823BB214C3}"/>
                </a:ext>
              </a:extLst>
            </p:cNvPr>
            <p:cNvSpPr txBox="1"/>
            <p:nvPr/>
          </p:nvSpPr>
          <p:spPr>
            <a:xfrm>
              <a:off x="2726062" y="4389129"/>
              <a:ext cx="2686120" cy="307777"/>
            </a:xfrm>
            <a:prstGeom prst="rect">
              <a:avLst/>
            </a:prstGeom>
            <a:noFill/>
          </p:spPr>
          <p:txBody>
            <a:bodyPr wrap="none" rtlCol="0">
              <a:spAutoFit/>
            </a:bodyPr>
            <a:lstStyle/>
            <a:p>
              <a:r>
                <a:rPr lang="en-US" sz="1400" dirty="0">
                  <a:latin typeface="Cambria" panose="02040503050406030204" pitchFamily="18" charset="0"/>
                </a:rPr>
                <a:t>DRAM Commands, Address, Data</a:t>
              </a:r>
            </a:p>
          </p:txBody>
        </p:sp>
        <p:sp>
          <p:nvSpPr>
            <p:cNvPr id="9" name="TextBox 8">
              <a:extLst>
                <a:ext uri="{FF2B5EF4-FFF2-40B4-BE49-F238E27FC236}">
                  <a16:creationId xmlns:a16="http://schemas.microsoft.com/office/drawing/2014/main" id="{609B39B3-FC6B-840C-194A-14CC0B867176}"/>
                </a:ext>
              </a:extLst>
            </p:cNvPr>
            <p:cNvSpPr txBox="1"/>
            <p:nvPr/>
          </p:nvSpPr>
          <p:spPr>
            <a:xfrm>
              <a:off x="5143499" y="4216169"/>
              <a:ext cx="1764586" cy="307777"/>
            </a:xfrm>
            <a:prstGeom prst="rect">
              <a:avLst/>
            </a:prstGeom>
            <a:noFill/>
          </p:spPr>
          <p:txBody>
            <a:bodyPr wrap="none" rtlCol="0">
              <a:spAutoFit/>
            </a:bodyPr>
            <a:lstStyle/>
            <a:p>
              <a:r>
                <a:rPr lang="en-US" sz="1400" b="1" dirty="0">
                  <a:latin typeface="Cambria" panose="02040503050406030204" pitchFamily="18" charset="0"/>
                </a:rPr>
                <a:t>Memory Controller</a:t>
              </a:r>
            </a:p>
          </p:txBody>
        </p:sp>
        <p:sp>
          <p:nvSpPr>
            <p:cNvPr id="12" name="TextBox 11">
              <a:extLst>
                <a:ext uri="{FF2B5EF4-FFF2-40B4-BE49-F238E27FC236}">
                  <a16:creationId xmlns:a16="http://schemas.microsoft.com/office/drawing/2014/main" id="{DAE30C17-C837-04DB-CD26-FA8142C59D98}"/>
                </a:ext>
              </a:extLst>
            </p:cNvPr>
            <p:cNvSpPr txBox="1"/>
            <p:nvPr/>
          </p:nvSpPr>
          <p:spPr>
            <a:xfrm>
              <a:off x="1776763" y="4658761"/>
              <a:ext cx="949299" cy="738664"/>
            </a:xfrm>
            <a:prstGeom prst="rect">
              <a:avLst/>
            </a:prstGeom>
            <a:noFill/>
          </p:spPr>
          <p:txBody>
            <a:bodyPr wrap="none" rtlCol="0">
              <a:spAutoFit/>
            </a:bodyPr>
            <a:lstStyle/>
            <a:p>
              <a:pPr algn="ctr"/>
              <a:r>
                <a:rPr lang="en-US" sz="1400" dirty="0">
                  <a:latin typeface="Cambria" panose="02040503050406030204" pitchFamily="18" charset="0"/>
                </a:rPr>
                <a:t>Memory </a:t>
              </a:r>
            </a:p>
            <a:p>
              <a:pPr algn="ctr"/>
              <a:r>
                <a:rPr lang="en-US" sz="1400" dirty="0">
                  <a:latin typeface="Cambria" panose="02040503050406030204" pitchFamily="18" charset="0"/>
                </a:rPr>
                <a:t>Request</a:t>
              </a:r>
            </a:p>
            <a:p>
              <a:pPr algn="ctr"/>
              <a:r>
                <a:rPr lang="en-US" sz="1400" dirty="0">
                  <a:latin typeface="Cambria" panose="02040503050406030204" pitchFamily="18" charset="0"/>
                </a:rPr>
                <a:t>Scheduler</a:t>
              </a:r>
            </a:p>
          </p:txBody>
        </p:sp>
        <p:sp>
          <p:nvSpPr>
            <p:cNvPr id="14" name="TextBox 13">
              <a:extLst>
                <a:ext uri="{FF2B5EF4-FFF2-40B4-BE49-F238E27FC236}">
                  <a16:creationId xmlns:a16="http://schemas.microsoft.com/office/drawing/2014/main" id="{155758B7-0841-9501-AEAA-7AADCB4CB56A}"/>
                </a:ext>
              </a:extLst>
            </p:cNvPr>
            <p:cNvSpPr txBox="1"/>
            <p:nvPr/>
          </p:nvSpPr>
          <p:spPr>
            <a:xfrm>
              <a:off x="7763292" y="4957986"/>
              <a:ext cx="787319" cy="523220"/>
            </a:xfrm>
            <a:prstGeom prst="rect">
              <a:avLst/>
            </a:prstGeom>
            <a:noFill/>
          </p:spPr>
          <p:txBody>
            <a:bodyPr wrap="square" rtlCol="0">
              <a:spAutoFit/>
            </a:bodyPr>
            <a:lstStyle/>
            <a:p>
              <a:pPr algn="ctr"/>
              <a:r>
                <a:rPr lang="en-US" sz="1400" dirty="0">
                  <a:latin typeface="Cambria" panose="02040503050406030204" pitchFamily="18" charset="0"/>
                </a:rPr>
                <a:t>DRAM </a:t>
              </a:r>
            </a:p>
            <a:p>
              <a:pPr algn="ctr"/>
              <a:r>
                <a:rPr lang="en-US" sz="1400" dirty="0">
                  <a:latin typeface="Cambria" panose="02040503050406030204" pitchFamily="18" charset="0"/>
                </a:rPr>
                <a:t>Chip</a:t>
              </a:r>
            </a:p>
          </p:txBody>
        </p:sp>
      </p:grpSp>
      <p:grpSp>
        <p:nvGrpSpPr>
          <p:cNvPr id="77" name="Solution">
            <a:extLst>
              <a:ext uri="{FF2B5EF4-FFF2-40B4-BE49-F238E27FC236}">
                <a16:creationId xmlns:a16="http://schemas.microsoft.com/office/drawing/2014/main" id="{5E43BBC0-3D9A-6CC3-5711-36B6701D43B3}"/>
              </a:ext>
            </a:extLst>
          </p:cNvPr>
          <p:cNvGrpSpPr/>
          <p:nvPr/>
        </p:nvGrpSpPr>
        <p:grpSpPr>
          <a:xfrm>
            <a:off x="2070054" y="3875810"/>
            <a:ext cx="2112030" cy="1558450"/>
            <a:chOff x="2077843" y="3828049"/>
            <a:chExt cx="2112030" cy="1558450"/>
          </a:xfrm>
        </p:grpSpPr>
        <p:grpSp>
          <p:nvGrpSpPr>
            <p:cNvPr id="20" name="Group 19">
              <a:extLst>
                <a:ext uri="{FF2B5EF4-FFF2-40B4-BE49-F238E27FC236}">
                  <a16:creationId xmlns:a16="http://schemas.microsoft.com/office/drawing/2014/main" id="{24B1E773-56FD-B7C4-53DA-0297401B5A54}"/>
                </a:ext>
              </a:extLst>
            </p:cNvPr>
            <p:cNvGrpSpPr/>
            <p:nvPr/>
          </p:nvGrpSpPr>
          <p:grpSpPr>
            <a:xfrm>
              <a:off x="2900066" y="4158479"/>
              <a:ext cx="1289807" cy="738664"/>
              <a:chOff x="2909175" y="2283411"/>
              <a:chExt cx="1289807" cy="738664"/>
            </a:xfrm>
          </p:grpSpPr>
          <p:sp>
            <p:nvSpPr>
              <p:cNvPr id="18" name="Rectangle 17">
                <a:extLst>
                  <a:ext uri="{FF2B5EF4-FFF2-40B4-BE49-F238E27FC236}">
                    <a16:creationId xmlns:a16="http://schemas.microsoft.com/office/drawing/2014/main" id="{95B6AA86-8121-38AB-C33E-C261871AC3F2}"/>
                  </a:ext>
                </a:extLst>
              </p:cNvPr>
              <p:cNvSpPr/>
              <p:nvPr/>
            </p:nvSpPr>
            <p:spPr>
              <a:xfrm>
                <a:off x="2909175" y="2283411"/>
                <a:ext cx="1279646" cy="738664"/>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C11AD3-4131-D3CD-80FB-87546AF59F58}"/>
                  </a:ext>
                </a:extLst>
              </p:cNvPr>
              <p:cNvSpPr txBox="1"/>
              <p:nvPr/>
            </p:nvSpPr>
            <p:spPr>
              <a:xfrm>
                <a:off x="2919335" y="2283411"/>
                <a:ext cx="1279647" cy="738664"/>
              </a:xfrm>
              <a:prstGeom prst="rect">
                <a:avLst/>
              </a:prstGeom>
              <a:noFill/>
            </p:spPr>
            <p:txBody>
              <a:bodyPr wrap="square" rtlCol="0">
                <a:spAutoFit/>
              </a:bodyPr>
              <a:lstStyle/>
              <a:p>
                <a:pPr algn="ctr"/>
                <a:r>
                  <a:rPr lang="en-US" sz="1400" dirty="0">
                    <a:latin typeface="Cambria" panose="02040503050406030204" pitchFamily="18" charset="0"/>
                  </a:rPr>
                  <a:t>Existing Read </a:t>
                </a:r>
              </a:p>
              <a:p>
                <a:pPr algn="ctr"/>
                <a:r>
                  <a:rPr lang="en-US" sz="1400" dirty="0">
                    <a:latin typeface="Cambria" panose="02040503050406030204" pitchFamily="18" charset="0"/>
                  </a:rPr>
                  <a:t>Disturbance </a:t>
                </a:r>
              </a:p>
              <a:p>
                <a:pPr algn="ctr"/>
                <a:r>
                  <a:rPr lang="en-US" sz="1400" dirty="0">
                    <a:latin typeface="Cambria" panose="02040503050406030204" pitchFamily="18" charset="0"/>
                  </a:rPr>
                  <a:t>Solution</a:t>
                </a:r>
              </a:p>
            </p:txBody>
          </p:sp>
        </p:grpSp>
        <p:cxnSp>
          <p:nvCxnSpPr>
            <p:cNvPr id="22" name="Straight Arrow Connector 21">
              <a:extLst>
                <a:ext uri="{FF2B5EF4-FFF2-40B4-BE49-F238E27FC236}">
                  <a16:creationId xmlns:a16="http://schemas.microsoft.com/office/drawing/2014/main" id="{09067B07-2079-2237-A4DF-47D7BF68189A}"/>
                </a:ext>
              </a:extLst>
            </p:cNvPr>
            <p:cNvCxnSpPr>
              <a:cxnSpLocks/>
              <a:endCxn id="18" idx="0"/>
            </p:cNvCxnSpPr>
            <p:nvPr/>
          </p:nvCxnSpPr>
          <p:spPr>
            <a:xfrm>
              <a:off x="3535392" y="3828049"/>
              <a:ext cx="4497" cy="3304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E4BC967A-12CE-9F1E-02AD-7D74F7B7FA6F}"/>
                </a:ext>
              </a:extLst>
            </p:cNvPr>
            <p:cNvCxnSpPr>
              <a:cxnSpLocks/>
              <a:stCxn id="19" idx="2"/>
              <a:endCxn id="11" idx="2"/>
            </p:cNvCxnSpPr>
            <p:nvPr/>
          </p:nvCxnSpPr>
          <p:spPr>
            <a:xfrm rot="5400000" flipH="1">
              <a:off x="2808216" y="4155309"/>
              <a:ext cx="11462" cy="1472207"/>
            </a:xfrm>
            <a:prstGeom prst="bentConnector3">
              <a:avLst>
                <a:gd name="adj1" fmla="val -199441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09275F-3BE5-0087-9AEF-EB5110416B13}"/>
                </a:ext>
              </a:extLst>
            </p:cNvPr>
            <p:cNvSpPr txBox="1"/>
            <p:nvPr/>
          </p:nvSpPr>
          <p:spPr>
            <a:xfrm>
              <a:off x="2184222" y="5078722"/>
              <a:ext cx="1537216" cy="307777"/>
            </a:xfrm>
            <a:prstGeom prst="rect">
              <a:avLst/>
            </a:prstGeom>
            <a:noFill/>
          </p:spPr>
          <p:txBody>
            <a:bodyPr wrap="none" rtlCol="0">
              <a:spAutoFit/>
            </a:bodyPr>
            <a:lstStyle/>
            <a:p>
              <a:r>
                <a:rPr lang="en-US" sz="1400" dirty="0">
                  <a:latin typeface="Cambria" panose="02040503050406030204" pitchFamily="18" charset="0"/>
                </a:rPr>
                <a:t>Preventive Action</a:t>
              </a:r>
            </a:p>
          </p:txBody>
        </p:sp>
      </p:grpSp>
      <p:sp>
        <p:nvSpPr>
          <p:cNvPr id="4" name="HCfirst">
            <a:extLst>
              <a:ext uri="{FF2B5EF4-FFF2-40B4-BE49-F238E27FC236}">
                <a16:creationId xmlns:a16="http://schemas.microsoft.com/office/drawing/2014/main" id="{04A3D587-C8E1-8D40-9C84-0BF1B69A915D}"/>
              </a:ext>
            </a:extLst>
          </p:cNvPr>
          <p:cNvSpPr txBox="1"/>
          <p:nvPr/>
        </p:nvSpPr>
        <p:spPr>
          <a:xfrm>
            <a:off x="4147697" y="4373168"/>
            <a:ext cx="620683" cy="307777"/>
          </a:xfrm>
          <a:prstGeom prst="rect">
            <a:avLst/>
          </a:prstGeom>
          <a:noFill/>
        </p:spPr>
        <p:txBody>
          <a:bodyPr wrap="none" rtlCol="0">
            <a:spAutoFit/>
          </a:bodyPr>
          <a:lstStyle/>
          <a:p>
            <a:r>
              <a:rPr lang="en-US" sz="1400" dirty="0" err="1">
                <a:latin typeface="Cambria" panose="02040503050406030204" pitchFamily="18" charset="0"/>
              </a:rPr>
              <a:t>HC</a:t>
            </a:r>
            <a:r>
              <a:rPr lang="en-US" sz="1400" baseline="-25000" dirty="0" err="1">
                <a:latin typeface="Cambria" panose="02040503050406030204" pitchFamily="18" charset="0"/>
              </a:rPr>
              <a:t>first</a:t>
            </a:r>
            <a:endParaRPr lang="en-US" sz="1400" baseline="-25000" dirty="0">
              <a:latin typeface="Cambria" panose="02040503050406030204" pitchFamily="18" charset="0"/>
            </a:endParaRPr>
          </a:p>
        </p:txBody>
      </p:sp>
      <p:grpSp>
        <p:nvGrpSpPr>
          <p:cNvPr id="69" name="Svard1">
            <a:extLst>
              <a:ext uri="{FF2B5EF4-FFF2-40B4-BE49-F238E27FC236}">
                <a16:creationId xmlns:a16="http://schemas.microsoft.com/office/drawing/2014/main" id="{348C42CF-DD43-2642-6144-10CAEC35E189}"/>
              </a:ext>
            </a:extLst>
          </p:cNvPr>
          <p:cNvGrpSpPr/>
          <p:nvPr/>
        </p:nvGrpSpPr>
        <p:grpSpPr>
          <a:xfrm>
            <a:off x="4160647" y="3857744"/>
            <a:ext cx="2388683" cy="938740"/>
            <a:chOff x="4285714" y="1944273"/>
            <a:chExt cx="2388683" cy="938740"/>
          </a:xfrm>
        </p:grpSpPr>
        <p:cxnSp>
          <p:nvCxnSpPr>
            <p:cNvPr id="30" name="Straight Arrow Connector 29">
              <a:extLst>
                <a:ext uri="{FF2B5EF4-FFF2-40B4-BE49-F238E27FC236}">
                  <a16:creationId xmlns:a16="http://schemas.microsoft.com/office/drawing/2014/main" id="{81397FD9-503C-1FF5-0F4C-346B78A01F62}"/>
                </a:ext>
              </a:extLst>
            </p:cNvPr>
            <p:cNvCxnSpPr>
              <a:cxnSpLocks/>
              <a:stCxn id="38" idx="1"/>
            </p:cNvCxnSpPr>
            <p:nvPr/>
          </p:nvCxnSpPr>
          <p:spPr>
            <a:xfrm flipH="1" flipV="1">
              <a:off x="4285714" y="2465142"/>
              <a:ext cx="73274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AE64906-F65D-2FB2-6676-DFDE9769E283}"/>
                </a:ext>
              </a:extLst>
            </p:cNvPr>
            <p:cNvSpPr/>
            <p:nvPr/>
          </p:nvSpPr>
          <p:spPr>
            <a:xfrm>
              <a:off x="5018456" y="2057163"/>
              <a:ext cx="789788" cy="825850"/>
            </a:xfrm>
            <a:prstGeom prst="rect">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Table</a:t>
              </a:r>
            </a:p>
          </p:txBody>
        </p:sp>
        <p:cxnSp>
          <p:nvCxnSpPr>
            <p:cNvPr id="41" name="Elbow Connector 40">
              <a:extLst>
                <a:ext uri="{FF2B5EF4-FFF2-40B4-BE49-F238E27FC236}">
                  <a16:creationId xmlns:a16="http://schemas.microsoft.com/office/drawing/2014/main" id="{35D9170D-20AE-740C-2E71-164747997A65}"/>
                </a:ext>
              </a:extLst>
            </p:cNvPr>
            <p:cNvCxnSpPr>
              <a:cxnSpLocks/>
              <a:endCxn id="38" idx="3"/>
            </p:cNvCxnSpPr>
            <p:nvPr/>
          </p:nvCxnSpPr>
          <p:spPr>
            <a:xfrm rot="5400000">
              <a:off x="5713328" y="2039190"/>
              <a:ext cx="525815" cy="33598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BEA703E-91AD-E567-28AE-B9A581A39AFD}"/>
                </a:ext>
              </a:extLst>
            </p:cNvPr>
            <p:cNvSpPr txBox="1"/>
            <p:nvPr/>
          </p:nvSpPr>
          <p:spPr>
            <a:xfrm>
              <a:off x="6106421" y="1997602"/>
              <a:ext cx="567976" cy="523220"/>
            </a:xfrm>
            <a:prstGeom prst="rect">
              <a:avLst/>
            </a:prstGeom>
            <a:noFill/>
            <a:ln>
              <a:noFill/>
            </a:ln>
          </p:spPr>
          <p:txBody>
            <a:bodyPr wrap="none" rtlCol="0">
              <a:spAutoFit/>
            </a:bodyPr>
            <a:lstStyle/>
            <a:p>
              <a:r>
                <a:rPr lang="en-US" sz="1400" dirty="0">
                  <a:solidFill>
                    <a:srgbClr val="C00000"/>
                  </a:solidFill>
                  <a:latin typeface="Cambria" panose="02040503050406030204" pitchFamily="18" charset="0"/>
                </a:rPr>
                <a:t>Row</a:t>
              </a:r>
            </a:p>
            <a:p>
              <a:r>
                <a:rPr lang="en-US" sz="1400" dirty="0" err="1">
                  <a:solidFill>
                    <a:srgbClr val="C00000"/>
                  </a:solidFill>
                  <a:latin typeface="Cambria" panose="02040503050406030204" pitchFamily="18" charset="0"/>
                </a:rPr>
                <a:t>Addr</a:t>
              </a:r>
              <a:endParaRPr lang="en-US" sz="1400" dirty="0">
                <a:solidFill>
                  <a:srgbClr val="C00000"/>
                </a:solidFill>
                <a:latin typeface="Cambria" panose="02040503050406030204" pitchFamily="18" charset="0"/>
              </a:endParaRPr>
            </a:p>
          </p:txBody>
        </p:sp>
      </p:grpSp>
      <p:grpSp>
        <p:nvGrpSpPr>
          <p:cNvPr id="68" name="Svard2">
            <a:extLst>
              <a:ext uri="{FF2B5EF4-FFF2-40B4-BE49-F238E27FC236}">
                <a16:creationId xmlns:a16="http://schemas.microsoft.com/office/drawing/2014/main" id="{15F37DEA-895C-957F-8AE7-455CA39D86CA}"/>
              </a:ext>
            </a:extLst>
          </p:cNvPr>
          <p:cNvGrpSpPr/>
          <p:nvPr/>
        </p:nvGrpSpPr>
        <p:grpSpPr>
          <a:xfrm>
            <a:off x="4176567" y="4706860"/>
            <a:ext cx="1272721" cy="728455"/>
            <a:chOff x="4301634" y="2793389"/>
            <a:chExt cx="1272721" cy="728455"/>
          </a:xfrm>
        </p:grpSpPr>
        <p:cxnSp>
          <p:nvCxnSpPr>
            <p:cNvPr id="5" name="Elbow Connector 4">
              <a:extLst>
                <a:ext uri="{FF2B5EF4-FFF2-40B4-BE49-F238E27FC236}">
                  <a16:creationId xmlns:a16="http://schemas.microsoft.com/office/drawing/2014/main" id="{B58C5DB3-65B0-BE44-9599-A71FF739F718}"/>
                </a:ext>
              </a:extLst>
            </p:cNvPr>
            <p:cNvCxnSpPr>
              <a:cxnSpLocks/>
            </p:cNvCxnSpPr>
            <p:nvPr/>
          </p:nvCxnSpPr>
          <p:spPr>
            <a:xfrm rot="16200000" flipV="1">
              <a:off x="4163586" y="2931437"/>
              <a:ext cx="688916" cy="412819"/>
            </a:xfrm>
            <a:prstGeom prst="bentConnector3">
              <a:avLst>
                <a:gd name="adj1" fmla="val 10011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8F9860-0C1C-86BC-066F-9D9B3A94D237}"/>
                </a:ext>
              </a:extLst>
            </p:cNvPr>
            <p:cNvSpPr txBox="1"/>
            <p:nvPr/>
          </p:nvSpPr>
          <p:spPr>
            <a:xfrm>
              <a:off x="4669940" y="2998624"/>
              <a:ext cx="904415" cy="523220"/>
            </a:xfrm>
            <a:prstGeom prst="rect">
              <a:avLst/>
            </a:prstGeom>
            <a:noFill/>
            <a:ln>
              <a:noFill/>
            </a:ln>
          </p:spPr>
          <p:txBody>
            <a:bodyPr wrap="none" rtlCol="0">
              <a:spAutoFit/>
            </a:bodyPr>
            <a:lstStyle/>
            <a:p>
              <a:r>
                <a:rPr lang="en-US" sz="1400" dirty="0">
                  <a:solidFill>
                    <a:srgbClr val="00B050"/>
                  </a:solidFill>
                  <a:latin typeface="Cambria" panose="02040503050406030204" pitchFamily="18" charset="0"/>
                </a:rPr>
                <a:t>Metadata</a:t>
              </a:r>
            </a:p>
            <a:p>
              <a:r>
                <a:rPr lang="en-US" sz="1400" dirty="0">
                  <a:solidFill>
                    <a:srgbClr val="00B050"/>
                  </a:solidFill>
                  <a:latin typeface="Cambria" panose="02040503050406030204" pitchFamily="18" charset="0"/>
                </a:rPr>
                <a:t>Bits</a:t>
              </a:r>
            </a:p>
          </p:txBody>
        </p:sp>
      </p:grpSp>
      <p:grpSp>
        <p:nvGrpSpPr>
          <p:cNvPr id="29" name="Group 28">
            <a:extLst>
              <a:ext uri="{FF2B5EF4-FFF2-40B4-BE49-F238E27FC236}">
                <a16:creationId xmlns:a16="http://schemas.microsoft.com/office/drawing/2014/main" id="{211A8CF8-B1F5-2232-4682-3D1FE39BC17A}"/>
              </a:ext>
            </a:extLst>
          </p:cNvPr>
          <p:cNvGrpSpPr/>
          <p:nvPr/>
        </p:nvGrpSpPr>
        <p:grpSpPr>
          <a:xfrm>
            <a:off x="4997082" y="4598765"/>
            <a:ext cx="3051161" cy="1500612"/>
            <a:chOff x="4997082" y="3328765"/>
            <a:chExt cx="3051161" cy="1500612"/>
          </a:xfrm>
        </p:grpSpPr>
        <p:sp>
          <p:nvSpPr>
            <p:cNvPr id="15" name="TextBox 14">
              <a:extLst>
                <a:ext uri="{FF2B5EF4-FFF2-40B4-BE49-F238E27FC236}">
                  <a16:creationId xmlns:a16="http://schemas.microsoft.com/office/drawing/2014/main" id="{AC40A9B0-C12E-BE0B-C8F9-D47A68A06F46}"/>
                </a:ext>
              </a:extLst>
            </p:cNvPr>
            <p:cNvSpPr txBox="1"/>
            <p:nvPr/>
          </p:nvSpPr>
          <p:spPr>
            <a:xfrm>
              <a:off x="5903104" y="4244602"/>
              <a:ext cx="2145139" cy="584775"/>
            </a:xfrm>
            <a:prstGeom prst="rect">
              <a:avLst/>
            </a:prstGeom>
            <a:noFill/>
          </p:spPr>
          <p:txBody>
            <a:bodyPr wrap="none" rtlCol="0">
              <a:spAutoFit/>
            </a:bodyPr>
            <a:lstStyle/>
            <a:p>
              <a:pPr algn="ctr"/>
              <a:r>
                <a:rPr lang="en-US" sz="1600" dirty="0">
                  <a:solidFill>
                    <a:schemeClr val="accent2">
                      <a:lumMod val="75000"/>
                    </a:schemeClr>
                  </a:solidFill>
                  <a:latin typeface="Cambria" panose="02040503050406030204" pitchFamily="18" charset="0"/>
                </a:rPr>
                <a:t>Two potential ways of </a:t>
              </a:r>
              <a:br>
                <a:rPr lang="en-US" sz="1600" dirty="0">
                  <a:solidFill>
                    <a:schemeClr val="accent2">
                      <a:lumMod val="75000"/>
                    </a:schemeClr>
                  </a:solidFill>
                  <a:latin typeface="Cambria" panose="02040503050406030204" pitchFamily="18" charset="0"/>
                </a:rPr>
              </a:br>
              <a:r>
                <a:rPr lang="en-US" sz="1600" dirty="0">
                  <a:solidFill>
                    <a:schemeClr val="accent2">
                      <a:lumMod val="75000"/>
                    </a:schemeClr>
                  </a:solidFill>
                  <a:latin typeface="Cambria" panose="02040503050406030204" pitchFamily="18" charset="0"/>
                </a:rPr>
                <a:t>handling metadata</a:t>
              </a:r>
            </a:p>
          </p:txBody>
        </p:sp>
        <p:cxnSp>
          <p:nvCxnSpPr>
            <p:cNvPr id="23" name="Curved Connector 22">
              <a:extLst>
                <a:ext uri="{FF2B5EF4-FFF2-40B4-BE49-F238E27FC236}">
                  <a16:creationId xmlns:a16="http://schemas.microsoft.com/office/drawing/2014/main" id="{81623E25-46F2-BBF2-53AE-6AB00FAA0EDE}"/>
                </a:ext>
              </a:extLst>
            </p:cNvPr>
            <p:cNvCxnSpPr>
              <a:stCxn id="15" idx="0"/>
            </p:cNvCxnSpPr>
            <p:nvPr/>
          </p:nvCxnSpPr>
          <p:spPr>
            <a:xfrm rot="16200000" flipV="1">
              <a:off x="6016153" y="3285080"/>
              <a:ext cx="915837" cy="1003207"/>
            </a:xfrm>
            <a:prstGeom prst="curved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32C7404-66FF-4150-57B3-E8F92CCF0A7E}"/>
                </a:ext>
              </a:extLst>
            </p:cNvPr>
            <p:cNvCxnSpPr>
              <a:cxnSpLocks/>
              <a:stCxn id="15" idx="1"/>
              <a:endCxn id="6" idx="2"/>
            </p:cNvCxnSpPr>
            <p:nvPr/>
          </p:nvCxnSpPr>
          <p:spPr>
            <a:xfrm rot="10800000">
              <a:off x="4997082" y="4165316"/>
              <a:ext cx="906023" cy="371675"/>
            </a:xfrm>
            <a:prstGeom prst="curved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576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P spid="4"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8EE04-FF6E-D081-707E-A2BDF6FD85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53CA-720A-56D5-78E1-045F9F822664}"/>
              </a:ext>
            </a:extLst>
          </p:cNvPr>
          <p:cNvSpPr>
            <a:spLocks noGrp="1"/>
          </p:cNvSpPr>
          <p:nvPr>
            <p:ph type="title"/>
          </p:nvPr>
        </p:nvSpPr>
        <p:spPr>
          <a:ln w="38100">
            <a:solidFill>
              <a:schemeClr val="tx1"/>
            </a:solidFill>
          </a:ln>
        </p:spPr>
        <p:txBody>
          <a:bodyPr>
            <a:normAutofit/>
          </a:bodyPr>
          <a:lstStyle/>
          <a:p>
            <a:r>
              <a:rPr lang="en-US" sz="3100" dirty="0" err="1"/>
              <a:t>Svärd</a:t>
            </a:r>
            <a:r>
              <a:rPr lang="en-US" sz="3100" dirty="0"/>
              <a:t>: </a:t>
            </a:r>
            <a:r>
              <a:rPr lang="en-US" sz="2800" dirty="0"/>
              <a:t>Spatial Variation-Aware Read Disturbance Defenses</a:t>
            </a:r>
            <a:br>
              <a:rPr lang="en-US" sz="2800" dirty="0"/>
            </a:br>
            <a:r>
              <a:rPr lang="en-US" sz="2700" dirty="0"/>
              <a:t>Example Implementation 2</a:t>
            </a:r>
          </a:p>
        </p:txBody>
      </p:sp>
      <p:sp>
        <p:nvSpPr>
          <p:cNvPr id="72" name="Content Placeholder 2">
            <a:extLst>
              <a:ext uri="{FF2B5EF4-FFF2-40B4-BE49-F238E27FC236}">
                <a16:creationId xmlns:a16="http://schemas.microsoft.com/office/drawing/2014/main" id="{8B2B4478-5004-25F4-6428-355D652D8458}"/>
              </a:ext>
            </a:extLst>
          </p:cNvPr>
          <p:cNvSpPr>
            <a:spLocks noGrp="1"/>
          </p:cNvSpPr>
          <p:nvPr>
            <p:ph idx="1"/>
          </p:nvPr>
        </p:nvSpPr>
        <p:spPr>
          <a:xfrm>
            <a:off x="-1" y="965201"/>
            <a:ext cx="9143999" cy="5336922"/>
          </a:xfrm>
        </p:spPr>
        <p:txBody>
          <a:bodyPr>
            <a:normAutofit/>
          </a:bodyPr>
          <a:lstStyle/>
          <a:p>
            <a:pPr>
              <a:lnSpc>
                <a:spcPct val="100000"/>
              </a:lnSpc>
              <a:spcBef>
                <a:spcPts val="0"/>
              </a:spcBef>
              <a:spcAft>
                <a:spcPts val="600"/>
              </a:spcAft>
              <a:buClr>
                <a:schemeClr val="tx1"/>
              </a:buClr>
            </a:pPr>
            <a:r>
              <a:rPr lang="en-US" dirty="0"/>
              <a:t>Classifies DRAM rows into </a:t>
            </a:r>
            <a:r>
              <a:rPr lang="en-US" b="1" dirty="0">
                <a:solidFill>
                  <a:srgbClr val="C00000"/>
                </a:solidFill>
              </a:rPr>
              <a:t>several vulnerability-level bins</a:t>
            </a:r>
          </a:p>
          <a:p>
            <a:pPr lvl="1">
              <a:lnSpc>
                <a:spcPct val="100000"/>
              </a:lnSpc>
              <a:spcBef>
                <a:spcPts val="0"/>
              </a:spcBef>
              <a:spcAft>
                <a:spcPts val="600"/>
              </a:spcAft>
              <a:buClr>
                <a:schemeClr val="tx1"/>
              </a:buClr>
            </a:pPr>
            <a:r>
              <a:rPr lang="en-US" dirty="0"/>
              <a:t>Maintains </a:t>
            </a:r>
            <a:r>
              <a:rPr lang="en-US" b="1" dirty="0">
                <a:solidFill>
                  <a:srgbClr val="7030A0"/>
                </a:solidFill>
              </a:rPr>
              <a:t>a few (e.g., four) bits</a:t>
            </a:r>
            <a:r>
              <a:rPr lang="en-US" dirty="0"/>
              <a:t> per DRAM row</a:t>
            </a:r>
          </a:p>
          <a:p>
            <a:pPr>
              <a:lnSpc>
                <a:spcPct val="100000"/>
              </a:lnSpc>
              <a:spcBef>
                <a:spcPts val="1200"/>
              </a:spcBef>
              <a:spcAft>
                <a:spcPts val="600"/>
              </a:spcAft>
              <a:buClr>
                <a:schemeClr val="tx1"/>
              </a:buClr>
            </a:pPr>
            <a:r>
              <a:rPr lang="en-US" dirty="0"/>
              <a:t>Implemented in either the memory controller or the DRAM chip</a:t>
            </a:r>
          </a:p>
          <a:p>
            <a:pPr>
              <a:lnSpc>
                <a:spcPct val="100000"/>
              </a:lnSpc>
              <a:spcBef>
                <a:spcPts val="1200"/>
              </a:spcBef>
              <a:buClr>
                <a:schemeClr val="tx1"/>
              </a:buClr>
            </a:pPr>
            <a:r>
              <a:rPr lang="en-US" dirty="0"/>
              <a:t>An example DRAM chip-based implementation:</a:t>
            </a:r>
          </a:p>
          <a:p>
            <a:pPr lvl="1">
              <a:lnSpc>
                <a:spcPct val="100000"/>
              </a:lnSpc>
              <a:spcBef>
                <a:spcPts val="1200"/>
              </a:spcBef>
              <a:spcAft>
                <a:spcPts val="600"/>
              </a:spcAft>
              <a:buClr>
                <a:schemeClr val="tx1"/>
              </a:buClr>
            </a:pPr>
            <a:r>
              <a:rPr lang="en-US" dirty="0">
                <a:solidFill>
                  <a:schemeClr val="accent2">
                    <a:lumMod val="75000"/>
                  </a:schemeClr>
                </a:solidFill>
              </a:rPr>
              <a:t>Additional few (e.g., four) bits per DRAM row (e.g., 8Kb)</a:t>
            </a:r>
          </a:p>
        </p:txBody>
      </p:sp>
      <p:sp>
        <p:nvSpPr>
          <p:cNvPr id="10" name="Slide Number Placeholder 9">
            <a:extLst>
              <a:ext uri="{FF2B5EF4-FFF2-40B4-BE49-F238E27FC236}">
                <a16:creationId xmlns:a16="http://schemas.microsoft.com/office/drawing/2014/main" id="{4B6FFE38-7FA2-8526-5FB5-3D64D283077B}"/>
              </a:ext>
            </a:extLst>
          </p:cNvPr>
          <p:cNvSpPr>
            <a:spLocks noGrp="1"/>
          </p:cNvSpPr>
          <p:nvPr>
            <p:ph type="sldNum" sz="quarter" idx="12"/>
          </p:nvPr>
        </p:nvSpPr>
        <p:spPr/>
        <p:txBody>
          <a:bodyPr/>
          <a:lstStyle/>
          <a:p>
            <a:fld id="{676C2683-0D41-1E45-8714-724CB2570654}" type="slidenum">
              <a:rPr lang="en-US" smtClean="0"/>
              <a:pPr/>
              <a:t>193</a:t>
            </a:fld>
            <a:endParaRPr lang="en-US" dirty="0"/>
          </a:p>
        </p:txBody>
      </p:sp>
      <p:grpSp>
        <p:nvGrpSpPr>
          <p:cNvPr id="84" name="Group 83">
            <a:extLst>
              <a:ext uri="{FF2B5EF4-FFF2-40B4-BE49-F238E27FC236}">
                <a16:creationId xmlns:a16="http://schemas.microsoft.com/office/drawing/2014/main" id="{BB6E2499-3621-B565-77F2-6BB756C6AE46}"/>
              </a:ext>
            </a:extLst>
          </p:cNvPr>
          <p:cNvGrpSpPr/>
          <p:nvPr/>
        </p:nvGrpSpPr>
        <p:grpSpPr>
          <a:xfrm>
            <a:off x="793127" y="3693880"/>
            <a:ext cx="7557745" cy="2348223"/>
            <a:chOff x="253868" y="3995607"/>
            <a:chExt cx="7557745" cy="2348223"/>
          </a:xfrm>
        </p:grpSpPr>
        <p:sp>
          <p:nvSpPr>
            <p:cNvPr id="8" name="Rectangle 7">
              <a:extLst>
                <a:ext uri="{FF2B5EF4-FFF2-40B4-BE49-F238E27FC236}">
                  <a16:creationId xmlns:a16="http://schemas.microsoft.com/office/drawing/2014/main" id="{987047D3-ACBD-1250-4608-ADF8EEAE8A7C}"/>
                </a:ext>
              </a:extLst>
            </p:cNvPr>
            <p:cNvSpPr/>
            <p:nvPr/>
          </p:nvSpPr>
          <p:spPr>
            <a:xfrm>
              <a:off x="1522667" y="4240058"/>
              <a:ext cx="6288946" cy="2062065"/>
            </a:xfrm>
            <a:prstGeom prst="rect">
              <a:avLst/>
            </a:prstGeom>
            <a:solidFill>
              <a:srgbClr val="E7D7FF"/>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6F985F-C7FA-4403-D9FB-6B8696C3D0AA}"/>
                </a:ext>
              </a:extLst>
            </p:cNvPr>
            <p:cNvSpPr/>
            <p:nvPr/>
          </p:nvSpPr>
          <p:spPr>
            <a:xfrm>
              <a:off x="1592510" y="4303384"/>
              <a:ext cx="274416" cy="1935465"/>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958150C-94A2-2E1D-8B87-E63B952C00E2}"/>
                </a:ext>
              </a:extLst>
            </p:cNvPr>
            <p:cNvCxnSpPr>
              <a:cxnSpLocks/>
            </p:cNvCxnSpPr>
            <p:nvPr/>
          </p:nvCxnSpPr>
          <p:spPr>
            <a:xfrm flipV="1">
              <a:off x="1885652" y="4645764"/>
              <a:ext cx="3415073" cy="129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39F451B-005A-9692-EED1-1ADA667EA23F}"/>
                </a:ext>
              </a:extLst>
            </p:cNvPr>
            <p:cNvCxnSpPr>
              <a:cxnSpLocks/>
            </p:cNvCxnSpPr>
            <p:nvPr/>
          </p:nvCxnSpPr>
          <p:spPr>
            <a:xfrm>
              <a:off x="1200762" y="4658761"/>
              <a:ext cx="391748"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3F97FF3-E97C-CC28-2821-308E403C9FF8}"/>
                </a:ext>
              </a:extLst>
            </p:cNvPr>
            <p:cNvSpPr txBox="1"/>
            <p:nvPr/>
          </p:nvSpPr>
          <p:spPr>
            <a:xfrm>
              <a:off x="677083" y="6036053"/>
              <a:ext cx="540533" cy="307777"/>
            </a:xfrm>
            <a:prstGeom prst="rect">
              <a:avLst/>
            </a:prstGeom>
            <a:noFill/>
          </p:spPr>
          <p:txBody>
            <a:bodyPr wrap="none" rtlCol="0">
              <a:spAutoFit/>
            </a:bodyPr>
            <a:lstStyle/>
            <a:p>
              <a:r>
                <a:rPr lang="en-US" sz="1400" dirty="0">
                  <a:latin typeface="Cambria" panose="02040503050406030204" pitchFamily="18" charset="0"/>
                </a:rPr>
                <a:t>Data</a:t>
              </a:r>
            </a:p>
          </p:txBody>
        </p:sp>
        <p:sp>
          <p:nvSpPr>
            <p:cNvPr id="37" name="TextBox 36">
              <a:extLst>
                <a:ext uri="{FF2B5EF4-FFF2-40B4-BE49-F238E27FC236}">
                  <a16:creationId xmlns:a16="http://schemas.microsoft.com/office/drawing/2014/main" id="{7376EE5B-19C9-CFC9-FC72-9132152B0984}"/>
                </a:ext>
              </a:extLst>
            </p:cNvPr>
            <p:cNvSpPr txBox="1"/>
            <p:nvPr/>
          </p:nvSpPr>
          <p:spPr>
            <a:xfrm>
              <a:off x="253868" y="4180141"/>
              <a:ext cx="944489" cy="954107"/>
            </a:xfrm>
            <a:prstGeom prst="rect">
              <a:avLst/>
            </a:prstGeom>
            <a:noFill/>
          </p:spPr>
          <p:txBody>
            <a:bodyPr wrap="none" rtlCol="0">
              <a:spAutoFit/>
            </a:bodyPr>
            <a:lstStyle/>
            <a:p>
              <a:r>
                <a:rPr lang="en-US" sz="1400" dirty="0">
                  <a:latin typeface="Cambria" panose="02040503050406030204" pitchFamily="18" charset="0"/>
                </a:rPr>
                <a:t>DRAM</a:t>
              </a:r>
            </a:p>
            <a:p>
              <a:r>
                <a:rPr lang="en-US" sz="1400" dirty="0">
                  <a:latin typeface="Cambria" panose="02040503050406030204" pitchFamily="18" charset="0"/>
                </a:rPr>
                <a:t>command</a:t>
              </a:r>
            </a:p>
            <a:p>
              <a:r>
                <a:rPr lang="en-US" sz="1400" dirty="0">
                  <a:latin typeface="Cambria" panose="02040503050406030204" pitchFamily="18" charset="0"/>
                </a:rPr>
                <a:t>address</a:t>
              </a:r>
            </a:p>
            <a:p>
              <a:r>
                <a:rPr lang="en-US" sz="1400" dirty="0">
                  <a:latin typeface="Cambria" panose="02040503050406030204" pitchFamily="18" charset="0"/>
                </a:rPr>
                <a:t>data</a:t>
              </a:r>
            </a:p>
          </p:txBody>
        </p:sp>
        <p:sp>
          <p:nvSpPr>
            <p:cNvPr id="9" name="TextBox 8">
              <a:extLst>
                <a:ext uri="{FF2B5EF4-FFF2-40B4-BE49-F238E27FC236}">
                  <a16:creationId xmlns:a16="http://schemas.microsoft.com/office/drawing/2014/main" id="{36BBA146-07AF-F25B-1AE8-24520AE9BF7C}"/>
                </a:ext>
              </a:extLst>
            </p:cNvPr>
            <p:cNvSpPr txBox="1"/>
            <p:nvPr/>
          </p:nvSpPr>
          <p:spPr>
            <a:xfrm>
              <a:off x="6698808" y="3995607"/>
              <a:ext cx="1112805" cy="307777"/>
            </a:xfrm>
            <a:prstGeom prst="rect">
              <a:avLst/>
            </a:prstGeom>
            <a:noFill/>
          </p:spPr>
          <p:txBody>
            <a:bodyPr wrap="none" rtlCol="0">
              <a:spAutoFit/>
            </a:bodyPr>
            <a:lstStyle/>
            <a:p>
              <a:r>
                <a:rPr lang="en-US" sz="1400" b="1" dirty="0">
                  <a:latin typeface="Cambria" panose="02040503050406030204" pitchFamily="18" charset="0"/>
                </a:rPr>
                <a:t>DRAM Chip</a:t>
              </a:r>
            </a:p>
          </p:txBody>
        </p:sp>
        <p:sp>
          <p:nvSpPr>
            <p:cNvPr id="12" name="TextBox 11">
              <a:extLst>
                <a:ext uri="{FF2B5EF4-FFF2-40B4-BE49-F238E27FC236}">
                  <a16:creationId xmlns:a16="http://schemas.microsoft.com/office/drawing/2014/main" id="{89986B31-0766-22CC-C792-7BD004406B1B}"/>
                </a:ext>
              </a:extLst>
            </p:cNvPr>
            <p:cNvSpPr txBox="1"/>
            <p:nvPr/>
          </p:nvSpPr>
          <p:spPr>
            <a:xfrm rot="16200000">
              <a:off x="745926" y="5117224"/>
              <a:ext cx="1935458" cy="307777"/>
            </a:xfrm>
            <a:prstGeom prst="rect">
              <a:avLst/>
            </a:prstGeom>
            <a:noFill/>
          </p:spPr>
          <p:txBody>
            <a:bodyPr wrap="square" rtlCol="0">
              <a:spAutoFit/>
            </a:bodyPr>
            <a:lstStyle/>
            <a:p>
              <a:pPr algn="ctr"/>
              <a:r>
                <a:rPr lang="en-US" sz="1400" dirty="0">
                  <a:latin typeface="Cambria" panose="02040503050406030204" pitchFamily="18" charset="0"/>
                </a:rPr>
                <a:t>I/O Periphery</a:t>
              </a:r>
            </a:p>
          </p:txBody>
        </p:sp>
      </p:grpSp>
      <p:grpSp>
        <p:nvGrpSpPr>
          <p:cNvPr id="77" name="Solution">
            <a:extLst>
              <a:ext uri="{FF2B5EF4-FFF2-40B4-BE49-F238E27FC236}">
                <a16:creationId xmlns:a16="http://schemas.microsoft.com/office/drawing/2014/main" id="{13748764-F519-D188-2466-EDE1261EFF48}"/>
              </a:ext>
            </a:extLst>
          </p:cNvPr>
          <p:cNvGrpSpPr/>
          <p:nvPr/>
        </p:nvGrpSpPr>
        <p:grpSpPr>
          <a:xfrm>
            <a:off x="2800178" y="4344037"/>
            <a:ext cx="1972821" cy="1468785"/>
            <a:chOff x="1769646" y="3803446"/>
            <a:chExt cx="1972821" cy="1468785"/>
          </a:xfrm>
        </p:grpSpPr>
        <p:grpSp>
          <p:nvGrpSpPr>
            <p:cNvPr id="20" name="Group 19">
              <a:extLst>
                <a:ext uri="{FF2B5EF4-FFF2-40B4-BE49-F238E27FC236}">
                  <a16:creationId xmlns:a16="http://schemas.microsoft.com/office/drawing/2014/main" id="{9E1D8164-0000-E1AA-416E-5371485BBD27}"/>
                </a:ext>
              </a:extLst>
            </p:cNvPr>
            <p:cNvGrpSpPr/>
            <p:nvPr/>
          </p:nvGrpSpPr>
          <p:grpSpPr>
            <a:xfrm>
              <a:off x="2451273" y="4060949"/>
              <a:ext cx="1291194" cy="743044"/>
              <a:chOff x="2460382" y="2185881"/>
              <a:chExt cx="1291194" cy="743044"/>
            </a:xfrm>
          </p:grpSpPr>
          <p:sp>
            <p:nvSpPr>
              <p:cNvPr id="18" name="Rectangle 17">
                <a:extLst>
                  <a:ext uri="{FF2B5EF4-FFF2-40B4-BE49-F238E27FC236}">
                    <a16:creationId xmlns:a16="http://schemas.microsoft.com/office/drawing/2014/main" id="{00B5C7E9-2AE9-2F13-0C36-71DE1C2ABE26}"/>
                  </a:ext>
                </a:extLst>
              </p:cNvPr>
              <p:cNvSpPr/>
              <p:nvPr/>
            </p:nvSpPr>
            <p:spPr>
              <a:xfrm>
                <a:off x="2471930" y="2185881"/>
                <a:ext cx="1279646" cy="738664"/>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E7F27DB-27D5-A16F-8A89-606FFA4E3C34}"/>
                  </a:ext>
                </a:extLst>
              </p:cNvPr>
              <p:cNvSpPr txBox="1"/>
              <p:nvPr/>
            </p:nvSpPr>
            <p:spPr>
              <a:xfrm>
                <a:off x="2460382" y="2190261"/>
                <a:ext cx="1279647" cy="738664"/>
              </a:xfrm>
              <a:prstGeom prst="rect">
                <a:avLst/>
              </a:prstGeom>
              <a:noFill/>
            </p:spPr>
            <p:txBody>
              <a:bodyPr wrap="square" rtlCol="0">
                <a:spAutoFit/>
              </a:bodyPr>
              <a:lstStyle/>
              <a:p>
                <a:pPr algn="ctr"/>
                <a:r>
                  <a:rPr lang="en-US" sz="1400" dirty="0">
                    <a:latin typeface="Cambria" panose="02040503050406030204" pitchFamily="18" charset="0"/>
                  </a:rPr>
                  <a:t>Existing Read </a:t>
                </a:r>
              </a:p>
              <a:p>
                <a:pPr algn="ctr"/>
                <a:r>
                  <a:rPr lang="en-US" sz="1400" dirty="0">
                    <a:latin typeface="Cambria" panose="02040503050406030204" pitchFamily="18" charset="0"/>
                  </a:rPr>
                  <a:t>Disturbance </a:t>
                </a:r>
              </a:p>
              <a:p>
                <a:pPr algn="ctr"/>
                <a:r>
                  <a:rPr lang="en-US" sz="1400" dirty="0">
                    <a:latin typeface="Cambria" panose="02040503050406030204" pitchFamily="18" charset="0"/>
                  </a:rPr>
                  <a:t>Solution</a:t>
                </a:r>
              </a:p>
            </p:txBody>
          </p:sp>
        </p:grpSp>
        <p:cxnSp>
          <p:nvCxnSpPr>
            <p:cNvPr id="22" name="Straight Arrow Connector 21">
              <a:extLst>
                <a:ext uri="{FF2B5EF4-FFF2-40B4-BE49-F238E27FC236}">
                  <a16:creationId xmlns:a16="http://schemas.microsoft.com/office/drawing/2014/main" id="{9DBBB42E-9164-1673-D218-9DD7286DB0D2}"/>
                </a:ext>
              </a:extLst>
            </p:cNvPr>
            <p:cNvCxnSpPr>
              <a:cxnSpLocks/>
              <a:endCxn id="18" idx="0"/>
            </p:cNvCxnSpPr>
            <p:nvPr/>
          </p:nvCxnSpPr>
          <p:spPr>
            <a:xfrm>
              <a:off x="3102644" y="3803446"/>
              <a:ext cx="0" cy="257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025DEF65-4F86-3D2E-72AC-C9A427BA2FAD}"/>
                </a:ext>
              </a:extLst>
            </p:cNvPr>
            <p:cNvCxnSpPr>
              <a:cxnSpLocks/>
              <a:stCxn id="18" idx="2"/>
              <a:endCxn id="21" idx="2"/>
            </p:cNvCxnSpPr>
            <p:nvPr/>
          </p:nvCxnSpPr>
          <p:spPr>
            <a:xfrm rot="5400000" flipH="1">
              <a:off x="2461861" y="4158830"/>
              <a:ext cx="100188" cy="1181379"/>
            </a:xfrm>
            <a:prstGeom prst="bentConnector3">
              <a:avLst>
                <a:gd name="adj1" fmla="val -22817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FAFBD3-938A-81DB-4423-8B08082BAE1C}"/>
                </a:ext>
              </a:extLst>
            </p:cNvPr>
            <p:cNvSpPr txBox="1"/>
            <p:nvPr/>
          </p:nvSpPr>
          <p:spPr>
            <a:xfrm>
              <a:off x="1769646" y="4964454"/>
              <a:ext cx="1537216" cy="307777"/>
            </a:xfrm>
            <a:prstGeom prst="rect">
              <a:avLst/>
            </a:prstGeom>
            <a:noFill/>
          </p:spPr>
          <p:txBody>
            <a:bodyPr wrap="none" rtlCol="0">
              <a:spAutoFit/>
            </a:bodyPr>
            <a:lstStyle/>
            <a:p>
              <a:r>
                <a:rPr lang="en-US" sz="1400" dirty="0">
                  <a:latin typeface="Cambria" panose="02040503050406030204" pitchFamily="18" charset="0"/>
                </a:rPr>
                <a:t>Preventive Action</a:t>
              </a:r>
            </a:p>
          </p:txBody>
        </p:sp>
      </p:grpSp>
      <p:sp>
        <p:nvSpPr>
          <p:cNvPr id="4" name="HCfirst">
            <a:extLst>
              <a:ext uri="{FF2B5EF4-FFF2-40B4-BE49-F238E27FC236}">
                <a16:creationId xmlns:a16="http://schemas.microsoft.com/office/drawing/2014/main" id="{9BFC88E7-94D8-E3F2-0661-16A1715378F7}"/>
              </a:ext>
            </a:extLst>
          </p:cNvPr>
          <p:cNvSpPr txBox="1"/>
          <p:nvPr/>
        </p:nvSpPr>
        <p:spPr>
          <a:xfrm>
            <a:off x="4992357" y="5398536"/>
            <a:ext cx="904415" cy="307777"/>
          </a:xfrm>
          <a:prstGeom prst="rect">
            <a:avLst/>
          </a:prstGeom>
          <a:noFill/>
        </p:spPr>
        <p:txBody>
          <a:bodyPr wrap="none" rtlCol="0">
            <a:spAutoFit/>
          </a:bodyPr>
          <a:lstStyle/>
          <a:p>
            <a:r>
              <a:rPr lang="en-US" sz="1400" dirty="0" err="1">
                <a:solidFill>
                  <a:schemeClr val="accent2">
                    <a:lumMod val="75000"/>
                  </a:schemeClr>
                </a:solidFill>
                <a:latin typeface="Cambria" panose="02040503050406030204" pitchFamily="18" charset="0"/>
              </a:rPr>
              <a:t>HC</a:t>
            </a:r>
            <a:r>
              <a:rPr lang="en-US" sz="1400" baseline="-25000" dirty="0" err="1">
                <a:solidFill>
                  <a:schemeClr val="accent2">
                    <a:lumMod val="75000"/>
                  </a:schemeClr>
                </a:solidFill>
                <a:latin typeface="Cambria" panose="02040503050406030204" pitchFamily="18" charset="0"/>
              </a:rPr>
              <a:t>first</a:t>
            </a:r>
            <a:r>
              <a:rPr lang="en-US" sz="1400" baseline="-25000" dirty="0">
                <a:solidFill>
                  <a:schemeClr val="accent2">
                    <a:lumMod val="75000"/>
                  </a:schemeClr>
                </a:solidFill>
                <a:latin typeface="Cambria" panose="02040503050406030204" pitchFamily="18" charset="0"/>
              </a:rPr>
              <a:t> </a:t>
            </a:r>
            <a:r>
              <a:rPr lang="en-US" sz="1400" dirty="0">
                <a:solidFill>
                  <a:schemeClr val="accent2">
                    <a:lumMod val="75000"/>
                  </a:schemeClr>
                </a:solidFill>
                <a:latin typeface="Cambria" panose="02040503050406030204" pitchFamily="18" charset="0"/>
              </a:rPr>
              <a:t>Bin</a:t>
            </a:r>
          </a:p>
        </p:txBody>
      </p:sp>
      <p:sp>
        <p:nvSpPr>
          <p:cNvPr id="21" name="Rectangle 20">
            <a:extLst>
              <a:ext uri="{FF2B5EF4-FFF2-40B4-BE49-F238E27FC236}">
                <a16:creationId xmlns:a16="http://schemas.microsoft.com/office/drawing/2014/main" id="{0363EB36-D6B5-3CE7-384F-0789025B1F2E}"/>
              </a:ext>
            </a:extLst>
          </p:cNvPr>
          <p:cNvSpPr/>
          <p:nvPr/>
        </p:nvSpPr>
        <p:spPr>
          <a:xfrm>
            <a:off x="2506864" y="4698709"/>
            <a:ext cx="889866" cy="541307"/>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DE75C7E-8A8E-971D-CE77-262CD3B31CEB}"/>
              </a:ext>
            </a:extLst>
          </p:cNvPr>
          <p:cNvSpPr txBox="1"/>
          <p:nvPr/>
        </p:nvSpPr>
        <p:spPr>
          <a:xfrm>
            <a:off x="2467125" y="4685397"/>
            <a:ext cx="965906" cy="523220"/>
          </a:xfrm>
          <a:prstGeom prst="rect">
            <a:avLst/>
          </a:prstGeom>
          <a:noFill/>
        </p:spPr>
        <p:txBody>
          <a:bodyPr wrap="none" rtlCol="0">
            <a:spAutoFit/>
          </a:bodyPr>
          <a:lstStyle/>
          <a:p>
            <a:pPr algn="ctr"/>
            <a:r>
              <a:rPr lang="en-US" sz="1400" dirty="0">
                <a:latin typeface="Cambria" panose="02040503050406030204" pitchFamily="18" charset="0"/>
              </a:rPr>
              <a:t>Refresh</a:t>
            </a:r>
          </a:p>
          <a:p>
            <a:pPr algn="ctr"/>
            <a:r>
              <a:rPr lang="en-US" sz="1400" dirty="0">
                <a:latin typeface="Cambria" panose="02040503050406030204" pitchFamily="18" charset="0"/>
              </a:rPr>
              <a:t>Controller</a:t>
            </a:r>
          </a:p>
        </p:txBody>
      </p:sp>
      <p:cxnSp>
        <p:nvCxnSpPr>
          <p:cNvPr id="43" name="Straight Arrow Connector 42">
            <a:extLst>
              <a:ext uri="{FF2B5EF4-FFF2-40B4-BE49-F238E27FC236}">
                <a16:creationId xmlns:a16="http://schemas.microsoft.com/office/drawing/2014/main" id="{C6192B47-8C5E-B77F-0A17-8FE18D83AFFF}"/>
              </a:ext>
            </a:extLst>
          </p:cNvPr>
          <p:cNvCxnSpPr>
            <a:cxnSpLocks/>
            <a:endCxn id="25" idx="0"/>
          </p:cNvCxnSpPr>
          <p:nvPr/>
        </p:nvCxnSpPr>
        <p:spPr>
          <a:xfrm>
            <a:off x="2950078" y="4347680"/>
            <a:ext cx="0" cy="33771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1C41587-0E1C-577A-0A62-906185D0E7F9}"/>
              </a:ext>
            </a:extLst>
          </p:cNvPr>
          <p:cNvSpPr/>
          <p:nvPr/>
        </p:nvSpPr>
        <p:spPr>
          <a:xfrm>
            <a:off x="5839985" y="4195483"/>
            <a:ext cx="2403348" cy="17509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4029415-18DA-6E92-A3BB-F4DD645EEC98}"/>
              </a:ext>
            </a:extLst>
          </p:cNvPr>
          <p:cNvSpPr txBox="1"/>
          <p:nvPr/>
        </p:nvSpPr>
        <p:spPr>
          <a:xfrm>
            <a:off x="5839984" y="3948513"/>
            <a:ext cx="2403348" cy="307777"/>
          </a:xfrm>
          <a:prstGeom prst="rect">
            <a:avLst/>
          </a:prstGeom>
          <a:noFill/>
        </p:spPr>
        <p:txBody>
          <a:bodyPr wrap="square" rtlCol="0">
            <a:spAutoFit/>
          </a:bodyPr>
          <a:lstStyle/>
          <a:p>
            <a:pPr algn="ctr"/>
            <a:r>
              <a:rPr lang="en-US" sz="1400" b="1" dirty="0">
                <a:latin typeface="Cambria" panose="02040503050406030204" pitchFamily="18" charset="0"/>
              </a:rPr>
              <a:t>DRAM Subarray</a:t>
            </a:r>
          </a:p>
        </p:txBody>
      </p:sp>
      <p:sp>
        <p:nvSpPr>
          <p:cNvPr id="61" name="Rectangle 60">
            <a:extLst>
              <a:ext uri="{FF2B5EF4-FFF2-40B4-BE49-F238E27FC236}">
                <a16:creationId xmlns:a16="http://schemas.microsoft.com/office/drawing/2014/main" id="{BB3ABF92-D8DF-8295-72C5-96F5BA2EB8D9}"/>
              </a:ext>
            </a:extLst>
          </p:cNvPr>
          <p:cNvSpPr/>
          <p:nvPr/>
        </p:nvSpPr>
        <p:spPr>
          <a:xfrm>
            <a:off x="6078304" y="4278640"/>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DRAM Row</a:t>
            </a:r>
          </a:p>
        </p:txBody>
      </p:sp>
      <p:sp>
        <p:nvSpPr>
          <p:cNvPr id="62" name="Rectangle 61">
            <a:extLst>
              <a:ext uri="{FF2B5EF4-FFF2-40B4-BE49-F238E27FC236}">
                <a16:creationId xmlns:a16="http://schemas.microsoft.com/office/drawing/2014/main" id="{E55C7DA6-2990-7ABA-FDB8-8572E34E2C71}"/>
              </a:ext>
            </a:extLst>
          </p:cNvPr>
          <p:cNvSpPr/>
          <p:nvPr/>
        </p:nvSpPr>
        <p:spPr>
          <a:xfrm>
            <a:off x="5940664" y="4278505"/>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cxnSp>
        <p:nvCxnSpPr>
          <p:cNvPr id="67" name="Elbow Connector 66">
            <a:extLst>
              <a:ext uri="{FF2B5EF4-FFF2-40B4-BE49-F238E27FC236}">
                <a16:creationId xmlns:a16="http://schemas.microsoft.com/office/drawing/2014/main" id="{3BD0CD0D-750C-60F9-B96C-4C45B726D83C}"/>
              </a:ext>
            </a:extLst>
          </p:cNvPr>
          <p:cNvCxnSpPr>
            <a:cxnSpLocks/>
            <a:stCxn id="76" idx="2"/>
            <a:endCxn id="19" idx="3"/>
          </p:cNvCxnSpPr>
          <p:nvPr/>
        </p:nvCxnSpPr>
        <p:spPr>
          <a:xfrm rot="5400000" flipH="1">
            <a:off x="5120571" y="4616133"/>
            <a:ext cx="529793" cy="1248032"/>
          </a:xfrm>
          <a:prstGeom prst="bentConnector4">
            <a:avLst>
              <a:gd name="adj1" fmla="val -43149"/>
              <a:gd name="adj2" fmla="val 78327"/>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0408054-9AF3-8C28-29EF-6C3528339C6C}"/>
              </a:ext>
            </a:extLst>
          </p:cNvPr>
          <p:cNvSpPr/>
          <p:nvPr/>
        </p:nvSpPr>
        <p:spPr>
          <a:xfrm>
            <a:off x="6078304" y="4502397"/>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DRAM Row</a:t>
            </a:r>
          </a:p>
        </p:txBody>
      </p:sp>
      <p:sp>
        <p:nvSpPr>
          <p:cNvPr id="74" name="Rectangle 73">
            <a:extLst>
              <a:ext uri="{FF2B5EF4-FFF2-40B4-BE49-F238E27FC236}">
                <a16:creationId xmlns:a16="http://schemas.microsoft.com/office/drawing/2014/main" id="{B6C32479-8A52-43F8-B3F1-53C52E3BA809}"/>
              </a:ext>
            </a:extLst>
          </p:cNvPr>
          <p:cNvSpPr/>
          <p:nvPr/>
        </p:nvSpPr>
        <p:spPr>
          <a:xfrm>
            <a:off x="5940664" y="4502262"/>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sp>
        <p:nvSpPr>
          <p:cNvPr id="75" name="Rectangle 74">
            <a:extLst>
              <a:ext uri="{FF2B5EF4-FFF2-40B4-BE49-F238E27FC236}">
                <a16:creationId xmlns:a16="http://schemas.microsoft.com/office/drawing/2014/main" id="{75A6C281-EFC1-550F-8F88-889D4E8E195F}"/>
              </a:ext>
            </a:extLst>
          </p:cNvPr>
          <p:cNvSpPr/>
          <p:nvPr/>
        </p:nvSpPr>
        <p:spPr>
          <a:xfrm>
            <a:off x="6078304" y="5314718"/>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Row Buffer</a:t>
            </a:r>
          </a:p>
        </p:txBody>
      </p:sp>
      <p:sp>
        <p:nvSpPr>
          <p:cNvPr id="76" name="Rectangle 75">
            <a:extLst>
              <a:ext uri="{FF2B5EF4-FFF2-40B4-BE49-F238E27FC236}">
                <a16:creationId xmlns:a16="http://schemas.microsoft.com/office/drawing/2014/main" id="{87DEFB3F-D44B-E385-BD17-6BC05F068E81}"/>
              </a:ext>
            </a:extLst>
          </p:cNvPr>
          <p:cNvSpPr/>
          <p:nvPr/>
        </p:nvSpPr>
        <p:spPr>
          <a:xfrm>
            <a:off x="5940664" y="5314583"/>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cxnSp>
        <p:nvCxnSpPr>
          <p:cNvPr id="79" name="Straight Connector 78">
            <a:extLst>
              <a:ext uri="{FF2B5EF4-FFF2-40B4-BE49-F238E27FC236}">
                <a16:creationId xmlns:a16="http://schemas.microsoft.com/office/drawing/2014/main" id="{061FF8C4-D035-6785-5505-C6F428A53B5B}"/>
              </a:ext>
            </a:extLst>
          </p:cNvPr>
          <p:cNvCxnSpPr>
            <a:cxnSpLocks/>
            <a:stCxn id="73" idx="2"/>
            <a:endCxn id="89" idx="0"/>
          </p:cNvCxnSpPr>
          <p:nvPr/>
        </p:nvCxnSpPr>
        <p:spPr>
          <a:xfrm>
            <a:off x="7117164" y="4692822"/>
            <a:ext cx="0" cy="3843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0" name="Trapezoid 79">
            <a:extLst>
              <a:ext uri="{FF2B5EF4-FFF2-40B4-BE49-F238E27FC236}">
                <a16:creationId xmlns:a16="http://schemas.microsoft.com/office/drawing/2014/main" id="{762034C0-81F4-59E8-F497-38CEC2C924BA}"/>
              </a:ext>
            </a:extLst>
          </p:cNvPr>
          <p:cNvSpPr/>
          <p:nvPr/>
        </p:nvSpPr>
        <p:spPr>
          <a:xfrm flipV="1">
            <a:off x="6078304" y="5554838"/>
            <a:ext cx="2077719" cy="143544"/>
          </a:xfrm>
          <a:prstGeom prst="trapezoid">
            <a:avLst>
              <a:gd name="adj" fmla="val 19521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a:extLst>
              <a:ext uri="{FF2B5EF4-FFF2-40B4-BE49-F238E27FC236}">
                <a16:creationId xmlns:a16="http://schemas.microsoft.com/office/drawing/2014/main" id="{7D2C8B16-769A-6717-E3BE-24B78607B737}"/>
              </a:ext>
            </a:extLst>
          </p:cNvPr>
          <p:cNvCxnSpPr>
            <a:cxnSpLocks/>
            <a:stCxn id="80" idx="0"/>
          </p:cNvCxnSpPr>
          <p:nvPr/>
        </p:nvCxnSpPr>
        <p:spPr>
          <a:xfrm rot="5400000">
            <a:off x="4676122" y="3447172"/>
            <a:ext cx="189832" cy="469225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DDD3BED-29C8-ED44-7C05-7DF2F9C67A1B}"/>
              </a:ext>
            </a:extLst>
          </p:cNvPr>
          <p:cNvSpPr/>
          <p:nvPr/>
        </p:nvSpPr>
        <p:spPr>
          <a:xfrm>
            <a:off x="6078304" y="5077142"/>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DRAM Row</a:t>
            </a:r>
          </a:p>
        </p:txBody>
      </p:sp>
      <p:sp>
        <p:nvSpPr>
          <p:cNvPr id="90" name="Rectangle 89">
            <a:extLst>
              <a:ext uri="{FF2B5EF4-FFF2-40B4-BE49-F238E27FC236}">
                <a16:creationId xmlns:a16="http://schemas.microsoft.com/office/drawing/2014/main" id="{0B0B4DCF-A542-BD6F-5ECC-0D4300632BC5}"/>
              </a:ext>
            </a:extLst>
          </p:cNvPr>
          <p:cNvSpPr/>
          <p:nvPr/>
        </p:nvSpPr>
        <p:spPr>
          <a:xfrm>
            <a:off x="5940664" y="5077007"/>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cxnSp>
        <p:nvCxnSpPr>
          <p:cNvPr id="120" name="Straight Arrow Connector 119">
            <a:extLst>
              <a:ext uri="{FF2B5EF4-FFF2-40B4-BE49-F238E27FC236}">
                <a16:creationId xmlns:a16="http://schemas.microsoft.com/office/drawing/2014/main" id="{34EB9A25-C7A3-93A8-12F2-1F582CD1A1A5}"/>
              </a:ext>
            </a:extLst>
          </p:cNvPr>
          <p:cNvCxnSpPr>
            <a:cxnSpLocks/>
          </p:cNvCxnSpPr>
          <p:nvPr/>
        </p:nvCxnSpPr>
        <p:spPr>
          <a:xfrm flipH="1">
            <a:off x="1756876" y="5888215"/>
            <a:ext cx="37489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90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P spid="4" grpId="0"/>
      <p:bldP spid="21" grpId="0" animBg="1"/>
      <p:bldP spid="25" grpId="0"/>
      <p:bldP spid="59" grpId="0" animBg="1"/>
      <p:bldP spid="60" grpId="0"/>
      <p:bldP spid="61" grpId="0" animBg="1"/>
      <p:bldP spid="62" grpId="0" animBg="1"/>
      <p:bldP spid="73" grpId="0" animBg="1"/>
      <p:bldP spid="74" grpId="0" animBg="1"/>
      <p:bldP spid="75" grpId="0" animBg="1"/>
      <p:bldP spid="76" grpId="0" animBg="1"/>
      <p:bldP spid="80" grpId="0" animBg="1"/>
      <p:bldP spid="89" grpId="0" animBg="1"/>
      <p:bldP spid="90"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C60E-4DA1-0803-8A47-BE79EAD75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D850B-774A-3979-5B0B-1D463FC13208}"/>
              </a:ext>
            </a:extLst>
          </p:cNvPr>
          <p:cNvSpPr>
            <a:spLocks noGrp="1"/>
          </p:cNvSpPr>
          <p:nvPr>
            <p:ph type="ctrTitle"/>
          </p:nvPr>
        </p:nvSpPr>
        <p:spPr>
          <a:xfrm>
            <a:off x="5080" y="1"/>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415649E4-510B-38EA-6CA6-D09DA0FB6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66" y="6098730"/>
            <a:ext cx="2875694" cy="553229"/>
          </a:xfrm>
          <a:prstGeom prst="rect">
            <a:avLst/>
          </a:prstGeom>
        </p:spPr>
      </p:pic>
      <p:pic>
        <p:nvPicPr>
          <p:cNvPr id="5" name="Picture 4">
            <a:extLst>
              <a:ext uri="{FF2B5EF4-FFF2-40B4-BE49-F238E27FC236}">
                <a16:creationId xmlns:a16="http://schemas.microsoft.com/office/drawing/2014/main" id="{CB63639D-200D-9E1D-C8E5-58C1762131BC}"/>
              </a:ext>
            </a:extLst>
          </p:cNvPr>
          <p:cNvPicPr>
            <a:picLocks noChangeAspect="1"/>
          </p:cNvPicPr>
          <p:nvPr/>
        </p:nvPicPr>
        <p:blipFill rotWithShape="1">
          <a:blip r:embed="rId5"/>
          <a:srcRect l="11820" t="33599" r="12247" b="30996"/>
          <a:stretch/>
        </p:blipFill>
        <p:spPr>
          <a:xfrm>
            <a:off x="5778421" y="6098730"/>
            <a:ext cx="3215631" cy="553229"/>
          </a:xfrm>
          <a:prstGeom prst="rect">
            <a:avLst/>
          </a:prstGeom>
        </p:spPr>
      </p:pic>
      <p:sp>
        <p:nvSpPr>
          <p:cNvPr id="13" name="Subtitle 2">
            <a:extLst>
              <a:ext uri="{FF2B5EF4-FFF2-40B4-BE49-F238E27FC236}">
                <a16:creationId xmlns:a16="http://schemas.microsoft.com/office/drawing/2014/main" id="{D75D4D47-6578-39A2-5557-AC8D08782F63}"/>
              </a:ext>
            </a:extLst>
          </p:cNvPr>
          <p:cNvSpPr txBox="1">
            <a:spLocks/>
          </p:cNvSpPr>
          <p:nvPr/>
        </p:nvSpPr>
        <p:spPr>
          <a:xfrm>
            <a:off x="0" y="3762047"/>
            <a:ext cx="9144000" cy="19277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Abdullah Giray </a:t>
            </a:r>
            <a:r>
              <a:rPr lang="en-US" b="1" dirty="0" err="1">
                <a:effectLst/>
              </a:rPr>
              <a:t>Yağlıkçı</a:t>
            </a:r>
            <a:r>
              <a:rPr lang="en-US" b="1" dirty="0">
                <a:effectLst/>
              </a:rPr>
              <a:t> </a:t>
            </a:r>
            <a:endParaRPr lang="en-US" b="1" dirty="0"/>
          </a:p>
          <a:p>
            <a:r>
              <a:rPr lang="en-US" dirty="0"/>
              <a:t>Yahya Can </a:t>
            </a:r>
            <a:r>
              <a:rPr lang="en-US" dirty="0" err="1"/>
              <a:t>Tu</a:t>
            </a:r>
            <a:r>
              <a:rPr lang="en-US" dirty="0" err="1">
                <a:effectLst/>
              </a:rPr>
              <a:t>ğ</a:t>
            </a:r>
            <a:r>
              <a:rPr lang="en-US" dirty="0" err="1"/>
              <a:t>rul</a:t>
            </a:r>
            <a:r>
              <a:rPr lang="en-US" dirty="0"/>
              <a:t>    Geraldo F. Oliveira    </a:t>
            </a:r>
            <a:r>
              <a:rPr lang="en-US" dirty="0">
                <a:effectLst/>
              </a:rPr>
              <a:t>İsmail Emir </a:t>
            </a:r>
            <a:r>
              <a:rPr lang="en-US" dirty="0" err="1">
                <a:effectLst/>
              </a:rPr>
              <a:t>Yüksel</a:t>
            </a:r>
            <a:endParaRPr lang="en-US" dirty="0"/>
          </a:p>
          <a:p>
            <a:r>
              <a:rPr lang="en-US" dirty="0" err="1">
                <a:effectLst/>
              </a:rPr>
              <a:t>Ataber</a:t>
            </a:r>
            <a:r>
              <a:rPr lang="en-US" dirty="0" err="1"/>
              <a:t>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a:p>
            <a:endParaRPr lang="en-US" dirty="0"/>
          </a:p>
        </p:txBody>
      </p:sp>
      <p:sp>
        <p:nvSpPr>
          <p:cNvPr id="3" name="Rectangle 2">
            <a:extLst>
              <a:ext uri="{FF2B5EF4-FFF2-40B4-BE49-F238E27FC236}">
                <a16:creationId xmlns:a16="http://schemas.microsoft.com/office/drawing/2014/main" id="{CC81968A-3586-8AEE-C279-07EB7E792362}"/>
              </a:ext>
            </a:extLst>
          </p:cNvPr>
          <p:cNvSpPr/>
          <p:nvPr/>
        </p:nvSpPr>
        <p:spPr>
          <a:xfrm>
            <a:off x="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Backup Slides</a:t>
            </a:r>
          </a:p>
        </p:txBody>
      </p:sp>
    </p:spTree>
    <p:extLst>
      <p:ext uri="{BB962C8B-B14F-4D97-AF65-F5344CB8AC3E}">
        <p14:creationId xmlns:p14="http://schemas.microsoft.com/office/powerpoint/2010/main" val="179299676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EF6B-2A67-1446-9CC9-3560765BDA3F}"/>
              </a:ext>
            </a:extLst>
          </p:cNvPr>
          <p:cNvSpPr>
            <a:spLocks noGrp="1"/>
          </p:cNvSpPr>
          <p:nvPr>
            <p:ph type="title"/>
          </p:nvPr>
        </p:nvSpPr>
        <p:spPr/>
        <p:txBody>
          <a:bodyPr>
            <a:normAutofit/>
          </a:bodyPr>
          <a:lstStyle/>
          <a:p>
            <a:r>
              <a:rPr lang="en-US" b="1" dirty="0"/>
              <a:t>More in the Paper</a:t>
            </a:r>
          </a:p>
        </p:txBody>
      </p:sp>
      <p:sp>
        <p:nvSpPr>
          <p:cNvPr id="3" name="Content Placeholder 2">
            <a:extLst>
              <a:ext uri="{FF2B5EF4-FFF2-40B4-BE49-F238E27FC236}">
                <a16:creationId xmlns:a16="http://schemas.microsoft.com/office/drawing/2014/main" id="{949AB57A-B547-3A4C-A274-434D7824D025}"/>
              </a:ext>
            </a:extLst>
          </p:cNvPr>
          <p:cNvSpPr>
            <a:spLocks noGrp="1"/>
          </p:cNvSpPr>
          <p:nvPr>
            <p:ph idx="1"/>
          </p:nvPr>
        </p:nvSpPr>
        <p:spPr/>
        <p:txBody>
          <a:bodyPr>
            <a:normAutofit/>
          </a:bodyPr>
          <a:lstStyle/>
          <a:p>
            <a:r>
              <a:rPr lang="en-US" sz="2000" dirty="0"/>
              <a:t>Security Proof</a:t>
            </a:r>
          </a:p>
          <a:p>
            <a:pPr lvl="1"/>
            <a:r>
              <a:rPr lang="en-US" sz="1800" dirty="0"/>
              <a:t>Mathematically represent </a:t>
            </a:r>
            <a:r>
              <a:rPr lang="en-US" sz="1800" b="1" dirty="0">
                <a:solidFill>
                  <a:schemeClr val="accent5">
                    <a:lumMod val="75000"/>
                  </a:schemeClr>
                </a:solidFill>
              </a:rPr>
              <a:t>all possible </a:t>
            </a:r>
            <a:r>
              <a:rPr lang="en-US" sz="1800" dirty="0"/>
              <a:t>access patterns </a:t>
            </a:r>
          </a:p>
          <a:p>
            <a:pPr lvl="1"/>
            <a:r>
              <a:rPr lang="en-US" sz="1800" dirty="0"/>
              <a:t>We show that </a:t>
            </a:r>
            <a:r>
              <a:rPr lang="en-US" sz="1800" b="1" dirty="0">
                <a:solidFill>
                  <a:srgbClr val="00B050"/>
                </a:solidFill>
              </a:rPr>
              <a:t>no row can be activated high-enough times</a:t>
            </a:r>
            <a:r>
              <a:rPr lang="en-US" sz="1800" dirty="0">
                <a:solidFill>
                  <a:srgbClr val="00B050"/>
                </a:solidFill>
              </a:rPr>
              <a:t> </a:t>
            </a:r>
            <a:r>
              <a:rPr lang="en-US" sz="1800" dirty="0"/>
              <a:t>to induce bit-flips</a:t>
            </a:r>
            <a:br>
              <a:rPr lang="en-US" sz="1800" dirty="0">
                <a:solidFill>
                  <a:srgbClr val="00B050"/>
                </a:solidFill>
              </a:rPr>
            </a:br>
            <a:r>
              <a:rPr lang="en-US" sz="1800" dirty="0"/>
              <a:t>when BlockHammer is configured correctly</a:t>
            </a:r>
          </a:p>
          <a:p>
            <a:r>
              <a:rPr lang="en-US" sz="2000" dirty="0"/>
              <a:t>Addressing </a:t>
            </a:r>
            <a:r>
              <a:rPr lang="en-US" sz="2000" b="1" dirty="0">
                <a:solidFill>
                  <a:schemeClr val="accent2">
                    <a:lumMod val="75000"/>
                  </a:schemeClr>
                </a:solidFill>
              </a:rPr>
              <a:t>Many-Sided</a:t>
            </a:r>
            <a:r>
              <a:rPr lang="en-US" sz="2000" b="1" dirty="0"/>
              <a:t> </a:t>
            </a:r>
            <a:r>
              <a:rPr lang="en-US" sz="2000" b="1" dirty="0">
                <a:solidFill>
                  <a:schemeClr val="accent2">
                    <a:lumMod val="75000"/>
                  </a:schemeClr>
                </a:solidFill>
              </a:rPr>
              <a:t>Attacks</a:t>
            </a:r>
            <a:r>
              <a:rPr lang="en-US" sz="1800" b="1" dirty="0"/>
              <a:t> </a:t>
            </a:r>
          </a:p>
          <a:p>
            <a:r>
              <a:rPr lang="en-US" sz="2000" dirty="0"/>
              <a:t>Evaluation of </a:t>
            </a:r>
            <a:r>
              <a:rPr lang="en-US" sz="2000" b="1" dirty="0">
                <a:solidFill>
                  <a:srgbClr val="00B050"/>
                </a:solidFill>
              </a:rPr>
              <a:t>14 mechanisms</a:t>
            </a:r>
            <a:r>
              <a:rPr lang="en-US" sz="2000" dirty="0">
                <a:solidFill>
                  <a:srgbClr val="00B050"/>
                </a:solidFill>
              </a:rPr>
              <a:t> </a:t>
            </a:r>
            <a:r>
              <a:rPr lang="en-US" sz="2000" dirty="0"/>
              <a:t>representing</a:t>
            </a:r>
            <a:r>
              <a:rPr lang="en-US" sz="2000" dirty="0">
                <a:solidFill>
                  <a:srgbClr val="00B050"/>
                </a:solidFill>
              </a:rPr>
              <a:t> </a:t>
            </a:r>
            <a:r>
              <a:rPr lang="en-US" sz="2000" b="1" dirty="0">
                <a:solidFill>
                  <a:srgbClr val="00B050"/>
                </a:solidFill>
              </a:rPr>
              <a:t>four mitigation approaches</a:t>
            </a:r>
          </a:p>
          <a:p>
            <a:pPr lvl="1"/>
            <a:r>
              <a:rPr lang="en-US" sz="1800" dirty="0"/>
              <a:t>Comprehensive Protection</a:t>
            </a:r>
          </a:p>
          <a:p>
            <a:pPr lvl="1"/>
            <a:r>
              <a:rPr lang="en-US" sz="1800" dirty="0"/>
              <a:t>Compatibility with Commodity DRAM Chips</a:t>
            </a:r>
          </a:p>
          <a:p>
            <a:pPr lvl="1"/>
            <a:r>
              <a:rPr lang="en-US" sz="1800" dirty="0"/>
              <a:t>Scalability with RowHammer Vulnerability</a:t>
            </a:r>
          </a:p>
          <a:p>
            <a:pPr lvl="1"/>
            <a:r>
              <a:rPr lang="en-US" sz="1800" dirty="0"/>
              <a:t>Deterministic Protection</a:t>
            </a:r>
          </a:p>
          <a:p>
            <a:endParaRPr lang="en-US" sz="1800" dirty="0"/>
          </a:p>
          <a:p>
            <a:endParaRPr lang="en-US" sz="2000" dirty="0"/>
          </a:p>
        </p:txBody>
      </p:sp>
      <p:sp>
        <p:nvSpPr>
          <p:cNvPr id="49" name="Rectangle 48">
            <a:extLst>
              <a:ext uri="{FF2B5EF4-FFF2-40B4-BE49-F238E27FC236}">
                <a16:creationId xmlns:a16="http://schemas.microsoft.com/office/drawing/2014/main" id="{DF11731B-B121-DE45-975D-A04446B278D0}"/>
              </a:ext>
            </a:extLst>
          </p:cNvPr>
          <p:cNvSpPr/>
          <p:nvPr/>
        </p:nvSpPr>
        <p:spPr>
          <a:xfrm>
            <a:off x="6733568" y="3413125"/>
            <a:ext cx="601747"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B7189C0-AC5D-E749-9751-8734453202AC}"/>
              </a:ext>
            </a:extLst>
          </p:cNvPr>
          <p:cNvSpPr/>
          <p:nvPr/>
        </p:nvSpPr>
        <p:spPr>
          <a:xfrm>
            <a:off x="7342540" y="3413125"/>
            <a:ext cx="597417"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55AC971-77EB-FA4C-B3E6-FBA4ACBD6B8F}"/>
              </a:ext>
            </a:extLst>
          </p:cNvPr>
          <p:cNvSpPr/>
          <p:nvPr/>
        </p:nvSpPr>
        <p:spPr>
          <a:xfrm>
            <a:off x="7947406" y="3413125"/>
            <a:ext cx="425410"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CDC59E2-BFDB-9E4F-BFCA-4EFB471ABF5F}"/>
              </a:ext>
            </a:extLst>
          </p:cNvPr>
          <p:cNvSpPr/>
          <p:nvPr/>
        </p:nvSpPr>
        <p:spPr>
          <a:xfrm>
            <a:off x="6310023" y="3413124"/>
            <a:ext cx="420833" cy="30901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2991F55-737C-F54F-A832-CF12B873FE4C}"/>
              </a:ext>
            </a:extLst>
          </p:cNvPr>
          <p:cNvSpPr/>
          <p:nvPr/>
        </p:nvSpPr>
        <p:spPr>
          <a:xfrm>
            <a:off x="7339651" y="6082044"/>
            <a:ext cx="599276" cy="302650"/>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25" name="Rectangle 24">
            <a:extLst>
              <a:ext uri="{FF2B5EF4-FFF2-40B4-BE49-F238E27FC236}">
                <a16:creationId xmlns:a16="http://schemas.microsoft.com/office/drawing/2014/main" id="{191B33C4-5FDE-914F-8610-406A22836CCD}"/>
              </a:ext>
            </a:extLst>
          </p:cNvPr>
          <p:cNvSpPr/>
          <p:nvPr/>
        </p:nvSpPr>
        <p:spPr>
          <a:xfrm>
            <a:off x="7337439" y="5923608"/>
            <a:ext cx="599276" cy="186780"/>
          </a:xfrm>
          <a:prstGeom prst="rect">
            <a:avLst/>
          </a:prstGeom>
          <a:solidFill>
            <a:srgbClr val="9DC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grpSp>
        <p:nvGrpSpPr>
          <p:cNvPr id="67" name="Group 66">
            <a:extLst>
              <a:ext uri="{FF2B5EF4-FFF2-40B4-BE49-F238E27FC236}">
                <a16:creationId xmlns:a16="http://schemas.microsoft.com/office/drawing/2014/main" id="{7E561239-BC1C-584C-BDD0-DAFD40472F43}"/>
              </a:ext>
            </a:extLst>
          </p:cNvPr>
          <p:cNvGrpSpPr/>
          <p:nvPr/>
        </p:nvGrpSpPr>
        <p:grpSpPr>
          <a:xfrm>
            <a:off x="6305513" y="4527743"/>
            <a:ext cx="2063587" cy="1857013"/>
            <a:chOff x="5409415" y="3716854"/>
            <a:chExt cx="2964835" cy="2697889"/>
          </a:xfrm>
          <a:solidFill>
            <a:schemeClr val="accent1">
              <a:lumMod val="60000"/>
              <a:lumOff val="40000"/>
            </a:schemeClr>
          </a:solidFill>
        </p:grpSpPr>
        <p:sp>
          <p:nvSpPr>
            <p:cNvPr id="69" name="Rectangle 68">
              <a:extLst>
                <a:ext uri="{FF2B5EF4-FFF2-40B4-BE49-F238E27FC236}">
                  <a16:creationId xmlns:a16="http://schemas.microsoft.com/office/drawing/2014/main" id="{3E06DA67-D31B-544C-98B3-1685E83D14B5}"/>
                </a:ext>
              </a:extLst>
            </p:cNvPr>
            <p:cNvSpPr/>
            <p:nvPr/>
          </p:nvSpPr>
          <p:spPr>
            <a:xfrm>
              <a:off x="5409415" y="4738886"/>
              <a:ext cx="604627" cy="167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71" name="Rectangle 70">
              <a:extLst>
                <a:ext uri="{FF2B5EF4-FFF2-40B4-BE49-F238E27FC236}">
                  <a16:creationId xmlns:a16="http://schemas.microsoft.com/office/drawing/2014/main" id="{84D0BBF6-EAAF-204A-ADED-65516DF6BFF9}"/>
                </a:ext>
              </a:extLst>
            </p:cNvPr>
            <p:cNvSpPr/>
            <p:nvPr/>
          </p:nvSpPr>
          <p:spPr>
            <a:xfrm>
              <a:off x="5422067" y="3724582"/>
              <a:ext cx="1470871" cy="20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72" name="Rectangle 71">
              <a:extLst>
                <a:ext uri="{FF2B5EF4-FFF2-40B4-BE49-F238E27FC236}">
                  <a16:creationId xmlns:a16="http://schemas.microsoft.com/office/drawing/2014/main" id="{4A331E2F-1B66-0E40-97A9-202CA13E3216}"/>
                </a:ext>
              </a:extLst>
            </p:cNvPr>
            <p:cNvSpPr/>
            <p:nvPr/>
          </p:nvSpPr>
          <p:spPr>
            <a:xfrm>
              <a:off x="6021366" y="5977238"/>
              <a:ext cx="861003" cy="288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74" name="Rectangle 73">
              <a:extLst>
                <a:ext uri="{FF2B5EF4-FFF2-40B4-BE49-F238E27FC236}">
                  <a16:creationId xmlns:a16="http://schemas.microsoft.com/office/drawing/2014/main" id="{1DD9EDF5-0C67-3E41-9AC4-7944B03FB2D9}"/>
                </a:ext>
              </a:extLst>
            </p:cNvPr>
            <p:cNvSpPr/>
            <p:nvPr/>
          </p:nvSpPr>
          <p:spPr>
            <a:xfrm>
              <a:off x="7757686" y="5346203"/>
              <a:ext cx="609868" cy="10685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75" name="Rectangle 74">
              <a:extLst>
                <a:ext uri="{FF2B5EF4-FFF2-40B4-BE49-F238E27FC236}">
                  <a16:creationId xmlns:a16="http://schemas.microsoft.com/office/drawing/2014/main" id="{DB1EC9B5-7409-4344-B5AC-579896C1DDF3}"/>
                </a:ext>
              </a:extLst>
            </p:cNvPr>
            <p:cNvSpPr/>
            <p:nvPr/>
          </p:nvSpPr>
          <p:spPr>
            <a:xfrm>
              <a:off x="7764382" y="3716854"/>
              <a:ext cx="609868" cy="9877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grpSp>
      <p:sp>
        <p:nvSpPr>
          <p:cNvPr id="53" name="Rectangle 52">
            <a:extLst>
              <a:ext uri="{FF2B5EF4-FFF2-40B4-BE49-F238E27FC236}">
                <a16:creationId xmlns:a16="http://schemas.microsoft.com/office/drawing/2014/main" id="{C89F9F40-964F-E64F-B218-AB62D87380D7}"/>
              </a:ext>
            </a:extLst>
          </p:cNvPr>
          <p:cNvSpPr/>
          <p:nvPr/>
        </p:nvSpPr>
        <p:spPr>
          <a:xfrm>
            <a:off x="5049378" y="6384757"/>
            <a:ext cx="3300872" cy="1398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F0E7B4C-2FE4-9A48-9C49-E7294624D01D}"/>
              </a:ext>
            </a:extLst>
          </p:cNvPr>
          <p:cNvGrpSpPr/>
          <p:nvPr/>
        </p:nvGrpSpPr>
        <p:grpSpPr>
          <a:xfrm>
            <a:off x="6305510" y="4527746"/>
            <a:ext cx="2058927" cy="1860185"/>
            <a:chOff x="5409177" y="3715548"/>
            <a:chExt cx="2958142" cy="2702497"/>
          </a:xfrm>
          <a:solidFill>
            <a:srgbClr val="EC6362"/>
          </a:solidFill>
        </p:grpSpPr>
        <p:sp>
          <p:nvSpPr>
            <p:cNvPr id="56" name="Rectangle 55">
              <a:extLst>
                <a:ext uri="{FF2B5EF4-FFF2-40B4-BE49-F238E27FC236}">
                  <a16:creationId xmlns:a16="http://schemas.microsoft.com/office/drawing/2014/main" id="{1ABD22E7-EB82-784B-AEA9-A82279B62406}"/>
                </a:ext>
              </a:extLst>
            </p:cNvPr>
            <p:cNvSpPr/>
            <p:nvPr/>
          </p:nvSpPr>
          <p:spPr>
            <a:xfrm>
              <a:off x="5409177" y="3926472"/>
              <a:ext cx="604627" cy="813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57" name="Rectangle 56">
              <a:extLst>
                <a:ext uri="{FF2B5EF4-FFF2-40B4-BE49-F238E27FC236}">
                  <a16:creationId xmlns:a16="http://schemas.microsoft.com/office/drawing/2014/main" id="{AB97A39F-6DA6-904B-94EA-AECD5F18E1B3}"/>
                </a:ext>
              </a:extLst>
            </p:cNvPr>
            <p:cNvSpPr/>
            <p:nvPr/>
          </p:nvSpPr>
          <p:spPr>
            <a:xfrm>
              <a:off x="6027573" y="3926473"/>
              <a:ext cx="861004" cy="20860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58" name="Rectangle 57">
              <a:extLst>
                <a:ext uri="{FF2B5EF4-FFF2-40B4-BE49-F238E27FC236}">
                  <a16:creationId xmlns:a16="http://schemas.microsoft.com/office/drawing/2014/main" id="{1F567970-1F30-F64C-A8B8-6CE2F8F9A3EE}"/>
                </a:ext>
              </a:extLst>
            </p:cNvPr>
            <p:cNvSpPr/>
            <p:nvPr/>
          </p:nvSpPr>
          <p:spPr>
            <a:xfrm>
              <a:off x="6025352" y="6214845"/>
              <a:ext cx="861004" cy="20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65" name="Rectangle 64">
              <a:extLst>
                <a:ext uri="{FF2B5EF4-FFF2-40B4-BE49-F238E27FC236}">
                  <a16:creationId xmlns:a16="http://schemas.microsoft.com/office/drawing/2014/main" id="{C8C39675-0703-054A-AF45-4C0A12E8FF3F}"/>
                </a:ext>
              </a:extLst>
            </p:cNvPr>
            <p:cNvSpPr/>
            <p:nvPr/>
          </p:nvSpPr>
          <p:spPr>
            <a:xfrm>
              <a:off x="6896754" y="3715548"/>
              <a:ext cx="861004" cy="2058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66" name="Rectangle 65">
              <a:extLst>
                <a:ext uri="{FF2B5EF4-FFF2-40B4-BE49-F238E27FC236}">
                  <a16:creationId xmlns:a16="http://schemas.microsoft.com/office/drawing/2014/main" id="{3ABCDD1F-D431-3743-87FA-BC4A4CAC158C}"/>
                </a:ext>
              </a:extLst>
            </p:cNvPr>
            <p:cNvSpPr/>
            <p:nvPr/>
          </p:nvSpPr>
          <p:spPr>
            <a:xfrm>
              <a:off x="7757450" y="4698420"/>
              <a:ext cx="609869" cy="636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grpSp>
      <p:pic>
        <p:nvPicPr>
          <p:cNvPr id="81" name="Picture 80">
            <a:extLst>
              <a:ext uri="{FF2B5EF4-FFF2-40B4-BE49-F238E27FC236}">
                <a16:creationId xmlns:a16="http://schemas.microsoft.com/office/drawing/2014/main" id="{E901E39D-5896-8C40-A174-3E622D2163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94413" y="3393962"/>
            <a:ext cx="4099827" cy="3167301"/>
          </a:xfrm>
          <a:prstGeom prst="rect">
            <a:avLst/>
          </a:prstGeom>
        </p:spPr>
      </p:pic>
      <p:cxnSp>
        <p:nvCxnSpPr>
          <p:cNvPr id="80" name="Straight Arrow Connector 79">
            <a:extLst>
              <a:ext uri="{FF2B5EF4-FFF2-40B4-BE49-F238E27FC236}">
                <a16:creationId xmlns:a16="http://schemas.microsoft.com/office/drawing/2014/main" id="{CA6545A1-6FA0-8C43-821A-9DF76F6F12CF}"/>
              </a:ext>
            </a:extLst>
          </p:cNvPr>
          <p:cNvCxnSpPr>
            <a:cxnSpLocks/>
          </p:cNvCxnSpPr>
          <p:nvPr/>
        </p:nvCxnSpPr>
        <p:spPr>
          <a:xfrm>
            <a:off x="4021390" y="6475873"/>
            <a:ext cx="985400"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4F5563F-6711-1721-C21F-AC1BA3957DA4}"/>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195</a:t>
            </a:fld>
            <a:endParaRPr lang="en-US" dirty="0"/>
          </a:p>
        </p:txBody>
      </p:sp>
    </p:spTree>
    <p:extLst>
      <p:ext uri="{BB962C8B-B14F-4D97-AF65-F5344CB8AC3E}">
        <p14:creationId xmlns:p14="http://schemas.microsoft.com/office/powerpoint/2010/main" val="360285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5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4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5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51"/>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animBg="1"/>
      <p:bldP spid="49" grpId="1" animBg="1"/>
      <p:bldP spid="50" grpId="0" animBg="1"/>
      <p:bldP spid="50" grpId="1" animBg="1"/>
      <p:bldP spid="51" grpId="0" animBg="1"/>
      <p:bldP spid="51" grpId="1" animBg="1"/>
      <p:bldP spid="52" grpId="0" animBg="1"/>
      <p:bldP spid="52" grpId="1" animBg="1"/>
      <p:bldP spid="24" grpId="0" animBg="1"/>
      <p:bldP spid="25" grpId="0" animBg="1"/>
      <p:bldP spid="53"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7A5A5-1C9E-1933-B374-A7DFDFB1A9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80470769-AFC8-CE0B-2D5A-8CD9084B5912}"/>
              </a:ext>
            </a:extLst>
          </p:cNvPr>
          <p:cNvGrpSpPr/>
          <p:nvPr/>
        </p:nvGrpSpPr>
        <p:grpSpPr>
          <a:xfrm>
            <a:off x="-2199" y="2909848"/>
            <a:ext cx="9144000" cy="3522132"/>
            <a:chOff x="-2199" y="2688168"/>
            <a:chExt cx="9144000" cy="3522132"/>
          </a:xfrm>
        </p:grpSpPr>
        <p:grpSp>
          <p:nvGrpSpPr>
            <p:cNvPr id="35" name="Group 34">
              <a:extLst>
                <a:ext uri="{FF2B5EF4-FFF2-40B4-BE49-F238E27FC236}">
                  <a16:creationId xmlns:a16="http://schemas.microsoft.com/office/drawing/2014/main" id="{E709589C-F2D4-880A-AA50-2EB996C0B3A5}"/>
                </a:ext>
              </a:extLst>
            </p:cNvPr>
            <p:cNvGrpSpPr/>
            <p:nvPr/>
          </p:nvGrpSpPr>
          <p:grpSpPr>
            <a:xfrm>
              <a:off x="-2199" y="2688168"/>
              <a:ext cx="9144000" cy="3522132"/>
              <a:chOff x="-2199" y="2688168"/>
              <a:chExt cx="9144000" cy="3522132"/>
            </a:xfrm>
          </p:grpSpPr>
          <p:sp>
            <p:nvSpPr>
              <p:cNvPr id="13" name="Content Placeholder 2">
                <a:extLst>
                  <a:ext uri="{FF2B5EF4-FFF2-40B4-BE49-F238E27FC236}">
                    <a16:creationId xmlns:a16="http://schemas.microsoft.com/office/drawing/2014/main" id="{9326EDFC-9AD2-95E6-F9F7-56A9B524878C}"/>
                  </a:ext>
                </a:extLst>
              </p:cNvPr>
              <p:cNvSpPr txBox="1">
                <a:spLocks/>
              </p:cNvSpPr>
              <p:nvPr/>
            </p:nvSpPr>
            <p:spPr>
              <a:xfrm>
                <a:off x="-2199" y="2688168"/>
                <a:ext cx="9144000" cy="3522132"/>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p:txBody>
          </p:sp>
          <p:sp>
            <p:nvSpPr>
              <p:cNvPr id="15" name="TextBox 14">
                <a:extLst>
                  <a:ext uri="{FF2B5EF4-FFF2-40B4-BE49-F238E27FC236}">
                    <a16:creationId xmlns:a16="http://schemas.microsoft.com/office/drawing/2014/main" id="{345FB2A4-D57B-30EE-3E6A-D7A0EB736D57}"/>
                  </a:ext>
                </a:extLst>
              </p:cNvPr>
              <p:cNvSpPr txBox="1"/>
              <p:nvPr/>
            </p:nvSpPr>
            <p:spPr>
              <a:xfrm>
                <a:off x="75991" y="3814402"/>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a:t>
                </a:r>
              </a:p>
            </p:txBody>
          </p:sp>
        </p:grpSp>
        <p:pic>
          <p:nvPicPr>
            <p:cNvPr id="43" name="Graphic 42" descr="Shield outline">
              <a:extLst>
                <a:ext uri="{FF2B5EF4-FFF2-40B4-BE49-F238E27FC236}">
                  <a16:creationId xmlns:a16="http://schemas.microsoft.com/office/drawing/2014/main" id="{FCF30412-3A33-FC51-77A3-5ED1260CB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348" y="3653373"/>
              <a:ext cx="1604937" cy="1604937"/>
            </a:xfrm>
            <a:prstGeom prst="rect">
              <a:avLst/>
            </a:prstGeom>
          </p:spPr>
        </p:pic>
        <p:pic>
          <p:nvPicPr>
            <p:cNvPr id="33" name="Graphic 32" descr="Hammer with solid fill">
              <a:extLst>
                <a:ext uri="{FF2B5EF4-FFF2-40B4-BE49-F238E27FC236}">
                  <a16:creationId xmlns:a16="http://schemas.microsoft.com/office/drawing/2014/main" id="{5AC11109-3168-99ED-7671-F2D83C9A2F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7333" y="4040343"/>
              <a:ext cx="830997" cy="830997"/>
            </a:xfrm>
            <a:prstGeom prst="rect">
              <a:avLst/>
            </a:prstGeom>
          </p:spPr>
        </p:pic>
      </p:grpSp>
      <p:sp>
        <p:nvSpPr>
          <p:cNvPr id="2" name="Title 1">
            <a:extLst>
              <a:ext uri="{FF2B5EF4-FFF2-40B4-BE49-F238E27FC236}">
                <a16:creationId xmlns:a16="http://schemas.microsoft.com/office/drawing/2014/main" id="{DEEA8B9B-2584-5FD9-8CE8-CFE7B3027019}"/>
              </a:ext>
            </a:extLst>
          </p:cNvPr>
          <p:cNvSpPr>
            <a:spLocks noGrp="1"/>
          </p:cNvSpPr>
          <p:nvPr>
            <p:ph type="title"/>
          </p:nvPr>
        </p:nvSpPr>
        <p:spPr/>
        <p:txBody>
          <a:bodyPr/>
          <a:lstStyle/>
          <a:p>
            <a:r>
              <a:rPr lang="en-US" dirty="0"/>
              <a:t>Two Main Types of DRAM Refresh</a:t>
            </a:r>
          </a:p>
        </p:txBody>
      </p:sp>
      <p:grpSp>
        <p:nvGrpSpPr>
          <p:cNvPr id="36" name="Group 35">
            <a:extLst>
              <a:ext uri="{FF2B5EF4-FFF2-40B4-BE49-F238E27FC236}">
                <a16:creationId xmlns:a16="http://schemas.microsoft.com/office/drawing/2014/main" id="{869A0EC5-EA1C-5D7D-E77C-C5F9E9C662CB}"/>
              </a:ext>
            </a:extLst>
          </p:cNvPr>
          <p:cNvGrpSpPr/>
          <p:nvPr/>
        </p:nvGrpSpPr>
        <p:grpSpPr>
          <a:xfrm>
            <a:off x="0" y="992147"/>
            <a:ext cx="9144000" cy="1718733"/>
            <a:chOff x="0" y="770467"/>
            <a:chExt cx="9144000" cy="1718733"/>
          </a:xfrm>
        </p:grpSpPr>
        <p:grpSp>
          <p:nvGrpSpPr>
            <p:cNvPr id="34" name="Group 33">
              <a:extLst>
                <a:ext uri="{FF2B5EF4-FFF2-40B4-BE49-F238E27FC236}">
                  <a16:creationId xmlns:a16="http://schemas.microsoft.com/office/drawing/2014/main" id="{7D778E74-0D45-1E79-6D44-6D7FE2B37C03}"/>
                </a:ext>
              </a:extLst>
            </p:cNvPr>
            <p:cNvGrpSpPr/>
            <p:nvPr/>
          </p:nvGrpSpPr>
          <p:grpSpPr>
            <a:xfrm>
              <a:off x="0" y="770467"/>
              <a:ext cx="9144000" cy="1718733"/>
              <a:chOff x="0" y="770467"/>
              <a:chExt cx="9144000" cy="1718733"/>
            </a:xfrm>
          </p:grpSpPr>
          <p:sp>
            <p:nvSpPr>
              <p:cNvPr id="7" name="Content Placeholder 2">
                <a:extLst>
                  <a:ext uri="{FF2B5EF4-FFF2-40B4-BE49-F238E27FC236}">
                    <a16:creationId xmlns:a16="http://schemas.microsoft.com/office/drawing/2014/main" id="{E80A14BB-F16E-5A15-3142-4AF31F4D9064}"/>
                  </a:ext>
                </a:extLst>
              </p:cNvPr>
              <p:cNvSpPr txBox="1">
                <a:spLocks/>
              </p:cNvSpPr>
              <p:nvPr/>
            </p:nvSpPr>
            <p:spPr>
              <a:xfrm>
                <a:off x="0" y="770467"/>
                <a:ext cx="9144000" cy="1718733"/>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841375" algn="l"/>
                    <a:tab pos="3325813" algn="l"/>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sng" strike="noStrike" kern="1200" cap="none" spc="0" normalizeH="0" baseline="0" noProof="0" dirty="0">
                    <a:ln>
                      <a:noFill/>
                    </a:ln>
                    <a:solidFill>
                      <a:srgbClr val="7030A0"/>
                    </a:solidFill>
                    <a:effectLst/>
                    <a:uLnTx/>
                    <a:uFillTx/>
                    <a:latin typeface="Cambria" panose="02040503050406030204" pitchFamily="18" charset="0"/>
                    <a:ea typeface="+mn-ea"/>
                    <a:cs typeface="+mn-cs"/>
                  </a:rPr>
                  <a:t>Periodic Refresh</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Periodically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restores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charge</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cells leak</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over time</a:t>
                </a:r>
              </a:p>
            </p:txBody>
          </p:sp>
          <p:sp>
            <p:nvSpPr>
              <p:cNvPr id="10" name="TextBox 9">
                <a:extLst>
                  <a:ext uri="{FF2B5EF4-FFF2-40B4-BE49-F238E27FC236}">
                    <a16:creationId xmlns:a16="http://schemas.microsoft.com/office/drawing/2014/main" id="{EFF4A33F-5BA9-7085-F667-769AA78ADFC8}"/>
                  </a:ext>
                </a:extLst>
              </p:cNvPr>
              <p:cNvSpPr txBox="1"/>
              <p:nvPr/>
            </p:nvSpPr>
            <p:spPr>
              <a:xfrm>
                <a:off x="75991" y="1122001"/>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p>
            </p:txBody>
          </p:sp>
        </p:grpSp>
        <p:pic>
          <p:nvPicPr>
            <p:cNvPr id="12" name="Graphic 11" descr="Stopwatch with solid fill">
              <a:extLst>
                <a:ext uri="{FF2B5EF4-FFF2-40B4-BE49-F238E27FC236}">
                  <a16:creationId xmlns:a16="http://schemas.microsoft.com/office/drawing/2014/main" id="{195EA338-11BC-BF97-67FC-25E9E17B70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4566" y="899583"/>
              <a:ext cx="1460500" cy="1460500"/>
            </a:xfrm>
            <a:prstGeom prst="rect">
              <a:avLst/>
            </a:prstGeom>
          </p:spPr>
        </p:pic>
      </p:grpSp>
      <p:pic>
        <p:nvPicPr>
          <p:cNvPr id="18" name="Graphic 17" descr="Hammer with solid fill">
            <a:extLst>
              <a:ext uri="{FF2B5EF4-FFF2-40B4-BE49-F238E27FC236}">
                <a16:creationId xmlns:a16="http://schemas.microsoft.com/office/drawing/2014/main" id="{631F0743-CA39-8360-3B34-32A13B6DC4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491" y="4358385"/>
            <a:ext cx="439618" cy="432063"/>
          </a:xfrm>
          <a:prstGeom prst="rect">
            <a:avLst/>
          </a:prstGeom>
        </p:spPr>
      </p:pic>
      <p:sp>
        <p:nvSpPr>
          <p:cNvPr id="19" name="Rectangle 18">
            <a:extLst>
              <a:ext uri="{FF2B5EF4-FFF2-40B4-BE49-F238E27FC236}">
                <a16:creationId xmlns:a16="http://schemas.microsoft.com/office/drawing/2014/main" id="{957FE2D4-772E-6ECA-3051-BFA9F05CD54A}"/>
              </a:ext>
            </a:extLst>
          </p:cNvPr>
          <p:cNvSpPr/>
          <p:nvPr/>
        </p:nvSpPr>
        <p:spPr>
          <a:xfrm>
            <a:off x="1525104" y="4332539"/>
            <a:ext cx="1230156" cy="30744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0" name="Rectangle 19">
            <a:extLst>
              <a:ext uri="{FF2B5EF4-FFF2-40B4-BE49-F238E27FC236}">
                <a16:creationId xmlns:a16="http://schemas.microsoft.com/office/drawing/2014/main" id="{B78F7794-1883-979B-63B2-93B980974E7B}"/>
              </a:ext>
            </a:extLst>
          </p:cNvPr>
          <p:cNvSpPr/>
          <p:nvPr/>
        </p:nvSpPr>
        <p:spPr>
          <a:xfrm>
            <a:off x="1525104" y="465986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BF46F1E-985F-CE4A-C907-9AB50D086922}"/>
              </a:ext>
            </a:extLst>
          </p:cNvPr>
          <p:cNvSpPr/>
          <p:nvPr/>
        </p:nvSpPr>
        <p:spPr>
          <a:xfrm>
            <a:off x="1525104" y="400521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93E06D95-3DA5-D872-9BB5-55554AC1D4D2}"/>
              </a:ext>
            </a:extLst>
          </p:cNvPr>
          <p:cNvGrpSpPr/>
          <p:nvPr/>
        </p:nvGrpSpPr>
        <p:grpSpPr>
          <a:xfrm>
            <a:off x="1629899" y="4005214"/>
            <a:ext cx="1048680" cy="978650"/>
            <a:chOff x="969499" y="1721468"/>
            <a:chExt cx="1048680" cy="978650"/>
          </a:xfrm>
        </p:grpSpPr>
        <p:sp>
          <p:nvSpPr>
            <p:cNvPr id="23" name="Multiply 22">
              <a:extLst>
                <a:ext uri="{FF2B5EF4-FFF2-40B4-BE49-F238E27FC236}">
                  <a16:creationId xmlns:a16="http://schemas.microsoft.com/office/drawing/2014/main" id="{1BA55CCF-BE0F-8154-1CB0-1EA00A04B05C}"/>
                </a:ext>
              </a:extLst>
            </p:cNvPr>
            <p:cNvSpPr>
              <a:spLocks noChangeAspect="1"/>
            </p:cNvSpPr>
            <p:nvPr/>
          </p:nvSpPr>
          <p:spPr>
            <a:xfrm>
              <a:off x="969499" y="1724793"/>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4" name="Multiply 23">
              <a:extLst>
                <a:ext uri="{FF2B5EF4-FFF2-40B4-BE49-F238E27FC236}">
                  <a16:creationId xmlns:a16="http://schemas.microsoft.com/office/drawing/2014/main" id="{75AF7E1D-49F1-DE58-EEA9-507596388ED7}"/>
                </a:ext>
              </a:extLst>
            </p:cNvPr>
            <p:cNvSpPr>
              <a:spLocks noChangeAspect="1"/>
            </p:cNvSpPr>
            <p:nvPr/>
          </p:nvSpPr>
          <p:spPr>
            <a:xfrm>
              <a:off x="1532179" y="172146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5" name="Multiply 24">
              <a:extLst>
                <a:ext uri="{FF2B5EF4-FFF2-40B4-BE49-F238E27FC236}">
                  <a16:creationId xmlns:a16="http://schemas.microsoft.com/office/drawing/2014/main" id="{7964C8E7-D326-BB2E-6A6A-423CDF1AA508}"/>
                </a:ext>
              </a:extLst>
            </p:cNvPr>
            <p:cNvSpPr>
              <a:spLocks noChangeAspect="1"/>
            </p:cNvSpPr>
            <p:nvPr/>
          </p:nvSpPr>
          <p:spPr>
            <a:xfrm>
              <a:off x="1155782"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26" name="Multiply 25">
              <a:extLst>
                <a:ext uri="{FF2B5EF4-FFF2-40B4-BE49-F238E27FC236}">
                  <a16:creationId xmlns:a16="http://schemas.microsoft.com/office/drawing/2014/main" id="{410BCDAF-5F98-0D94-1D96-5AA324DF6FB6}"/>
                </a:ext>
              </a:extLst>
            </p:cNvPr>
            <p:cNvSpPr>
              <a:spLocks noChangeAspect="1"/>
            </p:cNvSpPr>
            <p:nvPr/>
          </p:nvSpPr>
          <p:spPr>
            <a:xfrm>
              <a:off x="1694179"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cxnSp>
        <p:nvCxnSpPr>
          <p:cNvPr id="27" name="Straight Arrow Connector 26">
            <a:extLst>
              <a:ext uri="{FF2B5EF4-FFF2-40B4-BE49-F238E27FC236}">
                <a16:creationId xmlns:a16="http://schemas.microsoft.com/office/drawing/2014/main" id="{C3580FB3-D4C5-F44D-F808-9D8E7A701F91}"/>
              </a:ext>
            </a:extLst>
          </p:cNvPr>
          <p:cNvCxnSpPr>
            <a:cxnSpLocks/>
          </p:cNvCxnSpPr>
          <p:nvPr/>
        </p:nvCxnSpPr>
        <p:spPr>
          <a:xfrm flipH="1">
            <a:off x="2755260" y="4821864"/>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CAA6C0E-BF6D-0394-C4E5-2EC6152848E7}"/>
              </a:ext>
            </a:extLst>
          </p:cNvPr>
          <p:cNvGrpSpPr/>
          <p:nvPr/>
        </p:nvGrpSpPr>
        <p:grpSpPr>
          <a:xfrm>
            <a:off x="2755260" y="3959882"/>
            <a:ext cx="2755780" cy="369332"/>
            <a:chOff x="2094860" y="1676136"/>
            <a:chExt cx="2755780" cy="369332"/>
          </a:xfrm>
        </p:grpSpPr>
        <p:cxnSp>
          <p:nvCxnSpPr>
            <p:cNvPr id="29" name="Straight Arrow Connector 28">
              <a:extLst>
                <a:ext uri="{FF2B5EF4-FFF2-40B4-BE49-F238E27FC236}">
                  <a16:creationId xmlns:a16="http://schemas.microsoft.com/office/drawing/2014/main" id="{B13009FB-31B7-0B8D-FDB1-52AF19512173}"/>
                </a:ext>
              </a:extLst>
            </p:cNvPr>
            <p:cNvCxnSpPr>
              <a:cxnSpLocks/>
            </p:cNvCxnSpPr>
            <p:nvPr/>
          </p:nvCxnSpPr>
          <p:spPr>
            <a:xfrm flipH="1">
              <a:off x="2094860" y="1875191"/>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13B8E6-11F6-A1DB-3DBE-5B571F337C59}"/>
                </a:ext>
              </a:extLst>
            </p:cNvPr>
            <p:cNvSpPr txBox="1"/>
            <p:nvPr/>
          </p:nvSpPr>
          <p:spPr>
            <a:xfrm>
              <a:off x="2709861" y="1676136"/>
              <a:ext cx="21407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  </a:t>
              </a:r>
            </a:p>
          </p:txBody>
        </p:sp>
      </p:grpSp>
      <p:sp>
        <p:nvSpPr>
          <p:cNvPr id="31" name="TextBox 30">
            <a:extLst>
              <a:ext uri="{FF2B5EF4-FFF2-40B4-BE49-F238E27FC236}">
                <a16:creationId xmlns:a16="http://schemas.microsoft.com/office/drawing/2014/main" id="{C92E1D00-080D-E6E4-E7DC-D815929786F8}"/>
              </a:ext>
            </a:extLst>
          </p:cNvPr>
          <p:cNvSpPr txBox="1"/>
          <p:nvPr/>
        </p:nvSpPr>
        <p:spPr>
          <a:xfrm>
            <a:off x="3370261" y="4639986"/>
            <a:ext cx="2038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a:t>
            </a:r>
          </a:p>
        </p:txBody>
      </p:sp>
      <p:sp>
        <p:nvSpPr>
          <p:cNvPr id="38" name="TextBox 37">
            <a:extLst>
              <a:ext uri="{FF2B5EF4-FFF2-40B4-BE49-F238E27FC236}">
                <a16:creationId xmlns:a16="http://schemas.microsoft.com/office/drawing/2014/main" id="{3754CAA4-6887-FA9B-0E1F-89B7A3135B2E}"/>
              </a:ext>
            </a:extLst>
          </p:cNvPr>
          <p:cNvSpPr txBox="1"/>
          <p:nvPr/>
        </p:nvSpPr>
        <p:spPr>
          <a:xfrm>
            <a:off x="851089" y="3125560"/>
            <a:ext cx="82929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Repeatedly accessing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DRAM row can cause</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other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9" name="TextBox 38">
            <a:extLst>
              <a:ext uri="{FF2B5EF4-FFF2-40B4-BE49-F238E27FC236}">
                <a16:creationId xmlns:a16="http://schemas.microsoft.com/office/drawing/2014/main" id="{F0156F70-F15E-B7EE-2E7D-162D471CE4B4}"/>
              </a:ext>
            </a:extLst>
          </p:cNvPr>
          <p:cNvSpPr txBox="1"/>
          <p:nvPr/>
        </p:nvSpPr>
        <p:spPr>
          <a:xfrm>
            <a:off x="851089" y="5196104"/>
            <a:ext cx="817570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002060"/>
                </a:solidFill>
                <a:effectLst/>
                <a:uLnTx/>
                <a:uFillTx/>
                <a:latin typeface="Cambria" panose="02040503050406030204" pitchFamily="18" charset="0"/>
                <a:ea typeface="+mn-ea"/>
                <a:cs typeface="+mn-cs"/>
              </a:rPr>
              <a:t>Preventive Refresh</a:t>
            </a:r>
            <a:r>
              <a:rPr kumimoji="0" lang="en-US" sz="2400" b="1"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a:t>
            </a:r>
            <a:r>
              <a:rPr kumimoji="0" lang="en-US" sz="2400" b="0"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 Mitigates RowHammer </a:t>
            </a:r>
            <a:b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 </a:t>
            </a:r>
            <a:b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of a repeatedly accessed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 name="Slide Number Placeholder 3">
            <a:extLst>
              <a:ext uri="{FF2B5EF4-FFF2-40B4-BE49-F238E27FC236}">
                <a16:creationId xmlns:a16="http://schemas.microsoft.com/office/drawing/2014/main" id="{F33C42B9-AA9D-26EF-3578-64EB606FF43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196</a:t>
            </a:fld>
            <a:endParaRPr lang="en-US" dirty="0"/>
          </a:p>
        </p:txBody>
      </p:sp>
    </p:spTree>
    <p:extLst>
      <p:ext uri="{BB962C8B-B14F-4D97-AF65-F5344CB8AC3E}">
        <p14:creationId xmlns:p14="http://schemas.microsoft.com/office/powerpoint/2010/main" val="21642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1000" fill="hold"/>
                                        <p:tgtEl>
                                          <p:spTgt spid="21"/>
                                        </p:tgtEl>
                                        <p:attrNameLst>
                                          <p:attrName>fillcolor</p:attrName>
                                        </p:attrNameLst>
                                      </p:cBhvr>
                                      <p:to>
                                        <a:srgbClr val="FB6D67"/>
                                      </p:to>
                                    </p:animClr>
                                    <p:set>
                                      <p:cBhvr>
                                        <p:cTn id="21" dur="1000" fill="hold"/>
                                        <p:tgtEl>
                                          <p:spTgt spid="21"/>
                                        </p:tgtEl>
                                        <p:attrNameLst>
                                          <p:attrName>fill.type</p:attrName>
                                        </p:attrNameLst>
                                      </p:cBhvr>
                                      <p:to>
                                        <p:strVal val="solid"/>
                                      </p:to>
                                    </p:set>
                                    <p:set>
                                      <p:cBhvr>
                                        <p:cTn id="22" dur="1000" fill="hold"/>
                                        <p:tgtEl>
                                          <p:spTgt spid="21"/>
                                        </p:tgtEl>
                                        <p:attrNameLst>
                                          <p:attrName>fill.on</p:attrName>
                                        </p:attrNameLst>
                                      </p:cBhvr>
                                      <p:to>
                                        <p:strVal val="tru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mph" presetSubtype="2" fill="hold" nodeType="withEffect">
                                  <p:stCondLst>
                                    <p:cond delay="0"/>
                                  </p:stCondLst>
                                  <p:childTnLst>
                                    <p:animClr clrSpc="rgb" dir="cw">
                                      <p:cBhvr>
                                        <p:cTn id="26" dur="1000" fill="hold"/>
                                        <p:tgtEl>
                                          <p:spTgt spid="20"/>
                                        </p:tgtEl>
                                        <p:attrNameLst>
                                          <p:attrName>fillcolor</p:attrName>
                                        </p:attrNameLst>
                                      </p:cBhvr>
                                      <p:to>
                                        <a:srgbClr val="FB6D67"/>
                                      </p:to>
                                    </p:animClr>
                                    <p:set>
                                      <p:cBhvr>
                                        <p:cTn id="27" dur="1000" fill="hold"/>
                                        <p:tgtEl>
                                          <p:spTgt spid="20"/>
                                        </p:tgtEl>
                                        <p:attrNameLst>
                                          <p:attrName>fill.type</p:attrName>
                                        </p:attrNameLst>
                                      </p:cBhvr>
                                      <p:to>
                                        <p:strVal val="solid"/>
                                      </p:to>
                                    </p:set>
                                    <p:set>
                                      <p:cBhvr>
                                        <p:cTn id="28" dur="1000" fill="hold"/>
                                        <p:tgtEl>
                                          <p:spTgt spid="20"/>
                                        </p:tgtEl>
                                        <p:attrNameLst>
                                          <p:attrName>fill.on</p:attrName>
                                        </p:attrNameLst>
                                      </p:cBhvr>
                                      <p:to>
                                        <p:strVal val="tru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mph" presetSubtype="2" fill="hold" nodeType="withEffect">
                                  <p:stCondLst>
                                    <p:cond delay="0"/>
                                  </p:stCondLst>
                                  <p:childTnLst>
                                    <p:animClr clrSpc="rgb" dir="cw">
                                      <p:cBhvr>
                                        <p:cTn id="43" dur="1000" fill="hold"/>
                                        <p:tgtEl>
                                          <p:spTgt spid="21"/>
                                        </p:tgtEl>
                                        <p:attrNameLst>
                                          <p:attrName>fillcolor</p:attrName>
                                        </p:attrNameLst>
                                      </p:cBhvr>
                                      <p:to>
                                        <a:srgbClr val="DAE3F3"/>
                                      </p:to>
                                    </p:animClr>
                                    <p:set>
                                      <p:cBhvr>
                                        <p:cTn id="44" dur="1000" fill="hold"/>
                                        <p:tgtEl>
                                          <p:spTgt spid="21"/>
                                        </p:tgtEl>
                                        <p:attrNameLst>
                                          <p:attrName>fill.type</p:attrName>
                                        </p:attrNameLst>
                                      </p:cBhvr>
                                      <p:to>
                                        <p:strVal val="solid"/>
                                      </p:to>
                                    </p:set>
                                    <p:set>
                                      <p:cBhvr>
                                        <p:cTn id="45" dur="1000" fill="hold"/>
                                        <p:tgtEl>
                                          <p:spTgt spid="21"/>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1000" fill="hold"/>
                                        <p:tgtEl>
                                          <p:spTgt spid="20"/>
                                        </p:tgtEl>
                                        <p:attrNameLst>
                                          <p:attrName>fillcolor</p:attrName>
                                        </p:attrNameLst>
                                      </p:cBhvr>
                                      <p:to>
                                        <a:srgbClr val="DAE3F3"/>
                                      </p:to>
                                    </p:animClr>
                                    <p:set>
                                      <p:cBhvr>
                                        <p:cTn id="48" dur="1000" fill="hold"/>
                                        <p:tgtEl>
                                          <p:spTgt spid="20"/>
                                        </p:tgtEl>
                                        <p:attrNameLst>
                                          <p:attrName>fill.type</p:attrName>
                                        </p:attrNameLst>
                                      </p:cBhvr>
                                      <p:to>
                                        <p:strVal val="solid"/>
                                      </p:to>
                                    </p:set>
                                    <p:set>
                                      <p:cBhvr>
                                        <p:cTn id="49" dur="1000" fill="hold"/>
                                        <p:tgtEl>
                                          <p:spTgt spid="20"/>
                                        </p:tgtEl>
                                        <p:attrNameLst>
                                          <p:attrName>fill.on</p:attrName>
                                        </p:attrNameLst>
                                      </p:cBhvr>
                                      <p:to>
                                        <p:strVal val="true"/>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p:bldP spid="38" grpId="0"/>
      <p:bldP spid="39"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C92B9-E34E-0DE9-4D71-CF71B70E1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C7B-BBD0-BAD2-3A6F-5D2BFA736F10}"/>
              </a:ext>
            </a:extLst>
          </p:cNvPr>
          <p:cNvSpPr>
            <a:spLocks noGrp="1"/>
          </p:cNvSpPr>
          <p:nvPr>
            <p:ph type="title"/>
          </p:nvPr>
        </p:nvSpPr>
        <p:spPr>
          <a:xfrm>
            <a:off x="0" y="0"/>
            <a:ext cx="9143999" cy="1056193"/>
          </a:xfrm>
          <a:prstGeom prst="rect">
            <a:avLst/>
          </a:prstGeom>
        </p:spPr>
        <p:txBody>
          <a:bodyPr/>
          <a:lstStyle/>
          <a:p>
            <a:r>
              <a:rPr lang="en-US" dirty="0"/>
              <a:t>Periodic Refresh</a:t>
            </a:r>
            <a:br>
              <a:rPr lang="en-US" dirty="0"/>
            </a:br>
            <a:r>
              <a:rPr lang="en-US" sz="2800" dirty="0"/>
              <a:t>with Increasing DRAM Chip Density</a:t>
            </a:r>
            <a:endParaRPr lang="en-US" sz="2400" dirty="0"/>
          </a:p>
        </p:txBody>
      </p:sp>
      <p:sp>
        <p:nvSpPr>
          <p:cNvPr id="3" name="Content Placeholder 2">
            <a:extLst>
              <a:ext uri="{FF2B5EF4-FFF2-40B4-BE49-F238E27FC236}">
                <a16:creationId xmlns:a16="http://schemas.microsoft.com/office/drawing/2014/main" id="{19D6C21E-F555-C43E-79D7-8AE46FBEA5B5}"/>
              </a:ext>
            </a:extLst>
          </p:cNvPr>
          <p:cNvSpPr>
            <a:spLocks noGrp="1"/>
          </p:cNvSpPr>
          <p:nvPr>
            <p:ph idx="1"/>
          </p:nvPr>
        </p:nvSpPr>
        <p:spPr>
          <a:xfrm>
            <a:off x="75991" y="1116418"/>
            <a:ext cx="8987622" cy="5239297"/>
          </a:xfrm>
        </p:spPr>
        <p:txBody>
          <a:bodyPr/>
          <a:lstStyle/>
          <a:p>
            <a:pPr marL="0" indent="0">
              <a:buClr>
                <a:schemeClr val="tx1"/>
              </a:buClr>
              <a:buNone/>
            </a:pPr>
            <a:r>
              <a:rPr lang="en-US" dirty="0"/>
              <a:t>A </a:t>
            </a:r>
            <a:r>
              <a:rPr lang="en-US" b="1" dirty="0">
                <a:solidFill>
                  <a:srgbClr val="C00000"/>
                </a:solidFill>
              </a:rPr>
              <a:t>larger capacity </a:t>
            </a:r>
            <a:r>
              <a:rPr lang="en-US" dirty="0"/>
              <a:t>chip has </a:t>
            </a:r>
            <a:r>
              <a:rPr lang="en-US" b="1" dirty="0">
                <a:solidFill>
                  <a:srgbClr val="C00000"/>
                </a:solidFill>
              </a:rPr>
              <a:t>more rows to be refreshed</a:t>
            </a:r>
          </a:p>
          <a:p>
            <a:pPr>
              <a:buClr>
                <a:schemeClr val="tx1"/>
              </a:buClr>
            </a:pPr>
            <a:endParaRPr lang="en-US" dirty="0"/>
          </a:p>
          <a:p>
            <a:pPr>
              <a:buClr>
                <a:schemeClr val="tx1"/>
              </a:buClr>
            </a:pPr>
            <a:endParaRPr lang="en-US" dirty="0"/>
          </a:p>
          <a:p>
            <a:pPr>
              <a:buClr>
                <a:schemeClr val="tx1"/>
              </a:buClr>
            </a:pPr>
            <a:endParaRPr lang="en-US" dirty="0"/>
          </a:p>
          <a:p>
            <a:pPr marL="0" indent="0">
              <a:buClr>
                <a:schemeClr val="tx1"/>
              </a:buClr>
              <a:buNone/>
            </a:pPr>
            <a:r>
              <a:rPr lang="en-US" dirty="0"/>
              <a:t>A </a:t>
            </a:r>
            <a:r>
              <a:rPr lang="en-US" b="1" dirty="0">
                <a:solidFill>
                  <a:srgbClr val="C00000"/>
                </a:solidFill>
              </a:rPr>
              <a:t>smaller</a:t>
            </a:r>
            <a:r>
              <a:rPr lang="en-US" dirty="0"/>
              <a:t> cell stores </a:t>
            </a:r>
            <a:r>
              <a:rPr lang="en-US" b="1" dirty="0">
                <a:solidFill>
                  <a:srgbClr val="C00000"/>
                </a:solidFill>
              </a:rPr>
              <a:t>less charge </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endParaRPr lang="en-US" dirty="0"/>
          </a:p>
          <a:p>
            <a:endParaRPr lang="en-US" dirty="0"/>
          </a:p>
          <a:p>
            <a:endParaRPr lang="en-US" dirty="0"/>
          </a:p>
          <a:p>
            <a:endParaRPr lang="en-US" dirty="0"/>
          </a:p>
          <a:p>
            <a:endParaRPr lang="en-US" dirty="0"/>
          </a:p>
          <a:p>
            <a:endParaRPr lang="en-US" dirty="0"/>
          </a:p>
        </p:txBody>
      </p:sp>
      <p:grpSp>
        <p:nvGrpSpPr>
          <p:cNvPr id="104" name="Group 103">
            <a:extLst>
              <a:ext uri="{FF2B5EF4-FFF2-40B4-BE49-F238E27FC236}">
                <a16:creationId xmlns:a16="http://schemas.microsoft.com/office/drawing/2014/main" id="{7441F764-1025-07B2-6AEF-B6D75FEC642D}"/>
              </a:ext>
            </a:extLst>
          </p:cNvPr>
          <p:cNvGrpSpPr/>
          <p:nvPr/>
        </p:nvGrpSpPr>
        <p:grpSpPr>
          <a:xfrm>
            <a:off x="2094860" y="7944319"/>
            <a:ext cx="4667174" cy="1346665"/>
            <a:chOff x="-36388" y="168367"/>
            <a:chExt cx="4667174" cy="898397"/>
          </a:xfrm>
        </p:grpSpPr>
        <p:sp>
          <p:nvSpPr>
            <p:cNvPr id="105" name="Title 1">
              <a:extLst>
                <a:ext uri="{FF2B5EF4-FFF2-40B4-BE49-F238E27FC236}">
                  <a16:creationId xmlns:a16="http://schemas.microsoft.com/office/drawing/2014/main" id="{FD8EEFF5-AE5C-5976-A177-59BA20C60E5A}"/>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Quire Sans" panose="020B0502040400020003" pitchFamily="34" charset="0"/>
                  <a:ea typeface="+mj-ea"/>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A83645C6-B9C1-92A5-BCC1-B5D92EB8C9D7}"/>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Quire Sans" panose="020B0502040400020003" pitchFamily="34" charset="0"/>
                <a:ea typeface="+mn-ea"/>
                <a:cs typeface="Quire Sans" panose="020B0502040400020003" pitchFamily="34" charset="0"/>
              </a:endParaRPr>
            </a:p>
          </p:txBody>
        </p:sp>
      </p:grpSp>
      <p:grpSp>
        <p:nvGrpSpPr>
          <p:cNvPr id="72" name="Group 71">
            <a:extLst>
              <a:ext uri="{FF2B5EF4-FFF2-40B4-BE49-F238E27FC236}">
                <a16:creationId xmlns:a16="http://schemas.microsoft.com/office/drawing/2014/main" id="{51318F7E-C1D8-41BB-6A4F-D0C7A8EBD644}"/>
              </a:ext>
            </a:extLst>
          </p:cNvPr>
          <p:cNvGrpSpPr/>
          <p:nvPr/>
        </p:nvGrpSpPr>
        <p:grpSpPr>
          <a:xfrm>
            <a:off x="554693" y="3580808"/>
            <a:ext cx="3201569" cy="1136821"/>
            <a:chOff x="2721528" y="3690317"/>
            <a:chExt cx="3201569" cy="1136821"/>
          </a:xfrm>
        </p:grpSpPr>
        <p:grpSp>
          <p:nvGrpSpPr>
            <p:cNvPr id="50" name="Group 49">
              <a:extLst>
                <a:ext uri="{FF2B5EF4-FFF2-40B4-BE49-F238E27FC236}">
                  <a16:creationId xmlns:a16="http://schemas.microsoft.com/office/drawing/2014/main" id="{2DEF05C7-BB36-9C41-D0BC-C19FC0915A3E}"/>
                </a:ext>
              </a:extLst>
            </p:cNvPr>
            <p:cNvGrpSpPr/>
            <p:nvPr/>
          </p:nvGrpSpPr>
          <p:grpSpPr>
            <a:xfrm>
              <a:off x="2721528" y="3690536"/>
              <a:ext cx="1008574" cy="1136602"/>
              <a:chOff x="2195736" y="4205514"/>
              <a:chExt cx="1008574" cy="1599156"/>
            </a:xfrm>
          </p:grpSpPr>
          <p:cxnSp>
            <p:nvCxnSpPr>
              <p:cNvPr id="51" name="Straight Connector 50">
                <a:extLst>
                  <a:ext uri="{FF2B5EF4-FFF2-40B4-BE49-F238E27FC236}">
                    <a16:creationId xmlns:a16="http://schemas.microsoft.com/office/drawing/2014/main" id="{C0B0BEAF-04C4-F220-98A4-C6B97612BA11}"/>
                  </a:ext>
                </a:extLst>
              </p:cNvPr>
              <p:cNvCxnSpPr/>
              <p:nvPr/>
            </p:nvCxnSpPr>
            <p:spPr>
              <a:xfrm flipH="1" flipV="1">
                <a:off x="2688123" y="4205514"/>
                <a:ext cx="516187" cy="2770"/>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57759CA-A7DC-E7B2-1216-2539822F4A82}"/>
                  </a:ext>
                </a:extLst>
              </p:cNvPr>
              <p:cNvCxnSpPr/>
              <p:nvPr/>
            </p:nvCxnSpPr>
            <p:spPr>
              <a:xfrm flipV="1">
                <a:off x="2688122" y="420551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55AF9919-964F-7364-E1EB-CF636E2B8D45}"/>
                  </a:ext>
                </a:extLst>
              </p:cNvPr>
              <p:cNvGrpSpPr/>
              <p:nvPr/>
            </p:nvGrpSpPr>
            <p:grpSpPr>
              <a:xfrm>
                <a:off x="2195736" y="4446586"/>
                <a:ext cx="984772" cy="1358084"/>
                <a:chOff x="1913714" y="2287584"/>
                <a:chExt cx="938478" cy="1293816"/>
              </a:xfrm>
            </p:grpSpPr>
            <p:sp>
              <p:nvSpPr>
                <p:cNvPr id="54" name="Rectangle 53">
                  <a:extLst>
                    <a:ext uri="{FF2B5EF4-FFF2-40B4-BE49-F238E27FC236}">
                      <a16:creationId xmlns:a16="http://schemas.microsoft.com/office/drawing/2014/main" id="{61DF9CB1-4D31-D20A-DA32-047BE6B454C9}"/>
                    </a:ext>
                  </a:extLst>
                </p:cNvPr>
                <p:cNvSpPr/>
                <p:nvPr/>
              </p:nvSpPr>
              <p:spPr>
                <a:xfrm>
                  <a:off x="1917669" y="2355236"/>
                  <a:ext cx="933730" cy="122415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55" name="Straight Connector 54">
                  <a:extLst>
                    <a:ext uri="{FF2B5EF4-FFF2-40B4-BE49-F238E27FC236}">
                      <a16:creationId xmlns:a16="http://schemas.microsoft.com/office/drawing/2014/main" id="{5E076D2C-5501-72FF-337E-C0B7BDE3FED7}"/>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5ED779E-61A6-3D88-0EBF-A4413DC86FF8}"/>
                    </a:ext>
                  </a:extLst>
                </p:cNvPr>
                <p:cNvCxnSpPr/>
                <p:nvPr/>
              </p:nvCxnSpPr>
              <p:spPr>
                <a:xfrm flipV="1">
                  <a:off x="2852192"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9779AF7-7AF2-9BD8-27FA-01A4437CA1F9}"/>
                    </a:ext>
                  </a:extLst>
                </p:cNvPr>
                <p:cNvCxnSpPr/>
                <p:nvPr/>
              </p:nvCxnSpPr>
              <p:spPr>
                <a:xfrm flipH="1">
                  <a:off x="1916088" y="3581400"/>
                  <a:ext cx="936104"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4E30B0-1CFE-F66B-F715-3FF0A12947F4}"/>
                    </a:ext>
                  </a:extLst>
                </p:cNvPr>
                <p:cNvCxnSpPr/>
                <p:nvPr/>
              </p:nvCxnSpPr>
              <p:spPr>
                <a:xfrm flipH="1" flipV="1">
                  <a:off x="1913714" y="2287584"/>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DC61257-6416-62F1-EB47-8F1DA1CBF40D}"/>
                    </a:ext>
                  </a:extLst>
                </p:cNvPr>
                <p:cNvCxnSpPr/>
                <p:nvPr/>
              </p:nvCxnSpPr>
              <p:spPr>
                <a:xfrm flipH="1" flipV="1">
                  <a:off x="1913714" y="2928049"/>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7CC447BC-CC76-A557-4E05-74A0E37E5201}"/>
                </a:ext>
              </a:extLst>
            </p:cNvPr>
            <p:cNvGrpSpPr/>
            <p:nvPr/>
          </p:nvGrpSpPr>
          <p:grpSpPr>
            <a:xfrm>
              <a:off x="5201316" y="3690317"/>
              <a:ext cx="721781" cy="1135618"/>
              <a:chOff x="5009163" y="4208284"/>
              <a:chExt cx="721781" cy="1597771"/>
            </a:xfrm>
          </p:grpSpPr>
          <p:cxnSp>
            <p:nvCxnSpPr>
              <p:cNvPr id="61" name="Straight Connector 60">
                <a:extLst>
                  <a:ext uri="{FF2B5EF4-FFF2-40B4-BE49-F238E27FC236}">
                    <a16:creationId xmlns:a16="http://schemas.microsoft.com/office/drawing/2014/main" id="{79053CE1-40DA-EDB6-3591-C579E4C39AB0}"/>
                  </a:ext>
                </a:extLst>
              </p:cNvPr>
              <p:cNvCxnSpPr/>
              <p:nvPr/>
            </p:nvCxnSpPr>
            <p:spPr>
              <a:xfrm flipH="1">
                <a:off x="5195308" y="4209668"/>
                <a:ext cx="535636" cy="2503"/>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12D340D-EE74-665C-5396-254EC76CE4C2}"/>
                  </a:ext>
                </a:extLst>
              </p:cNvPr>
              <p:cNvCxnSpPr/>
              <p:nvPr/>
            </p:nvCxnSpPr>
            <p:spPr>
              <a:xfrm flipV="1">
                <a:off x="5191922" y="420828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34BF2B2-AF77-9F5C-1C3B-B8B2E7295736}"/>
                  </a:ext>
                </a:extLst>
              </p:cNvPr>
              <p:cNvGrpSpPr/>
              <p:nvPr/>
            </p:nvGrpSpPr>
            <p:grpSpPr>
              <a:xfrm>
                <a:off x="5009163" y="4445728"/>
                <a:ext cx="365081" cy="1360327"/>
                <a:chOff x="1916088" y="2285447"/>
                <a:chExt cx="528676" cy="1295953"/>
              </a:xfrm>
            </p:grpSpPr>
            <p:sp>
              <p:nvSpPr>
                <p:cNvPr id="64" name="Rectangle 63">
                  <a:extLst>
                    <a:ext uri="{FF2B5EF4-FFF2-40B4-BE49-F238E27FC236}">
                      <a16:creationId xmlns:a16="http://schemas.microsoft.com/office/drawing/2014/main" id="{C5458717-879C-43A4-FDC7-EB052F2EB5A1}"/>
                    </a:ext>
                  </a:extLst>
                </p:cNvPr>
                <p:cNvSpPr/>
                <p:nvPr/>
              </p:nvSpPr>
              <p:spPr>
                <a:xfrm>
                  <a:off x="1917669" y="2357242"/>
                  <a:ext cx="512620" cy="122215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65" name="Straight Connector 64">
                  <a:extLst>
                    <a:ext uri="{FF2B5EF4-FFF2-40B4-BE49-F238E27FC236}">
                      <a16:creationId xmlns:a16="http://schemas.microsoft.com/office/drawing/2014/main" id="{7D2CF900-CEB9-0978-3CCC-E6F5903AB47B}"/>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7616612-F8EF-E32C-5256-598F6E040ECB}"/>
                    </a:ext>
                  </a:extLst>
                </p:cNvPr>
                <p:cNvCxnSpPr/>
                <p:nvPr/>
              </p:nvCxnSpPr>
              <p:spPr>
                <a:xfrm flipV="1">
                  <a:off x="2444764" y="2291367"/>
                  <a:ext cx="0" cy="129003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24A6B-1021-05A5-B97C-43F800E1F377}"/>
                    </a:ext>
                  </a:extLst>
                </p:cNvPr>
                <p:cNvCxnSpPr>
                  <a:cxnSpLocks/>
                </p:cNvCxnSpPr>
                <p:nvPr/>
              </p:nvCxnSpPr>
              <p:spPr>
                <a:xfrm flipH="1">
                  <a:off x="1916088" y="3581400"/>
                  <a:ext cx="528676"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D60921-1102-338B-4A50-305065E58AA8}"/>
                    </a:ext>
                  </a:extLst>
                </p:cNvPr>
                <p:cNvCxnSpPr>
                  <a:cxnSpLocks/>
                </p:cNvCxnSpPr>
                <p:nvPr/>
              </p:nvCxnSpPr>
              <p:spPr>
                <a:xfrm flipH="1" flipV="1">
                  <a:off x="1952305" y="2285447"/>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8D068-DBE5-7D00-C3FA-FA8415D16D53}"/>
                    </a:ext>
                  </a:extLst>
                </p:cNvPr>
                <p:cNvCxnSpPr>
                  <a:cxnSpLocks/>
                </p:cNvCxnSpPr>
                <p:nvPr/>
              </p:nvCxnSpPr>
              <p:spPr>
                <a:xfrm flipH="1" flipV="1">
                  <a:off x="1952305" y="2925912"/>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70" name="Right Arrow 69">
              <a:extLst>
                <a:ext uri="{FF2B5EF4-FFF2-40B4-BE49-F238E27FC236}">
                  <a16:creationId xmlns:a16="http://schemas.microsoft.com/office/drawing/2014/main" id="{874261E8-2D02-28BF-1FEC-8E4ECA6A766E}"/>
                </a:ext>
              </a:extLst>
            </p:cNvPr>
            <p:cNvSpPr/>
            <p:nvPr/>
          </p:nvSpPr>
          <p:spPr>
            <a:xfrm>
              <a:off x="4037932" y="4159493"/>
              <a:ext cx="736600" cy="388427"/>
            </a:xfrm>
            <a:prstGeom prs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C1D8DB9E-A4D3-EC22-8197-07A72DB50381}"/>
              </a:ext>
            </a:extLst>
          </p:cNvPr>
          <p:cNvGrpSpPr/>
          <p:nvPr/>
        </p:nvGrpSpPr>
        <p:grpSpPr>
          <a:xfrm>
            <a:off x="554694" y="1690801"/>
            <a:ext cx="3763306" cy="1120198"/>
            <a:chOff x="2321648" y="1819886"/>
            <a:chExt cx="4399189" cy="1385327"/>
          </a:xfrm>
        </p:grpSpPr>
        <p:grpSp>
          <p:nvGrpSpPr>
            <p:cNvPr id="78" name="Group 77">
              <a:extLst>
                <a:ext uri="{FF2B5EF4-FFF2-40B4-BE49-F238E27FC236}">
                  <a16:creationId xmlns:a16="http://schemas.microsoft.com/office/drawing/2014/main" id="{A20CEE5E-398B-C5DE-287C-F4288FFAD3EA}"/>
                </a:ext>
              </a:extLst>
            </p:cNvPr>
            <p:cNvGrpSpPr/>
            <p:nvPr/>
          </p:nvGrpSpPr>
          <p:grpSpPr>
            <a:xfrm>
              <a:off x="2321648" y="2117132"/>
              <a:ext cx="579230" cy="506875"/>
              <a:chOff x="1642975" y="2076837"/>
              <a:chExt cx="918189" cy="754911"/>
            </a:xfrm>
          </p:grpSpPr>
          <p:sp>
            <p:nvSpPr>
              <p:cNvPr id="73" name="Rectangle 72">
                <a:extLst>
                  <a:ext uri="{FF2B5EF4-FFF2-40B4-BE49-F238E27FC236}">
                    <a16:creationId xmlns:a16="http://schemas.microsoft.com/office/drawing/2014/main" id="{ACDCCCDB-BC10-4122-8F06-121247FBE664}"/>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528B2B81-1890-3DD0-5FDF-4669007A6720}"/>
                  </a:ext>
                </a:extLst>
              </p:cNvPr>
              <p:cNvCxnSpPr>
                <a:cxnSpLocks/>
                <a:stCxn id="73" idx="1"/>
                <a:endCxn id="7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66E1F1-AC48-0ACA-6573-70A4BED7F302}"/>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0015E30-0B70-A018-6D95-08EBE85F8F12}"/>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41EB16CC-7486-26DD-277C-16A9F9ADB5E2}"/>
                </a:ext>
              </a:extLst>
            </p:cNvPr>
            <p:cNvGrpSpPr/>
            <p:nvPr/>
          </p:nvGrpSpPr>
          <p:grpSpPr>
            <a:xfrm>
              <a:off x="4215767" y="1982988"/>
              <a:ext cx="588695" cy="798474"/>
              <a:chOff x="3537095" y="1942693"/>
              <a:chExt cx="588695" cy="798474"/>
            </a:xfrm>
          </p:grpSpPr>
          <p:grpSp>
            <p:nvGrpSpPr>
              <p:cNvPr id="79" name="Group 78">
                <a:extLst>
                  <a:ext uri="{FF2B5EF4-FFF2-40B4-BE49-F238E27FC236}">
                    <a16:creationId xmlns:a16="http://schemas.microsoft.com/office/drawing/2014/main" id="{6561B6A9-7D5D-29A3-02ED-F5C90A86BA6E}"/>
                  </a:ext>
                </a:extLst>
              </p:cNvPr>
              <p:cNvGrpSpPr/>
              <p:nvPr/>
            </p:nvGrpSpPr>
            <p:grpSpPr>
              <a:xfrm>
                <a:off x="3546560" y="1942693"/>
                <a:ext cx="579230" cy="798474"/>
                <a:chOff x="1642975" y="2076837"/>
                <a:chExt cx="918189" cy="754911"/>
              </a:xfrm>
            </p:grpSpPr>
            <p:sp>
              <p:nvSpPr>
                <p:cNvPr id="80" name="Rectangle 79">
                  <a:extLst>
                    <a:ext uri="{FF2B5EF4-FFF2-40B4-BE49-F238E27FC236}">
                      <a16:creationId xmlns:a16="http://schemas.microsoft.com/office/drawing/2014/main" id="{1CFE9717-A549-BA9A-FF49-5E7EC0273D15}"/>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E12C927D-B33B-44E3-44A8-BAD1F49A0E99}"/>
                    </a:ext>
                  </a:extLst>
                </p:cNvPr>
                <p:cNvCxnSpPr>
                  <a:cxnSpLocks/>
                  <a:stCxn id="80" idx="1"/>
                  <a:endCxn id="80"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A96E337-52B9-1CEA-2727-20CDD5375063}"/>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C8BC46E-E7A9-F9BD-2BFF-A023E1A9D044}"/>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F26FAC85-3C8E-4207-FCE0-27E12F2B1DE5}"/>
                  </a:ext>
                </a:extLst>
              </p:cNvPr>
              <p:cNvCxnSpPr/>
              <p:nvPr/>
            </p:nvCxnSpPr>
            <p:spPr>
              <a:xfrm>
                <a:off x="3537095" y="2041063"/>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EFEF96-FC97-E3AE-CEF7-E067E7B46E12}"/>
                  </a:ext>
                </a:extLst>
              </p:cNvPr>
              <p:cNvCxnSpPr/>
              <p:nvPr/>
            </p:nvCxnSpPr>
            <p:spPr>
              <a:xfrm>
                <a:off x="3547728" y="223605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CDE3FB0-7657-9453-5BA4-7281D70A6C69}"/>
                  </a:ext>
                </a:extLst>
              </p:cNvPr>
              <p:cNvCxnSpPr/>
              <p:nvPr/>
            </p:nvCxnSpPr>
            <p:spPr>
              <a:xfrm>
                <a:off x="3555561" y="24398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0945FC2-4170-87EC-EAF5-DE392863447F}"/>
                  </a:ext>
                </a:extLst>
              </p:cNvPr>
              <p:cNvCxnSpPr/>
              <p:nvPr/>
            </p:nvCxnSpPr>
            <p:spPr>
              <a:xfrm>
                <a:off x="3546560" y="264751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41FC50B-A1EE-26D2-5DD5-5D5D4A71C881}"/>
                </a:ext>
              </a:extLst>
            </p:cNvPr>
            <p:cNvGrpSpPr/>
            <p:nvPr/>
          </p:nvGrpSpPr>
          <p:grpSpPr>
            <a:xfrm>
              <a:off x="6127746" y="1819886"/>
              <a:ext cx="593091" cy="1385327"/>
              <a:chOff x="5449074" y="1779591"/>
              <a:chExt cx="593091" cy="1385327"/>
            </a:xfrm>
          </p:grpSpPr>
          <p:grpSp>
            <p:nvGrpSpPr>
              <p:cNvPr id="112" name="Group 111">
                <a:extLst>
                  <a:ext uri="{FF2B5EF4-FFF2-40B4-BE49-F238E27FC236}">
                    <a16:creationId xmlns:a16="http://schemas.microsoft.com/office/drawing/2014/main" id="{4168328B-0551-5D59-C817-361AAD3BB88A}"/>
                  </a:ext>
                </a:extLst>
              </p:cNvPr>
              <p:cNvGrpSpPr/>
              <p:nvPr/>
            </p:nvGrpSpPr>
            <p:grpSpPr>
              <a:xfrm>
                <a:off x="5450145" y="1779591"/>
                <a:ext cx="579230" cy="1385327"/>
                <a:chOff x="1642975" y="2076837"/>
                <a:chExt cx="918189" cy="754911"/>
              </a:xfrm>
            </p:grpSpPr>
            <p:sp>
              <p:nvSpPr>
                <p:cNvPr id="113" name="Rectangle 112">
                  <a:extLst>
                    <a:ext uri="{FF2B5EF4-FFF2-40B4-BE49-F238E27FC236}">
                      <a16:creationId xmlns:a16="http://schemas.microsoft.com/office/drawing/2014/main" id="{B86E3625-23AD-B032-72F6-A31C72D8EC4D}"/>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4" name="Straight Connector 113">
                  <a:extLst>
                    <a:ext uri="{FF2B5EF4-FFF2-40B4-BE49-F238E27FC236}">
                      <a16:creationId xmlns:a16="http://schemas.microsoft.com/office/drawing/2014/main" id="{52515A2F-2C15-B6F3-208B-8BD898E38735}"/>
                    </a:ext>
                  </a:extLst>
                </p:cNvPr>
                <p:cNvCxnSpPr>
                  <a:cxnSpLocks/>
                  <a:stCxn id="113" idx="1"/>
                  <a:endCxn id="11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7E2750E-0BBB-0317-8178-259F89EE7551}"/>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E8C1B18-E6F5-2A69-6F59-2BAEB8AD3A5A}"/>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385E20E4-43FF-DBB7-E915-C7AF7B96AF73}"/>
                  </a:ext>
                </a:extLst>
              </p:cNvPr>
              <p:cNvCxnSpPr/>
              <p:nvPr/>
            </p:nvCxnSpPr>
            <p:spPr>
              <a:xfrm>
                <a:off x="5459243" y="189724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C6394B-A1B3-A8F5-ADCB-17249089EA4D}"/>
                  </a:ext>
                </a:extLst>
              </p:cNvPr>
              <p:cNvCxnSpPr/>
              <p:nvPr/>
            </p:nvCxnSpPr>
            <p:spPr>
              <a:xfrm>
                <a:off x="5449074" y="20126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284DD38-95F7-22C6-DCDA-F7B5AD4A44D3}"/>
                  </a:ext>
                </a:extLst>
              </p:cNvPr>
              <p:cNvCxnSpPr/>
              <p:nvPr/>
            </p:nvCxnSpPr>
            <p:spPr>
              <a:xfrm>
                <a:off x="5465039" y="2238967"/>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6B513B6-41EE-76EF-5AF5-CE20BE7FCF50}"/>
                  </a:ext>
                </a:extLst>
              </p:cNvPr>
              <p:cNvCxnSpPr/>
              <p:nvPr/>
            </p:nvCxnSpPr>
            <p:spPr>
              <a:xfrm>
                <a:off x="5452249" y="23555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1DE03A8-FCDF-55D1-5705-599F1597FCDE}"/>
                  </a:ext>
                </a:extLst>
              </p:cNvPr>
              <p:cNvCxnSpPr/>
              <p:nvPr/>
            </p:nvCxnSpPr>
            <p:spPr>
              <a:xfrm>
                <a:off x="5466237" y="258939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C3983D5-6840-3D9A-4DE3-F67B32C6C58A}"/>
                  </a:ext>
                </a:extLst>
              </p:cNvPr>
              <p:cNvCxnSpPr/>
              <p:nvPr/>
            </p:nvCxnSpPr>
            <p:spPr>
              <a:xfrm>
                <a:off x="5456068" y="270484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F3550C9-C9F6-1F66-40EE-DB9A7B5E94E5}"/>
                  </a:ext>
                </a:extLst>
              </p:cNvPr>
              <p:cNvCxnSpPr/>
              <p:nvPr/>
            </p:nvCxnSpPr>
            <p:spPr>
              <a:xfrm>
                <a:off x="5472033" y="29469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4D95EA2-6460-6FC3-0BC9-7DB108A0C762}"/>
                  </a:ext>
                </a:extLst>
              </p:cNvPr>
              <p:cNvCxnSpPr/>
              <p:nvPr/>
            </p:nvCxnSpPr>
            <p:spPr>
              <a:xfrm>
                <a:off x="5459243" y="30540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5" name="Right Arrow 134">
              <a:extLst>
                <a:ext uri="{FF2B5EF4-FFF2-40B4-BE49-F238E27FC236}">
                  <a16:creationId xmlns:a16="http://schemas.microsoft.com/office/drawing/2014/main" id="{060FFB97-195E-6C72-9725-E39E22BF0AF9}"/>
                </a:ext>
              </a:extLst>
            </p:cNvPr>
            <p:cNvSpPr/>
            <p:nvPr/>
          </p:nvSpPr>
          <p:spPr>
            <a:xfrm>
              <a:off x="3194707" y="219303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ight Arrow 135">
              <a:extLst>
                <a:ext uri="{FF2B5EF4-FFF2-40B4-BE49-F238E27FC236}">
                  <a16:creationId xmlns:a16="http://schemas.microsoft.com/office/drawing/2014/main" id="{82851A64-2FBC-F682-A46A-5C8C3618A0F1}"/>
                </a:ext>
              </a:extLst>
            </p:cNvPr>
            <p:cNvSpPr/>
            <p:nvPr/>
          </p:nvSpPr>
          <p:spPr>
            <a:xfrm>
              <a:off x="5107119" y="218902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40" name="Chart 139">
            <a:extLst>
              <a:ext uri="{FF2B5EF4-FFF2-40B4-BE49-F238E27FC236}">
                <a16:creationId xmlns:a16="http://schemas.microsoft.com/office/drawing/2014/main" id="{187D3BFB-CE00-EAC4-C857-654157537040}"/>
              </a:ext>
            </a:extLst>
          </p:cNvPr>
          <p:cNvGraphicFramePr/>
          <p:nvPr/>
        </p:nvGraphicFramePr>
        <p:xfrm>
          <a:off x="4780892" y="1504237"/>
          <a:ext cx="4238158" cy="3275127"/>
        </p:xfrm>
        <a:graphic>
          <a:graphicData uri="http://schemas.openxmlformats.org/drawingml/2006/chart">
            <c:chart xmlns:c="http://schemas.openxmlformats.org/drawingml/2006/chart" xmlns:r="http://schemas.openxmlformats.org/officeDocument/2006/relationships" r:id="rId3"/>
          </a:graphicData>
        </a:graphic>
      </p:graphicFrame>
      <p:grpSp>
        <p:nvGrpSpPr>
          <p:cNvPr id="151" name="Group 150">
            <a:extLst>
              <a:ext uri="{FF2B5EF4-FFF2-40B4-BE49-F238E27FC236}">
                <a16:creationId xmlns:a16="http://schemas.microsoft.com/office/drawing/2014/main" id="{58B22E9A-A503-A2D4-3EC4-947D2ED976E1}"/>
              </a:ext>
            </a:extLst>
          </p:cNvPr>
          <p:cNvGrpSpPr/>
          <p:nvPr/>
        </p:nvGrpSpPr>
        <p:grpSpPr>
          <a:xfrm>
            <a:off x="8391607" y="1934649"/>
            <a:ext cx="369332" cy="1941612"/>
            <a:chOff x="8520560" y="1934649"/>
            <a:chExt cx="369332" cy="1941612"/>
          </a:xfrm>
        </p:grpSpPr>
        <p:cxnSp>
          <p:nvCxnSpPr>
            <p:cNvPr id="142" name="Straight Arrow Connector 141">
              <a:extLst>
                <a:ext uri="{FF2B5EF4-FFF2-40B4-BE49-F238E27FC236}">
                  <a16:creationId xmlns:a16="http://schemas.microsoft.com/office/drawing/2014/main" id="{BBDE87F8-5015-C35C-6BA6-3FB1A299C3C4}"/>
                </a:ext>
              </a:extLst>
            </p:cNvPr>
            <p:cNvCxnSpPr/>
            <p:nvPr/>
          </p:nvCxnSpPr>
          <p:spPr>
            <a:xfrm>
              <a:off x="8875643" y="2059901"/>
              <a:ext cx="0" cy="18163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DBF8E5B-42CD-12BC-C3D4-C9DD4F7B491C}"/>
                </a:ext>
              </a:extLst>
            </p:cNvPr>
            <p:cNvSpPr txBox="1"/>
            <p:nvPr/>
          </p:nvSpPr>
          <p:spPr>
            <a:xfrm rot="16200000">
              <a:off x="7841271" y="2613938"/>
              <a:ext cx="1727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Slowdown</a:t>
              </a:r>
            </a:p>
          </p:txBody>
        </p:sp>
      </p:grpSp>
      <p:grpSp>
        <p:nvGrpSpPr>
          <p:cNvPr id="147" name="Group 146">
            <a:extLst>
              <a:ext uri="{FF2B5EF4-FFF2-40B4-BE49-F238E27FC236}">
                <a16:creationId xmlns:a16="http://schemas.microsoft.com/office/drawing/2014/main" id="{C699DD09-84FC-0EBF-1A75-6CAA17CD3375}"/>
              </a:ext>
            </a:extLst>
          </p:cNvPr>
          <p:cNvGrpSpPr/>
          <p:nvPr/>
        </p:nvGrpSpPr>
        <p:grpSpPr>
          <a:xfrm>
            <a:off x="-2200" y="5152016"/>
            <a:ext cx="9144001" cy="913989"/>
            <a:chOff x="-1" y="5309113"/>
            <a:chExt cx="9144001" cy="913989"/>
          </a:xfrm>
        </p:grpSpPr>
        <p:sp>
          <p:nvSpPr>
            <p:cNvPr id="148" name="Content Placeholder 2">
              <a:extLst>
                <a:ext uri="{FF2B5EF4-FFF2-40B4-BE49-F238E27FC236}">
                  <a16:creationId xmlns:a16="http://schemas.microsoft.com/office/drawing/2014/main" id="{A4AD2206-5074-2099-08C2-196F407D27BB}"/>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More</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periodic refresh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operations incur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larger performance overhead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149" name="Straight Connector 148">
              <a:extLst>
                <a:ext uri="{FF2B5EF4-FFF2-40B4-BE49-F238E27FC236}">
                  <a16:creationId xmlns:a16="http://schemas.microsoft.com/office/drawing/2014/main" id="{ADD0D972-3DA6-E738-A134-1D7BCB5A9FDA}"/>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AAE1C6-0EFA-1B2B-FD67-5A156E4F8866}"/>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92671ED-EF1D-BF47-99B7-326791FF93B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197</a:t>
            </a:fld>
            <a:endParaRPr lang="en-US" dirty="0"/>
          </a:p>
        </p:txBody>
      </p:sp>
    </p:spTree>
    <p:extLst>
      <p:ext uri="{BB962C8B-B14F-4D97-AF65-F5344CB8AC3E}">
        <p14:creationId xmlns:p14="http://schemas.microsoft.com/office/powerpoint/2010/main" val="77847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
                                            <p:graphicEl>
                                              <a:chart seriesIdx="-3" categoryIdx="-3" bldStep="gridLegen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40" grpId="0" uiExpand="1">
        <p:bldSub>
          <a:bldChart bld="series"/>
        </p:bldSub>
      </p:bldGraphic>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73BE-91FB-EAE5-DE91-9B0C6E077AAD}"/>
              </a:ext>
            </a:extLst>
          </p:cNvPr>
          <p:cNvSpPr>
            <a:spLocks noGrp="1"/>
          </p:cNvSpPr>
          <p:nvPr>
            <p:ph type="title"/>
          </p:nvPr>
        </p:nvSpPr>
        <p:spPr/>
        <p:txBody>
          <a:bodyPr>
            <a:normAutofit/>
          </a:bodyPr>
          <a:lstStyle/>
          <a:p>
            <a:r>
              <a:rPr lang="en-US" dirty="0"/>
              <a:t>Future Research </a:t>
            </a:r>
          </a:p>
        </p:txBody>
      </p:sp>
      <p:sp>
        <p:nvSpPr>
          <p:cNvPr id="3" name="Content Placeholder 2">
            <a:extLst>
              <a:ext uri="{FF2B5EF4-FFF2-40B4-BE49-F238E27FC236}">
                <a16:creationId xmlns:a16="http://schemas.microsoft.com/office/drawing/2014/main" id="{32EB8F14-2FE9-476E-D25D-413A14ABD770}"/>
              </a:ext>
            </a:extLst>
          </p:cNvPr>
          <p:cNvSpPr>
            <a:spLocks noGrp="1"/>
          </p:cNvSpPr>
          <p:nvPr>
            <p:ph idx="1"/>
          </p:nvPr>
        </p:nvSpPr>
        <p:spPr/>
        <p:txBody>
          <a:bodyPr>
            <a:normAutofit/>
          </a:bodyPr>
          <a:lstStyle/>
          <a:p>
            <a:endParaRPr lang="en-US" sz="2800" dirty="0"/>
          </a:p>
          <a:p>
            <a:pPr>
              <a:buClr>
                <a:schemeClr val="tx1"/>
              </a:buClr>
            </a:pPr>
            <a:r>
              <a:rPr lang="en-US" sz="2800" dirty="0"/>
              <a:t>The effect of </a:t>
            </a:r>
            <a:r>
              <a:rPr lang="en-US" sz="2800" b="1" dirty="0">
                <a:solidFill>
                  <a:srgbClr val="7030A0"/>
                </a:solidFill>
              </a:rPr>
              <a:t>aging</a:t>
            </a:r>
          </a:p>
          <a:p>
            <a:pPr>
              <a:buClr>
                <a:schemeClr val="tx1"/>
              </a:buClr>
            </a:pPr>
            <a:endParaRPr lang="en-US" sz="2800" b="1" dirty="0">
              <a:solidFill>
                <a:srgbClr val="7030A0"/>
              </a:solidFill>
            </a:endParaRPr>
          </a:p>
          <a:p>
            <a:pPr>
              <a:buClr>
                <a:schemeClr val="tx1"/>
              </a:buClr>
            </a:pPr>
            <a:r>
              <a:rPr lang="en-US" sz="2800" dirty="0"/>
              <a:t>Preliminary data on</a:t>
            </a:r>
            <a:br>
              <a:rPr lang="en-US" sz="2800" dirty="0"/>
            </a:br>
            <a:r>
              <a:rPr lang="en-US" sz="2800" dirty="0"/>
              <a:t>aging via </a:t>
            </a:r>
            <a:br>
              <a:rPr lang="en-US" sz="2800" dirty="0"/>
            </a:br>
            <a:r>
              <a:rPr lang="en-US" sz="2800" dirty="0"/>
              <a:t>68-day of </a:t>
            </a:r>
            <a:br>
              <a:rPr lang="en-US" sz="2800" dirty="0"/>
            </a:br>
            <a:r>
              <a:rPr lang="en-US" sz="2800" dirty="0"/>
              <a:t>hammering</a:t>
            </a:r>
          </a:p>
          <a:p>
            <a:pPr>
              <a:buClr>
                <a:schemeClr val="tx1"/>
              </a:buClr>
            </a:pPr>
            <a:endParaRPr lang="en-US" sz="2800" dirty="0"/>
          </a:p>
        </p:txBody>
      </p:sp>
      <p:grpSp>
        <p:nvGrpSpPr>
          <p:cNvPr id="13" name="Group 12">
            <a:extLst>
              <a:ext uri="{FF2B5EF4-FFF2-40B4-BE49-F238E27FC236}">
                <a16:creationId xmlns:a16="http://schemas.microsoft.com/office/drawing/2014/main" id="{CF4FF50D-7274-EE09-6553-51B270577BC4}"/>
              </a:ext>
            </a:extLst>
          </p:cNvPr>
          <p:cNvGrpSpPr/>
          <p:nvPr/>
        </p:nvGrpSpPr>
        <p:grpSpPr>
          <a:xfrm>
            <a:off x="3593480" y="1146429"/>
            <a:ext cx="5550520" cy="5518150"/>
            <a:chOff x="3593480" y="1146429"/>
            <a:chExt cx="5550520" cy="5518150"/>
          </a:xfrm>
        </p:grpSpPr>
        <p:pic>
          <p:nvPicPr>
            <p:cNvPr id="6" name="Picture 5">
              <a:extLst>
                <a:ext uri="{FF2B5EF4-FFF2-40B4-BE49-F238E27FC236}">
                  <a16:creationId xmlns:a16="http://schemas.microsoft.com/office/drawing/2014/main" id="{FBF1C295-6D44-80E9-1E2F-670811673EBE}"/>
                </a:ext>
              </a:extLst>
            </p:cNvPr>
            <p:cNvPicPr>
              <a:picLocks noChangeAspect="1"/>
            </p:cNvPicPr>
            <p:nvPr/>
          </p:nvPicPr>
          <p:blipFill>
            <a:blip r:embed="rId2"/>
            <a:stretch>
              <a:fillRect/>
            </a:stretch>
          </p:blipFill>
          <p:spPr>
            <a:xfrm>
              <a:off x="3885869" y="1146429"/>
              <a:ext cx="5258130" cy="5258130"/>
            </a:xfrm>
            <a:prstGeom prst="rect">
              <a:avLst/>
            </a:prstGeom>
          </p:spPr>
        </p:pic>
        <p:sp>
          <p:nvSpPr>
            <p:cNvPr id="7" name="TextBox 6">
              <a:extLst>
                <a:ext uri="{FF2B5EF4-FFF2-40B4-BE49-F238E27FC236}">
                  <a16:creationId xmlns:a16="http://schemas.microsoft.com/office/drawing/2014/main" id="{D5EFCA76-D1BA-D6A0-8146-4A5323F51085}"/>
                </a:ext>
              </a:extLst>
            </p:cNvPr>
            <p:cNvSpPr txBox="1"/>
            <p:nvPr/>
          </p:nvSpPr>
          <p:spPr>
            <a:xfrm>
              <a:off x="4067097" y="6079804"/>
              <a:ext cx="5076903" cy="584775"/>
            </a:xfrm>
            <a:prstGeom prst="rect">
              <a:avLst/>
            </a:prstGeom>
            <a:solidFill>
              <a:srgbClr val="FFFFFF"/>
            </a:solidFill>
          </p:spPr>
          <p:txBody>
            <a:bodyPr wrap="none" rtlCol="0">
              <a:spAutoFit/>
            </a:bodyPr>
            <a:lstStyle/>
            <a:p>
              <a:pPr algn="ctr"/>
              <a:r>
                <a:rPr lang="en-US" sz="1600" dirty="0">
                  <a:latin typeface="Cambria" panose="02040503050406030204" pitchFamily="18" charset="0"/>
                </a:rPr>
                <a:t>Min. Hammer Count to Induce Read Disturbance Bitflips</a:t>
              </a:r>
              <a:br>
                <a:rPr lang="en-US" sz="1600" dirty="0">
                  <a:latin typeface="Cambria" panose="02040503050406030204" pitchFamily="18" charset="0"/>
                </a:rPr>
              </a:b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(before aging) </a:t>
              </a:r>
            </a:p>
          </p:txBody>
        </p:sp>
        <p:sp>
          <p:nvSpPr>
            <p:cNvPr id="8" name="TextBox 7">
              <a:extLst>
                <a:ext uri="{FF2B5EF4-FFF2-40B4-BE49-F238E27FC236}">
                  <a16:creationId xmlns:a16="http://schemas.microsoft.com/office/drawing/2014/main" id="{EE7E8B39-4729-897A-AC0F-071F87386530}"/>
                </a:ext>
              </a:extLst>
            </p:cNvPr>
            <p:cNvSpPr txBox="1"/>
            <p:nvPr/>
          </p:nvSpPr>
          <p:spPr>
            <a:xfrm rot="16200000">
              <a:off x="1347416" y="3392493"/>
              <a:ext cx="5076903" cy="584775"/>
            </a:xfrm>
            <a:prstGeom prst="rect">
              <a:avLst/>
            </a:prstGeom>
            <a:solidFill>
              <a:srgbClr val="FFFFFF"/>
            </a:solidFill>
          </p:spPr>
          <p:txBody>
            <a:bodyPr wrap="none" rtlCol="0">
              <a:spAutoFit/>
            </a:bodyPr>
            <a:lstStyle/>
            <a:p>
              <a:pPr algn="ctr"/>
              <a:r>
                <a:rPr lang="en-US" sz="1600" dirty="0">
                  <a:latin typeface="Cambria" panose="02040503050406030204" pitchFamily="18" charset="0"/>
                </a:rPr>
                <a:t>Min. Hammer Count to Induce Read Disturbance Bitflips</a:t>
              </a:r>
              <a:br>
                <a:rPr lang="en-US" sz="1600" dirty="0">
                  <a:latin typeface="Cambria" panose="02040503050406030204" pitchFamily="18" charset="0"/>
                </a:rPr>
              </a:b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(after aging) </a:t>
              </a:r>
            </a:p>
          </p:txBody>
        </p:sp>
      </p:grpSp>
      <p:sp>
        <p:nvSpPr>
          <p:cNvPr id="4" name="Slide Number Placeholder 3">
            <a:extLst>
              <a:ext uri="{FF2B5EF4-FFF2-40B4-BE49-F238E27FC236}">
                <a16:creationId xmlns:a16="http://schemas.microsoft.com/office/drawing/2014/main" id="{78FA62F9-6295-433B-A97A-2C631C50EADC}"/>
              </a:ext>
            </a:extLst>
          </p:cNvPr>
          <p:cNvSpPr>
            <a:spLocks noGrp="1"/>
          </p:cNvSpPr>
          <p:nvPr>
            <p:ph type="sldNum" sz="quarter" idx="12"/>
          </p:nvPr>
        </p:nvSpPr>
        <p:spPr/>
        <p:txBody>
          <a:bodyPr/>
          <a:lstStyle/>
          <a:p>
            <a:fld id="{676C2683-0D41-1E45-8714-724CB2570654}" type="slidenum">
              <a:rPr lang="en-US" smtClean="0"/>
              <a:pPr/>
              <a:t>198</a:t>
            </a:fld>
            <a:endParaRPr lang="en-US" dirty="0"/>
          </a:p>
        </p:txBody>
      </p:sp>
      <p:sp>
        <p:nvSpPr>
          <p:cNvPr id="10" name="Triangle 9">
            <a:extLst>
              <a:ext uri="{FF2B5EF4-FFF2-40B4-BE49-F238E27FC236}">
                <a16:creationId xmlns:a16="http://schemas.microsoft.com/office/drawing/2014/main" id="{638347CF-5DD7-9B0B-78FA-81D2D9431CF0}"/>
              </a:ext>
            </a:extLst>
          </p:cNvPr>
          <p:cNvSpPr/>
          <p:nvPr/>
        </p:nvSpPr>
        <p:spPr>
          <a:xfrm>
            <a:off x="4743451" y="1297307"/>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18159084-5452-CAFA-E1DA-899DBCF28C0F}"/>
              </a:ext>
            </a:extLst>
          </p:cNvPr>
          <p:cNvSpPr/>
          <p:nvPr/>
        </p:nvSpPr>
        <p:spPr>
          <a:xfrm>
            <a:off x="2300288" y="3429000"/>
            <a:ext cx="1042987" cy="300038"/>
          </a:xfrm>
          <a:prstGeom prst="rightArrow">
            <a:avLst/>
          </a:prstGeom>
          <a:solidFill>
            <a:srgbClr val="CA365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D6D48-0D5A-A2FC-E3C9-CEB7E0E10236}"/>
              </a:ext>
            </a:extLst>
          </p:cNvPr>
          <p:cNvSpPr txBox="1"/>
          <p:nvPr/>
        </p:nvSpPr>
        <p:spPr>
          <a:xfrm>
            <a:off x="142874" y="4343400"/>
            <a:ext cx="3307731" cy="1815882"/>
          </a:xfrm>
          <a:prstGeom prst="rect">
            <a:avLst/>
          </a:prstGeom>
          <a:solidFill>
            <a:srgbClr val="CA3656"/>
          </a:solidFill>
          <a:ln>
            <a:solidFill>
              <a:schemeClr val="tx1"/>
            </a:solidFill>
          </a:ln>
        </p:spPr>
        <p:txBody>
          <a:bodyPr wrap="square" rtlCol="0">
            <a:spAutoFit/>
          </a:bodyPr>
          <a:lstStyle/>
          <a:p>
            <a:pPr algn="ctr"/>
            <a:r>
              <a:rPr lang="en-US" sz="2800" b="1" dirty="0">
                <a:solidFill>
                  <a:schemeClr val="bg1"/>
                </a:solidFill>
                <a:latin typeface="Cambria" panose="02040503050406030204" pitchFamily="18" charset="0"/>
              </a:rPr>
              <a:t>Aging</a:t>
            </a:r>
            <a:r>
              <a:rPr lang="en-US" sz="2800" dirty="0">
                <a:solidFill>
                  <a:schemeClr val="bg1"/>
                </a:solidFill>
                <a:latin typeface="Cambria" panose="02040503050406030204" pitchFamily="18" charset="0"/>
              </a:rPr>
              <a:t> can lead to read disturbance bitflips </a:t>
            </a:r>
            <a:br>
              <a:rPr lang="en-US" sz="2800" dirty="0">
                <a:solidFill>
                  <a:schemeClr val="bg1"/>
                </a:solidFill>
                <a:latin typeface="Cambria" panose="02040503050406030204" pitchFamily="18" charset="0"/>
              </a:rPr>
            </a:br>
            <a:r>
              <a:rPr lang="en-US" sz="2800" dirty="0">
                <a:solidFill>
                  <a:schemeClr val="bg1"/>
                </a:solidFill>
                <a:latin typeface="Cambria" panose="02040503050406030204" pitchFamily="18" charset="0"/>
              </a:rPr>
              <a:t>at </a:t>
            </a:r>
            <a:r>
              <a:rPr lang="en-US" sz="2800" b="1" dirty="0">
                <a:solidFill>
                  <a:schemeClr val="bg1"/>
                </a:solidFill>
                <a:latin typeface="Cambria" panose="02040503050406030204" pitchFamily="18" charset="0"/>
              </a:rPr>
              <a:t>fewer</a:t>
            </a:r>
            <a:r>
              <a:rPr lang="en-US" sz="2800" dirty="0">
                <a:solidFill>
                  <a:schemeClr val="bg1"/>
                </a:solidFill>
                <a:latin typeface="Cambria" panose="02040503050406030204" pitchFamily="18" charset="0"/>
              </a:rPr>
              <a:t> hammers</a:t>
            </a:r>
          </a:p>
        </p:txBody>
      </p:sp>
    </p:spTree>
    <p:extLst>
      <p:ext uri="{BB962C8B-B14F-4D97-AF65-F5344CB8AC3E}">
        <p14:creationId xmlns:p14="http://schemas.microsoft.com/office/powerpoint/2010/main" val="170669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normAutofit fontScale="90000"/>
          </a:bodyPr>
          <a:lstStyle/>
          <a:p>
            <a:r>
              <a:rPr lang="en-GB" dirty="0"/>
              <a:t>Two Prime Examples of DRAM Read Disturbance: RowHammer and </a:t>
            </a:r>
            <a:r>
              <a:rPr lang="en-GB" dirty="0" err="1"/>
              <a:t>RowPress</a:t>
            </a:r>
            <a:endParaRPr lang="en-CH" dirty="0"/>
          </a:p>
        </p:txBody>
      </p:sp>
      <p:sp>
        <p:nvSpPr>
          <p:cNvPr id="3" name="Content Placeholder 2">
            <a:extLst>
              <a:ext uri="{FF2B5EF4-FFF2-40B4-BE49-F238E27FC236}">
                <a16:creationId xmlns:a16="http://schemas.microsoft.com/office/drawing/2014/main" id="{655CB905-6582-01AE-7C91-BAC3E15126A7}"/>
              </a:ext>
            </a:extLst>
          </p:cNvPr>
          <p:cNvSpPr>
            <a:spLocks noGrp="1"/>
          </p:cNvSpPr>
          <p:nvPr>
            <p:ph idx="1"/>
          </p:nvPr>
        </p:nvSpPr>
        <p:spPr/>
        <p:txBody>
          <a:bodyPr/>
          <a:lstStyle/>
          <a:p>
            <a:pPr marL="0" indent="0">
              <a:buNone/>
            </a:pPr>
            <a:endParaRPr lang="en-GB" sz="2800" dirty="0"/>
          </a:p>
          <a:p>
            <a:pPr marL="0" indent="0">
              <a:buNone/>
            </a:pPr>
            <a:r>
              <a:rPr lang="en-GB" sz="2800" dirty="0"/>
              <a:t>Instead of </a:t>
            </a:r>
            <a:r>
              <a:rPr lang="en-GB" sz="2800" dirty="0">
                <a:solidFill>
                  <a:srgbClr val="0070C0"/>
                </a:solidFill>
              </a:rPr>
              <a:t>using a high activation count,</a:t>
            </a:r>
            <a:br>
              <a:rPr lang="en-GB" sz="2800" dirty="0"/>
            </a:br>
            <a:endParaRPr lang="en-GB"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76C2683-0D41-1E45-8714-724CB2570654}" type="slidenum">
              <a:rPr lang="en-US" smtClean="0"/>
              <a:pPr marL="0" marR="0" lvl="0" indent="0" algn="r" defTabSz="457200" rtl="0" eaLnBrk="1" fontAlgn="auto" latinLnBrk="0" hangingPunct="1">
                <a:lnSpc>
                  <a:spcPct val="100000"/>
                </a:lnSpc>
                <a:spcBef>
                  <a:spcPts val="0"/>
                </a:spcBef>
                <a:spcAft>
                  <a:spcPts val="0"/>
                </a:spcAft>
                <a:buClrTx/>
                <a:buSzTx/>
                <a:buFontTx/>
                <a:buNone/>
                <a:tabLst/>
                <a:defRPr/>
              </a:pPr>
              <a:t>199</a:t>
            </a:fld>
            <a:endParaRPr kumimoji="0" lang="en-CH" sz="1800" b="1" i="0" u="none" strike="noStrike" kern="1200" cap="none" spc="0" normalizeH="0" baseline="0" noProof="0" dirty="0">
              <a:ln>
                <a:noFill/>
              </a:ln>
              <a:solidFill>
                <a:prstClr val="black">
                  <a:tint val="75000"/>
                </a:prstClr>
              </a:solidFill>
              <a:effectLst/>
              <a:uLnTx/>
              <a:uFillTx/>
              <a:latin typeface="Cambria" panose="02040503050406030204" pitchFamily="18" charset="0"/>
              <a:cs typeface="+mn-cs"/>
            </a:endParaRPr>
          </a:p>
        </p:txBody>
      </p:sp>
      <p:grpSp>
        <p:nvGrpSpPr>
          <p:cNvPr id="9" name="Group 8">
            <a:extLst>
              <a:ext uri="{FF2B5EF4-FFF2-40B4-BE49-F238E27FC236}">
                <a16:creationId xmlns:a16="http://schemas.microsoft.com/office/drawing/2014/main" id="{96901973-0473-C18B-CF4A-990A21FF975D}"/>
              </a:ext>
            </a:extLst>
          </p:cNvPr>
          <p:cNvGrpSpPr/>
          <p:nvPr/>
        </p:nvGrpSpPr>
        <p:grpSpPr>
          <a:xfrm>
            <a:off x="142124" y="2670182"/>
            <a:ext cx="7859426" cy="861148"/>
            <a:chOff x="247143" y="2502176"/>
            <a:chExt cx="7859426" cy="861148"/>
          </a:xfrm>
        </p:grpSpPr>
        <p:sp>
          <p:nvSpPr>
            <p:cNvPr id="10" name="TextBox 9">
              <a:extLst>
                <a:ext uri="{FF2B5EF4-FFF2-40B4-BE49-F238E27FC236}">
                  <a16:creationId xmlns:a16="http://schemas.microsoft.com/office/drawing/2014/main" id="{1DE274FE-38CF-47AE-4C23-4EFCCBBCAA97}"/>
                </a:ext>
              </a:extLst>
            </p:cNvPr>
            <p:cNvSpPr txBox="1"/>
            <p:nvPr/>
          </p:nvSpPr>
          <p:spPr>
            <a:xfrm>
              <a:off x="247143" y="253232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70C0"/>
                  </a:solidFill>
                  <a:effectLst/>
                  <a:uLnTx/>
                  <a:uFillTx/>
                  <a:latin typeface="Cambria" panose="02040503050406030204" pitchFamily="18" charset="0"/>
                  <a:ea typeface="Cambria" panose="02040503050406030204" pitchFamily="18" charset="0"/>
                  <a:cs typeface="+mn-cs"/>
                </a:rPr>
                <a:t>RowHammer</a:t>
              </a:r>
              <a:endPar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0070C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p:txBody>
        </p:sp>
        <p:cxnSp>
          <p:nvCxnSpPr>
            <p:cNvPr id="11" name="Straight Connector 10">
              <a:extLst>
                <a:ext uri="{FF2B5EF4-FFF2-40B4-BE49-F238E27FC236}">
                  <a16:creationId xmlns:a16="http://schemas.microsoft.com/office/drawing/2014/main" id="{48C040E7-E23D-A779-729E-A7044F196715}"/>
                </a:ext>
              </a:extLst>
            </p:cNvPr>
            <p:cNvCxnSpPr>
              <a:cxnSpLocks/>
            </p:cNvCxnSpPr>
            <p:nvPr/>
          </p:nvCxnSpPr>
          <p:spPr>
            <a:xfrm>
              <a:off x="3235103" y="2671453"/>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AA04F8-DF7C-BDA6-A226-7C6F454A1EE2}"/>
                </a:ext>
              </a:extLst>
            </p:cNvPr>
            <p:cNvSpPr txBox="1"/>
            <p:nvPr/>
          </p:nvSpPr>
          <p:spPr>
            <a:xfrm>
              <a:off x="2495449" y="2502176"/>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13" name="Straight Connector 12">
              <a:extLst>
                <a:ext uri="{FF2B5EF4-FFF2-40B4-BE49-F238E27FC236}">
                  <a16:creationId xmlns:a16="http://schemas.microsoft.com/office/drawing/2014/main" id="{F1F3C85E-8D02-F27F-8B64-1B7E47E0380F}"/>
                </a:ext>
              </a:extLst>
            </p:cNvPr>
            <p:cNvCxnSpPr>
              <a:cxnSpLocks/>
            </p:cNvCxnSpPr>
            <p:nvPr/>
          </p:nvCxnSpPr>
          <p:spPr>
            <a:xfrm>
              <a:off x="3235103" y="320811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6B65A7-6C13-1999-4BE4-9724AB33E96F}"/>
                </a:ext>
              </a:extLst>
            </p:cNvPr>
            <p:cNvSpPr txBox="1"/>
            <p:nvPr/>
          </p:nvSpPr>
          <p:spPr>
            <a:xfrm>
              <a:off x="2489747" y="3005657"/>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15" name="Group 14">
              <a:extLst>
                <a:ext uri="{FF2B5EF4-FFF2-40B4-BE49-F238E27FC236}">
                  <a16:creationId xmlns:a16="http://schemas.microsoft.com/office/drawing/2014/main" id="{AA994B20-3D66-0992-D6EB-7B99FF3CCA42}"/>
                </a:ext>
              </a:extLst>
            </p:cNvPr>
            <p:cNvGrpSpPr/>
            <p:nvPr/>
          </p:nvGrpSpPr>
          <p:grpSpPr>
            <a:xfrm>
              <a:off x="3235104" y="2671966"/>
              <a:ext cx="2213910" cy="536146"/>
              <a:chOff x="3626130" y="2598668"/>
              <a:chExt cx="2213910" cy="536146"/>
            </a:xfrm>
          </p:grpSpPr>
          <p:grpSp>
            <p:nvGrpSpPr>
              <p:cNvPr id="27" name="Group 26">
                <a:extLst>
                  <a:ext uri="{FF2B5EF4-FFF2-40B4-BE49-F238E27FC236}">
                    <a16:creationId xmlns:a16="http://schemas.microsoft.com/office/drawing/2014/main" id="{917A9BA6-996D-2BDB-EB5B-3E2B4CF3D61B}"/>
                  </a:ext>
                </a:extLst>
              </p:cNvPr>
              <p:cNvGrpSpPr/>
              <p:nvPr/>
            </p:nvGrpSpPr>
            <p:grpSpPr>
              <a:xfrm>
                <a:off x="3626130" y="2598668"/>
                <a:ext cx="1886471" cy="536146"/>
                <a:chOff x="3304598" y="5462438"/>
                <a:chExt cx="2903548" cy="536146"/>
              </a:xfrm>
            </p:grpSpPr>
            <p:cxnSp>
              <p:nvCxnSpPr>
                <p:cNvPr id="29" name="Connector: Elbow 28">
                  <a:extLst>
                    <a:ext uri="{FF2B5EF4-FFF2-40B4-BE49-F238E27FC236}">
                      <a16:creationId xmlns:a16="http://schemas.microsoft.com/office/drawing/2014/main" id="{C458FDD1-4AEB-90E0-7387-820D058C5DA6}"/>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372EA10-EB4F-ECA5-7D6D-76C3280D1FF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91C1724-F2C6-EBB7-93B6-B6AD80D828D0}"/>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A96DE05-0343-ADDF-F89A-AD6489484F39}"/>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76CFA5F-F387-1D0E-F185-48CD43D79D73}"/>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0CAED748-E8E1-6639-68DE-47BEA0133863}"/>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0E1A23-4140-09A4-AB1F-9DE6B3620689}"/>
                </a:ext>
              </a:extLst>
            </p:cNvPr>
            <p:cNvGrpSpPr/>
            <p:nvPr/>
          </p:nvGrpSpPr>
          <p:grpSpPr>
            <a:xfrm>
              <a:off x="5224468" y="2674899"/>
              <a:ext cx="2213910" cy="536146"/>
              <a:chOff x="3626130" y="2598668"/>
              <a:chExt cx="2213910" cy="536146"/>
            </a:xfrm>
          </p:grpSpPr>
          <p:grpSp>
            <p:nvGrpSpPr>
              <p:cNvPr id="20" name="Group 19">
                <a:extLst>
                  <a:ext uri="{FF2B5EF4-FFF2-40B4-BE49-F238E27FC236}">
                    <a16:creationId xmlns:a16="http://schemas.microsoft.com/office/drawing/2014/main" id="{8686D6B5-7EA0-B252-FE10-2965171C7B77}"/>
                  </a:ext>
                </a:extLst>
              </p:cNvPr>
              <p:cNvGrpSpPr/>
              <p:nvPr/>
            </p:nvGrpSpPr>
            <p:grpSpPr>
              <a:xfrm>
                <a:off x="3626130" y="2598668"/>
                <a:ext cx="1886471" cy="536146"/>
                <a:chOff x="3304598" y="5462438"/>
                <a:chExt cx="2903548" cy="536146"/>
              </a:xfrm>
            </p:grpSpPr>
            <p:cxnSp>
              <p:nvCxnSpPr>
                <p:cNvPr id="22" name="Connector: Elbow 21">
                  <a:extLst>
                    <a:ext uri="{FF2B5EF4-FFF2-40B4-BE49-F238E27FC236}">
                      <a16:creationId xmlns:a16="http://schemas.microsoft.com/office/drawing/2014/main" id="{BE1CED6D-0743-A538-1AD2-CF8BB56F759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5C8F0FF-E3FD-5E3A-34E3-D64F1061404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20D6D00-61EF-C690-FDD1-CA87EA7CD936}"/>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3ECFDA2-B687-005C-D05B-3D922AD7C7F1}"/>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FFE161-AAA6-9952-5135-39F3EE1CD3F9}"/>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1B0BB2DB-08E5-28AB-D7B4-7C3CC8DDD471}"/>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9E9758A-CDFE-36D8-E7B6-83FA5040C553}"/>
                </a:ext>
              </a:extLst>
            </p:cNvPr>
            <p:cNvGrpSpPr/>
            <p:nvPr/>
          </p:nvGrpSpPr>
          <p:grpSpPr>
            <a:xfrm>
              <a:off x="7213832" y="2678341"/>
              <a:ext cx="892737" cy="536144"/>
              <a:chOff x="3304598" y="5462438"/>
              <a:chExt cx="1374050" cy="536144"/>
            </a:xfrm>
          </p:grpSpPr>
          <p:cxnSp>
            <p:nvCxnSpPr>
              <p:cNvPr id="18" name="Connector: Elbow 17">
                <a:extLst>
                  <a:ext uri="{FF2B5EF4-FFF2-40B4-BE49-F238E27FC236}">
                    <a16:creationId xmlns:a16="http://schemas.microsoft.com/office/drawing/2014/main" id="{B62D186B-FAB5-59E5-624B-78E74B03B22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1C4559-797E-0399-B88D-F154C03B76BB}"/>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8C1378B6-5530-B3EA-1A42-0A0FB6332F73}"/>
              </a:ext>
            </a:extLst>
          </p:cNvPr>
          <p:cNvGrpSpPr/>
          <p:nvPr/>
        </p:nvGrpSpPr>
        <p:grpSpPr>
          <a:xfrm>
            <a:off x="121972" y="3925011"/>
            <a:ext cx="7879578" cy="853359"/>
            <a:chOff x="226991" y="3517675"/>
            <a:chExt cx="7879578" cy="853359"/>
          </a:xfrm>
        </p:grpSpPr>
        <p:sp>
          <p:nvSpPr>
            <p:cNvPr id="35" name="TextBox 34">
              <a:extLst>
                <a:ext uri="{FF2B5EF4-FFF2-40B4-BE49-F238E27FC236}">
                  <a16:creationId xmlns:a16="http://schemas.microsoft.com/office/drawing/2014/main" id="{3D186A8B-0A7E-BD30-3DB0-7E2BE51A1A98}"/>
                </a:ext>
              </a:extLst>
            </p:cNvPr>
            <p:cNvSpPr txBox="1"/>
            <p:nvPr/>
          </p:nvSpPr>
          <p:spPr>
            <a:xfrm>
              <a:off x="226991" y="354003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RowPress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C0000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6" name="Straight Connector 35">
              <a:extLst>
                <a:ext uri="{FF2B5EF4-FFF2-40B4-BE49-F238E27FC236}">
                  <a16:creationId xmlns:a16="http://schemas.microsoft.com/office/drawing/2014/main" id="{F72C919B-32D4-88BA-93E0-290015DEFF1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D38D36-52BE-3DCC-AC85-974E8414CBC7}"/>
                </a:ext>
              </a:extLst>
            </p:cNvPr>
            <p:cNvSpPr txBox="1"/>
            <p:nvPr/>
          </p:nvSpPr>
          <p:spPr>
            <a:xfrm>
              <a:off x="2495449" y="3517675"/>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38" name="Straight Connector 37">
              <a:extLst>
                <a:ext uri="{FF2B5EF4-FFF2-40B4-BE49-F238E27FC236}">
                  <a16:creationId xmlns:a16="http://schemas.microsoft.com/office/drawing/2014/main" id="{EF32B9E5-DA09-B165-4A68-0133A8F8B2F2}"/>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F9B54D-F23D-141B-64F5-CCB12BFB4420}"/>
                </a:ext>
              </a:extLst>
            </p:cNvPr>
            <p:cNvSpPr txBox="1"/>
            <p:nvPr/>
          </p:nvSpPr>
          <p:spPr>
            <a:xfrm>
              <a:off x="2489747" y="4021156"/>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40" name="Group 39">
              <a:extLst>
                <a:ext uri="{FF2B5EF4-FFF2-40B4-BE49-F238E27FC236}">
                  <a16:creationId xmlns:a16="http://schemas.microsoft.com/office/drawing/2014/main" id="{AEABAA7C-8A65-3A0F-F008-3A4B10BEDD7B}"/>
                </a:ext>
              </a:extLst>
            </p:cNvPr>
            <p:cNvGrpSpPr/>
            <p:nvPr/>
          </p:nvGrpSpPr>
          <p:grpSpPr>
            <a:xfrm>
              <a:off x="3235104" y="3686952"/>
              <a:ext cx="2447134" cy="536656"/>
              <a:chOff x="5760520" y="5529943"/>
              <a:chExt cx="2447134" cy="536656"/>
            </a:xfrm>
          </p:grpSpPr>
          <p:grpSp>
            <p:nvGrpSpPr>
              <p:cNvPr id="44" name="Group 43">
                <a:extLst>
                  <a:ext uri="{FF2B5EF4-FFF2-40B4-BE49-F238E27FC236}">
                    <a16:creationId xmlns:a16="http://schemas.microsoft.com/office/drawing/2014/main" id="{99BC8805-934F-9B15-60AF-A0CBFB1815B2}"/>
                  </a:ext>
                </a:extLst>
              </p:cNvPr>
              <p:cNvGrpSpPr/>
              <p:nvPr/>
            </p:nvGrpSpPr>
            <p:grpSpPr>
              <a:xfrm>
                <a:off x="5760520" y="5530456"/>
                <a:ext cx="2447134" cy="536143"/>
                <a:chOff x="3807855" y="5356681"/>
                <a:chExt cx="2713455" cy="536143"/>
              </a:xfrm>
            </p:grpSpPr>
            <p:cxnSp>
              <p:nvCxnSpPr>
                <p:cNvPr id="46" name="Connector: Elbow 45">
                  <a:extLst>
                    <a:ext uri="{FF2B5EF4-FFF2-40B4-BE49-F238E27FC236}">
                      <a16:creationId xmlns:a16="http://schemas.microsoft.com/office/drawing/2014/main" id="{D9290D0C-4AAD-A379-AD8D-8190E779F429}"/>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5092BFD-CB6E-4E21-DAF7-25455C3C98B4}"/>
                    </a:ext>
                  </a:extLst>
                </p:cNvPr>
                <p:cNvCxnSpPr>
                  <a:cxnSpLocks/>
                </p:cNvCxnSpPr>
                <p:nvPr/>
              </p:nvCxnSpPr>
              <p:spPr>
                <a:xfrm>
                  <a:off x="5899630"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484B36A8-508E-D496-23D0-D6E02671675C}"/>
                  </a:ext>
                </a:extLst>
              </p:cNvPr>
              <p:cNvCxnSpPr>
                <a:cxnSpLocks/>
              </p:cNvCxnSpPr>
              <p:nvPr/>
            </p:nvCxnSpPr>
            <p:spPr>
              <a:xfrm>
                <a:off x="6265333" y="5529943"/>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nector: Elbow 40">
              <a:extLst>
                <a:ext uri="{FF2B5EF4-FFF2-40B4-BE49-F238E27FC236}">
                  <a16:creationId xmlns:a16="http://schemas.microsoft.com/office/drawing/2014/main" id="{675760C5-A67D-9169-BDF7-57A74F81BD70}"/>
                </a:ext>
              </a:extLst>
            </p:cNvPr>
            <p:cNvCxnSpPr>
              <a:cxnSpLocks/>
            </p:cNvCxnSpPr>
            <p:nvPr/>
          </p:nvCxnSpPr>
          <p:spPr>
            <a:xfrm flipH="1">
              <a:off x="5457866"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00BA60E-5148-5045-4FBB-F3F7A13AFCC5}"/>
                </a:ext>
              </a:extLst>
            </p:cNvPr>
            <p:cNvCxnSpPr>
              <a:cxnSpLocks/>
            </p:cNvCxnSpPr>
            <p:nvPr/>
          </p:nvCxnSpPr>
          <p:spPr>
            <a:xfrm>
              <a:off x="7344337"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27C544-57B9-4B07-B3E5-177513C7E773}"/>
                </a:ext>
              </a:extLst>
            </p:cNvPr>
            <p:cNvCxnSpPr>
              <a:cxnSpLocks/>
            </p:cNvCxnSpPr>
            <p:nvPr/>
          </p:nvCxnSpPr>
          <p:spPr>
            <a:xfrm>
              <a:off x="5962679" y="3689881"/>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8FA87A5-B88F-E60A-0E81-F0E321696160}"/>
              </a:ext>
            </a:extLst>
          </p:cNvPr>
          <p:cNvGrpSpPr/>
          <p:nvPr/>
        </p:nvGrpSpPr>
        <p:grpSpPr>
          <a:xfrm>
            <a:off x="3390155" y="3114418"/>
            <a:ext cx="1894974" cy="1252475"/>
            <a:chOff x="3747837" y="2774093"/>
            <a:chExt cx="1894974" cy="1252475"/>
          </a:xfrm>
        </p:grpSpPr>
        <p:cxnSp>
          <p:nvCxnSpPr>
            <p:cNvPr id="49" name="Straight Arrow Connector 48">
              <a:extLst>
                <a:ext uri="{FF2B5EF4-FFF2-40B4-BE49-F238E27FC236}">
                  <a16:creationId xmlns:a16="http://schemas.microsoft.com/office/drawing/2014/main" id="{9895E55B-9295-4ECB-8CAE-343D92D896DF}"/>
                </a:ext>
              </a:extLst>
            </p:cNvPr>
            <p:cNvCxnSpPr>
              <a:cxnSpLocks/>
            </p:cNvCxnSpPr>
            <p:nvPr/>
          </p:nvCxnSpPr>
          <p:spPr>
            <a:xfrm>
              <a:off x="3747837" y="2774093"/>
              <a:ext cx="354931"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7467F-ACD8-51FB-1BDE-B42C98AC6EA3}"/>
                </a:ext>
              </a:extLst>
            </p:cNvPr>
            <p:cNvCxnSpPr>
              <a:cxnSpLocks/>
            </p:cNvCxnSpPr>
            <p:nvPr/>
          </p:nvCxnSpPr>
          <p:spPr>
            <a:xfrm>
              <a:off x="3747837" y="4026568"/>
              <a:ext cx="1894974" cy="0"/>
            </a:xfrm>
            <a:prstGeom prst="straightConnector1">
              <a:avLst/>
            </a:prstGeom>
            <a:ln w="28575">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Content Placeholder 2">
            <a:extLst>
              <a:ext uri="{FF2B5EF4-FFF2-40B4-BE49-F238E27FC236}">
                <a16:creationId xmlns:a16="http://schemas.microsoft.com/office/drawing/2014/main" id="{5DBF3015-1CC7-0573-2101-C74E553C4EA5}"/>
              </a:ext>
            </a:extLst>
          </p:cNvPr>
          <p:cNvSpPr txBox="1">
            <a:spLocks/>
          </p:cNvSpPr>
          <p:nvPr/>
        </p:nvSpPr>
        <p:spPr>
          <a:xfrm>
            <a:off x="201139" y="986844"/>
            <a:ext cx="8863692" cy="5427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br>
            <a:endPar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t>☞ </a:t>
            </a:r>
            <a:r>
              <a:rPr kumimoji="0" lang="en-GB" sz="2800" b="0" i="0" u="none" strike="noStrike" kern="1200" cap="none" spc="0" normalizeH="0" baseline="0" noProof="0" dirty="0">
                <a:ln>
                  <a:noFill/>
                </a:ln>
                <a:solidFill>
                  <a:srgbClr val="C00000"/>
                </a:solidFill>
                <a:effectLst/>
                <a:uLnTx/>
                <a:uFillTx/>
                <a:latin typeface="Cambria" panose="02040503050406030204" pitchFamily="18" charset="0"/>
                <a:cs typeface="+mn-cs"/>
              </a:rPr>
              <a:t>increase the time that the aggressor row stays open</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GB" sz="2400" b="0" i="0" u="none" strike="noStrike" kern="1200" cap="none" spc="0" normalizeH="0" baseline="0" noProof="0" dirty="0">
              <a:ln>
                <a:noFill/>
              </a:ln>
              <a:solidFill>
                <a:prstClr val="black"/>
              </a:solidFill>
              <a:effectLst/>
              <a:uLnTx/>
              <a:uFillTx/>
              <a:latin typeface="Cambria" panose="02040503050406030204" pitchFamily="18" charset="0"/>
              <a:cs typeface="+mn-cs"/>
            </a:endParaRPr>
          </a:p>
        </p:txBody>
      </p:sp>
    </p:spTree>
    <p:extLst>
      <p:ext uri="{BB962C8B-B14F-4D97-AF65-F5344CB8AC3E}">
        <p14:creationId xmlns:p14="http://schemas.microsoft.com/office/powerpoint/2010/main" val="50296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385EF-62F8-EF89-A6E7-C016729299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6BE59-CFDC-E343-0C48-7E94516C8B2B}"/>
              </a:ext>
            </a:extLst>
          </p:cNvPr>
          <p:cNvSpPr>
            <a:spLocks noGrp="1"/>
          </p:cNvSpPr>
          <p:nvPr>
            <p:ph type="title"/>
          </p:nvPr>
        </p:nvSpPr>
        <p:spPr/>
        <p:txBody>
          <a:bodyPr/>
          <a:lstStyle/>
          <a:p>
            <a:r>
              <a:rPr lang="en-US" dirty="0"/>
              <a:t>System Scaling in Two Aspects</a:t>
            </a:r>
          </a:p>
        </p:txBody>
      </p:sp>
      <p:sp>
        <p:nvSpPr>
          <p:cNvPr id="3" name="Content Placeholder 2">
            <a:extLst>
              <a:ext uri="{FF2B5EF4-FFF2-40B4-BE49-F238E27FC236}">
                <a16:creationId xmlns:a16="http://schemas.microsoft.com/office/drawing/2014/main" id="{4E0F08BD-B8C2-A034-5A5E-5FD1C0D494D6}"/>
              </a:ext>
            </a:extLst>
          </p:cNvPr>
          <p:cNvSpPr>
            <a:spLocks noGrp="1"/>
          </p:cNvSpPr>
          <p:nvPr>
            <p:ph idx="1"/>
          </p:nvPr>
        </p:nvSpPr>
        <p:spPr>
          <a:xfrm>
            <a:off x="3730487" y="905775"/>
            <a:ext cx="5413511" cy="5396348"/>
          </a:xfrm>
        </p:spPr>
        <p:txBody>
          <a:bodyPr>
            <a:normAutofit lnSpcReduction="10000"/>
          </a:bodyPr>
          <a:lstStyle/>
          <a:p>
            <a:pPr marL="122238" indent="0">
              <a:buNone/>
            </a:pPr>
            <a:r>
              <a:rPr lang="en-US" sz="2000" b="1" u="sng" dirty="0"/>
              <a:t>Scaling down manufacturing technology</a:t>
            </a:r>
          </a:p>
          <a:p>
            <a:pPr>
              <a:lnSpc>
                <a:spcPct val="110000"/>
              </a:lnSpc>
              <a:spcBef>
                <a:spcPts val="400"/>
              </a:spcBef>
              <a:buClr>
                <a:schemeClr val="tx1"/>
              </a:buClr>
            </a:pPr>
            <a:r>
              <a:rPr lang="en-US" sz="2000" dirty="0">
                <a:solidFill>
                  <a:srgbClr val="007698"/>
                </a:solidFill>
              </a:rPr>
              <a:t>Higher performance</a:t>
            </a:r>
          </a:p>
          <a:p>
            <a:pPr>
              <a:lnSpc>
                <a:spcPct val="110000"/>
              </a:lnSpc>
              <a:spcBef>
                <a:spcPts val="400"/>
              </a:spcBef>
              <a:buClr>
                <a:schemeClr val="tx1"/>
              </a:buClr>
            </a:pPr>
            <a:r>
              <a:rPr lang="en-US" sz="2000" dirty="0">
                <a:solidFill>
                  <a:srgbClr val="007698"/>
                </a:solidFill>
              </a:rPr>
              <a:t>Lower energy consumption</a:t>
            </a:r>
          </a:p>
          <a:p>
            <a:pPr>
              <a:lnSpc>
                <a:spcPct val="110000"/>
              </a:lnSpc>
              <a:spcBef>
                <a:spcPts val="400"/>
              </a:spcBef>
              <a:buClr>
                <a:schemeClr val="tx1"/>
              </a:buClr>
            </a:pPr>
            <a:r>
              <a:rPr lang="en-US" sz="2000" dirty="0">
                <a:solidFill>
                  <a:srgbClr val="C00000"/>
                </a:solidFill>
              </a:rPr>
              <a:t>Circuit-level failure mechanisms</a:t>
            </a:r>
          </a:p>
          <a:p>
            <a:pPr>
              <a:lnSpc>
                <a:spcPct val="110000"/>
              </a:lnSpc>
              <a:spcBef>
                <a:spcPts val="400"/>
              </a:spcBef>
              <a:buClr>
                <a:schemeClr val="tx1"/>
              </a:buClr>
            </a:pPr>
            <a:r>
              <a:rPr lang="en-US" sz="2000" dirty="0">
                <a:solidFill>
                  <a:srgbClr val="C00000"/>
                </a:solidFill>
              </a:rPr>
              <a:t>Mitigations incur</a:t>
            </a:r>
          </a:p>
          <a:p>
            <a:pPr lvl="1">
              <a:lnSpc>
                <a:spcPct val="110000"/>
              </a:lnSpc>
              <a:spcBef>
                <a:spcPts val="400"/>
              </a:spcBef>
              <a:buClr>
                <a:schemeClr val="tx1"/>
              </a:buClr>
            </a:pPr>
            <a:r>
              <a:rPr lang="en-US" sz="1600" dirty="0">
                <a:solidFill>
                  <a:srgbClr val="C00000"/>
                </a:solidFill>
              </a:rPr>
              <a:t>high hardware complexity</a:t>
            </a:r>
          </a:p>
          <a:p>
            <a:pPr lvl="1">
              <a:lnSpc>
                <a:spcPct val="110000"/>
              </a:lnSpc>
              <a:spcBef>
                <a:spcPts val="400"/>
              </a:spcBef>
              <a:buClr>
                <a:schemeClr val="tx1"/>
              </a:buClr>
            </a:pPr>
            <a:r>
              <a:rPr lang="en-US" sz="1600" dirty="0">
                <a:solidFill>
                  <a:srgbClr val="C00000"/>
                </a:solidFill>
              </a:rPr>
              <a:t>high energy consumption</a:t>
            </a:r>
          </a:p>
          <a:p>
            <a:pPr lvl="1">
              <a:lnSpc>
                <a:spcPct val="110000"/>
              </a:lnSpc>
              <a:spcBef>
                <a:spcPts val="400"/>
              </a:spcBef>
              <a:buClr>
                <a:schemeClr val="tx1"/>
              </a:buClr>
            </a:pPr>
            <a:r>
              <a:rPr lang="en-US" sz="1600" dirty="0">
                <a:solidFill>
                  <a:srgbClr val="C00000"/>
                </a:solidFill>
              </a:rPr>
              <a:t>reduced availability </a:t>
            </a:r>
          </a:p>
          <a:p>
            <a:pPr marL="122238" indent="0">
              <a:buNone/>
            </a:pPr>
            <a:endParaRPr lang="en-US" sz="2000" dirty="0"/>
          </a:p>
          <a:p>
            <a:pPr marL="122238" indent="0">
              <a:buNone/>
            </a:pPr>
            <a:r>
              <a:rPr lang="en-US" sz="2000" b="1" u="sng" dirty="0"/>
              <a:t>Scaling out systems in a distributed manner</a:t>
            </a:r>
          </a:p>
          <a:p>
            <a:pPr>
              <a:lnSpc>
                <a:spcPct val="110000"/>
              </a:lnSpc>
              <a:spcBef>
                <a:spcPts val="400"/>
              </a:spcBef>
              <a:buClr>
                <a:schemeClr val="tx1"/>
              </a:buClr>
            </a:pPr>
            <a:r>
              <a:rPr lang="en-US" sz="2000" dirty="0">
                <a:solidFill>
                  <a:srgbClr val="007698"/>
                </a:solidFill>
              </a:rPr>
              <a:t>Lower cost of ownership</a:t>
            </a:r>
          </a:p>
          <a:p>
            <a:pPr>
              <a:lnSpc>
                <a:spcPct val="110000"/>
              </a:lnSpc>
              <a:spcBef>
                <a:spcPts val="400"/>
              </a:spcBef>
              <a:buClr>
                <a:schemeClr val="tx1"/>
              </a:buClr>
            </a:pPr>
            <a:r>
              <a:rPr lang="en-US" sz="2000" dirty="0">
                <a:solidFill>
                  <a:srgbClr val="007698"/>
                </a:solidFill>
              </a:rPr>
              <a:t>Dynamic scaling on demand</a:t>
            </a:r>
          </a:p>
          <a:p>
            <a:pPr>
              <a:lnSpc>
                <a:spcPct val="110000"/>
              </a:lnSpc>
              <a:spcBef>
                <a:spcPts val="400"/>
              </a:spcBef>
              <a:buClr>
                <a:schemeClr val="tx1"/>
              </a:buClr>
            </a:pPr>
            <a:r>
              <a:rPr lang="en-US" sz="2000" dirty="0">
                <a:solidFill>
                  <a:srgbClr val="C00000"/>
                </a:solidFill>
              </a:rPr>
              <a:t>Security and privacy concerns can</a:t>
            </a:r>
            <a:br>
              <a:rPr lang="en-US" sz="2000" dirty="0">
                <a:solidFill>
                  <a:srgbClr val="C00000"/>
                </a:solidFill>
              </a:rPr>
            </a:br>
            <a:r>
              <a:rPr lang="en-US" sz="2000" dirty="0">
                <a:solidFill>
                  <a:srgbClr val="C00000"/>
                </a:solidFill>
              </a:rPr>
              <a:t>prevent achieving the full potential</a:t>
            </a:r>
          </a:p>
          <a:p>
            <a:pPr lvl="1">
              <a:lnSpc>
                <a:spcPct val="110000"/>
              </a:lnSpc>
              <a:spcBef>
                <a:spcPts val="400"/>
              </a:spcBef>
              <a:buClr>
                <a:schemeClr val="tx1"/>
              </a:buClr>
            </a:pPr>
            <a:r>
              <a:rPr lang="en-US" sz="1600" dirty="0">
                <a:solidFill>
                  <a:srgbClr val="C00000"/>
                </a:solidFill>
              </a:rPr>
              <a:t>Encryption worsens latency and energy</a:t>
            </a:r>
          </a:p>
          <a:p>
            <a:pPr lvl="1">
              <a:lnSpc>
                <a:spcPct val="110000"/>
              </a:lnSpc>
              <a:spcBef>
                <a:spcPts val="400"/>
              </a:spcBef>
              <a:buClr>
                <a:schemeClr val="tx1"/>
              </a:buClr>
            </a:pPr>
            <a:r>
              <a:rPr lang="en-US" sz="1600" dirty="0">
                <a:solidFill>
                  <a:srgbClr val="C00000"/>
                </a:solidFill>
              </a:rPr>
              <a:t>Isolation leads to subpar utilization</a:t>
            </a:r>
          </a:p>
        </p:txBody>
      </p:sp>
      <p:sp>
        <p:nvSpPr>
          <p:cNvPr id="4" name="Slide Number Placeholder 3">
            <a:extLst>
              <a:ext uri="{FF2B5EF4-FFF2-40B4-BE49-F238E27FC236}">
                <a16:creationId xmlns:a16="http://schemas.microsoft.com/office/drawing/2014/main" id="{25F71F6D-BDC6-E3A4-07BB-333208E1C18B}"/>
              </a:ext>
            </a:extLst>
          </p:cNvPr>
          <p:cNvSpPr>
            <a:spLocks noGrp="1"/>
          </p:cNvSpPr>
          <p:nvPr>
            <p:ph type="sldNum" sz="quarter" idx="12"/>
          </p:nvPr>
        </p:nvSpPr>
        <p:spPr/>
        <p:txBody>
          <a:bodyPr/>
          <a:lstStyle/>
          <a:p>
            <a:fld id="{676C2683-0D41-1E45-8714-724CB2570654}" type="slidenum">
              <a:rPr lang="en-US" smtClean="0"/>
              <a:pPr/>
              <a:t>2</a:t>
            </a:fld>
            <a:endParaRPr lang="en-US" dirty="0"/>
          </a:p>
        </p:txBody>
      </p:sp>
      <p:grpSp>
        <p:nvGrpSpPr>
          <p:cNvPr id="62" name="Group 61">
            <a:extLst>
              <a:ext uri="{FF2B5EF4-FFF2-40B4-BE49-F238E27FC236}">
                <a16:creationId xmlns:a16="http://schemas.microsoft.com/office/drawing/2014/main" id="{DC2C2890-3507-04C4-A034-6985645CB0CD}"/>
              </a:ext>
            </a:extLst>
          </p:cNvPr>
          <p:cNvGrpSpPr>
            <a:grpSpLocks noChangeAspect="1"/>
          </p:cNvGrpSpPr>
          <p:nvPr/>
        </p:nvGrpSpPr>
        <p:grpSpPr>
          <a:xfrm>
            <a:off x="133662" y="1205454"/>
            <a:ext cx="3596825" cy="1877658"/>
            <a:chOff x="1153391" y="3262611"/>
            <a:chExt cx="4278943" cy="2233745"/>
          </a:xfrm>
        </p:grpSpPr>
        <p:sp>
          <p:nvSpPr>
            <p:cNvPr id="5" name="Oval 4">
              <a:extLst>
                <a:ext uri="{FF2B5EF4-FFF2-40B4-BE49-F238E27FC236}">
                  <a16:creationId xmlns:a16="http://schemas.microsoft.com/office/drawing/2014/main" id="{09AB9A38-B95B-54AE-6622-32288656DA61}"/>
                </a:ext>
              </a:extLst>
            </p:cNvPr>
            <p:cNvSpPr/>
            <p:nvPr/>
          </p:nvSpPr>
          <p:spPr>
            <a:xfrm>
              <a:off x="1285386" y="3385306"/>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3B653-6E30-46CC-FDE9-A339EA061869}"/>
                </a:ext>
              </a:extLst>
            </p:cNvPr>
            <p:cNvSpPr/>
            <p:nvPr/>
          </p:nvSpPr>
          <p:spPr>
            <a:xfrm>
              <a:off x="1924674" y="3385306"/>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18C5520-D573-E324-784D-793F5253994E}"/>
                </a:ext>
              </a:extLst>
            </p:cNvPr>
            <p:cNvSpPr/>
            <p:nvPr/>
          </p:nvSpPr>
          <p:spPr>
            <a:xfrm>
              <a:off x="2563962" y="3400517"/>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8A88228-D18D-C3F5-F445-21FD33A8A113}"/>
                </a:ext>
              </a:extLst>
            </p:cNvPr>
            <p:cNvSpPr/>
            <p:nvPr/>
          </p:nvSpPr>
          <p:spPr>
            <a:xfrm>
              <a:off x="1285386" y="4038813"/>
              <a:ext cx="540000" cy="54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8B9FAF9-0939-9EAC-7DC5-6D8F218EF9AA}"/>
                </a:ext>
              </a:extLst>
            </p:cNvPr>
            <p:cNvSpPr/>
            <p:nvPr/>
          </p:nvSpPr>
          <p:spPr>
            <a:xfrm>
              <a:off x="1285386" y="4692320"/>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4478D0E-8550-1868-D320-B2C699DAE3E9}"/>
                </a:ext>
              </a:extLst>
            </p:cNvPr>
            <p:cNvSpPr/>
            <p:nvPr/>
          </p:nvSpPr>
          <p:spPr>
            <a:xfrm>
              <a:off x="1924674" y="4694925"/>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3EF97FF-A05A-94FE-399C-8DC27D448413}"/>
                </a:ext>
              </a:extLst>
            </p:cNvPr>
            <p:cNvSpPr/>
            <p:nvPr/>
          </p:nvSpPr>
          <p:spPr>
            <a:xfrm>
              <a:off x="2563962" y="4038813"/>
              <a:ext cx="540000" cy="54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FB2FDBF-456A-C350-20AE-DE16A63B4758}"/>
                </a:ext>
              </a:extLst>
            </p:cNvPr>
            <p:cNvSpPr/>
            <p:nvPr/>
          </p:nvSpPr>
          <p:spPr>
            <a:xfrm>
              <a:off x="2563962" y="4677109"/>
              <a:ext cx="540000" cy="54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915EF81-F186-603A-A9D2-FF7A2EB6D089}"/>
                </a:ext>
              </a:extLst>
            </p:cNvPr>
            <p:cNvSpPr/>
            <p:nvPr/>
          </p:nvSpPr>
          <p:spPr>
            <a:xfrm>
              <a:off x="1924674" y="4038813"/>
              <a:ext cx="540000" cy="54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BBCE99A-4DA7-66EC-3E5F-C73790F1DC33}"/>
                </a:ext>
              </a:extLst>
            </p:cNvPr>
            <p:cNvSpPr/>
            <p:nvPr/>
          </p:nvSpPr>
          <p:spPr>
            <a:xfrm>
              <a:off x="5195147" y="4166663"/>
              <a:ext cx="180000" cy="18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337A01-5B65-F4E6-C2B7-9A9CA86B501B}"/>
                </a:ext>
              </a:extLst>
            </p:cNvPr>
            <p:cNvSpPr/>
            <p:nvPr/>
          </p:nvSpPr>
          <p:spPr>
            <a:xfrm>
              <a:off x="5191689" y="3940517"/>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879C16F-B83B-65F2-6DA1-0C983FAAC6D0}"/>
                </a:ext>
              </a:extLst>
            </p:cNvPr>
            <p:cNvSpPr/>
            <p:nvPr/>
          </p:nvSpPr>
          <p:spPr>
            <a:xfrm>
              <a:off x="5191689" y="4378619"/>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E595B3C-B026-9621-C6E5-755EB4BD899E}"/>
                </a:ext>
              </a:extLst>
            </p:cNvPr>
            <p:cNvSpPr/>
            <p:nvPr/>
          </p:nvSpPr>
          <p:spPr>
            <a:xfrm>
              <a:off x="4967712" y="4168114"/>
              <a:ext cx="180000" cy="18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CCBFCC8-83EE-CDF6-FCEA-42756B11C83F}"/>
                </a:ext>
              </a:extLst>
            </p:cNvPr>
            <p:cNvSpPr/>
            <p:nvPr/>
          </p:nvSpPr>
          <p:spPr>
            <a:xfrm>
              <a:off x="4964254" y="3941968"/>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A2CBB6-4851-5F37-A853-0B8AEB38362C}"/>
                </a:ext>
              </a:extLst>
            </p:cNvPr>
            <p:cNvSpPr/>
            <p:nvPr/>
          </p:nvSpPr>
          <p:spPr>
            <a:xfrm>
              <a:off x="4964254" y="4380070"/>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9DFE1A0-6A73-39C7-321D-0B503C7DC840}"/>
                </a:ext>
              </a:extLst>
            </p:cNvPr>
            <p:cNvSpPr/>
            <p:nvPr/>
          </p:nvSpPr>
          <p:spPr>
            <a:xfrm>
              <a:off x="4745646" y="4168819"/>
              <a:ext cx="180000" cy="180000"/>
            </a:xfrm>
            <a:prstGeom prst="ellipse">
              <a:avLst/>
            </a:prstGeom>
            <a:solidFill>
              <a:srgbClr val="508CA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F116EDB-830E-E92A-0A42-AC33378A36D8}"/>
                </a:ext>
              </a:extLst>
            </p:cNvPr>
            <p:cNvSpPr/>
            <p:nvPr/>
          </p:nvSpPr>
          <p:spPr>
            <a:xfrm>
              <a:off x="4742188" y="3942673"/>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544BA1-E3A3-688E-869A-855BD9007720}"/>
                </a:ext>
              </a:extLst>
            </p:cNvPr>
            <p:cNvSpPr/>
            <p:nvPr/>
          </p:nvSpPr>
          <p:spPr>
            <a:xfrm>
              <a:off x="4742188" y="4380775"/>
              <a:ext cx="180000" cy="180000"/>
            </a:xfrm>
            <a:prstGeom prst="ellipse">
              <a:avLst/>
            </a:prstGeom>
            <a:solidFill>
              <a:srgbClr val="B2C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8D65C5D2-123A-0EE0-BC3F-CB4BD441FC6D}"/>
                </a:ext>
              </a:extLst>
            </p:cNvPr>
            <p:cNvSpPr/>
            <p:nvPr/>
          </p:nvSpPr>
          <p:spPr>
            <a:xfrm>
              <a:off x="3325043" y="3956690"/>
              <a:ext cx="1306592" cy="61088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BCADF09-41AB-A15C-04D0-5C75F239A279}"/>
                </a:ext>
              </a:extLst>
            </p:cNvPr>
            <p:cNvSpPr txBox="1"/>
            <p:nvPr/>
          </p:nvSpPr>
          <p:spPr>
            <a:xfrm>
              <a:off x="3232414" y="4507765"/>
              <a:ext cx="2038474" cy="988591"/>
            </a:xfrm>
            <a:prstGeom prst="rect">
              <a:avLst/>
            </a:prstGeom>
            <a:noFill/>
          </p:spPr>
          <p:txBody>
            <a:bodyPr wrap="square" rtlCol="0">
              <a:spAutoFit/>
            </a:bodyPr>
            <a:lstStyle/>
            <a:p>
              <a:r>
                <a:rPr lang="en-US" sz="1600" b="1" dirty="0">
                  <a:latin typeface="Cambria" panose="02040503050406030204" pitchFamily="18" charset="0"/>
                </a:rPr>
                <a:t>Manufacturing</a:t>
              </a:r>
            </a:p>
            <a:p>
              <a:r>
                <a:rPr lang="en-US" sz="1600" b="1" dirty="0">
                  <a:latin typeface="Cambria" panose="02040503050406030204" pitchFamily="18" charset="0"/>
                </a:rPr>
                <a:t>Technology </a:t>
              </a:r>
              <a:br>
                <a:rPr lang="en-US" sz="1600" b="1" dirty="0">
                  <a:latin typeface="Cambria" panose="02040503050406030204" pitchFamily="18" charset="0"/>
                </a:rPr>
              </a:br>
              <a:r>
                <a:rPr lang="en-US" sz="1600" b="1" dirty="0">
                  <a:latin typeface="Cambria" panose="02040503050406030204" pitchFamily="18" charset="0"/>
                </a:rPr>
                <a:t>Node Scaling</a:t>
              </a:r>
            </a:p>
          </p:txBody>
        </p:sp>
        <p:sp>
          <p:nvSpPr>
            <p:cNvPr id="60" name="Rounded Rectangle 59">
              <a:extLst>
                <a:ext uri="{FF2B5EF4-FFF2-40B4-BE49-F238E27FC236}">
                  <a16:creationId xmlns:a16="http://schemas.microsoft.com/office/drawing/2014/main" id="{0C0A29D2-B677-D9E5-69B4-5BC83D4A3EB0}"/>
                </a:ext>
              </a:extLst>
            </p:cNvPr>
            <p:cNvSpPr/>
            <p:nvPr/>
          </p:nvSpPr>
          <p:spPr>
            <a:xfrm>
              <a:off x="1153391" y="3262611"/>
              <a:ext cx="2112018" cy="2049253"/>
            </a:xfrm>
            <a:prstGeom prst="roundRect">
              <a:avLst>
                <a:gd name="adj" fmla="val 18695"/>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A5BBA221-4966-9701-8530-E76785E4D8C5}"/>
                </a:ext>
              </a:extLst>
            </p:cNvPr>
            <p:cNvSpPr/>
            <p:nvPr/>
          </p:nvSpPr>
          <p:spPr>
            <a:xfrm>
              <a:off x="4700814" y="3875809"/>
              <a:ext cx="731520" cy="734177"/>
            </a:xfrm>
            <a:prstGeom prst="roundRect">
              <a:avLst>
                <a:gd name="adj" fmla="val 18695"/>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network of dots and lines&#10;&#10;Description automatically generated">
            <a:extLst>
              <a:ext uri="{FF2B5EF4-FFF2-40B4-BE49-F238E27FC236}">
                <a16:creationId xmlns:a16="http://schemas.microsoft.com/office/drawing/2014/main" id="{F9F18BD2-51DC-42FC-B72A-2BC17F7B13B1}"/>
              </a:ext>
            </a:extLst>
          </p:cNvPr>
          <p:cNvPicPr>
            <a:picLocks noChangeAspect="1"/>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569823" y="3341522"/>
            <a:ext cx="4386895" cy="3267940"/>
          </a:xfrm>
          <a:prstGeom prst="rect">
            <a:avLst/>
          </a:prstGeom>
        </p:spPr>
      </p:pic>
      <p:sp>
        <p:nvSpPr>
          <p:cNvPr id="14" name="TextBox 13">
            <a:extLst>
              <a:ext uri="{FF2B5EF4-FFF2-40B4-BE49-F238E27FC236}">
                <a16:creationId xmlns:a16="http://schemas.microsoft.com/office/drawing/2014/main" id="{0CBC42A0-86D5-0934-4BDA-99B49C6311F6}"/>
              </a:ext>
            </a:extLst>
          </p:cNvPr>
          <p:cNvSpPr txBox="1"/>
          <p:nvPr/>
        </p:nvSpPr>
        <p:spPr>
          <a:xfrm>
            <a:off x="8279888" y="1390201"/>
            <a:ext cx="778098" cy="461665"/>
          </a:xfrm>
          <a:prstGeom prst="rect">
            <a:avLst/>
          </a:prstGeom>
          <a:noFill/>
        </p:spPr>
        <p:txBody>
          <a:bodyPr wrap="none" rtlCol="0">
            <a:spAutoFit/>
          </a:bodyPr>
          <a:lstStyle/>
          <a:p>
            <a:pPr algn="r"/>
            <a:r>
              <a:rPr lang="en-US" sz="2400" dirty="0">
                <a:solidFill>
                  <a:srgbClr val="007698"/>
                </a:solidFill>
                <a:latin typeface="Cambria" panose="02040503050406030204" pitchFamily="18" charset="0"/>
              </a:rPr>
              <a:t>Pros</a:t>
            </a:r>
          </a:p>
        </p:txBody>
      </p:sp>
      <p:sp>
        <p:nvSpPr>
          <p:cNvPr id="20" name="TextBox 19">
            <a:extLst>
              <a:ext uri="{FF2B5EF4-FFF2-40B4-BE49-F238E27FC236}">
                <a16:creationId xmlns:a16="http://schemas.microsoft.com/office/drawing/2014/main" id="{D267D68F-3981-564E-AEB5-686371A3B4E1}"/>
              </a:ext>
            </a:extLst>
          </p:cNvPr>
          <p:cNvSpPr txBox="1"/>
          <p:nvPr/>
        </p:nvSpPr>
        <p:spPr>
          <a:xfrm>
            <a:off x="8229589" y="2606056"/>
            <a:ext cx="825867" cy="461665"/>
          </a:xfrm>
          <a:prstGeom prst="rect">
            <a:avLst/>
          </a:prstGeom>
          <a:noFill/>
        </p:spPr>
        <p:txBody>
          <a:bodyPr wrap="none" rtlCol="0">
            <a:spAutoFit/>
          </a:bodyPr>
          <a:lstStyle/>
          <a:p>
            <a:pPr algn="r"/>
            <a:r>
              <a:rPr lang="en-US" sz="2400" dirty="0">
                <a:solidFill>
                  <a:srgbClr val="C00000"/>
                </a:solidFill>
                <a:latin typeface="Cambria" panose="02040503050406030204" pitchFamily="18" charset="0"/>
              </a:rPr>
              <a:t>Cons</a:t>
            </a:r>
          </a:p>
        </p:txBody>
      </p:sp>
      <p:cxnSp>
        <p:nvCxnSpPr>
          <p:cNvPr id="25" name="Straight Connector 24">
            <a:extLst>
              <a:ext uri="{FF2B5EF4-FFF2-40B4-BE49-F238E27FC236}">
                <a16:creationId xmlns:a16="http://schemas.microsoft.com/office/drawing/2014/main" id="{70DFEDC9-F061-BE7E-C347-86B560A91D1F}"/>
              </a:ext>
            </a:extLst>
          </p:cNvPr>
          <p:cNvCxnSpPr>
            <a:cxnSpLocks/>
          </p:cNvCxnSpPr>
          <p:nvPr/>
        </p:nvCxnSpPr>
        <p:spPr>
          <a:xfrm>
            <a:off x="8231817" y="1376760"/>
            <a:ext cx="0" cy="481159"/>
          </a:xfrm>
          <a:prstGeom prst="line">
            <a:avLst/>
          </a:prstGeom>
          <a:ln w="38100">
            <a:solidFill>
              <a:srgbClr val="00769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0919B5-6328-E8F7-DD4A-DF85CEAB22BF}"/>
              </a:ext>
            </a:extLst>
          </p:cNvPr>
          <p:cNvCxnSpPr>
            <a:cxnSpLocks/>
          </p:cNvCxnSpPr>
          <p:nvPr/>
        </p:nvCxnSpPr>
        <p:spPr>
          <a:xfrm>
            <a:off x="8229592" y="2091350"/>
            <a:ext cx="0" cy="14247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8C38A8C-F63C-19D0-FF17-883A40B74B26}"/>
              </a:ext>
            </a:extLst>
          </p:cNvPr>
          <p:cNvSpPr txBox="1"/>
          <p:nvPr/>
        </p:nvSpPr>
        <p:spPr>
          <a:xfrm>
            <a:off x="8279888" y="4378367"/>
            <a:ext cx="778098" cy="461665"/>
          </a:xfrm>
          <a:prstGeom prst="rect">
            <a:avLst/>
          </a:prstGeom>
          <a:noFill/>
        </p:spPr>
        <p:txBody>
          <a:bodyPr wrap="none" rtlCol="0">
            <a:spAutoFit/>
          </a:bodyPr>
          <a:lstStyle/>
          <a:p>
            <a:pPr algn="r"/>
            <a:r>
              <a:rPr lang="en-US" sz="2400" dirty="0">
                <a:solidFill>
                  <a:srgbClr val="007698"/>
                </a:solidFill>
                <a:latin typeface="Cambria" panose="02040503050406030204" pitchFamily="18" charset="0"/>
              </a:rPr>
              <a:t>Pros</a:t>
            </a:r>
          </a:p>
        </p:txBody>
      </p:sp>
      <p:sp>
        <p:nvSpPr>
          <p:cNvPr id="31" name="TextBox 30">
            <a:extLst>
              <a:ext uri="{FF2B5EF4-FFF2-40B4-BE49-F238E27FC236}">
                <a16:creationId xmlns:a16="http://schemas.microsoft.com/office/drawing/2014/main" id="{025CDC5F-7C21-34C0-DFB7-5DB9247F4E96}"/>
              </a:ext>
            </a:extLst>
          </p:cNvPr>
          <p:cNvSpPr txBox="1"/>
          <p:nvPr/>
        </p:nvSpPr>
        <p:spPr>
          <a:xfrm>
            <a:off x="8262260" y="5340245"/>
            <a:ext cx="825867" cy="461665"/>
          </a:xfrm>
          <a:prstGeom prst="rect">
            <a:avLst/>
          </a:prstGeom>
          <a:noFill/>
        </p:spPr>
        <p:txBody>
          <a:bodyPr wrap="none" rtlCol="0">
            <a:spAutoFit/>
          </a:bodyPr>
          <a:lstStyle/>
          <a:p>
            <a:pPr algn="r"/>
            <a:r>
              <a:rPr lang="en-US" sz="2400" dirty="0">
                <a:solidFill>
                  <a:srgbClr val="C00000"/>
                </a:solidFill>
                <a:latin typeface="Cambria" panose="02040503050406030204" pitchFamily="18" charset="0"/>
              </a:rPr>
              <a:t>Cons</a:t>
            </a:r>
          </a:p>
        </p:txBody>
      </p:sp>
      <p:cxnSp>
        <p:nvCxnSpPr>
          <p:cNvPr id="34" name="Straight Connector 33">
            <a:extLst>
              <a:ext uri="{FF2B5EF4-FFF2-40B4-BE49-F238E27FC236}">
                <a16:creationId xmlns:a16="http://schemas.microsoft.com/office/drawing/2014/main" id="{EED2925A-6A7D-EE6E-B7E2-35530ADE5784}"/>
              </a:ext>
            </a:extLst>
          </p:cNvPr>
          <p:cNvCxnSpPr>
            <a:cxnSpLocks/>
          </p:cNvCxnSpPr>
          <p:nvPr/>
        </p:nvCxnSpPr>
        <p:spPr>
          <a:xfrm flipH="1">
            <a:off x="8206388" y="4294456"/>
            <a:ext cx="2906" cy="614648"/>
          </a:xfrm>
          <a:prstGeom prst="line">
            <a:avLst/>
          </a:prstGeom>
          <a:ln w="38100">
            <a:solidFill>
              <a:srgbClr val="00769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59F7D9-F4DB-AB8F-033B-589FBA5CCF2A}"/>
              </a:ext>
            </a:extLst>
          </p:cNvPr>
          <p:cNvCxnSpPr>
            <a:cxnSpLocks/>
          </p:cNvCxnSpPr>
          <p:nvPr/>
        </p:nvCxnSpPr>
        <p:spPr>
          <a:xfrm>
            <a:off x="8206388" y="5079824"/>
            <a:ext cx="0" cy="10700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8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P spid="20" grpId="0"/>
      <p:bldP spid="29"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AA0A-358C-5F7D-3D55-C7FBFCB0609C}"/>
              </a:ext>
            </a:extLst>
          </p:cNvPr>
          <p:cNvSpPr>
            <a:spLocks noGrp="1"/>
          </p:cNvSpPr>
          <p:nvPr>
            <p:ph type="title"/>
          </p:nvPr>
        </p:nvSpPr>
        <p:spPr/>
        <p:txBody>
          <a:bodyPr/>
          <a:lstStyle/>
          <a:p>
            <a:r>
              <a:rPr lang="en-US" dirty="0"/>
              <a:t>Temperature’s Impact on RowHammer</a:t>
            </a:r>
          </a:p>
        </p:txBody>
      </p:sp>
      <p:sp>
        <p:nvSpPr>
          <p:cNvPr id="4" name="Slide Number Placeholder 3">
            <a:extLst>
              <a:ext uri="{FF2B5EF4-FFF2-40B4-BE49-F238E27FC236}">
                <a16:creationId xmlns:a16="http://schemas.microsoft.com/office/drawing/2014/main" id="{D6CFB59A-5013-3F82-7067-18D411341604}"/>
              </a:ext>
            </a:extLst>
          </p:cNvPr>
          <p:cNvSpPr>
            <a:spLocks noGrp="1"/>
          </p:cNvSpPr>
          <p:nvPr>
            <p:ph type="sldNum" sz="quarter" idx="12"/>
          </p:nvPr>
        </p:nvSpPr>
        <p:spPr/>
        <p:txBody>
          <a:bodyPr/>
          <a:lstStyle/>
          <a:p>
            <a:fld id="{676C2683-0D41-1E45-8714-724CB2570654}" type="slidenum">
              <a:rPr lang="en-US" smtClean="0"/>
              <a:pPr/>
              <a:t>20</a:t>
            </a:fld>
            <a:endParaRPr lang="en-US" dirty="0"/>
          </a:p>
        </p:txBody>
      </p:sp>
      <p:pic>
        <p:nvPicPr>
          <p:cNvPr id="5" name="Picture 2" hidden="1">
            <a:extLst>
              <a:ext uri="{FF2B5EF4-FFF2-40B4-BE49-F238E27FC236}">
                <a16:creationId xmlns:a16="http://schemas.microsoft.com/office/drawing/2014/main" id="{AD317774-5301-3E54-79C2-DF43EA9969A7}"/>
              </a:ext>
            </a:extLst>
          </p:cNvPr>
          <p:cNvPicPr>
            <a:picLocks noChangeAspect="1"/>
          </p:cNvPicPr>
          <p:nvPr/>
        </p:nvPicPr>
        <p:blipFill>
          <a:blip r:embed="rId2"/>
          <a:srcRect l="8439" r="38518" b="22650"/>
          <a:stretch/>
        </p:blipFill>
        <p:spPr>
          <a:xfrm>
            <a:off x="4232609" y="2898708"/>
            <a:ext cx="4841227" cy="3234214"/>
          </a:xfrm>
          <a:prstGeom prst="rect">
            <a:avLst/>
          </a:prstGeom>
        </p:spPr>
      </p:pic>
      <p:graphicFrame>
        <p:nvGraphicFramePr>
          <p:cNvPr id="25" name="Chart 24">
            <a:extLst>
              <a:ext uri="{FF2B5EF4-FFF2-40B4-BE49-F238E27FC236}">
                <a16:creationId xmlns:a16="http://schemas.microsoft.com/office/drawing/2014/main" id="{57650278-1680-0846-188F-5E1F3C8E9B3A}"/>
              </a:ext>
            </a:extLst>
          </p:cNvPr>
          <p:cNvGraphicFramePr/>
          <p:nvPr>
            <p:extLst>
              <p:ext uri="{D42A27DB-BD31-4B8C-83A1-F6EECF244321}">
                <p14:modId xmlns:p14="http://schemas.microsoft.com/office/powerpoint/2010/main" val="2118885925"/>
              </p:ext>
            </p:extLst>
          </p:nvPr>
        </p:nvGraphicFramePr>
        <p:xfrm>
          <a:off x="4368495" y="3073780"/>
          <a:ext cx="4853131" cy="3056858"/>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tangle 25">
            <a:extLst>
              <a:ext uri="{FF2B5EF4-FFF2-40B4-BE49-F238E27FC236}">
                <a16:creationId xmlns:a16="http://schemas.microsoft.com/office/drawing/2014/main" id="{6B332092-BEA9-F8D8-5973-BDA9A4AE9962}"/>
              </a:ext>
            </a:extLst>
          </p:cNvPr>
          <p:cNvSpPr/>
          <p:nvPr/>
        </p:nvSpPr>
        <p:spPr>
          <a:xfrm>
            <a:off x="3852784" y="2175164"/>
            <a:ext cx="5291213" cy="545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DD2C7F-6019-1E11-6915-DDEDFD6B0064}"/>
              </a:ext>
            </a:extLst>
          </p:cNvPr>
          <p:cNvSpPr>
            <a:spLocks noGrp="1"/>
          </p:cNvSpPr>
          <p:nvPr>
            <p:ph idx="1"/>
          </p:nvPr>
        </p:nvSpPr>
        <p:spPr>
          <a:xfrm>
            <a:off x="-1" y="623455"/>
            <a:ext cx="9143999" cy="5678668"/>
          </a:xfrm>
        </p:spPr>
        <p:txBody>
          <a:bodyPr>
            <a:normAutofit lnSpcReduction="10000"/>
          </a:bodyPr>
          <a:lstStyle/>
          <a:p>
            <a:pPr>
              <a:buClr>
                <a:schemeClr val="tx1"/>
              </a:buClr>
            </a:pPr>
            <a:r>
              <a:rPr lang="en-US" dirty="0"/>
              <a:t>Ours are </a:t>
            </a:r>
            <a:r>
              <a:rPr lang="en-US" i="1" dirty="0"/>
              <a:t>empirical</a:t>
            </a:r>
            <a:r>
              <a:rPr lang="en-US" dirty="0"/>
              <a:t> observations</a:t>
            </a:r>
          </a:p>
          <a:p>
            <a:pPr>
              <a:buClr>
                <a:schemeClr val="tx1"/>
              </a:buClr>
            </a:pPr>
            <a:r>
              <a:rPr lang="en-US" dirty="0"/>
              <a:t>Similar to the behavior of </a:t>
            </a:r>
            <a:r>
              <a:rPr lang="en-US" i="1" dirty="0"/>
              <a:t>Trap Assisted Charge Leakage</a:t>
            </a:r>
          </a:p>
          <a:p>
            <a:pPr>
              <a:buClr>
                <a:schemeClr val="tx1"/>
              </a:buClr>
            </a:pPr>
            <a:r>
              <a:rPr lang="en-US" dirty="0"/>
              <a:t>Increasing temperature</a:t>
            </a:r>
          </a:p>
          <a:p>
            <a:pPr lvl="1">
              <a:buClr>
                <a:schemeClr val="tx1"/>
              </a:buClr>
            </a:pPr>
            <a:r>
              <a:rPr lang="en-US" sz="2400" dirty="0">
                <a:solidFill>
                  <a:srgbClr val="C00000"/>
                </a:solidFill>
              </a:rPr>
              <a:t>helps electrons move easier </a:t>
            </a:r>
            <a:r>
              <a:rPr lang="en-US" sz="2400" dirty="0">
                <a:solidFill>
                  <a:srgbClr val="C00000"/>
                </a:solidFill>
                <a:sym typeface="Wingdings" pitchFamily="2" charset="2"/>
              </a:rPr>
              <a:t> higher leakage </a:t>
            </a:r>
            <a:br>
              <a:rPr lang="en-US" sz="2400" dirty="0">
                <a:solidFill>
                  <a:srgbClr val="C00000"/>
                </a:solidFill>
                <a:sym typeface="Wingdings" pitchFamily="2" charset="2"/>
              </a:rPr>
            </a:br>
            <a:r>
              <a:rPr lang="en-US" sz="2400" dirty="0">
                <a:solidFill>
                  <a:srgbClr val="C00000"/>
                </a:solidFill>
                <a:sym typeface="Wingdings" pitchFamily="2" charset="2"/>
              </a:rPr>
              <a:t> smaller RowHammer threshold</a:t>
            </a:r>
          </a:p>
          <a:p>
            <a:pPr lvl="1">
              <a:buClr>
                <a:schemeClr val="tx1"/>
              </a:buClr>
            </a:pPr>
            <a:r>
              <a:rPr lang="en-US" sz="2400" dirty="0">
                <a:solidFill>
                  <a:srgbClr val="007698"/>
                </a:solidFill>
                <a:sym typeface="Wingdings" pitchFamily="2" charset="2"/>
              </a:rPr>
              <a:t>makes traps lose charge  lower trap-assisted leakage</a:t>
            </a:r>
            <a:r>
              <a:rPr lang="en-US" sz="2400" dirty="0">
                <a:solidFill>
                  <a:srgbClr val="007698"/>
                </a:solidFill>
              </a:rPr>
              <a:t> </a:t>
            </a:r>
            <a:br>
              <a:rPr lang="en-US" sz="2400" dirty="0">
                <a:solidFill>
                  <a:srgbClr val="007698"/>
                </a:solidFill>
              </a:rPr>
            </a:br>
            <a:r>
              <a:rPr lang="en-US" sz="2400" dirty="0">
                <a:solidFill>
                  <a:srgbClr val="007698"/>
                </a:solidFill>
                <a:sym typeface="Wingdings" pitchFamily="2" charset="2"/>
              </a:rPr>
              <a:t> larger RowHammer threshold</a:t>
            </a:r>
            <a:endParaRPr lang="en-US" sz="2400" dirty="0">
              <a:solidFill>
                <a:srgbClr val="007698"/>
              </a:solidFill>
            </a:endParaRPr>
          </a:p>
          <a:p>
            <a:pPr>
              <a:buClr>
                <a:schemeClr val="tx1"/>
              </a:buClr>
            </a:pPr>
            <a:r>
              <a:rPr lang="en-US" dirty="0"/>
              <a:t>Device characteristics</a:t>
            </a:r>
            <a:br>
              <a:rPr lang="en-US" dirty="0"/>
            </a:br>
            <a:r>
              <a:rPr lang="en-US" dirty="0"/>
              <a:t>determine the </a:t>
            </a:r>
            <a:br>
              <a:rPr lang="en-US" dirty="0"/>
            </a:br>
            <a:r>
              <a:rPr lang="en-US" dirty="0"/>
              <a:t>dominant effect</a:t>
            </a:r>
          </a:p>
          <a:p>
            <a:pPr>
              <a:buClr>
                <a:schemeClr val="tx1"/>
              </a:buClr>
            </a:pPr>
            <a:r>
              <a:rPr lang="en-US" dirty="0">
                <a:solidFill>
                  <a:srgbClr val="C00000"/>
                </a:solidFill>
              </a:rPr>
              <a:t>Varies across </a:t>
            </a:r>
          </a:p>
          <a:p>
            <a:pPr lvl="1">
              <a:buClr>
                <a:schemeClr val="tx1"/>
              </a:buClr>
            </a:pPr>
            <a:r>
              <a:rPr lang="en-US" sz="2400" dirty="0">
                <a:solidFill>
                  <a:srgbClr val="C00000"/>
                </a:solidFill>
              </a:rPr>
              <a:t>Cells </a:t>
            </a:r>
          </a:p>
          <a:p>
            <a:pPr lvl="1">
              <a:buClr>
                <a:schemeClr val="tx1"/>
              </a:buClr>
            </a:pPr>
            <a:r>
              <a:rPr lang="en-US" sz="2400" dirty="0">
                <a:solidFill>
                  <a:srgbClr val="C00000"/>
                </a:solidFill>
              </a:rPr>
              <a:t>Chips</a:t>
            </a:r>
          </a:p>
          <a:p>
            <a:pPr lvl="1">
              <a:buClr>
                <a:schemeClr val="tx1"/>
              </a:buClr>
            </a:pPr>
            <a:r>
              <a:rPr lang="en-US" sz="2400" dirty="0">
                <a:solidFill>
                  <a:srgbClr val="C00000"/>
                </a:solidFill>
              </a:rPr>
              <a:t>Manufacturers</a:t>
            </a:r>
            <a:br>
              <a:rPr lang="en-US" dirty="0"/>
            </a:br>
            <a:endParaRPr lang="en-US" dirty="0"/>
          </a:p>
        </p:txBody>
      </p:sp>
      <p:sp>
        <p:nvSpPr>
          <p:cNvPr id="7" name="Arc 6">
            <a:extLst>
              <a:ext uri="{FF2B5EF4-FFF2-40B4-BE49-F238E27FC236}">
                <a16:creationId xmlns:a16="http://schemas.microsoft.com/office/drawing/2014/main" id="{18B36760-7B81-7BF3-0F42-78F00A8A6F92}"/>
              </a:ext>
            </a:extLst>
          </p:cNvPr>
          <p:cNvSpPr/>
          <p:nvPr/>
        </p:nvSpPr>
        <p:spPr>
          <a:xfrm rot="8264383">
            <a:off x="5048049" y="1056165"/>
            <a:ext cx="3664433" cy="3411774"/>
          </a:xfrm>
          <a:prstGeom prst="arc">
            <a:avLst>
              <a:gd name="adj1" fmla="val 15159876"/>
              <a:gd name="adj2" fmla="val 0"/>
            </a:avLst>
          </a:prstGeom>
          <a:ln w="762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BABA927B-C148-6698-2CD3-E22D68C1E22D}"/>
              </a:ext>
            </a:extLst>
          </p:cNvPr>
          <p:cNvGrpSpPr/>
          <p:nvPr/>
        </p:nvGrpSpPr>
        <p:grpSpPr>
          <a:xfrm>
            <a:off x="4568633" y="5815322"/>
            <a:ext cx="4575363" cy="686418"/>
            <a:chOff x="4568633" y="5884597"/>
            <a:chExt cx="4575363" cy="686418"/>
          </a:xfrm>
        </p:grpSpPr>
        <p:sp>
          <p:nvSpPr>
            <p:cNvPr id="6" name="TextBox 5">
              <a:extLst>
                <a:ext uri="{FF2B5EF4-FFF2-40B4-BE49-F238E27FC236}">
                  <a16:creationId xmlns:a16="http://schemas.microsoft.com/office/drawing/2014/main" id="{EE26A563-2F80-9500-78D2-4F7556E9E7DC}"/>
                </a:ext>
              </a:extLst>
            </p:cNvPr>
            <p:cNvSpPr txBox="1"/>
            <p:nvPr/>
          </p:nvSpPr>
          <p:spPr>
            <a:xfrm>
              <a:off x="4568633" y="6170905"/>
              <a:ext cx="45753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538233"/>
                  </a:solidFill>
                  <a:latin typeface="Cambria"/>
                </a:rPr>
                <a:t>3D TCAD model [Yang+, EDL'19]</a:t>
              </a:r>
              <a:endParaRPr lang="en-US" sz="2000" dirty="0">
                <a:solidFill>
                  <a:srgbClr val="538233"/>
                </a:solidFill>
                <a:cs typeface="Calibri"/>
              </a:endParaRPr>
            </a:p>
          </p:txBody>
        </p:sp>
        <p:sp>
          <p:nvSpPr>
            <p:cNvPr id="12" name="TextBox 11">
              <a:extLst>
                <a:ext uri="{FF2B5EF4-FFF2-40B4-BE49-F238E27FC236}">
                  <a16:creationId xmlns:a16="http://schemas.microsoft.com/office/drawing/2014/main" id="{6E461859-701C-F007-3080-4B8C59F55DBB}"/>
                </a:ext>
              </a:extLst>
            </p:cNvPr>
            <p:cNvSpPr txBox="1"/>
            <p:nvPr/>
          </p:nvSpPr>
          <p:spPr>
            <a:xfrm>
              <a:off x="4568634" y="5884597"/>
              <a:ext cx="4461401"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Temperature (K)</a:t>
              </a:r>
            </a:p>
          </p:txBody>
        </p:sp>
      </p:grpSp>
      <p:grpSp>
        <p:nvGrpSpPr>
          <p:cNvPr id="22" name="Group 21">
            <a:extLst>
              <a:ext uri="{FF2B5EF4-FFF2-40B4-BE49-F238E27FC236}">
                <a16:creationId xmlns:a16="http://schemas.microsoft.com/office/drawing/2014/main" id="{B96B729A-E019-6E1E-CAC7-867EE6EC51F9}"/>
              </a:ext>
            </a:extLst>
          </p:cNvPr>
          <p:cNvGrpSpPr/>
          <p:nvPr/>
        </p:nvGrpSpPr>
        <p:grpSpPr>
          <a:xfrm>
            <a:off x="3636773" y="3001634"/>
            <a:ext cx="740266" cy="3397981"/>
            <a:chOff x="3852785" y="2721068"/>
            <a:chExt cx="740266" cy="3397981"/>
          </a:xfrm>
          <a:noFill/>
        </p:grpSpPr>
        <p:sp>
          <p:nvSpPr>
            <p:cNvPr id="15" name="TextBox 14">
              <a:extLst>
                <a:ext uri="{FF2B5EF4-FFF2-40B4-BE49-F238E27FC236}">
                  <a16:creationId xmlns:a16="http://schemas.microsoft.com/office/drawing/2014/main" id="{070243E6-3215-59B9-0316-183745F74270}"/>
                </a:ext>
              </a:extLst>
            </p:cNvPr>
            <p:cNvSpPr txBox="1"/>
            <p:nvPr/>
          </p:nvSpPr>
          <p:spPr>
            <a:xfrm rot="16200000">
              <a:off x="2709394" y="4235393"/>
              <a:ext cx="3397981" cy="369332"/>
            </a:xfrm>
            <a:prstGeom prst="rect">
              <a:avLst/>
            </a:prstGeom>
            <a:grpFill/>
          </p:spPr>
          <p:txBody>
            <a:bodyPr wrap="none" rtlCol="0">
              <a:spAutoFit/>
            </a:bodyPr>
            <a:lstStyle/>
            <a:p>
              <a:r>
                <a:rPr lang="en-US" dirty="0">
                  <a:latin typeface="Cambria" panose="02040503050406030204" pitchFamily="18" charset="0"/>
                </a:rPr>
                <a:t>RowHammer Threshold (x1000)</a:t>
              </a:r>
            </a:p>
          </p:txBody>
        </p:sp>
        <p:cxnSp>
          <p:nvCxnSpPr>
            <p:cNvPr id="17" name="Straight Arrow Connector 16">
              <a:extLst>
                <a:ext uri="{FF2B5EF4-FFF2-40B4-BE49-F238E27FC236}">
                  <a16:creationId xmlns:a16="http://schemas.microsoft.com/office/drawing/2014/main" id="{31C88C84-99C4-B251-D6B8-81BC2C4CED1E}"/>
                </a:ext>
              </a:extLst>
            </p:cNvPr>
            <p:cNvCxnSpPr/>
            <p:nvPr/>
          </p:nvCxnSpPr>
          <p:spPr>
            <a:xfrm>
              <a:off x="4223718" y="2977104"/>
              <a:ext cx="0" cy="2770837"/>
            </a:xfrm>
            <a:prstGeom prst="straightConnector1">
              <a:avLst/>
            </a:prstGeom>
            <a:grpFill/>
            <a:ln w="57150">
              <a:solidFill>
                <a:srgbClr val="64000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3D4D7-F0D3-04B8-902E-B79DF672A408}"/>
                </a:ext>
              </a:extLst>
            </p:cNvPr>
            <p:cNvSpPr txBox="1"/>
            <p:nvPr/>
          </p:nvSpPr>
          <p:spPr>
            <a:xfrm rot="16200000">
              <a:off x="2685286" y="4111579"/>
              <a:ext cx="2704330" cy="369332"/>
            </a:xfrm>
            <a:prstGeom prst="rect">
              <a:avLst/>
            </a:prstGeom>
            <a:grpFill/>
          </p:spPr>
          <p:txBody>
            <a:bodyPr wrap="none" rtlCol="0">
              <a:spAutoFit/>
            </a:bodyPr>
            <a:lstStyle/>
            <a:p>
              <a:r>
                <a:rPr lang="en-US" dirty="0">
                  <a:solidFill>
                    <a:srgbClr val="640002"/>
                  </a:solidFill>
                  <a:latin typeface="Cambria" panose="02040503050406030204" pitchFamily="18" charset="0"/>
                </a:rPr>
                <a:t>Lower is more vulnerable</a:t>
              </a:r>
            </a:p>
          </p:txBody>
        </p:sp>
      </p:grpSp>
      <p:sp>
        <p:nvSpPr>
          <p:cNvPr id="11" name="Rectangle 10">
            <a:extLst>
              <a:ext uri="{FF2B5EF4-FFF2-40B4-BE49-F238E27FC236}">
                <a16:creationId xmlns:a16="http://schemas.microsoft.com/office/drawing/2014/main" id="{CEE8744C-F8BD-9B4C-325A-89CB6FAB18D6}"/>
              </a:ext>
            </a:extLst>
          </p:cNvPr>
          <p:cNvSpPr/>
          <p:nvPr/>
        </p:nvSpPr>
        <p:spPr>
          <a:xfrm>
            <a:off x="5099145" y="3127654"/>
            <a:ext cx="1052945" cy="2368661"/>
          </a:xfrm>
          <a:prstGeom prst="rect">
            <a:avLst/>
          </a:prstGeom>
          <a:noFill/>
          <a:ln w="762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a:extLst>
              <a:ext uri="{FF2B5EF4-FFF2-40B4-BE49-F238E27FC236}">
                <a16:creationId xmlns:a16="http://schemas.microsoft.com/office/drawing/2014/main" id="{0D0E6944-FA0B-78B6-0D26-27DD8FF39014}"/>
              </a:ext>
            </a:extLst>
          </p:cNvPr>
          <p:cNvSpPr/>
          <p:nvPr/>
        </p:nvSpPr>
        <p:spPr>
          <a:xfrm>
            <a:off x="7658045" y="3093948"/>
            <a:ext cx="1250428" cy="2368662"/>
          </a:xfrm>
          <a:prstGeom prst="rect">
            <a:avLst/>
          </a:prstGeom>
          <a:noFill/>
          <a:ln w="76200">
            <a:solidFill>
              <a:srgbClr val="00769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7" name="Graphic 17">
            <a:extLst>
              <a:ext uri="{FF2B5EF4-FFF2-40B4-BE49-F238E27FC236}">
                <a16:creationId xmlns:a16="http://schemas.microsoft.com/office/drawing/2014/main" id="{3AD0EAB8-6A74-4B1D-2F41-8AB6D336231A}"/>
              </a:ext>
            </a:extLst>
          </p:cNvPr>
          <p:cNvPicPr>
            <a:picLocks noChangeAspect="1"/>
          </p:cNvPicPr>
          <p:nvPr/>
        </p:nvPicPr>
        <p:blipFill rotWithShape="1">
          <a:blip r:embed="rId4"/>
          <a:srcRect l="19967" t="19770" r="20058" b="17991"/>
          <a:stretch/>
        </p:blipFill>
        <p:spPr>
          <a:xfrm>
            <a:off x="8198518" y="75231"/>
            <a:ext cx="822960" cy="854004"/>
          </a:xfrm>
          <a:prstGeom prst="ellipse">
            <a:avLst/>
          </a:prstGeom>
        </p:spPr>
      </p:pic>
      <p:sp>
        <p:nvSpPr>
          <p:cNvPr id="29" name="TextBox 28">
            <a:extLst>
              <a:ext uri="{FF2B5EF4-FFF2-40B4-BE49-F238E27FC236}">
                <a16:creationId xmlns:a16="http://schemas.microsoft.com/office/drawing/2014/main" id="{D99E4C3A-A88C-0B3B-0587-B9417DC52701}"/>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4389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graphicEl>
                                              <a:chart seriesIdx="-3" categoryIdx="-3" bldStep="gridLegen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graphicEl>
                                              <a:chart seriesIdx="0" categoryIdx="-4" bldStep="series"/>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graphicEl>
                                              <a:chart seriesIdx="1"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graphicEl>
                                              <a:chart seriesIdx="2" categoryIdx="-4" bldStep="series"/>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graphicEl>
                                              <a:chart seriesIdx="3"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uiExpand="1">
        <p:bldSub>
          <a:bldChart bld="series"/>
        </p:bldSub>
      </p:bldGraphic>
      <p:bldP spid="3" grpId="0" uiExpand="1" build="p"/>
      <p:bldP spid="7" grpId="0" animBg="1"/>
      <p:bldP spid="11" grpId="0" animBg="1"/>
      <p:bldP spid="21"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b="1" dirty="0"/>
              <a:t>[ISCA 2023]</a:t>
            </a:r>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228600" y="980728"/>
            <a:ext cx="8610600" cy="5153025"/>
          </a:xfrm>
        </p:spPr>
        <p:txBody>
          <a:bodyPr/>
          <a:lstStyle/>
          <a:p>
            <a:r>
              <a:rPr lang="en-US" sz="1800" b="0" i="0" dirty="0" err="1">
                <a:solidFill>
                  <a:srgbClr val="000000"/>
                </a:solidFill>
                <a:effectLst/>
              </a:rPr>
              <a:t>Haocong</a:t>
            </a:r>
            <a:r>
              <a:rPr lang="en-US" sz="1800" b="0" i="0" dirty="0">
                <a:solidFill>
                  <a:srgbClr val="000000"/>
                </a:solidFill>
                <a:effectLst/>
              </a:rPr>
              <a:t> Luo, </a:t>
            </a:r>
            <a:r>
              <a:rPr lang="en-US" sz="1800" b="0" i="0" dirty="0" err="1">
                <a:solidFill>
                  <a:srgbClr val="000000"/>
                </a:solidFill>
                <a:effectLst/>
              </a:rPr>
              <a:t>Ataberk</a:t>
            </a:r>
            <a:r>
              <a:rPr lang="en-US" sz="1800" b="0" i="0" dirty="0">
                <a:solidFill>
                  <a:srgbClr val="000000"/>
                </a:solidFill>
                <a:effectLst/>
              </a:rPr>
              <a:t> </a:t>
            </a:r>
            <a:r>
              <a:rPr lang="en-US" sz="1800" b="0" i="0" dirty="0" err="1">
                <a:solidFill>
                  <a:srgbClr val="000000"/>
                </a:solidFill>
                <a:effectLst/>
              </a:rPr>
              <a:t>Olgun</a:t>
            </a:r>
            <a:r>
              <a:rPr lang="en-US" sz="1800" b="0" i="0" dirty="0">
                <a:solidFill>
                  <a:srgbClr val="000000"/>
                </a:solidFill>
                <a:effectLst/>
              </a:rPr>
              <a:t>, </a:t>
            </a:r>
            <a:r>
              <a:rPr lang="en-US" sz="1800" b="0" i="0" dirty="0" err="1">
                <a:solidFill>
                  <a:srgbClr val="000000"/>
                </a:solidFill>
                <a:effectLst/>
              </a:rPr>
              <a:t>Giray</a:t>
            </a:r>
            <a:r>
              <a:rPr lang="en-US" sz="1800" b="0" i="0" dirty="0">
                <a:solidFill>
                  <a:srgbClr val="000000"/>
                </a:solidFill>
                <a:effectLst/>
              </a:rPr>
              <a:t> </a:t>
            </a:r>
            <a:r>
              <a:rPr lang="en-US" sz="1800" b="0" i="0" dirty="0" err="1">
                <a:solidFill>
                  <a:srgbClr val="000000"/>
                </a:solidFill>
                <a:effectLst/>
              </a:rPr>
              <a:t>Yaglikci</a:t>
            </a:r>
            <a:r>
              <a:rPr lang="en-US" sz="1800" b="0" i="0" dirty="0">
                <a:solidFill>
                  <a:srgbClr val="000000"/>
                </a:solidFill>
                <a:effectLst/>
              </a:rPr>
              <a:t>, Yahya Can </a:t>
            </a:r>
            <a:r>
              <a:rPr lang="en-US" sz="1800" b="0" i="0" dirty="0" err="1">
                <a:solidFill>
                  <a:srgbClr val="000000"/>
                </a:solidFill>
                <a:effectLst/>
              </a:rPr>
              <a:t>Tugrul</a:t>
            </a:r>
            <a:r>
              <a:rPr lang="en-US" sz="1800" b="0" i="0" dirty="0">
                <a:solidFill>
                  <a:srgbClr val="000000"/>
                </a:solidFill>
                <a:effectLst/>
              </a:rPr>
              <a:t>, Steve </a:t>
            </a:r>
            <a:r>
              <a:rPr lang="en-US" sz="1800" b="0" i="0" dirty="0" err="1">
                <a:solidFill>
                  <a:srgbClr val="000000"/>
                </a:solidFill>
                <a:effectLst/>
              </a:rPr>
              <a:t>Rhyner</a:t>
            </a:r>
            <a:r>
              <a:rPr lang="en-US" sz="1800" b="0" i="0" dirty="0">
                <a:solidFill>
                  <a:srgbClr val="000000"/>
                </a:solidFill>
                <a:effectLst/>
              </a:rPr>
              <a:t>, M. Banu </a:t>
            </a:r>
            <a:r>
              <a:rPr lang="en-US" sz="1800" b="0" i="0" dirty="0" err="1">
                <a:solidFill>
                  <a:srgbClr val="000000"/>
                </a:solidFill>
                <a:effectLst/>
              </a:rPr>
              <a:t>Cavlak</a:t>
            </a:r>
            <a:r>
              <a:rPr lang="en-US" sz="1800" b="0" i="0" dirty="0">
                <a:solidFill>
                  <a:srgbClr val="000000"/>
                </a:solidFill>
                <a:effectLst/>
              </a:rPr>
              <a:t>, Joel </a:t>
            </a:r>
            <a:r>
              <a:rPr lang="en-US" sz="1800" b="0" i="0" dirty="0" err="1">
                <a:solidFill>
                  <a:srgbClr val="000000"/>
                </a:solidFill>
                <a:effectLst/>
              </a:rPr>
              <a:t>Lindegger</a:t>
            </a:r>
            <a:r>
              <a:rPr lang="en-US" sz="1800" b="0" i="0" dirty="0">
                <a:solidFill>
                  <a:srgbClr val="000000"/>
                </a:solidFill>
                <a:effectLst/>
              </a:rPr>
              <a:t>, Mohammad </a:t>
            </a:r>
            <a:r>
              <a:rPr lang="en-US" sz="1800" b="0" i="0" dirty="0" err="1">
                <a:solidFill>
                  <a:srgbClr val="000000"/>
                </a:solidFill>
                <a:effectLst/>
              </a:rPr>
              <a:t>Sadrosadati</a:t>
            </a:r>
            <a:r>
              <a:rPr lang="en-US" sz="1800" b="0" i="0" dirty="0">
                <a:solidFill>
                  <a:srgbClr val="000000"/>
                </a:solidFill>
                <a:effectLst/>
              </a:rPr>
              <a:t>, and Onur Mutlu,</a:t>
            </a:r>
            <a:br>
              <a:rPr lang="en-US" sz="1800" b="0" i="0" dirty="0">
                <a:solidFill>
                  <a:srgbClr val="000000"/>
                </a:solidFill>
                <a:effectLst/>
              </a:rPr>
            </a:br>
            <a:r>
              <a:rPr lang="en-US" sz="1800" b="1" i="0" dirty="0">
                <a:solidFill>
                  <a:srgbClr val="0000FF"/>
                </a:solidFill>
                <a:effectLst/>
                <a:hlinkClick r:id="rId2">
                  <a:extLst>
                    <a:ext uri="{A12FA001-AC4F-418D-AE19-62706E023703}">
                      <ahyp:hlinkClr xmlns:ahyp="http://schemas.microsoft.com/office/drawing/2018/hyperlinkcolor" val="tx"/>
                    </a:ext>
                  </a:extLst>
                </a:hlinkClick>
              </a:rPr>
              <a:t>"RowPress: Amplifying Read Disturbance in Modern DRAM Chips"</a:t>
            </a:r>
            <a:br>
              <a:rPr lang="en-US" sz="1800" b="0" i="0" dirty="0">
                <a:solidFill>
                  <a:srgbClr val="000000"/>
                </a:solidFill>
                <a:effectLst/>
              </a:rPr>
            </a:br>
            <a:r>
              <a:rPr lang="en-US" sz="1800" b="0" i="1" dirty="0">
                <a:solidFill>
                  <a:srgbClr val="000000"/>
                </a:solidFill>
                <a:effectLst/>
              </a:rPr>
              <a:t>Proceedings of the </a:t>
            </a:r>
            <a:r>
              <a:rPr lang="en-US" sz="1800" b="0" i="1" dirty="0">
                <a:solidFill>
                  <a:srgbClr val="000000"/>
                </a:solidFill>
                <a:effectLst/>
                <a:hlinkClick r:id="rId3"/>
              </a:rPr>
              <a:t>50th International Symposium on Computer Architecture</a:t>
            </a:r>
            <a:r>
              <a:rPr lang="en-US" sz="1800" b="0" i="1" dirty="0">
                <a:solidFill>
                  <a:srgbClr val="000000"/>
                </a:solidFill>
                <a:effectLst/>
              </a:rPr>
              <a:t> (</a:t>
            </a:r>
            <a:r>
              <a:rPr lang="en-US" sz="1800" b="1" i="1" dirty="0">
                <a:solidFill>
                  <a:srgbClr val="000000"/>
                </a:solidFill>
                <a:effectLst/>
              </a:rPr>
              <a:t>ISCA</a:t>
            </a:r>
            <a:r>
              <a:rPr lang="en-US" sz="1800" b="0" i="1" dirty="0">
                <a:solidFill>
                  <a:srgbClr val="000000"/>
                </a:solidFill>
                <a:effectLst/>
              </a:rPr>
              <a:t>)</a:t>
            </a:r>
            <a:r>
              <a:rPr lang="en-US" sz="1800" b="0" i="0" dirty="0">
                <a:solidFill>
                  <a:srgbClr val="000000"/>
                </a:solidFill>
                <a:effectLst/>
              </a:rPr>
              <a:t>, Orlando, FL, USA, June 2023.</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4"/>
              </a:rPr>
              <a:t>Slides (pptx)</a:t>
            </a:r>
            <a:r>
              <a:rPr lang="en-US" sz="1800" b="0" i="0" dirty="0">
                <a:solidFill>
                  <a:srgbClr val="000000"/>
                </a:solidFill>
                <a:effectLst/>
              </a:rPr>
              <a:t> </a:t>
            </a:r>
            <a:r>
              <a:rPr lang="en-US" sz="1800" b="0" i="0" dirty="0">
                <a:solidFill>
                  <a:srgbClr val="000000"/>
                </a:solidFill>
                <a:effectLst/>
                <a:hlinkClick r:id="rId5"/>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6"/>
              </a:rPr>
              <a:t>Lightning Talk Slides (pptx)</a:t>
            </a:r>
            <a:r>
              <a:rPr lang="en-US" sz="1800" b="0" i="0" dirty="0">
                <a:solidFill>
                  <a:srgbClr val="000000"/>
                </a:solidFill>
                <a:effectLst/>
              </a:rPr>
              <a:t> </a:t>
            </a:r>
            <a:r>
              <a:rPr lang="en-US" sz="1800" b="0" i="0" dirty="0">
                <a:solidFill>
                  <a:srgbClr val="000000"/>
                </a:solidFill>
                <a:effectLst/>
                <a:hlinkClick r:id="rId7"/>
              </a:rPr>
              <a:t>(pdf)</a:t>
            </a:r>
            <a:r>
              <a:rPr lang="en-US" sz="1800" b="0" i="0" dirty="0">
                <a:solidFill>
                  <a:srgbClr val="000000"/>
                </a:solidFill>
                <a:effectLst/>
              </a:rPr>
              <a:t>]</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8"/>
              </a:rPr>
              <a:t>Lightning Talk Video</a:t>
            </a:r>
            <a:r>
              <a:rPr lang="en-US" sz="1800" b="0" i="0" dirty="0">
                <a:solidFill>
                  <a:srgbClr val="000000"/>
                </a:solidFill>
                <a:effectLst/>
              </a:rPr>
              <a:t> (3 minutes)]</a:t>
            </a:r>
            <a:br>
              <a:rPr lang="en-US" sz="1800" b="0" i="0" dirty="0">
                <a:solidFill>
                  <a:srgbClr val="000000"/>
                </a:solidFill>
                <a:effectLst/>
              </a:rPr>
            </a:br>
            <a:r>
              <a:rPr lang="en-US" sz="1800" b="0" i="0" dirty="0">
                <a:solidFill>
                  <a:srgbClr val="000000"/>
                </a:solidFill>
                <a:effectLst/>
              </a:rPr>
              <a:t>[</a:t>
            </a:r>
            <a:r>
              <a:rPr lang="en-US" sz="1800" b="0" i="0" dirty="0">
                <a:solidFill>
                  <a:srgbClr val="000000"/>
                </a:solidFill>
                <a:effectLst/>
                <a:hlinkClick r:id="rId9"/>
              </a:rPr>
              <a:t>RowPress Source Code and Datasets (Officially Artifact Evaluated with All Badges)</a:t>
            </a:r>
            <a:r>
              <a:rPr lang="en-US" sz="1800" b="0" i="0" dirty="0">
                <a:solidFill>
                  <a:srgbClr val="000000"/>
                </a:solidFill>
                <a:effectLst/>
              </a:rPr>
              <a:t>]</a:t>
            </a:r>
            <a:br>
              <a:rPr lang="en-US" sz="1800" b="0" i="0" dirty="0">
                <a:solidFill>
                  <a:srgbClr val="000000"/>
                </a:solidFill>
                <a:effectLst/>
              </a:rPr>
            </a:br>
            <a:r>
              <a:rPr lang="en-US" sz="1800" b="1" i="1" dirty="0">
                <a:solidFill>
                  <a:srgbClr val="FF0000"/>
                </a:solidFill>
                <a:effectLst/>
              </a:rPr>
              <a:t>Officially artifact evaluated as available, reusable and reproducible.</a:t>
            </a:r>
            <a:br>
              <a:rPr lang="en-US" sz="1800" b="0" i="0" dirty="0">
                <a:solidFill>
                  <a:srgbClr val="FF0000"/>
                </a:solidFill>
                <a:effectLst/>
              </a:rPr>
            </a:br>
            <a:r>
              <a:rPr lang="en-US" sz="1800" b="1" i="1" dirty="0">
                <a:solidFill>
                  <a:srgbClr val="FF0000"/>
                </a:solidFill>
                <a:effectLst/>
              </a:rPr>
              <a:t>Best artifact award at ISCA 2023.</a:t>
            </a:r>
            <a:endParaRPr lang="en-US" sz="1800" b="0" i="0" dirty="0">
              <a:solidFill>
                <a:srgbClr val="FF0000"/>
              </a:solidFill>
              <a:effectLst/>
            </a:endParaRPr>
          </a:p>
          <a:p>
            <a:pPr marL="0" indent="0">
              <a:buNone/>
            </a:pPr>
            <a:br>
              <a:rPr lang="en-US" sz="1800" dirty="0"/>
            </a:br>
            <a:endParaRPr lang="en-US" sz="1800" b="1" dirty="0">
              <a:solidFill>
                <a:srgbClr val="0432FF"/>
              </a:solidFill>
            </a:endParaRPr>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0"/>
          <a:stretch>
            <a:fillRect/>
          </a:stretch>
        </p:blipFill>
        <p:spPr>
          <a:xfrm>
            <a:off x="65384" y="4318640"/>
            <a:ext cx="9036618" cy="2139136"/>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1"/>
          <a:stretch>
            <a:fillRect/>
          </a:stretch>
        </p:blipFill>
        <p:spPr>
          <a:xfrm>
            <a:off x="6429163" y="3524349"/>
            <a:ext cx="2410037" cy="787593"/>
          </a:xfrm>
          <a:prstGeom prst="rect">
            <a:avLst/>
          </a:prstGeom>
        </p:spPr>
      </p:pic>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200</a:t>
            </a:fld>
            <a:endParaRPr lang="en-US" dirty="0"/>
          </a:p>
        </p:txBody>
      </p:sp>
    </p:spTree>
    <p:extLst>
      <p:ext uri="{BB962C8B-B14F-4D97-AF65-F5344CB8AC3E}">
        <p14:creationId xmlns:p14="http://schemas.microsoft.com/office/powerpoint/2010/main" val="54561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5755-A1ED-8FD7-8C73-4E95671779AD}"/>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C57AA59-3233-6B58-546F-A06396E570AE}"/>
              </a:ext>
            </a:extLst>
          </p:cNvPr>
          <p:cNvSpPr txBox="1"/>
          <p:nvPr/>
        </p:nvSpPr>
        <p:spPr>
          <a:xfrm>
            <a:off x="1" y="4799112"/>
            <a:ext cx="9144000" cy="1569660"/>
          </a:xfrm>
          <a:prstGeom prst="rect">
            <a:avLst/>
          </a:prstGeom>
          <a:noFill/>
        </p:spPr>
        <p:txBody>
          <a:bodyPr wrap="square" rtlCol="0">
            <a:spAutoFit/>
          </a:bodyPr>
          <a:lstStyle/>
          <a:p>
            <a:pPr algn="ctr">
              <a:buClr>
                <a:schemeClr val="tx1"/>
              </a:buClr>
            </a:pPr>
            <a:r>
              <a:rPr lang="en-US" sz="2400" dirty="0" err="1">
                <a:latin typeface="Cambria" panose="02040503050406030204" pitchFamily="18" charset="0"/>
              </a:rPr>
              <a:t>RowPress</a:t>
            </a:r>
            <a:r>
              <a:rPr lang="en-US" sz="2400" dirty="0">
                <a:latin typeface="Cambria" panose="02040503050406030204" pitchFamily="18" charset="0"/>
              </a:rPr>
              <a:t> reduces the mean of the distribution with increased </a:t>
            </a:r>
            <a:r>
              <a:rPr lang="en-US" sz="2400" dirty="0" err="1">
                <a:latin typeface="Cambria" panose="02040503050406030204" pitchFamily="18" charset="0"/>
              </a:rPr>
              <a:t>t</a:t>
            </a:r>
            <a:r>
              <a:rPr lang="en-US" sz="2400" baseline="-25000" dirty="0" err="1">
                <a:latin typeface="Cambria" panose="02040503050406030204" pitchFamily="18" charset="0"/>
              </a:rPr>
              <a:t>AggOn</a:t>
            </a:r>
            <a:endParaRPr lang="en-US" sz="2400" b="1" dirty="0">
              <a:latin typeface="Cambria" panose="02040503050406030204" pitchFamily="18" charset="0"/>
            </a:endParaRPr>
          </a:p>
          <a:p>
            <a:pPr algn="ctr">
              <a:buClr>
                <a:schemeClr val="tx1"/>
              </a:buClr>
            </a:pPr>
            <a:endParaRPr lang="en-US" sz="2400" dirty="0">
              <a:latin typeface="Cambria" panose="02040503050406030204" pitchFamily="18" charset="0"/>
            </a:endParaRPr>
          </a:p>
          <a:p>
            <a:pPr algn="ctr">
              <a:buClr>
                <a:schemeClr val="tx1"/>
              </a:buClr>
            </a:pPr>
            <a:r>
              <a:rPr lang="en-US" sz="2400" dirty="0">
                <a:latin typeface="Cambria" panose="02040503050406030204" pitchFamily="18" charset="0"/>
              </a:rPr>
              <a:t>There is still significant variation in the </a:t>
            </a:r>
            <a:r>
              <a:rPr lang="en-US" sz="2400" dirty="0" err="1">
                <a:latin typeface="Cambria" panose="02040503050406030204" pitchFamily="18" charset="0"/>
              </a:rPr>
              <a:t>HC</a:t>
            </a:r>
            <a:r>
              <a:rPr lang="en-US" sz="2400" baseline="-25000" dirty="0" err="1">
                <a:latin typeface="Cambria" panose="02040503050406030204" pitchFamily="18" charset="0"/>
              </a:rPr>
              <a:t>first</a:t>
            </a:r>
            <a:r>
              <a:rPr lang="en-US" sz="2400" dirty="0">
                <a:latin typeface="Cambria" panose="02040503050406030204" pitchFamily="18" charset="0"/>
              </a:rPr>
              <a:t> across rows</a:t>
            </a:r>
            <a:endParaRPr lang="en-US" sz="2400" b="1" dirty="0">
              <a:latin typeface="Cambria" panose="02040503050406030204" pitchFamily="18" charset="0"/>
            </a:endParaRPr>
          </a:p>
          <a:p>
            <a:pPr algn="ctr"/>
            <a:endParaRPr lang="en-US" sz="2400" dirty="0">
              <a:latin typeface="Cambria" panose="02040503050406030204" pitchFamily="18" charset="0"/>
            </a:endParaRPr>
          </a:p>
        </p:txBody>
      </p:sp>
      <p:sp>
        <p:nvSpPr>
          <p:cNvPr id="42" name="Title 1">
            <a:extLst>
              <a:ext uri="{FF2B5EF4-FFF2-40B4-BE49-F238E27FC236}">
                <a16:creationId xmlns:a16="http://schemas.microsoft.com/office/drawing/2014/main" id="{7C5C4796-12C2-98B6-DB22-8B8F26735383}"/>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r>
              <a:rPr lang="en-US" sz="2800" dirty="0">
                <a:solidFill>
                  <a:schemeClr val="accent5">
                    <a:lumMod val="75000"/>
                  </a:schemeClr>
                </a:solidFill>
              </a:rPr>
              <a:t>Effect of </a:t>
            </a:r>
            <a:r>
              <a:rPr lang="en-US" sz="2800" dirty="0" err="1">
                <a:solidFill>
                  <a:schemeClr val="accent5">
                    <a:lumMod val="75000"/>
                  </a:schemeClr>
                </a:solidFill>
              </a:rPr>
              <a:t>RowPress</a:t>
            </a:r>
            <a:r>
              <a:rPr lang="en-US" sz="2800" dirty="0">
                <a:solidFill>
                  <a:schemeClr val="accent5">
                    <a:lumMod val="75000"/>
                  </a:schemeClr>
                </a:solidFill>
              </a:rPr>
              <a:t> on the </a:t>
            </a:r>
            <a:r>
              <a:rPr lang="en-US" sz="2800" dirty="0" err="1">
                <a:solidFill>
                  <a:schemeClr val="accent5">
                    <a:lumMod val="75000"/>
                  </a:schemeClr>
                </a:solidFill>
              </a:rPr>
              <a:t>HC</a:t>
            </a:r>
            <a:r>
              <a:rPr lang="en-US" sz="2800" baseline="-25000" dirty="0" err="1">
                <a:solidFill>
                  <a:schemeClr val="accent5">
                    <a:lumMod val="75000"/>
                  </a:schemeClr>
                </a:solidFill>
              </a:rPr>
              <a:t>first</a:t>
            </a:r>
            <a:r>
              <a:rPr lang="en-US" sz="2800" dirty="0">
                <a:solidFill>
                  <a:schemeClr val="accent5">
                    <a:lumMod val="75000"/>
                  </a:schemeClr>
                </a:solidFill>
              </a:rPr>
              <a:t> Distribution</a:t>
            </a:r>
          </a:p>
        </p:txBody>
      </p:sp>
      <p:sp>
        <p:nvSpPr>
          <p:cNvPr id="2" name="Rectangle 1">
            <a:extLst>
              <a:ext uri="{FF2B5EF4-FFF2-40B4-BE49-F238E27FC236}">
                <a16:creationId xmlns:a16="http://schemas.microsoft.com/office/drawing/2014/main" id="{0A0E2C0C-5729-E9DB-49A4-5BA6E2701116}"/>
              </a:ext>
            </a:extLst>
          </p:cNvPr>
          <p:cNvSpPr/>
          <p:nvPr/>
        </p:nvSpPr>
        <p:spPr>
          <a:xfrm rot="16200000">
            <a:off x="645558" y="2090988"/>
            <a:ext cx="3572601"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Minimum Hammer Count</a:t>
            </a:r>
          </a:p>
          <a:p>
            <a:pPr algn="ctr"/>
            <a:r>
              <a:rPr lang="en-US" sz="2400" dirty="0">
                <a:solidFill>
                  <a:schemeClr val="tx1"/>
                </a:solidFill>
                <a:latin typeface="Cambria" panose="02040503050406030204" pitchFamily="18" charset="0"/>
              </a:rPr>
              <a:t>To Induce the First Bitflip</a:t>
            </a:r>
          </a:p>
          <a:p>
            <a:pPr algn="ctr"/>
            <a:r>
              <a:rPr lang="en-US" sz="2400" dirty="0">
                <a:solidFill>
                  <a:schemeClr val="tx1"/>
                </a:solidFill>
                <a:latin typeface="Cambria" panose="02040503050406030204" pitchFamily="18" charset="0"/>
              </a:rPr>
              <a:t>(</a:t>
            </a:r>
            <a:r>
              <a:rPr lang="en-US" sz="2400" dirty="0" err="1">
                <a:solidFill>
                  <a:schemeClr val="tx1"/>
                </a:solidFill>
                <a:latin typeface="Cambria" panose="02040503050406030204" pitchFamily="18" charset="0"/>
              </a:rPr>
              <a:t>HC</a:t>
            </a:r>
            <a:r>
              <a:rPr lang="en-US" sz="2400" baseline="-25000" dirty="0" err="1">
                <a:solidFill>
                  <a:schemeClr val="tx1"/>
                </a:solidFill>
                <a:latin typeface="Cambria" panose="02040503050406030204" pitchFamily="18" charset="0"/>
              </a:rPr>
              <a:t>first</a:t>
            </a:r>
            <a:r>
              <a:rPr lang="en-US" sz="2400" dirty="0">
                <a:solidFill>
                  <a:schemeClr val="tx1"/>
                </a:solidFill>
                <a:latin typeface="Cambria" panose="02040503050406030204" pitchFamily="18" charset="0"/>
              </a:rPr>
              <a:t>)</a:t>
            </a:r>
          </a:p>
        </p:txBody>
      </p:sp>
      <p:sp>
        <p:nvSpPr>
          <p:cNvPr id="11" name="Rectangle 10">
            <a:extLst>
              <a:ext uri="{FF2B5EF4-FFF2-40B4-BE49-F238E27FC236}">
                <a16:creationId xmlns:a16="http://schemas.microsoft.com/office/drawing/2014/main" id="{F39F2692-1E0C-C0D5-EE13-59A0EEE9238B}"/>
              </a:ext>
            </a:extLst>
          </p:cNvPr>
          <p:cNvSpPr/>
          <p:nvPr/>
        </p:nvSpPr>
        <p:spPr>
          <a:xfrm>
            <a:off x="2576945" y="3893724"/>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3" name="Title 2">
            <a:extLst>
              <a:ext uri="{FF2B5EF4-FFF2-40B4-BE49-F238E27FC236}">
                <a16:creationId xmlns:a16="http://schemas.microsoft.com/office/drawing/2014/main" id="{4DBC03A6-216B-B4E1-29E1-36B0AF46227B}"/>
              </a:ext>
            </a:extLst>
          </p:cNvPr>
          <p:cNvSpPr>
            <a:spLocks noGrp="1"/>
          </p:cNvSpPr>
          <p:nvPr>
            <p:ph type="title"/>
          </p:nvPr>
        </p:nvSpPr>
        <p:spPr/>
        <p:txBody>
          <a:bodyPr>
            <a:normAutofit fontScale="90000"/>
          </a:bodyPr>
          <a:lstStyle/>
          <a:p>
            <a:r>
              <a:rPr lang="en-US" dirty="0"/>
              <a:t>Effect of </a:t>
            </a:r>
            <a:r>
              <a:rPr lang="en-US" dirty="0" err="1"/>
              <a:t>RowPress</a:t>
            </a:r>
            <a:r>
              <a:rPr lang="en-US" dirty="0"/>
              <a:t> on Spatial Variation </a:t>
            </a:r>
            <a:br>
              <a:rPr lang="en-US" dirty="0"/>
            </a:br>
            <a:r>
              <a:rPr lang="en-US" dirty="0"/>
              <a:t>of Read Disturbance Vulnerability across Rows</a:t>
            </a:r>
          </a:p>
        </p:txBody>
      </p:sp>
      <p:sp>
        <p:nvSpPr>
          <p:cNvPr id="5" name="Slide Number Placeholder 3">
            <a:extLst>
              <a:ext uri="{FF2B5EF4-FFF2-40B4-BE49-F238E27FC236}">
                <a16:creationId xmlns:a16="http://schemas.microsoft.com/office/drawing/2014/main" id="{C4EB2F79-05B9-2C2F-5E5A-7A8E65676BE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201</a:t>
            </a:fld>
            <a:endParaRPr lang="en-US" dirty="0"/>
          </a:p>
        </p:txBody>
      </p:sp>
      <p:pic>
        <p:nvPicPr>
          <p:cNvPr id="6" name="Picture 5">
            <a:extLst>
              <a:ext uri="{FF2B5EF4-FFF2-40B4-BE49-F238E27FC236}">
                <a16:creationId xmlns:a16="http://schemas.microsoft.com/office/drawing/2014/main" id="{651934ED-FF7E-0A06-A6C4-E52397827E5A}"/>
              </a:ext>
            </a:extLst>
          </p:cNvPr>
          <p:cNvPicPr>
            <a:picLocks noChangeAspect="1"/>
          </p:cNvPicPr>
          <p:nvPr/>
        </p:nvPicPr>
        <p:blipFill rotWithShape="1">
          <a:blip r:embed="rId3"/>
          <a:srcRect r="67845"/>
          <a:stretch/>
        </p:blipFill>
        <p:spPr>
          <a:xfrm>
            <a:off x="3236599" y="1015774"/>
            <a:ext cx="3254235" cy="3026172"/>
          </a:xfrm>
          <a:prstGeom prst="rect">
            <a:avLst/>
          </a:prstGeom>
        </p:spPr>
      </p:pic>
    </p:spTree>
    <p:extLst>
      <p:ext uri="{BB962C8B-B14F-4D97-AF65-F5344CB8AC3E}">
        <p14:creationId xmlns:p14="http://schemas.microsoft.com/office/powerpoint/2010/main" val="249218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2F3BF-BBBE-7F89-6445-110BF763BA51}"/>
            </a:ext>
          </a:extLst>
        </p:cNvPr>
        <p:cNvGrpSpPr/>
        <p:nvPr/>
      </p:nvGrpSpPr>
      <p:grpSpPr>
        <a:xfrm>
          <a:off x="0" y="0"/>
          <a:ext cx="0" cy="0"/>
          <a:chOff x="0" y="0"/>
          <a:chExt cx="0" cy="0"/>
        </a:xfrm>
      </p:grpSpPr>
      <p:sp>
        <p:nvSpPr>
          <p:cNvPr id="76" name="Rectangle 75">
            <a:extLst>
              <a:ext uri="{FF2B5EF4-FFF2-40B4-BE49-F238E27FC236}">
                <a16:creationId xmlns:a16="http://schemas.microsoft.com/office/drawing/2014/main" id="{A2BB3F62-41AC-ECA0-729C-95EEF04E78D0}"/>
              </a:ext>
            </a:extLst>
          </p:cNvPr>
          <p:cNvSpPr/>
          <p:nvPr/>
        </p:nvSpPr>
        <p:spPr>
          <a:xfrm>
            <a:off x="0" y="4551249"/>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Bitflips occur at </a:t>
            </a:r>
            <a:r>
              <a:rPr lang="en-US" sz="2400" b="1" dirty="0">
                <a:solidFill>
                  <a:srgbClr val="C00000"/>
                </a:solidFill>
                <a:latin typeface="Cambria" panose="02040503050406030204" pitchFamily="18" charset="0"/>
              </a:rPr>
              <a:t>lower hammer counts </a:t>
            </a:r>
            <a:r>
              <a:rPr lang="en-US" sz="2400" dirty="0">
                <a:solidFill>
                  <a:schemeClr val="tx1"/>
                </a:solidFill>
                <a:latin typeface="Cambria" panose="02040503050406030204" pitchFamily="18" charset="0"/>
              </a:rPr>
              <a:t>with </a:t>
            </a:r>
            <a:r>
              <a:rPr lang="en-US" sz="2400" dirty="0" err="1">
                <a:solidFill>
                  <a:schemeClr val="tx1"/>
                </a:solidFill>
                <a:latin typeface="Cambria" panose="02040503050406030204" pitchFamily="18" charset="0"/>
              </a:rPr>
              <a:t>RowPress</a:t>
            </a:r>
            <a:r>
              <a:rPr lang="en-US" sz="2400" dirty="0">
                <a:solidFill>
                  <a:schemeClr val="tx1"/>
                </a:solidFill>
                <a:latin typeface="Cambria" panose="02040503050406030204" pitchFamily="18" charset="0"/>
              </a:rPr>
              <a:t> </a:t>
            </a:r>
            <a:br>
              <a:rPr lang="en-US" sz="2400" dirty="0">
                <a:solidFill>
                  <a:schemeClr val="tx1"/>
                </a:solidFill>
                <a:latin typeface="Cambria" panose="02040503050406030204" pitchFamily="18" charset="0"/>
              </a:rPr>
            </a:br>
            <a:r>
              <a:rPr lang="en-US" sz="2400" dirty="0">
                <a:solidFill>
                  <a:schemeClr val="tx1"/>
                </a:solidFill>
                <a:latin typeface="Cambria" panose="02040503050406030204" pitchFamily="18" charset="0"/>
              </a:rPr>
              <a:t>and these hammer counts still </a:t>
            </a:r>
            <a:r>
              <a:rPr lang="en-US" sz="2400" b="1" dirty="0">
                <a:solidFill>
                  <a:srgbClr val="0070C0"/>
                </a:solidFill>
                <a:latin typeface="Cambria" panose="02040503050406030204" pitchFamily="18" charset="0"/>
              </a:rPr>
              <a:t>significantly vary </a:t>
            </a:r>
            <a:r>
              <a:rPr lang="en-US" sz="2400" dirty="0">
                <a:solidFill>
                  <a:schemeClr val="tx1"/>
                </a:solidFill>
                <a:latin typeface="Cambria" panose="02040503050406030204" pitchFamily="18" charset="0"/>
              </a:rPr>
              <a:t>across DRAM rows</a:t>
            </a:r>
            <a:endParaRPr lang="en-US" sz="2400" b="1" dirty="0">
              <a:solidFill>
                <a:srgbClr val="C00000"/>
              </a:solidFill>
              <a:latin typeface="Cambria" panose="02040503050406030204" pitchFamily="18" charset="0"/>
            </a:endParaRPr>
          </a:p>
        </p:txBody>
      </p:sp>
      <p:pic>
        <p:nvPicPr>
          <p:cNvPr id="8" name="Picture 7">
            <a:extLst>
              <a:ext uri="{FF2B5EF4-FFF2-40B4-BE49-F238E27FC236}">
                <a16:creationId xmlns:a16="http://schemas.microsoft.com/office/drawing/2014/main" id="{4845D84B-93CE-0F8E-580F-264C61B896C7}"/>
              </a:ext>
            </a:extLst>
          </p:cNvPr>
          <p:cNvPicPr>
            <a:picLocks noChangeAspect="1"/>
          </p:cNvPicPr>
          <p:nvPr/>
        </p:nvPicPr>
        <p:blipFill>
          <a:blip r:embed="rId3"/>
          <a:srcRect/>
          <a:stretch/>
        </p:blipFill>
        <p:spPr>
          <a:xfrm>
            <a:off x="1292086" y="1091521"/>
            <a:ext cx="7791382" cy="2329722"/>
          </a:xfrm>
          <a:prstGeom prst="rect">
            <a:avLst/>
          </a:prstGeom>
        </p:spPr>
      </p:pic>
      <p:sp>
        <p:nvSpPr>
          <p:cNvPr id="11" name="Rectangle 10">
            <a:extLst>
              <a:ext uri="{FF2B5EF4-FFF2-40B4-BE49-F238E27FC236}">
                <a16:creationId xmlns:a16="http://schemas.microsoft.com/office/drawing/2014/main" id="{409B9A16-D63E-6912-47E0-6C01E8D7111F}"/>
              </a:ext>
            </a:extLst>
          </p:cNvPr>
          <p:cNvSpPr/>
          <p:nvPr/>
        </p:nvSpPr>
        <p:spPr>
          <a:xfrm>
            <a:off x="543914" y="3359946"/>
            <a:ext cx="8589818" cy="6544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Aggressor Row’s On Time (</a:t>
            </a:r>
            <a:r>
              <a:rPr lang="en-US" dirty="0" err="1">
                <a:solidFill>
                  <a:schemeClr val="tx1"/>
                </a:solidFill>
              </a:rPr>
              <a:t>t</a:t>
            </a:r>
            <a:r>
              <a:rPr lang="en-US" baseline="-25000" dirty="0" err="1">
                <a:solidFill>
                  <a:schemeClr val="tx1"/>
                </a:solidFill>
              </a:rPr>
              <a:t>AggOn</a:t>
            </a:r>
            <a:r>
              <a:rPr lang="en-US" dirty="0">
                <a:solidFill>
                  <a:schemeClr val="tx1"/>
                </a:solidFill>
              </a:rPr>
              <a:t>) (ns)</a:t>
            </a:r>
          </a:p>
        </p:txBody>
      </p:sp>
      <p:sp>
        <p:nvSpPr>
          <p:cNvPr id="2" name="Rectangle 1">
            <a:extLst>
              <a:ext uri="{FF2B5EF4-FFF2-40B4-BE49-F238E27FC236}">
                <a16:creationId xmlns:a16="http://schemas.microsoft.com/office/drawing/2014/main" id="{A6683CD6-FACC-7AC5-4DD9-6E90C16C4A48}"/>
              </a:ext>
            </a:extLst>
          </p:cNvPr>
          <p:cNvSpPr/>
          <p:nvPr/>
        </p:nvSpPr>
        <p:spPr>
          <a:xfrm rot="16200000">
            <a:off x="-782052" y="1871818"/>
            <a:ext cx="2818465"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Minimum Hammer Count</a:t>
            </a:r>
          </a:p>
          <a:p>
            <a:pPr algn="ctr"/>
            <a:r>
              <a:rPr lang="en-US" dirty="0">
                <a:solidFill>
                  <a:schemeClr val="tx1"/>
                </a:solidFill>
                <a:latin typeface="Cambria" panose="02040503050406030204" pitchFamily="18" charset="0"/>
              </a:rPr>
              <a:t>To Induce the First Bitflip</a:t>
            </a:r>
          </a:p>
          <a:p>
            <a:pPr algn="ct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HC</a:t>
            </a:r>
            <a:r>
              <a:rPr lang="en-US" baseline="-25000" dirty="0" err="1">
                <a:solidFill>
                  <a:schemeClr val="tx1"/>
                </a:solidFill>
                <a:latin typeface="Cambria" panose="02040503050406030204" pitchFamily="18" charset="0"/>
              </a:rPr>
              <a:t>first</a:t>
            </a:r>
            <a:r>
              <a:rPr lang="en-US" dirty="0">
                <a:solidFill>
                  <a:schemeClr val="tx1"/>
                </a:solidFill>
                <a:latin typeface="Cambria" panose="02040503050406030204" pitchFamily="18" charset="0"/>
              </a:rPr>
              <a:t>)</a:t>
            </a:r>
          </a:p>
        </p:txBody>
      </p:sp>
      <p:sp>
        <p:nvSpPr>
          <p:cNvPr id="3" name="Rectangle 2">
            <a:extLst>
              <a:ext uri="{FF2B5EF4-FFF2-40B4-BE49-F238E27FC236}">
                <a16:creationId xmlns:a16="http://schemas.microsoft.com/office/drawing/2014/main" id="{4792FB18-2BA2-D020-D2F3-771BA298DFF4}"/>
              </a:ext>
            </a:extLst>
          </p:cNvPr>
          <p:cNvSpPr/>
          <p:nvPr/>
        </p:nvSpPr>
        <p:spPr>
          <a:xfrm>
            <a:off x="2151041" y="3389822"/>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5" name="Title 4">
            <a:extLst>
              <a:ext uri="{FF2B5EF4-FFF2-40B4-BE49-F238E27FC236}">
                <a16:creationId xmlns:a16="http://schemas.microsoft.com/office/drawing/2014/main" id="{D41C1BA1-F7DB-E23F-232E-CB3EFFC9707C}"/>
              </a:ext>
            </a:extLst>
          </p:cNvPr>
          <p:cNvSpPr>
            <a:spLocks noGrp="1"/>
          </p:cNvSpPr>
          <p:nvPr>
            <p:ph type="title"/>
          </p:nvPr>
        </p:nvSpPr>
        <p:spPr/>
        <p:txBody>
          <a:bodyPr>
            <a:normAutofit/>
          </a:bodyPr>
          <a:lstStyle/>
          <a:p>
            <a:r>
              <a:rPr lang="en-US" dirty="0"/>
              <a:t>Effect of </a:t>
            </a:r>
            <a:r>
              <a:rPr lang="en-US" dirty="0" err="1"/>
              <a:t>RowPress</a:t>
            </a:r>
            <a:r>
              <a:rPr lang="en-US" dirty="0"/>
              <a:t> on the </a:t>
            </a:r>
            <a:r>
              <a:rPr lang="en-US" dirty="0" err="1"/>
              <a:t>HCfirst</a:t>
            </a:r>
            <a:r>
              <a:rPr lang="en-US" dirty="0"/>
              <a:t> Distribution</a:t>
            </a:r>
          </a:p>
        </p:txBody>
      </p:sp>
      <p:sp>
        <p:nvSpPr>
          <p:cNvPr id="42" name="Title 1">
            <a:extLst>
              <a:ext uri="{FF2B5EF4-FFF2-40B4-BE49-F238E27FC236}">
                <a16:creationId xmlns:a16="http://schemas.microsoft.com/office/drawing/2014/main" id="{B3109B8D-5D84-419A-3B00-2C33C7A267E3}"/>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12" name="Slide Number Placeholder 3">
            <a:extLst>
              <a:ext uri="{FF2B5EF4-FFF2-40B4-BE49-F238E27FC236}">
                <a16:creationId xmlns:a16="http://schemas.microsoft.com/office/drawing/2014/main" id="{D9E8D019-9C45-ECA5-3709-9F4EEF6AE9F3}"/>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202</a:t>
            </a:fld>
            <a:endParaRPr lang="en-US" dirty="0"/>
          </a:p>
        </p:txBody>
      </p:sp>
    </p:spTree>
    <p:extLst>
      <p:ext uri="{BB962C8B-B14F-4D97-AF65-F5344CB8AC3E}">
        <p14:creationId xmlns:p14="http://schemas.microsoft.com/office/powerpoint/2010/main" val="285072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D2D63-B02A-5B63-B22C-80A5B9F12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BAB720-FAF4-BD4A-D730-5A317619B79D}"/>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93E588C6-68C0-0FAA-269D-3B7112509980}"/>
              </a:ext>
            </a:extLst>
          </p:cNvPr>
          <p:cNvSpPr>
            <a:spLocks noGrp="1"/>
          </p:cNvSpPr>
          <p:nvPr>
            <p:ph type="sldNum" sz="quarter" idx="12"/>
          </p:nvPr>
        </p:nvSpPr>
        <p:spPr/>
        <p:txBody>
          <a:bodyPr/>
          <a:lstStyle/>
          <a:p>
            <a:fld id="{676C2683-0D41-1E45-8714-724CB2570654}" type="slidenum">
              <a:rPr lang="en-US" smtClean="0"/>
              <a:pPr/>
              <a:t>203</a:t>
            </a:fld>
            <a:endParaRPr lang="en-US" dirty="0"/>
          </a:p>
        </p:txBody>
      </p:sp>
      <p:pic>
        <p:nvPicPr>
          <p:cNvPr id="5" name="Picture 4">
            <a:extLst>
              <a:ext uri="{FF2B5EF4-FFF2-40B4-BE49-F238E27FC236}">
                <a16:creationId xmlns:a16="http://schemas.microsoft.com/office/drawing/2014/main" id="{B192587A-FA14-DE14-225A-5B320B5FF5C7}"/>
              </a:ext>
            </a:extLst>
          </p:cNvPr>
          <p:cNvPicPr>
            <a:picLocks noChangeAspect="1"/>
          </p:cNvPicPr>
          <p:nvPr/>
        </p:nvPicPr>
        <p:blipFill rotWithShape="1">
          <a:blip r:embed="rId3"/>
          <a:srcRect l="68195"/>
          <a:stretch/>
        </p:blipFill>
        <p:spPr>
          <a:xfrm>
            <a:off x="2104451" y="1409338"/>
            <a:ext cx="4935098" cy="3397446"/>
          </a:xfrm>
          <a:prstGeom prst="rect">
            <a:avLst/>
          </a:prstGeom>
        </p:spPr>
      </p:pic>
      <p:sp>
        <p:nvSpPr>
          <p:cNvPr id="8" name="TextBox 7">
            <a:extLst>
              <a:ext uri="{FF2B5EF4-FFF2-40B4-BE49-F238E27FC236}">
                <a16:creationId xmlns:a16="http://schemas.microsoft.com/office/drawing/2014/main" id="{1D8380FD-C765-0009-7D25-0A73B267A5A8}"/>
              </a:ext>
            </a:extLst>
          </p:cNvPr>
          <p:cNvSpPr txBox="1"/>
          <p:nvPr/>
        </p:nvSpPr>
        <p:spPr>
          <a:xfrm>
            <a:off x="2854961" y="4750868"/>
            <a:ext cx="4084320" cy="400110"/>
          </a:xfrm>
          <a:prstGeom prst="rect">
            <a:avLst/>
          </a:prstGeom>
          <a:noFill/>
        </p:spPr>
        <p:txBody>
          <a:bodyPr wrap="square" rtlCol="0">
            <a:spAutoFit/>
          </a:bodyPr>
          <a:lstStyle/>
          <a:p>
            <a:pPr algn="ctr"/>
            <a:r>
              <a:rPr lang="en-US" sz="2000" dirty="0">
                <a:latin typeface="Cambria" panose="02040503050406030204" pitchFamily="18" charset="0"/>
              </a:rPr>
              <a:t>F1 score</a:t>
            </a:r>
          </a:p>
        </p:txBody>
      </p:sp>
      <p:sp>
        <p:nvSpPr>
          <p:cNvPr id="9" name="TextBox 8">
            <a:extLst>
              <a:ext uri="{FF2B5EF4-FFF2-40B4-BE49-F238E27FC236}">
                <a16:creationId xmlns:a16="http://schemas.microsoft.com/office/drawing/2014/main" id="{8F20A2DB-1EB7-B00E-6AE1-4CB26EB788EC}"/>
              </a:ext>
            </a:extLst>
          </p:cNvPr>
          <p:cNvSpPr txBox="1"/>
          <p:nvPr/>
        </p:nvSpPr>
        <p:spPr>
          <a:xfrm rot="16200000">
            <a:off x="324998" y="2450955"/>
            <a:ext cx="2825131" cy="707886"/>
          </a:xfrm>
          <a:prstGeom prst="rect">
            <a:avLst/>
          </a:prstGeom>
          <a:noFill/>
        </p:spPr>
        <p:txBody>
          <a:bodyPr wrap="square" rtlCol="0">
            <a:spAutoFit/>
          </a:bodyPr>
          <a:lstStyle/>
          <a:p>
            <a:pPr algn="ctr"/>
            <a:r>
              <a:rPr lang="en-US" sz="2000" dirty="0">
                <a:latin typeface="Cambria" panose="02040503050406030204" pitchFamily="18" charset="0"/>
              </a:rPr>
              <a:t>Cumulative Distribution</a:t>
            </a:r>
          </a:p>
          <a:p>
            <a:pPr algn="ctr"/>
            <a:r>
              <a:rPr lang="en-US" sz="2000" dirty="0">
                <a:latin typeface="Cambria" panose="02040503050406030204" pitchFamily="18" charset="0"/>
              </a:rPr>
              <a:t>of Spatial Features</a:t>
            </a:r>
          </a:p>
        </p:txBody>
      </p:sp>
      <p:grpSp>
        <p:nvGrpSpPr>
          <p:cNvPr id="17" name="Group 16">
            <a:extLst>
              <a:ext uri="{FF2B5EF4-FFF2-40B4-BE49-F238E27FC236}">
                <a16:creationId xmlns:a16="http://schemas.microsoft.com/office/drawing/2014/main" id="{47EBE50E-2C8D-586A-6AFF-08B8D81AB895}"/>
              </a:ext>
            </a:extLst>
          </p:cNvPr>
          <p:cNvGrpSpPr/>
          <p:nvPr/>
        </p:nvGrpSpPr>
        <p:grpSpPr>
          <a:xfrm>
            <a:off x="4051851" y="1023000"/>
            <a:ext cx="2995743" cy="602342"/>
            <a:chOff x="1576253" y="1316100"/>
            <a:chExt cx="2995743" cy="602342"/>
          </a:xfrm>
        </p:grpSpPr>
        <p:sp>
          <p:nvSpPr>
            <p:cNvPr id="18" name="TextBox 17">
              <a:extLst>
                <a:ext uri="{FF2B5EF4-FFF2-40B4-BE49-F238E27FC236}">
                  <a16:creationId xmlns:a16="http://schemas.microsoft.com/office/drawing/2014/main" id="{350437E1-D4C1-7D10-45EB-F8908A0A85CB}"/>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ABDE5D98-647D-65A2-4231-CBDD348B4187}"/>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F73A8B7C-5D0F-627F-BD11-2BD27B774B67}"/>
              </a:ext>
            </a:extLst>
          </p:cNvPr>
          <p:cNvSpPr/>
          <p:nvPr/>
        </p:nvSpPr>
        <p:spPr>
          <a:xfrm>
            <a:off x="7629887"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6FC2169-F5AA-28F3-9D17-45FADAF7A124}"/>
              </a:ext>
            </a:extLst>
          </p:cNvPr>
          <p:cNvSpPr/>
          <p:nvPr/>
        </p:nvSpPr>
        <p:spPr>
          <a:xfrm>
            <a:off x="0" y="5250921"/>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a:solidFill>
                  <a:schemeClr val="tx1"/>
                </a:solidFill>
                <a:latin typeface="Cambria" panose="02040503050406030204" pitchFamily="18" charset="0"/>
              </a:rPr>
              <a:t>No good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grpSp>
        <p:nvGrpSpPr>
          <p:cNvPr id="3" name="Group 2">
            <a:extLst>
              <a:ext uri="{FF2B5EF4-FFF2-40B4-BE49-F238E27FC236}">
                <a16:creationId xmlns:a16="http://schemas.microsoft.com/office/drawing/2014/main" id="{5D3F014B-AA8A-D14E-5379-FAACFF200AE9}"/>
              </a:ext>
            </a:extLst>
          </p:cNvPr>
          <p:cNvGrpSpPr/>
          <p:nvPr/>
        </p:nvGrpSpPr>
        <p:grpSpPr>
          <a:xfrm>
            <a:off x="5765800" y="1836469"/>
            <a:ext cx="3492839" cy="1635213"/>
            <a:chOff x="-3127814" y="1316100"/>
            <a:chExt cx="8991664" cy="1635213"/>
          </a:xfrm>
        </p:grpSpPr>
        <p:sp>
          <p:nvSpPr>
            <p:cNvPr id="12" name="TextBox 11">
              <a:extLst>
                <a:ext uri="{FF2B5EF4-FFF2-40B4-BE49-F238E27FC236}">
                  <a16:creationId xmlns:a16="http://schemas.microsoft.com/office/drawing/2014/main" id="{4E2B92FC-7732-44A8-1B78-B0307F7492AA}"/>
                </a:ext>
              </a:extLst>
            </p:cNvPr>
            <p:cNvSpPr txBox="1"/>
            <p:nvPr/>
          </p:nvSpPr>
          <p:spPr>
            <a:xfrm>
              <a:off x="171927" y="1316100"/>
              <a:ext cx="5691923" cy="1200329"/>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More than 50% of the features have F1 scores larger than 0.1</a:t>
              </a:r>
            </a:p>
          </p:txBody>
        </p:sp>
        <p:cxnSp>
          <p:nvCxnSpPr>
            <p:cNvPr id="14" name="Elbow Connector 13">
              <a:extLst>
                <a:ext uri="{FF2B5EF4-FFF2-40B4-BE49-F238E27FC236}">
                  <a16:creationId xmlns:a16="http://schemas.microsoft.com/office/drawing/2014/main" id="{2FB6257B-E180-2E1E-0B74-6AA51C08E7DA}"/>
                </a:ext>
              </a:extLst>
            </p:cNvPr>
            <p:cNvCxnSpPr>
              <a:cxnSpLocks/>
              <a:stCxn id="22" idx="0"/>
              <a:endCxn id="12" idx="1"/>
            </p:cNvCxnSpPr>
            <p:nvPr/>
          </p:nvCxnSpPr>
          <p:spPr>
            <a:xfrm rot="5400000" flipH="1" flipV="1">
              <a:off x="-1995468" y="783919"/>
              <a:ext cx="1035048" cy="3299740"/>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532163D7-D7C8-84DF-5E18-798B01D433B5}"/>
              </a:ext>
            </a:extLst>
          </p:cNvPr>
          <p:cNvSpPr>
            <a:spLocks noChangeAspect="1"/>
          </p:cNvSpPr>
          <p:nvPr/>
        </p:nvSpPr>
        <p:spPr>
          <a:xfrm>
            <a:off x="5400040" y="3471682"/>
            <a:ext cx="731520" cy="7315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55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1"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534-0EED-A6D4-616D-284759C39B3E}"/>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FE530748-C5E5-1D3D-9B52-C6F7977FCB31}"/>
              </a:ext>
            </a:extLst>
          </p:cNvPr>
          <p:cNvSpPr>
            <a:spLocks noGrp="1"/>
          </p:cNvSpPr>
          <p:nvPr>
            <p:ph type="sldNum" sz="quarter" idx="12"/>
          </p:nvPr>
        </p:nvSpPr>
        <p:spPr/>
        <p:txBody>
          <a:bodyPr/>
          <a:lstStyle/>
          <a:p>
            <a:fld id="{676C2683-0D41-1E45-8714-724CB2570654}" type="slidenum">
              <a:rPr lang="en-US" smtClean="0"/>
              <a:pPr/>
              <a:t>204</a:t>
            </a:fld>
            <a:endParaRPr lang="en-US" dirty="0"/>
          </a:p>
        </p:txBody>
      </p:sp>
      <p:pic>
        <p:nvPicPr>
          <p:cNvPr id="5" name="Picture 4">
            <a:extLst>
              <a:ext uri="{FF2B5EF4-FFF2-40B4-BE49-F238E27FC236}">
                <a16:creationId xmlns:a16="http://schemas.microsoft.com/office/drawing/2014/main" id="{06397BF4-2C99-01B5-85A6-4137B614C203}"/>
              </a:ext>
            </a:extLst>
          </p:cNvPr>
          <p:cNvPicPr>
            <a:picLocks noChangeAspect="1"/>
          </p:cNvPicPr>
          <p:nvPr/>
        </p:nvPicPr>
        <p:blipFill>
          <a:blip r:embed="rId3"/>
          <a:stretch>
            <a:fillRect/>
          </a:stretch>
        </p:blipFill>
        <p:spPr>
          <a:xfrm>
            <a:off x="966652" y="1851515"/>
            <a:ext cx="7908960" cy="1731700"/>
          </a:xfrm>
          <a:prstGeom prst="rect">
            <a:avLst/>
          </a:prstGeom>
        </p:spPr>
      </p:pic>
      <p:sp>
        <p:nvSpPr>
          <p:cNvPr id="6" name="TextBox 5">
            <a:extLst>
              <a:ext uri="{FF2B5EF4-FFF2-40B4-BE49-F238E27FC236}">
                <a16:creationId xmlns:a16="http://schemas.microsoft.com/office/drawing/2014/main" id="{4802BD6C-55CC-4D52-F123-4FB2BAFED051}"/>
              </a:ext>
            </a:extLst>
          </p:cNvPr>
          <p:cNvSpPr txBox="1"/>
          <p:nvPr/>
        </p:nvSpPr>
        <p:spPr>
          <a:xfrm>
            <a:off x="1280160" y="3495489"/>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7" name="TextBox 6">
            <a:extLst>
              <a:ext uri="{FF2B5EF4-FFF2-40B4-BE49-F238E27FC236}">
                <a16:creationId xmlns:a16="http://schemas.microsoft.com/office/drawing/2014/main" id="{9C13D134-E54C-8BA6-88E3-B3288DD74AC0}"/>
              </a:ext>
            </a:extLst>
          </p:cNvPr>
          <p:cNvSpPr txBox="1"/>
          <p:nvPr/>
        </p:nvSpPr>
        <p:spPr>
          <a:xfrm>
            <a:off x="4072045"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8" name="TextBox 7">
            <a:extLst>
              <a:ext uri="{FF2B5EF4-FFF2-40B4-BE49-F238E27FC236}">
                <a16:creationId xmlns:a16="http://schemas.microsoft.com/office/drawing/2014/main" id="{A8A1C1A1-BECB-CDB8-6609-D8367327462D}"/>
              </a:ext>
            </a:extLst>
          </p:cNvPr>
          <p:cNvSpPr txBox="1"/>
          <p:nvPr/>
        </p:nvSpPr>
        <p:spPr>
          <a:xfrm>
            <a:off x="6768137"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9" name="TextBox 8">
            <a:extLst>
              <a:ext uri="{FF2B5EF4-FFF2-40B4-BE49-F238E27FC236}">
                <a16:creationId xmlns:a16="http://schemas.microsoft.com/office/drawing/2014/main" id="{6EB11B37-295F-B659-8C65-6CBE6310C740}"/>
              </a:ext>
            </a:extLst>
          </p:cNvPr>
          <p:cNvSpPr txBox="1"/>
          <p:nvPr/>
        </p:nvSpPr>
        <p:spPr>
          <a:xfrm rot="16200000">
            <a:off x="-524091" y="2133125"/>
            <a:ext cx="2194560" cy="923330"/>
          </a:xfrm>
          <a:prstGeom prst="rect">
            <a:avLst/>
          </a:prstGeom>
          <a:noFill/>
        </p:spPr>
        <p:txBody>
          <a:bodyPr wrap="square" rtlCol="0">
            <a:spAutoFit/>
          </a:bodyPr>
          <a:lstStyle/>
          <a:p>
            <a:pPr algn="ctr"/>
            <a:r>
              <a:rPr lang="en-US" dirty="0">
                <a:latin typeface="Cambria" panose="02040503050406030204" pitchFamily="18" charset="0"/>
              </a:rPr>
              <a:t>Cumulative Distribution of Spatial Features</a:t>
            </a:r>
          </a:p>
        </p:txBody>
      </p:sp>
      <p:grpSp>
        <p:nvGrpSpPr>
          <p:cNvPr id="32" name="Group 31">
            <a:extLst>
              <a:ext uri="{FF2B5EF4-FFF2-40B4-BE49-F238E27FC236}">
                <a16:creationId xmlns:a16="http://schemas.microsoft.com/office/drawing/2014/main" id="{DB130501-57BA-D393-AAD7-3CE1E1B48162}"/>
              </a:ext>
            </a:extLst>
          </p:cNvPr>
          <p:cNvGrpSpPr/>
          <p:nvPr/>
        </p:nvGrpSpPr>
        <p:grpSpPr>
          <a:xfrm>
            <a:off x="2241403" y="2786327"/>
            <a:ext cx="6204823" cy="1520225"/>
            <a:chOff x="2241403" y="2786327"/>
            <a:chExt cx="6204823" cy="1520225"/>
          </a:xfrm>
        </p:grpSpPr>
        <p:sp>
          <p:nvSpPr>
            <p:cNvPr id="10" name="Oval 9">
              <a:extLst>
                <a:ext uri="{FF2B5EF4-FFF2-40B4-BE49-F238E27FC236}">
                  <a16:creationId xmlns:a16="http://schemas.microsoft.com/office/drawing/2014/main" id="{422DF699-C299-A355-A49E-CB121E12321E}"/>
                </a:ext>
              </a:extLst>
            </p:cNvPr>
            <p:cNvSpPr/>
            <p:nvPr/>
          </p:nvSpPr>
          <p:spPr>
            <a:xfrm>
              <a:off x="7958546" y="2786327"/>
              <a:ext cx="487680" cy="496389"/>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8BC666-1CFB-7BA7-9B67-6B990D1C32DA}"/>
                </a:ext>
              </a:extLst>
            </p:cNvPr>
            <p:cNvSpPr txBox="1"/>
            <p:nvPr/>
          </p:nvSpPr>
          <p:spPr>
            <a:xfrm>
              <a:off x="2241403" y="3937220"/>
              <a:ext cx="5970481" cy="369332"/>
            </a:xfrm>
            <a:prstGeom prst="rect">
              <a:avLst/>
            </a:prstGeom>
            <a:noFill/>
          </p:spPr>
          <p:txBody>
            <a:bodyPr wrap="none" rtlCol="0">
              <a:spAutoFit/>
            </a:bodyPr>
            <a:lstStyle/>
            <a:p>
              <a:r>
                <a:rPr lang="en-US" dirty="0">
                  <a:solidFill>
                    <a:srgbClr val="C00000"/>
                  </a:solidFill>
                  <a:latin typeface="Cambria" panose="02040503050406030204" pitchFamily="18" charset="0"/>
                </a:rPr>
                <a:t>A few spatial features from Mfr. S can exhibit F1 score &gt;0.7 </a:t>
              </a:r>
            </a:p>
          </p:txBody>
        </p:sp>
        <p:cxnSp>
          <p:nvCxnSpPr>
            <p:cNvPr id="13" name="Elbow Connector 12">
              <a:extLst>
                <a:ext uri="{FF2B5EF4-FFF2-40B4-BE49-F238E27FC236}">
                  <a16:creationId xmlns:a16="http://schemas.microsoft.com/office/drawing/2014/main" id="{E825617A-A07B-1110-036F-29C8398254B1}"/>
                </a:ext>
              </a:extLst>
            </p:cNvPr>
            <p:cNvCxnSpPr>
              <a:cxnSpLocks/>
              <a:stCxn id="11" idx="3"/>
              <a:endCxn id="10" idx="4"/>
            </p:cNvCxnSpPr>
            <p:nvPr/>
          </p:nvCxnSpPr>
          <p:spPr>
            <a:xfrm flipH="1" flipV="1">
              <a:off x="8202386" y="3282716"/>
              <a:ext cx="9498" cy="839170"/>
            </a:xfrm>
            <a:prstGeom prst="bentConnector4">
              <a:avLst>
                <a:gd name="adj1" fmla="val -2406822"/>
                <a:gd name="adj2" fmla="val 6100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7CA093C-7C2B-13B1-F68D-CAC9A386D9F8}"/>
              </a:ext>
            </a:extLst>
          </p:cNvPr>
          <p:cNvGrpSpPr/>
          <p:nvPr/>
        </p:nvGrpSpPr>
        <p:grpSpPr>
          <a:xfrm>
            <a:off x="3291840" y="1409338"/>
            <a:ext cx="2995743" cy="602342"/>
            <a:chOff x="1576253" y="1316100"/>
            <a:chExt cx="2995743" cy="602342"/>
          </a:xfrm>
        </p:grpSpPr>
        <p:sp>
          <p:nvSpPr>
            <p:cNvPr id="18" name="TextBox 17">
              <a:extLst>
                <a:ext uri="{FF2B5EF4-FFF2-40B4-BE49-F238E27FC236}">
                  <a16:creationId xmlns:a16="http://schemas.microsoft.com/office/drawing/2014/main" id="{14C1B178-9223-3827-C5FD-246C6ABE30A5}"/>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C7093399-480F-C07C-E5EF-32CB2B4AEF32}"/>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Elbow Connector 20">
            <a:extLst>
              <a:ext uri="{FF2B5EF4-FFF2-40B4-BE49-F238E27FC236}">
                <a16:creationId xmlns:a16="http://schemas.microsoft.com/office/drawing/2014/main" id="{A30BEE1E-3F58-FF0D-1570-5E9C9CEA89A6}"/>
              </a:ext>
            </a:extLst>
          </p:cNvPr>
          <p:cNvCxnSpPr>
            <a:cxnSpLocks/>
            <a:stCxn id="18" idx="3"/>
            <a:endCxn id="24" idx="0"/>
          </p:cNvCxnSpPr>
          <p:nvPr/>
        </p:nvCxnSpPr>
        <p:spPr>
          <a:xfrm>
            <a:off x="6287583" y="1594004"/>
            <a:ext cx="1577834" cy="37311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0A86C70-C9D0-A5AE-7DA1-FA4B3FE15470}"/>
              </a:ext>
            </a:extLst>
          </p:cNvPr>
          <p:cNvSpPr/>
          <p:nvPr/>
        </p:nvSpPr>
        <p:spPr>
          <a:xfrm>
            <a:off x="7629887"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A64AB04C-785A-4736-3D35-F42DBAF725DC}"/>
              </a:ext>
            </a:extLst>
          </p:cNvPr>
          <p:cNvCxnSpPr/>
          <p:nvPr/>
        </p:nvCxnSpPr>
        <p:spPr>
          <a:xfrm>
            <a:off x="5242561" y="1722754"/>
            <a:ext cx="0" cy="2575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BA299340-C563-9339-87A4-B9BE6CF6903A}"/>
              </a:ext>
            </a:extLst>
          </p:cNvPr>
          <p:cNvSpPr/>
          <p:nvPr/>
        </p:nvSpPr>
        <p:spPr>
          <a:xfrm>
            <a:off x="0" y="4911370"/>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a:solidFill>
                  <a:schemeClr val="tx1"/>
                </a:solidFill>
                <a:latin typeface="Cambria" panose="02040503050406030204" pitchFamily="18" charset="0"/>
              </a:rPr>
              <a:t>No good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spTree>
    <p:extLst>
      <p:ext uri="{BB962C8B-B14F-4D97-AF65-F5344CB8AC3E}">
        <p14:creationId xmlns:p14="http://schemas.microsoft.com/office/powerpoint/2010/main" val="4410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31"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8876B-8852-3BD9-C9E8-9A7F44B5FDBD}"/>
              </a:ext>
            </a:extLst>
          </p:cNvPr>
          <p:cNvSpPr>
            <a:spLocks noGrp="1"/>
          </p:cNvSpPr>
          <p:nvPr>
            <p:ph type="title"/>
          </p:nvPr>
        </p:nvSpPr>
        <p:spPr/>
        <p:txBody>
          <a:bodyPr/>
          <a:lstStyle/>
          <a:p>
            <a:r>
              <a:rPr lang="en-US" dirty="0"/>
              <a:t>An Outlier Solution: Hydra</a:t>
            </a:r>
          </a:p>
        </p:txBody>
      </p:sp>
      <p:sp>
        <p:nvSpPr>
          <p:cNvPr id="4" name="Slide Number Placeholder 3">
            <a:extLst>
              <a:ext uri="{FF2B5EF4-FFF2-40B4-BE49-F238E27FC236}">
                <a16:creationId xmlns:a16="http://schemas.microsoft.com/office/drawing/2014/main" id="{218B5F82-3EED-742C-838E-A1233DD05133}"/>
              </a:ext>
            </a:extLst>
          </p:cNvPr>
          <p:cNvSpPr>
            <a:spLocks noGrp="1"/>
          </p:cNvSpPr>
          <p:nvPr>
            <p:ph type="sldNum" sz="quarter" idx="12"/>
          </p:nvPr>
        </p:nvSpPr>
        <p:spPr/>
        <p:txBody>
          <a:bodyPr/>
          <a:lstStyle/>
          <a:p>
            <a:fld id="{676C2683-0D41-1E45-8714-724CB2570654}" type="slidenum">
              <a:rPr lang="en-US" smtClean="0"/>
              <a:pPr/>
              <a:t>205</a:t>
            </a:fld>
            <a:endParaRPr lang="en-US" dirty="0"/>
          </a:p>
        </p:txBody>
      </p:sp>
      <p:pic>
        <p:nvPicPr>
          <p:cNvPr id="5" name="Picture 4">
            <a:extLst>
              <a:ext uri="{FF2B5EF4-FFF2-40B4-BE49-F238E27FC236}">
                <a16:creationId xmlns:a16="http://schemas.microsoft.com/office/drawing/2014/main" id="{7571F6B6-6D3E-CE51-B55D-962EBB5B3CD2}"/>
              </a:ext>
            </a:extLst>
          </p:cNvPr>
          <p:cNvPicPr>
            <a:picLocks noChangeAspect="1"/>
          </p:cNvPicPr>
          <p:nvPr/>
        </p:nvPicPr>
        <p:blipFill>
          <a:blip r:embed="rId2"/>
          <a:stretch>
            <a:fillRect/>
          </a:stretch>
        </p:blipFill>
        <p:spPr>
          <a:xfrm>
            <a:off x="1132114" y="1501388"/>
            <a:ext cx="6093230" cy="3657600"/>
          </a:xfrm>
          <a:prstGeom prst="rect">
            <a:avLst/>
          </a:prstGeom>
        </p:spPr>
      </p:pic>
      <p:sp>
        <p:nvSpPr>
          <p:cNvPr id="6" name="TextBox 5">
            <a:extLst>
              <a:ext uri="{FF2B5EF4-FFF2-40B4-BE49-F238E27FC236}">
                <a16:creationId xmlns:a16="http://schemas.microsoft.com/office/drawing/2014/main" id="{FF9F9B61-F1F7-982B-1D43-BD2B3A941536}"/>
              </a:ext>
            </a:extLst>
          </p:cNvPr>
          <p:cNvSpPr txBox="1"/>
          <p:nvPr/>
        </p:nvSpPr>
        <p:spPr>
          <a:xfrm>
            <a:off x="958778" y="5158988"/>
            <a:ext cx="6946645"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sp>
        <p:nvSpPr>
          <p:cNvPr id="7" name="TextBox 6">
            <a:extLst>
              <a:ext uri="{FF2B5EF4-FFF2-40B4-BE49-F238E27FC236}">
                <a16:creationId xmlns:a16="http://schemas.microsoft.com/office/drawing/2014/main" id="{6C2E7B70-DEAB-BF01-01AF-45F6E6BCCB10}"/>
              </a:ext>
            </a:extLst>
          </p:cNvPr>
          <p:cNvSpPr txBox="1"/>
          <p:nvPr/>
        </p:nvSpPr>
        <p:spPr>
          <a:xfrm rot="16200000">
            <a:off x="-1259109" y="2916474"/>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8" name="TextBox 7">
            <a:extLst>
              <a:ext uri="{FF2B5EF4-FFF2-40B4-BE49-F238E27FC236}">
                <a16:creationId xmlns:a16="http://schemas.microsoft.com/office/drawing/2014/main" id="{1669449C-C52D-FC30-18E5-E6F962D4C8EA}"/>
              </a:ext>
            </a:extLst>
          </p:cNvPr>
          <p:cNvSpPr txBox="1"/>
          <p:nvPr/>
        </p:nvSpPr>
        <p:spPr>
          <a:xfrm>
            <a:off x="3609140" y="3179932"/>
            <a:ext cx="1925720"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Only 3% Speedup</a:t>
            </a:r>
          </a:p>
        </p:txBody>
      </p:sp>
    </p:spTree>
    <p:extLst>
      <p:ext uri="{BB962C8B-B14F-4D97-AF65-F5344CB8AC3E}">
        <p14:creationId xmlns:p14="http://schemas.microsoft.com/office/powerpoint/2010/main" val="26223631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DB5F-016C-9F69-39DF-CFB356C06989}"/>
              </a:ext>
            </a:extLst>
          </p:cNvPr>
          <p:cNvSpPr>
            <a:spLocks noGrp="1"/>
          </p:cNvSpPr>
          <p:nvPr>
            <p:ph type="title"/>
          </p:nvPr>
        </p:nvSpPr>
        <p:spPr/>
        <p:txBody>
          <a:bodyPr/>
          <a:lstStyle/>
          <a:p>
            <a:r>
              <a:rPr lang="en-US" dirty="0"/>
              <a:t>Hydra Mitigation Mechanism</a:t>
            </a:r>
          </a:p>
        </p:txBody>
      </p:sp>
      <p:sp>
        <p:nvSpPr>
          <p:cNvPr id="4" name="Content Placeholder 3">
            <a:extLst>
              <a:ext uri="{FF2B5EF4-FFF2-40B4-BE49-F238E27FC236}">
                <a16:creationId xmlns:a16="http://schemas.microsoft.com/office/drawing/2014/main" id="{F97EE5BE-8C29-B63A-457A-A87CDC260E9A}"/>
              </a:ext>
            </a:extLst>
          </p:cNvPr>
          <p:cNvSpPr>
            <a:spLocks noGrp="1"/>
          </p:cNvSpPr>
          <p:nvPr>
            <p:ph idx="1"/>
          </p:nvPr>
        </p:nvSpPr>
        <p:spPr/>
        <p:txBody>
          <a:bodyPr/>
          <a:lstStyle/>
          <a:p>
            <a:r>
              <a:rPr lang="en-US" dirty="0"/>
              <a:t>Hydra maintains </a:t>
            </a:r>
            <a:r>
              <a:rPr lang="en-US" b="1" dirty="0"/>
              <a:t>a row activation counter for each DRAM row</a:t>
            </a:r>
          </a:p>
          <a:p>
            <a:r>
              <a:rPr lang="en-US" b="1" dirty="0"/>
              <a:t>Stores</a:t>
            </a:r>
            <a:r>
              <a:rPr lang="en-US" dirty="0"/>
              <a:t> these activation counters </a:t>
            </a:r>
            <a:r>
              <a:rPr lang="en-US" b="1" dirty="0"/>
              <a:t>in the DRAM array </a:t>
            </a:r>
          </a:p>
          <a:p>
            <a:r>
              <a:rPr lang="en-US" b="1" dirty="0"/>
              <a:t>Caches</a:t>
            </a:r>
            <a:r>
              <a:rPr lang="en-US" dirty="0"/>
              <a:t> the counters of hot rows </a:t>
            </a:r>
            <a:r>
              <a:rPr lang="en-US" b="1" dirty="0"/>
              <a:t>in the memory controller</a:t>
            </a:r>
          </a:p>
          <a:p>
            <a:r>
              <a:rPr lang="en-US" dirty="0"/>
              <a:t>At low </a:t>
            </a:r>
            <a:r>
              <a:rPr lang="en-US" dirty="0" err="1"/>
              <a:t>HC</a:t>
            </a:r>
            <a:r>
              <a:rPr lang="en-US" baseline="-25000" dirty="0" err="1"/>
              <a:t>first</a:t>
            </a:r>
            <a:r>
              <a:rPr lang="en-US" baseline="-25000" dirty="0"/>
              <a:t> </a:t>
            </a:r>
            <a:r>
              <a:rPr lang="en-US" dirty="0"/>
              <a:t>configurations, </a:t>
            </a:r>
            <a:r>
              <a:rPr lang="en-US" b="1" dirty="0"/>
              <a:t>many rows are hot</a:t>
            </a:r>
          </a:p>
          <a:p>
            <a:r>
              <a:rPr lang="en-US" b="1" dirty="0"/>
              <a:t>Fetching / evicting counters </a:t>
            </a:r>
            <a:r>
              <a:rPr lang="en-US" dirty="0"/>
              <a:t>dominate the performance overhead</a:t>
            </a:r>
          </a:p>
          <a:p>
            <a:r>
              <a:rPr lang="en-US" dirty="0" err="1"/>
              <a:t>Svärd</a:t>
            </a:r>
            <a:r>
              <a:rPr lang="en-US" dirty="0"/>
              <a:t> needs </a:t>
            </a:r>
            <a:r>
              <a:rPr lang="en-US" b="1" dirty="0"/>
              <a:t>further customizations </a:t>
            </a:r>
            <a:r>
              <a:rPr lang="en-US" dirty="0"/>
              <a:t>for Hydra</a:t>
            </a:r>
          </a:p>
          <a:p>
            <a:endParaRPr lang="en-US" dirty="0"/>
          </a:p>
        </p:txBody>
      </p:sp>
      <p:grpSp>
        <p:nvGrpSpPr>
          <p:cNvPr id="8" name="Group 7">
            <a:extLst>
              <a:ext uri="{FF2B5EF4-FFF2-40B4-BE49-F238E27FC236}">
                <a16:creationId xmlns:a16="http://schemas.microsoft.com/office/drawing/2014/main" id="{060A94DA-2073-C34F-ABF2-09E3A92DEFD3}"/>
              </a:ext>
            </a:extLst>
          </p:cNvPr>
          <p:cNvGrpSpPr/>
          <p:nvPr/>
        </p:nvGrpSpPr>
        <p:grpSpPr>
          <a:xfrm>
            <a:off x="1513115" y="3841416"/>
            <a:ext cx="7032171" cy="3045482"/>
            <a:chOff x="1513115" y="3841416"/>
            <a:chExt cx="7032171" cy="3045482"/>
          </a:xfrm>
        </p:grpSpPr>
        <p:sp>
          <p:nvSpPr>
            <p:cNvPr id="7" name="TextBox 6">
              <a:extLst>
                <a:ext uri="{FF2B5EF4-FFF2-40B4-BE49-F238E27FC236}">
                  <a16:creationId xmlns:a16="http://schemas.microsoft.com/office/drawing/2014/main" id="{D380DAD4-A74F-E163-7500-70DF592CABA0}"/>
                </a:ext>
              </a:extLst>
            </p:cNvPr>
            <p:cNvSpPr txBox="1"/>
            <p:nvPr/>
          </p:nvSpPr>
          <p:spPr>
            <a:xfrm>
              <a:off x="1513115" y="6302123"/>
              <a:ext cx="7032171" cy="584775"/>
            </a:xfrm>
            <a:prstGeom prst="rect">
              <a:avLst/>
            </a:prstGeom>
            <a:noFill/>
          </p:spPr>
          <p:txBody>
            <a:bodyPr wrap="square">
              <a:spAutoFit/>
            </a:bodyPr>
            <a:lstStyle/>
            <a:p>
              <a:pPr algn="ctr"/>
              <a:r>
                <a:rPr lang="en-US" sz="1600" b="0" i="0" u="none" strike="noStrike" dirty="0">
                  <a:solidFill>
                    <a:srgbClr val="222222"/>
                  </a:solidFill>
                  <a:effectLst/>
                  <a:latin typeface="Cambria" panose="02040503050406030204" pitchFamily="18" charset="0"/>
                </a:rPr>
                <a:t>Qureshi et al. </a:t>
              </a:r>
              <a:r>
                <a:rPr lang="en-US" sz="1600" b="1" i="0" u="none" strike="noStrike" dirty="0">
                  <a:solidFill>
                    <a:srgbClr val="222222"/>
                  </a:solidFill>
                  <a:effectLst/>
                  <a:latin typeface="Cambria" panose="02040503050406030204" pitchFamily="18" charset="0"/>
                </a:rPr>
                <a:t>"Hydra: Enabling Low-Overhead Mitigation of Row-Hammer </a:t>
              </a:r>
              <a:br>
                <a:rPr lang="en-US" sz="1600" b="1" i="0" u="none" strike="noStrike" dirty="0">
                  <a:solidFill>
                    <a:srgbClr val="222222"/>
                  </a:solidFill>
                  <a:effectLst/>
                  <a:latin typeface="Cambria" panose="02040503050406030204" pitchFamily="18" charset="0"/>
                </a:rPr>
              </a:br>
              <a:r>
                <a:rPr lang="en-US" sz="1600" b="1" i="0" u="none" strike="noStrike" dirty="0">
                  <a:solidFill>
                    <a:srgbClr val="222222"/>
                  </a:solidFill>
                  <a:effectLst/>
                  <a:latin typeface="Cambria" panose="02040503050406030204" pitchFamily="18" charset="0"/>
                </a:rPr>
                <a:t>at </a:t>
              </a:r>
              <a:r>
                <a:rPr lang="en-US" sz="1600" b="1" dirty="0">
                  <a:solidFill>
                    <a:srgbClr val="222222"/>
                  </a:solidFill>
                  <a:latin typeface="Cambria" panose="02040503050406030204" pitchFamily="18" charset="0"/>
                </a:rPr>
                <a:t>U</a:t>
              </a:r>
              <a:r>
                <a:rPr lang="en-US" sz="1600" b="1" i="0" u="none" strike="noStrike" dirty="0">
                  <a:solidFill>
                    <a:srgbClr val="222222"/>
                  </a:solidFill>
                  <a:effectLst/>
                  <a:latin typeface="Cambria" panose="02040503050406030204" pitchFamily="18" charset="0"/>
                </a:rPr>
                <a:t>ltra-Low </a:t>
              </a:r>
              <a:r>
                <a:rPr lang="en-US" sz="1600" b="1" dirty="0">
                  <a:solidFill>
                    <a:srgbClr val="222222"/>
                  </a:solidFill>
                  <a:latin typeface="Cambria" panose="02040503050406030204" pitchFamily="18" charset="0"/>
                </a:rPr>
                <a:t>T</a:t>
              </a:r>
              <a:r>
                <a:rPr lang="en-US" sz="1600" b="1" i="0" u="none" strike="noStrike" dirty="0">
                  <a:solidFill>
                    <a:srgbClr val="222222"/>
                  </a:solidFill>
                  <a:effectLst/>
                  <a:latin typeface="Cambria" panose="02040503050406030204" pitchFamily="18" charset="0"/>
                </a:rPr>
                <a:t>hresholds via Hybrid </a:t>
              </a:r>
              <a:r>
                <a:rPr lang="en-US" sz="1600" b="1" dirty="0">
                  <a:solidFill>
                    <a:srgbClr val="222222"/>
                  </a:solidFill>
                  <a:latin typeface="Cambria" panose="02040503050406030204" pitchFamily="18" charset="0"/>
                </a:rPr>
                <a:t>T</a:t>
              </a:r>
              <a:r>
                <a:rPr lang="en-US" sz="1600" b="1" i="0" u="none" strike="noStrike" dirty="0">
                  <a:solidFill>
                    <a:srgbClr val="222222"/>
                  </a:solidFill>
                  <a:effectLst/>
                  <a:latin typeface="Cambria" panose="02040503050406030204" pitchFamily="18" charset="0"/>
                </a:rPr>
                <a:t>racking," in ISCA, 2022.</a:t>
              </a:r>
              <a:endParaRPr lang="en-US" sz="1600" dirty="0">
                <a:latin typeface="Cambria" panose="02040503050406030204" pitchFamily="18" charset="0"/>
              </a:endParaRPr>
            </a:p>
          </p:txBody>
        </p:sp>
        <p:pic>
          <p:nvPicPr>
            <p:cNvPr id="6" name="Content Placeholder 4">
              <a:extLst>
                <a:ext uri="{FF2B5EF4-FFF2-40B4-BE49-F238E27FC236}">
                  <a16:creationId xmlns:a16="http://schemas.microsoft.com/office/drawing/2014/main" id="{9903B21D-8C0D-2E21-F6D7-DE40DB9C490A}"/>
                </a:ext>
              </a:extLst>
            </p:cNvPr>
            <p:cNvPicPr>
              <a:picLocks noChangeAspect="1"/>
            </p:cNvPicPr>
            <p:nvPr/>
          </p:nvPicPr>
          <p:blipFill rotWithShape="1">
            <a:blip r:embed="rId2"/>
            <a:srcRect b="25283"/>
            <a:stretch/>
          </p:blipFill>
          <p:spPr>
            <a:xfrm>
              <a:off x="1670376" y="3841416"/>
              <a:ext cx="4782844" cy="2460707"/>
            </a:xfrm>
            <a:prstGeom prst="rect">
              <a:avLst/>
            </a:prstGeom>
          </p:spPr>
        </p:pic>
      </p:grpSp>
    </p:spTree>
    <p:extLst>
      <p:ext uri="{BB962C8B-B14F-4D97-AF65-F5344CB8AC3E}">
        <p14:creationId xmlns:p14="http://schemas.microsoft.com/office/powerpoint/2010/main" val="28613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07928-94FC-D65D-0FCD-DF148A08B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D3D6A-7CAB-67DE-3B3F-47E2BF0AFD87}"/>
              </a:ext>
            </a:extLst>
          </p:cNvPr>
          <p:cNvSpPr>
            <a:spLocks noGrp="1"/>
          </p:cNvSpPr>
          <p:nvPr>
            <p:ph type="title"/>
          </p:nvPr>
        </p:nvSpPr>
        <p:spPr/>
        <p:txBody>
          <a:bodyPr>
            <a:normAutofit/>
          </a:bodyPr>
          <a:lstStyle/>
          <a:p>
            <a:r>
              <a:rPr lang="en-US" sz="2800" dirty="0"/>
              <a:t>Conclusion</a:t>
            </a:r>
          </a:p>
        </p:txBody>
      </p:sp>
      <p:sp>
        <p:nvSpPr>
          <p:cNvPr id="4" name="Content Placeholder 3">
            <a:extLst>
              <a:ext uri="{FF2B5EF4-FFF2-40B4-BE49-F238E27FC236}">
                <a16:creationId xmlns:a16="http://schemas.microsoft.com/office/drawing/2014/main" id="{9AEA7976-3743-7049-4BB8-F12627C99F93}"/>
              </a:ext>
            </a:extLst>
          </p:cNvPr>
          <p:cNvSpPr>
            <a:spLocks noGrp="1"/>
          </p:cNvSpPr>
          <p:nvPr>
            <p:ph idx="1"/>
          </p:nvPr>
        </p:nvSpPr>
        <p:spPr/>
        <p:txBody>
          <a:bodyPr>
            <a:normAutofit fontScale="92500" lnSpcReduction="10000"/>
          </a:bodyPr>
          <a:lstStyle/>
          <a:p>
            <a:pPr marL="0" indent="0">
              <a:lnSpc>
                <a:spcPct val="100000"/>
              </a:lnSpc>
              <a:spcBef>
                <a:spcPts val="1200"/>
              </a:spcBef>
              <a:buNone/>
            </a:pPr>
            <a:r>
              <a:rPr lang="en-US" sz="2200" b="1" u="sng" dirty="0">
                <a:solidFill>
                  <a:srgbClr val="002060"/>
                </a:solidFill>
                <a:latin typeface="Cambria"/>
                <a:ea typeface="Cambria"/>
              </a:rPr>
              <a:t>Experimental study</a:t>
            </a:r>
            <a:r>
              <a:rPr lang="en-US" sz="2200" dirty="0">
                <a:solidFill>
                  <a:srgbClr val="002060"/>
                </a:solidFill>
                <a:latin typeface="Cambria"/>
                <a:ea typeface="Cambria"/>
              </a:rPr>
              <a:t>:</a:t>
            </a:r>
            <a:r>
              <a:rPr lang="en-US" sz="2200" dirty="0">
                <a:solidFill>
                  <a:srgbClr val="002060"/>
                </a:solidFill>
                <a:ea typeface="Cambria"/>
              </a:rPr>
              <a:t> </a:t>
            </a:r>
            <a:r>
              <a:rPr lang="en-US" sz="2200" b="1" dirty="0">
                <a:solidFill>
                  <a:srgbClr val="002060"/>
                </a:solidFill>
              </a:rPr>
              <a:t>136 DDR4 DRAM chips </a:t>
            </a:r>
            <a:r>
              <a:rPr lang="en-US" sz="2200" dirty="0">
                <a:solidFill>
                  <a:srgbClr val="002060"/>
                </a:solidFill>
              </a:rPr>
              <a:t>from </a:t>
            </a:r>
            <a:r>
              <a:rPr lang="en-US" sz="2200" b="1" dirty="0">
                <a:solidFill>
                  <a:srgbClr val="002060"/>
                </a:solidFill>
              </a:rPr>
              <a:t>3 major vendors</a:t>
            </a:r>
          </a:p>
          <a:p>
            <a:pPr>
              <a:lnSpc>
                <a:spcPct val="100000"/>
              </a:lnSpc>
              <a:spcBef>
                <a:spcPts val="600"/>
              </a:spcBef>
            </a:pPr>
            <a:r>
              <a:rPr lang="en-US" sz="2200" dirty="0">
                <a:solidFill>
                  <a:srgbClr val="002060"/>
                </a:solidFill>
              </a:rPr>
              <a:t>A </a:t>
            </a:r>
            <a:r>
              <a:rPr lang="en-US" sz="2200" b="1" dirty="0">
                <a:solidFill>
                  <a:srgbClr val="002060"/>
                </a:solidFill>
              </a:rPr>
              <a:t>large variation </a:t>
            </a:r>
            <a:r>
              <a:rPr lang="en-US" sz="2200" dirty="0">
                <a:solidFill>
                  <a:srgbClr val="002060"/>
                </a:solidFill>
              </a:rPr>
              <a:t>in the necessary activation count </a:t>
            </a:r>
            <a:br>
              <a:rPr lang="en-US" sz="2200" dirty="0">
                <a:solidFill>
                  <a:srgbClr val="002060"/>
                </a:solidFill>
              </a:rPr>
            </a:br>
            <a:r>
              <a:rPr lang="en-US" sz="2200" dirty="0">
                <a:solidFill>
                  <a:srgbClr val="002060"/>
                </a:solidFill>
              </a:rPr>
              <a:t>to induce the first bitflip</a:t>
            </a:r>
          </a:p>
          <a:p>
            <a:pPr>
              <a:lnSpc>
                <a:spcPct val="100000"/>
              </a:lnSpc>
              <a:spcBef>
                <a:spcPts val="600"/>
              </a:spcBef>
            </a:pPr>
            <a:r>
              <a:rPr lang="en-US" sz="2200" dirty="0">
                <a:solidFill>
                  <a:srgbClr val="002060"/>
                </a:solidFill>
              </a:rPr>
              <a:t>No strong correlation between a row’s </a:t>
            </a:r>
            <a:r>
              <a:rPr lang="en-US" sz="2200" b="1" dirty="0">
                <a:solidFill>
                  <a:srgbClr val="002060"/>
                </a:solidFill>
              </a:rPr>
              <a:t>spatial features </a:t>
            </a:r>
            <a:br>
              <a:rPr lang="en-US" sz="2200" b="1" dirty="0">
                <a:solidFill>
                  <a:srgbClr val="002060"/>
                </a:solidFill>
              </a:rPr>
            </a:br>
            <a:r>
              <a:rPr lang="en-US" sz="2200" dirty="0">
                <a:solidFill>
                  <a:srgbClr val="002060"/>
                </a:solidFill>
              </a:rPr>
              <a:t>and </a:t>
            </a:r>
            <a:r>
              <a:rPr lang="en-US" sz="2200" b="1" dirty="0">
                <a:solidFill>
                  <a:srgbClr val="002060"/>
                </a:solidFill>
              </a:rPr>
              <a:t>its vulnerability </a:t>
            </a:r>
            <a:r>
              <a:rPr lang="en-US" sz="2200" dirty="0">
                <a:solidFill>
                  <a:srgbClr val="002060"/>
                </a:solidFill>
              </a:rPr>
              <a:t>to read disturbance</a:t>
            </a:r>
            <a:endParaRPr lang="en-US" sz="2200" b="1" u="sng" dirty="0">
              <a:solidFill>
                <a:srgbClr val="002060"/>
              </a:solidFill>
            </a:endParaRPr>
          </a:p>
          <a:p>
            <a:pPr marL="0" indent="0">
              <a:lnSpc>
                <a:spcPct val="100000"/>
              </a:lnSpc>
              <a:spcBef>
                <a:spcPts val="1200"/>
              </a:spcBef>
              <a:buNone/>
            </a:pPr>
            <a:r>
              <a:rPr lang="en-US" sz="2200" b="1" u="sng" dirty="0">
                <a:solidFill>
                  <a:srgbClr val="C00000"/>
                </a:solidFill>
              </a:rPr>
              <a:t>SVÄRD</a:t>
            </a:r>
            <a:r>
              <a:rPr lang="en-US" sz="2200" b="1" dirty="0">
                <a:solidFill>
                  <a:srgbClr val="C00000"/>
                </a:solidFill>
              </a:rPr>
              <a:t>: Dynamically adapts </a:t>
            </a:r>
            <a:r>
              <a:rPr lang="en-US" sz="2200" dirty="0">
                <a:solidFill>
                  <a:srgbClr val="C00000"/>
                </a:solidFill>
              </a:rPr>
              <a:t>the aggressiveness of mitigations</a:t>
            </a:r>
          </a:p>
          <a:p>
            <a:pPr>
              <a:lnSpc>
                <a:spcPct val="100000"/>
              </a:lnSpc>
              <a:spcBef>
                <a:spcPts val="600"/>
              </a:spcBef>
            </a:pPr>
            <a:r>
              <a:rPr lang="en-US" sz="2200" dirty="0">
                <a:solidFill>
                  <a:srgbClr val="C00000"/>
                </a:solidFill>
              </a:rPr>
              <a:t>Implemented in either </a:t>
            </a:r>
            <a:r>
              <a:rPr lang="en-US" sz="2200" b="1" dirty="0">
                <a:solidFill>
                  <a:srgbClr val="C00000"/>
                </a:solidFill>
              </a:rPr>
              <a:t>the DRAM chip </a:t>
            </a:r>
            <a:r>
              <a:rPr lang="en-US" sz="2200" dirty="0">
                <a:solidFill>
                  <a:srgbClr val="C00000"/>
                </a:solidFill>
              </a:rPr>
              <a:t>or</a:t>
            </a:r>
            <a:r>
              <a:rPr lang="en-US" sz="2200" b="1" dirty="0">
                <a:solidFill>
                  <a:srgbClr val="C00000"/>
                </a:solidFill>
              </a:rPr>
              <a:t> the memory controller</a:t>
            </a:r>
          </a:p>
          <a:p>
            <a:pPr>
              <a:lnSpc>
                <a:spcPct val="100000"/>
              </a:lnSpc>
              <a:spcBef>
                <a:spcPts val="600"/>
              </a:spcBef>
            </a:pPr>
            <a:r>
              <a:rPr lang="en-US" sz="2200" dirty="0">
                <a:solidFill>
                  <a:srgbClr val="C00000"/>
                </a:solidFill>
              </a:rPr>
              <a:t>Reduces the performance overheads by</a:t>
            </a:r>
            <a:r>
              <a:rPr lang="en-US" sz="2200" b="1" dirty="0">
                <a:solidFill>
                  <a:srgbClr val="C00000"/>
                </a:solidFill>
              </a:rPr>
              <a:t> 2.4x, 2.7%, 1.6x, and 3.0x</a:t>
            </a:r>
            <a:br>
              <a:rPr lang="en-US" sz="2200" b="1" dirty="0">
                <a:solidFill>
                  <a:srgbClr val="C00000"/>
                </a:solidFill>
              </a:rPr>
            </a:br>
            <a:r>
              <a:rPr lang="en-US" sz="2200" dirty="0">
                <a:solidFill>
                  <a:srgbClr val="C00000"/>
                </a:solidFill>
              </a:rPr>
              <a:t>for</a:t>
            </a:r>
            <a:r>
              <a:rPr lang="en-US" sz="2200" b="1" dirty="0">
                <a:solidFill>
                  <a:srgbClr val="C00000"/>
                </a:solidFill>
              </a:rPr>
              <a:t> BlockHammer, Hydra, PARA, </a:t>
            </a:r>
            <a:r>
              <a:rPr lang="en-US" sz="2200" dirty="0">
                <a:solidFill>
                  <a:srgbClr val="C00000"/>
                </a:solidFill>
              </a:rPr>
              <a:t>and</a:t>
            </a:r>
            <a:r>
              <a:rPr lang="en-US" sz="2200" b="1" dirty="0">
                <a:solidFill>
                  <a:srgbClr val="C00000"/>
                </a:solidFill>
              </a:rPr>
              <a:t> RRS</a:t>
            </a:r>
          </a:p>
          <a:p>
            <a:pPr marL="0" indent="0">
              <a:lnSpc>
                <a:spcPct val="100000"/>
              </a:lnSpc>
              <a:spcBef>
                <a:spcPts val="600"/>
              </a:spcBef>
              <a:buNone/>
            </a:pPr>
            <a:r>
              <a:rPr lang="en-US" sz="2200" b="1" u="sng" dirty="0">
                <a:solidFill>
                  <a:srgbClr val="00B050"/>
                </a:solidFill>
              </a:rPr>
              <a:t>Future Work</a:t>
            </a:r>
            <a:r>
              <a:rPr lang="en-US" sz="2200" b="1" dirty="0">
                <a:solidFill>
                  <a:srgbClr val="00B050"/>
                </a:solidFill>
              </a:rPr>
              <a:t>:</a:t>
            </a:r>
          </a:p>
          <a:p>
            <a:pPr>
              <a:lnSpc>
                <a:spcPct val="100000"/>
              </a:lnSpc>
              <a:spcBef>
                <a:spcPts val="600"/>
              </a:spcBef>
            </a:pPr>
            <a:r>
              <a:rPr lang="en-US" sz="2200" dirty="0">
                <a:solidFill>
                  <a:srgbClr val="00B050"/>
                </a:solidFill>
              </a:rPr>
              <a:t>A </a:t>
            </a:r>
            <a:r>
              <a:rPr lang="en-US" sz="2200" b="1" dirty="0">
                <a:solidFill>
                  <a:srgbClr val="00B050"/>
                </a:solidFill>
              </a:rPr>
              <a:t>deeper understanding </a:t>
            </a:r>
            <a:r>
              <a:rPr lang="en-US" sz="2200" dirty="0">
                <a:solidFill>
                  <a:srgbClr val="00B050"/>
                </a:solidFill>
              </a:rPr>
              <a:t>is needed to account for </a:t>
            </a:r>
            <a:br>
              <a:rPr lang="en-US" sz="2200" dirty="0">
                <a:solidFill>
                  <a:srgbClr val="00B050"/>
                </a:solidFill>
              </a:rPr>
            </a:br>
            <a:r>
              <a:rPr lang="en-US" sz="2200" b="1" dirty="0">
                <a:solidFill>
                  <a:srgbClr val="00B050"/>
                </a:solidFill>
              </a:rPr>
              <a:t>irregularities</a:t>
            </a:r>
            <a:r>
              <a:rPr lang="en-US" sz="2200" dirty="0">
                <a:solidFill>
                  <a:srgbClr val="00B050"/>
                </a:solidFill>
              </a:rPr>
              <a:t> in </a:t>
            </a:r>
            <a:r>
              <a:rPr lang="en-US" sz="2200" b="1" dirty="0">
                <a:solidFill>
                  <a:srgbClr val="00B050"/>
                </a:solidFill>
              </a:rPr>
              <a:t>row and column addresses</a:t>
            </a:r>
            <a:r>
              <a:rPr lang="en-US" sz="2200" dirty="0">
                <a:solidFill>
                  <a:srgbClr val="00B050"/>
                </a:solidFill>
              </a:rPr>
              <a:t> across chips</a:t>
            </a:r>
          </a:p>
          <a:p>
            <a:pPr>
              <a:lnSpc>
                <a:spcPct val="100000"/>
              </a:lnSpc>
              <a:spcBef>
                <a:spcPts val="600"/>
              </a:spcBef>
            </a:pPr>
            <a:r>
              <a:rPr lang="en-US" sz="2200" b="1" dirty="0">
                <a:solidFill>
                  <a:srgbClr val="00B050"/>
                </a:solidFill>
              </a:rPr>
              <a:t>Finding correlations </a:t>
            </a:r>
            <a:r>
              <a:rPr lang="en-US" sz="2200" dirty="0">
                <a:solidFill>
                  <a:srgbClr val="00B050"/>
                </a:solidFill>
              </a:rPr>
              <a:t>is essential </a:t>
            </a:r>
            <a:r>
              <a:rPr lang="en-US" sz="2200" b="1" dirty="0">
                <a:solidFill>
                  <a:srgbClr val="00B050"/>
                </a:solidFill>
              </a:rPr>
              <a:t>to reduce the hardware cost</a:t>
            </a:r>
          </a:p>
          <a:p>
            <a:pPr>
              <a:lnSpc>
                <a:spcPct val="100000"/>
              </a:lnSpc>
              <a:spcBef>
                <a:spcPts val="600"/>
              </a:spcBef>
            </a:pPr>
            <a:r>
              <a:rPr lang="en-US" sz="2200" dirty="0">
                <a:solidFill>
                  <a:srgbClr val="00B050"/>
                </a:solidFill>
              </a:rPr>
              <a:t>Reducing also </a:t>
            </a:r>
            <a:r>
              <a:rPr lang="en-US" sz="2200" b="1" dirty="0">
                <a:solidFill>
                  <a:srgbClr val="00B050"/>
                </a:solidFill>
              </a:rPr>
              <a:t>the hardware cost of defenses</a:t>
            </a:r>
            <a:br>
              <a:rPr lang="en-US" sz="2200" b="1" dirty="0">
                <a:solidFill>
                  <a:srgbClr val="4472C4">
                    <a:lumMod val="75000"/>
                  </a:srgbClr>
                </a:solidFill>
              </a:rPr>
            </a:br>
            <a:endParaRPr lang="en-US" sz="2200" b="1" dirty="0">
              <a:solidFill>
                <a:srgbClr val="70AD47">
                  <a:lumMod val="75000"/>
                </a:srgbClr>
              </a:solidFill>
            </a:endParaRPr>
          </a:p>
          <a:p>
            <a:pPr>
              <a:lnSpc>
                <a:spcPct val="100000"/>
              </a:lnSpc>
              <a:spcBef>
                <a:spcPts val="600"/>
              </a:spcBef>
            </a:pPr>
            <a:endParaRPr lang="en-US" sz="2200" b="1" dirty="0">
              <a:solidFill>
                <a:schemeClr val="accent6">
                  <a:lumMod val="75000"/>
                </a:schemeClr>
              </a:solidFill>
            </a:endParaRPr>
          </a:p>
          <a:p>
            <a:pPr marL="0" indent="0">
              <a:lnSpc>
                <a:spcPct val="100000"/>
              </a:lnSpc>
              <a:spcBef>
                <a:spcPts val="600"/>
              </a:spcBef>
              <a:spcAft>
                <a:spcPts val="1800"/>
              </a:spcAft>
              <a:buNone/>
            </a:pPr>
            <a:endParaRPr lang="en-US" sz="2200" dirty="0">
              <a:solidFill>
                <a:srgbClr val="C00000"/>
              </a:solidFill>
            </a:endParaRPr>
          </a:p>
        </p:txBody>
      </p:sp>
      <p:sp>
        <p:nvSpPr>
          <p:cNvPr id="3" name="Slide Number Placeholder 3">
            <a:extLst>
              <a:ext uri="{FF2B5EF4-FFF2-40B4-BE49-F238E27FC236}">
                <a16:creationId xmlns:a16="http://schemas.microsoft.com/office/drawing/2014/main" id="{97BB8BC1-9FFA-F4C2-CA5C-250C9C08FAA3}"/>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207</a:t>
            </a:fld>
            <a:endParaRPr lang="en-US" dirty="0"/>
          </a:p>
        </p:txBody>
      </p:sp>
    </p:spTree>
    <p:extLst>
      <p:ext uri="{BB962C8B-B14F-4D97-AF65-F5344CB8AC3E}">
        <p14:creationId xmlns:p14="http://schemas.microsoft.com/office/powerpoint/2010/main" val="335466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74C7-9EA5-D633-0120-F5A34CC49655}"/>
              </a:ext>
            </a:extLst>
          </p:cNvPr>
          <p:cNvSpPr>
            <a:spLocks noGrp="1"/>
          </p:cNvSpPr>
          <p:nvPr>
            <p:ph type="title"/>
          </p:nvPr>
        </p:nvSpPr>
        <p:spPr/>
        <p:txBody>
          <a:bodyPr/>
          <a:lstStyle/>
          <a:p>
            <a:r>
              <a:rPr lang="en-US" dirty="0"/>
              <a:t>RowHammer Mitigation across Generations</a:t>
            </a:r>
          </a:p>
        </p:txBody>
      </p:sp>
      <p:pic>
        <p:nvPicPr>
          <p:cNvPr id="4" name="Picture 3">
            <a:extLst>
              <a:ext uri="{FF2B5EF4-FFF2-40B4-BE49-F238E27FC236}">
                <a16:creationId xmlns:a16="http://schemas.microsoft.com/office/drawing/2014/main" id="{17C07CFD-3EDB-CB94-A15D-427481794374}"/>
              </a:ext>
            </a:extLst>
          </p:cNvPr>
          <p:cNvPicPr>
            <a:picLocks noChangeAspect="1"/>
          </p:cNvPicPr>
          <p:nvPr/>
        </p:nvPicPr>
        <p:blipFill rotWithShape="1">
          <a:blip r:embed="rId2"/>
          <a:srcRect l="12390" t="9371" r="9553" b="18975"/>
          <a:stretch/>
        </p:blipFill>
        <p:spPr>
          <a:xfrm>
            <a:off x="1218541" y="1488816"/>
            <a:ext cx="7137584" cy="2184034"/>
          </a:xfrm>
          <a:prstGeom prst="rect">
            <a:avLst/>
          </a:prstGeom>
        </p:spPr>
      </p:pic>
      <p:pic>
        <p:nvPicPr>
          <p:cNvPr id="5" name="Picture 4">
            <a:extLst>
              <a:ext uri="{FF2B5EF4-FFF2-40B4-BE49-F238E27FC236}">
                <a16:creationId xmlns:a16="http://schemas.microsoft.com/office/drawing/2014/main" id="{C26910DD-374F-31B3-63C2-E01DBD101D68}"/>
              </a:ext>
            </a:extLst>
          </p:cNvPr>
          <p:cNvPicPr>
            <a:picLocks noChangeAspect="1"/>
          </p:cNvPicPr>
          <p:nvPr/>
        </p:nvPicPr>
        <p:blipFill rotWithShape="1">
          <a:blip r:embed="rId3"/>
          <a:srcRect l="12257" t="9418" r="9295" b="18927"/>
          <a:stretch/>
        </p:blipFill>
        <p:spPr>
          <a:xfrm>
            <a:off x="1201307" y="1488816"/>
            <a:ext cx="7173209" cy="2184034"/>
          </a:xfrm>
          <a:prstGeom prst="rect">
            <a:avLst/>
          </a:prstGeom>
        </p:spPr>
      </p:pic>
      <p:pic>
        <p:nvPicPr>
          <p:cNvPr id="6" name="Picture 5">
            <a:extLst>
              <a:ext uri="{FF2B5EF4-FFF2-40B4-BE49-F238E27FC236}">
                <a16:creationId xmlns:a16="http://schemas.microsoft.com/office/drawing/2014/main" id="{DE22A5E4-98FA-4581-D0B3-3801209FB8E1}"/>
              </a:ext>
            </a:extLst>
          </p:cNvPr>
          <p:cNvPicPr>
            <a:picLocks noChangeAspect="1"/>
          </p:cNvPicPr>
          <p:nvPr/>
        </p:nvPicPr>
        <p:blipFill rotWithShape="1">
          <a:blip r:embed="rId4"/>
          <a:srcRect l="12318" t="9379" r="9625" b="18966"/>
          <a:stretch/>
        </p:blipFill>
        <p:spPr>
          <a:xfrm>
            <a:off x="1211963" y="1488815"/>
            <a:ext cx="7137583" cy="2184035"/>
          </a:xfrm>
          <a:prstGeom prst="rect">
            <a:avLst/>
          </a:prstGeom>
        </p:spPr>
      </p:pic>
      <p:pic>
        <p:nvPicPr>
          <p:cNvPr id="7" name="Picture 6">
            <a:extLst>
              <a:ext uri="{FF2B5EF4-FFF2-40B4-BE49-F238E27FC236}">
                <a16:creationId xmlns:a16="http://schemas.microsoft.com/office/drawing/2014/main" id="{E3C726B1-A976-6EAF-CAB6-DBCC2907CF0A}"/>
              </a:ext>
            </a:extLst>
          </p:cNvPr>
          <p:cNvPicPr>
            <a:picLocks noChangeAspect="1"/>
          </p:cNvPicPr>
          <p:nvPr/>
        </p:nvPicPr>
        <p:blipFill rotWithShape="1">
          <a:blip r:embed="rId5"/>
          <a:srcRect l="12217" t="8859" r="9714" b="19428"/>
          <a:stretch/>
        </p:blipFill>
        <p:spPr>
          <a:xfrm>
            <a:off x="1199605" y="1474892"/>
            <a:ext cx="7138575" cy="2185845"/>
          </a:xfrm>
          <a:prstGeom prst="rect">
            <a:avLst/>
          </a:prstGeom>
        </p:spPr>
      </p:pic>
      <p:pic>
        <p:nvPicPr>
          <p:cNvPr id="8" name="Picture 7">
            <a:extLst>
              <a:ext uri="{FF2B5EF4-FFF2-40B4-BE49-F238E27FC236}">
                <a16:creationId xmlns:a16="http://schemas.microsoft.com/office/drawing/2014/main" id="{4D561A5E-179B-99DF-E987-C132DB3E2ECB}"/>
              </a:ext>
            </a:extLst>
          </p:cNvPr>
          <p:cNvPicPr>
            <a:picLocks noChangeAspect="1"/>
          </p:cNvPicPr>
          <p:nvPr/>
        </p:nvPicPr>
        <p:blipFill rotWithShape="1">
          <a:blip r:embed="rId6"/>
          <a:srcRect l="12217" t="9196" r="9714" b="19090"/>
          <a:stretch/>
        </p:blipFill>
        <p:spPr>
          <a:xfrm>
            <a:off x="1199605" y="1481199"/>
            <a:ext cx="7138575" cy="2185845"/>
          </a:xfrm>
          <a:prstGeom prst="rect">
            <a:avLst/>
          </a:prstGeom>
        </p:spPr>
      </p:pic>
      <p:pic>
        <p:nvPicPr>
          <p:cNvPr id="9" name="Picture 8">
            <a:extLst>
              <a:ext uri="{FF2B5EF4-FFF2-40B4-BE49-F238E27FC236}">
                <a16:creationId xmlns:a16="http://schemas.microsoft.com/office/drawing/2014/main" id="{B6174134-2F25-1888-29AC-E8B1FDE3E15E}"/>
              </a:ext>
            </a:extLst>
          </p:cNvPr>
          <p:cNvPicPr>
            <a:picLocks noChangeAspect="1"/>
          </p:cNvPicPr>
          <p:nvPr/>
        </p:nvPicPr>
        <p:blipFill rotWithShape="1">
          <a:blip r:embed="rId7"/>
          <a:srcRect l="12218" t="8477" r="9714" b="19869"/>
          <a:stretch/>
        </p:blipFill>
        <p:spPr>
          <a:xfrm>
            <a:off x="1198836" y="1458261"/>
            <a:ext cx="7138577" cy="2184034"/>
          </a:xfrm>
          <a:prstGeom prst="rect">
            <a:avLst/>
          </a:prstGeom>
        </p:spPr>
      </p:pic>
      <p:pic>
        <p:nvPicPr>
          <p:cNvPr id="10" name="Picture 9">
            <a:extLst>
              <a:ext uri="{FF2B5EF4-FFF2-40B4-BE49-F238E27FC236}">
                <a16:creationId xmlns:a16="http://schemas.microsoft.com/office/drawing/2014/main" id="{BEFCBCDF-F939-0E34-75F6-EB6B291FC854}"/>
              </a:ext>
            </a:extLst>
          </p:cNvPr>
          <p:cNvPicPr>
            <a:picLocks noChangeAspect="1"/>
          </p:cNvPicPr>
          <p:nvPr/>
        </p:nvPicPr>
        <p:blipFill rotWithShape="1">
          <a:blip r:embed="rId8"/>
          <a:srcRect l="12161" t="8859" r="9782" b="19428"/>
          <a:stretch/>
        </p:blipFill>
        <p:spPr>
          <a:xfrm>
            <a:off x="1184126" y="1464540"/>
            <a:ext cx="7137583" cy="2185846"/>
          </a:xfrm>
          <a:prstGeom prst="rect">
            <a:avLst/>
          </a:prstGeom>
        </p:spPr>
      </p:pic>
      <p:sp>
        <p:nvSpPr>
          <p:cNvPr id="11" name="TextBox 10">
            <a:extLst>
              <a:ext uri="{FF2B5EF4-FFF2-40B4-BE49-F238E27FC236}">
                <a16:creationId xmlns:a16="http://schemas.microsoft.com/office/drawing/2014/main" id="{52776BA7-0218-E1A3-3545-385DE55216C0}"/>
              </a:ext>
            </a:extLst>
          </p:cNvPr>
          <p:cNvSpPr txBox="1"/>
          <p:nvPr/>
        </p:nvSpPr>
        <p:spPr>
          <a:xfrm>
            <a:off x="159145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2" name="TextBox 11">
            <a:extLst>
              <a:ext uri="{FF2B5EF4-FFF2-40B4-BE49-F238E27FC236}">
                <a16:creationId xmlns:a16="http://schemas.microsoft.com/office/drawing/2014/main" id="{A88B42B1-A51F-99F3-F8D3-1454357DC992}"/>
              </a:ext>
            </a:extLst>
          </p:cNvPr>
          <p:cNvSpPr txBox="1"/>
          <p:nvPr/>
        </p:nvSpPr>
        <p:spPr>
          <a:xfrm>
            <a:off x="3593904"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3" name="TextBox 12">
            <a:extLst>
              <a:ext uri="{FF2B5EF4-FFF2-40B4-BE49-F238E27FC236}">
                <a16:creationId xmlns:a16="http://schemas.microsoft.com/office/drawing/2014/main" id="{0B73DCB0-586C-B73A-319E-FC1E704290D8}"/>
              </a:ext>
            </a:extLst>
          </p:cNvPr>
          <p:cNvSpPr txBox="1"/>
          <p:nvPr/>
        </p:nvSpPr>
        <p:spPr>
          <a:xfrm>
            <a:off x="5611608"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4" name="TextBox 13">
            <a:extLst>
              <a:ext uri="{FF2B5EF4-FFF2-40B4-BE49-F238E27FC236}">
                <a16:creationId xmlns:a16="http://schemas.microsoft.com/office/drawing/2014/main" id="{6AADBB32-C4A1-EE72-1248-3DBD4EBE4DFE}"/>
              </a:ext>
            </a:extLst>
          </p:cNvPr>
          <p:cNvSpPr txBox="1"/>
          <p:nvPr/>
        </p:nvSpPr>
        <p:spPr>
          <a:xfrm>
            <a:off x="766994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15" name="TextBox 14">
            <a:extLst>
              <a:ext uri="{FF2B5EF4-FFF2-40B4-BE49-F238E27FC236}">
                <a16:creationId xmlns:a16="http://schemas.microsoft.com/office/drawing/2014/main" id="{04810EDB-263B-7889-88DF-884B7BE5E124}"/>
              </a:ext>
            </a:extLst>
          </p:cNvPr>
          <p:cNvSpPr txBox="1"/>
          <p:nvPr/>
        </p:nvSpPr>
        <p:spPr>
          <a:xfrm>
            <a:off x="160607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6" name="TextBox 15">
            <a:extLst>
              <a:ext uri="{FF2B5EF4-FFF2-40B4-BE49-F238E27FC236}">
                <a16:creationId xmlns:a16="http://schemas.microsoft.com/office/drawing/2014/main" id="{CD8B0C9F-41C7-F1A4-C165-7690F653A33D}"/>
              </a:ext>
            </a:extLst>
          </p:cNvPr>
          <p:cNvSpPr txBox="1"/>
          <p:nvPr/>
        </p:nvSpPr>
        <p:spPr>
          <a:xfrm>
            <a:off x="3608530"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7" name="TextBox 16">
            <a:extLst>
              <a:ext uri="{FF2B5EF4-FFF2-40B4-BE49-F238E27FC236}">
                <a16:creationId xmlns:a16="http://schemas.microsoft.com/office/drawing/2014/main" id="{7DBDB180-BC2E-82E9-C24C-0B76DAD7F33E}"/>
              </a:ext>
            </a:extLst>
          </p:cNvPr>
          <p:cNvSpPr txBox="1"/>
          <p:nvPr/>
        </p:nvSpPr>
        <p:spPr>
          <a:xfrm>
            <a:off x="5626234"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8" name="TextBox 17">
            <a:extLst>
              <a:ext uri="{FF2B5EF4-FFF2-40B4-BE49-F238E27FC236}">
                <a16:creationId xmlns:a16="http://schemas.microsoft.com/office/drawing/2014/main" id="{328F8FA3-B930-D537-D36F-3AAA7F3B3CC7}"/>
              </a:ext>
            </a:extLst>
          </p:cNvPr>
          <p:cNvSpPr txBox="1"/>
          <p:nvPr/>
        </p:nvSpPr>
        <p:spPr>
          <a:xfrm>
            <a:off x="768456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19" name="Picture 18">
            <a:extLst>
              <a:ext uri="{FF2B5EF4-FFF2-40B4-BE49-F238E27FC236}">
                <a16:creationId xmlns:a16="http://schemas.microsoft.com/office/drawing/2014/main" id="{A427D8BE-AE3D-C4E3-A728-E70D2DDB316D}"/>
              </a:ext>
            </a:extLst>
          </p:cNvPr>
          <p:cNvPicPr>
            <a:picLocks noChangeAspect="1"/>
          </p:cNvPicPr>
          <p:nvPr/>
        </p:nvPicPr>
        <p:blipFill>
          <a:blip r:embed="rId9"/>
          <a:stretch>
            <a:fillRect/>
          </a:stretch>
        </p:blipFill>
        <p:spPr>
          <a:xfrm>
            <a:off x="1176210" y="1163212"/>
            <a:ext cx="7173209" cy="276711"/>
          </a:xfrm>
          <a:prstGeom prst="rect">
            <a:avLst/>
          </a:prstGeom>
        </p:spPr>
      </p:pic>
      <p:grpSp>
        <p:nvGrpSpPr>
          <p:cNvPr id="20" name="Group 19">
            <a:extLst>
              <a:ext uri="{FF2B5EF4-FFF2-40B4-BE49-F238E27FC236}">
                <a16:creationId xmlns:a16="http://schemas.microsoft.com/office/drawing/2014/main" id="{FDCAB6C3-708B-B6C9-A753-887596DC5C0C}"/>
              </a:ext>
            </a:extLst>
          </p:cNvPr>
          <p:cNvGrpSpPr/>
          <p:nvPr/>
        </p:nvGrpSpPr>
        <p:grpSpPr>
          <a:xfrm>
            <a:off x="1909287" y="1488815"/>
            <a:ext cx="2648903" cy="2209853"/>
            <a:chOff x="2127003" y="3624503"/>
            <a:chExt cx="2648903" cy="2209853"/>
          </a:xfrm>
        </p:grpSpPr>
        <p:cxnSp>
          <p:nvCxnSpPr>
            <p:cNvPr id="21" name="Straight Connector 20">
              <a:extLst>
                <a:ext uri="{FF2B5EF4-FFF2-40B4-BE49-F238E27FC236}">
                  <a16:creationId xmlns:a16="http://schemas.microsoft.com/office/drawing/2014/main" id="{769CC9C4-05D5-D704-E4AE-8A87435E46E4}"/>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5C0916-61B9-6416-F69F-E4B1FAD75F87}"/>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ABC1A9-04F1-6C62-A00E-4B8C2476B5D0}"/>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9E076F-4220-990E-6F5D-DB1806C8A937}"/>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8DD1B9-B9DA-EE2D-05DA-EAC533E31A87}"/>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492C6-41FA-0301-3451-39B870F34166}"/>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000073-CAF7-BEC9-DCFB-BDFA842AC4D8}"/>
                </a:ext>
              </a:extLst>
            </p:cNvPr>
            <p:cNvSpPr txBox="1"/>
            <p:nvPr/>
          </p:nvSpPr>
          <p:spPr>
            <a:xfrm rot="16200000">
              <a:off x="1832692" y="5219584"/>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5294"/>
                  </a:solidFill>
                  <a:effectLst/>
                  <a:uLnTx/>
                  <a:uFillTx/>
                  <a:latin typeface="Calibri" panose="020F0502020204030204"/>
                  <a:ea typeface="+mn-ea"/>
                  <a:cs typeface="+mn-cs"/>
                </a:rPr>
                <a:t>DDR3-old</a:t>
              </a:r>
            </a:p>
          </p:txBody>
        </p:sp>
        <p:sp>
          <p:nvSpPr>
            <p:cNvPr id="28" name="TextBox 27">
              <a:extLst>
                <a:ext uri="{FF2B5EF4-FFF2-40B4-BE49-F238E27FC236}">
                  <a16:creationId xmlns:a16="http://schemas.microsoft.com/office/drawing/2014/main" id="{5A76E602-FA0A-346C-B3A3-13C8122A0FE0}"/>
                </a:ext>
              </a:extLst>
            </p:cNvPr>
            <p:cNvSpPr txBox="1"/>
            <p:nvPr/>
          </p:nvSpPr>
          <p:spPr>
            <a:xfrm rot="16200000">
              <a:off x="2760332" y="5191840"/>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A93"/>
                  </a:solidFill>
                  <a:effectLst/>
                  <a:uLnTx/>
                  <a:uFillTx/>
                  <a:latin typeface="Calibri" panose="020F0502020204030204"/>
                  <a:ea typeface="+mn-ea"/>
                  <a:cs typeface="+mn-cs"/>
                </a:rPr>
                <a:t>DDR3-new</a:t>
              </a:r>
            </a:p>
          </p:txBody>
        </p:sp>
        <p:sp>
          <p:nvSpPr>
            <p:cNvPr id="29" name="TextBox 28">
              <a:extLst>
                <a:ext uri="{FF2B5EF4-FFF2-40B4-BE49-F238E27FC236}">
                  <a16:creationId xmlns:a16="http://schemas.microsoft.com/office/drawing/2014/main" id="{CD711298-9277-1BD1-A27D-754FEDCC307A}"/>
                </a:ext>
              </a:extLst>
            </p:cNvPr>
            <p:cNvSpPr txBox="1"/>
            <p:nvPr/>
          </p:nvSpPr>
          <p:spPr>
            <a:xfrm rot="16200000">
              <a:off x="3035208" y="5225082"/>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83E3"/>
                  </a:solidFill>
                  <a:effectLst/>
                  <a:uLnTx/>
                  <a:uFillTx/>
                  <a:latin typeface="Calibri" panose="020F0502020204030204"/>
                  <a:ea typeface="+mn-ea"/>
                  <a:cs typeface="+mn-cs"/>
                </a:rPr>
                <a:t>DDR4-old</a:t>
              </a:r>
            </a:p>
          </p:txBody>
        </p:sp>
        <p:sp>
          <p:nvSpPr>
            <p:cNvPr id="30" name="TextBox 29">
              <a:extLst>
                <a:ext uri="{FF2B5EF4-FFF2-40B4-BE49-F238E27FC236}">
                  <a16:creationId xmlns:a16="http://schemas.microsoft.com/office/drawing/2014/main" id="{9F94ED55-9729-FF33-E4C0-4ED9CE7BE68F}"/>
                </a:ext>
              </a:extLst>
            </p:cNvPr>
            <p:cNvSpPr txBox="1"/>
            <p:nvPr/>
          </p:nvSpPr>
          <p:spPr>
            <a:xfrm rot="16200000">
              <a:off x="3212066" y="5165766"/>
              <a:ext cx="1003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8302E"/>
                  </a:solidFill>
                  <a:effectLst/>
                  <a:uLnTx/>
                  <a:uFillTx/>
                  <a:latin typeface="Calibri" panose="020F0502020204030204"/>
                  <a:ea typeface="+mn-ea"/>
                  <a:cs typeface="+mn-cs"/>
                </a:rPr>
                <a:t>LPDDR4-1x</a:t>
              </a:r>
            </a:p>
          </p:txBody>
        </p:sp>
        <p:sp>
          <p:nvSpPr>
            <p:cNvPr id="31" name="TextBox 30">
              <a:extLst>
                <a:ext uri="{FF2B5EF4-FFF2-40B4-BE49-F238E27FC236}">
                  <a16:creationId xmlns:a16="http://schemas.microsoft.com/office/drawing/2014/main" id="{3AAF2D2B-7DB7-FA67-55FC-07C9718EFFBB}"/>
                </a:ext>
              </a:extLst>
            </p:cNvPr>
            <p:cNvSpPr txBox="1"/>
            <p:nvPr/>
          </p:nvSpPr>
          <p:spPr>
            <a:xfrm rot="16200000">
              <a:off x="3682706" y="5185572"/>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6E"/>
                  </a:solidFill>
                  <a:effectLst/>
                  <a:uLnTx/>
                  <a:uFillTx/>
                  <a:latin typeface="Calibri" panose="020F0502020204030204"/>
                  <a:ea typeface="+mn-ea"/>
                  <a:cs typeface="+mn-cs"/>
                </a:rPr>
                <a:t>DDR4-new</a:t>
              </a:r>
            </a:p>
          </p:txBody>
        </p:sp>
        <p:sp>
          <p:nvSpPr>
            <p:cNvPr id="32" name="TextBox 31">
              <a:extLst>
                <a:ext uri="{FF2B5EF4-FFF2-40B4-BE49-F238E27FC236}">
                  <a16:creationId xmlns:a16="http://schemas.microsoft.com/office/drawing/2014/main" id="{3A250D5E-6686-4FE0-B944-C0185B349F65}"/>
                </a:ext>
              </a:extLst>
            </p:cNvPr>
            <p:cNvSpPr txBox="1"/>
            <p:nvPr/>
          </p:nvSpPr>
          <p:spPr>
            <a:xfrm rot="16200000">
              <a:off x="4118514" y="5170865"/>
              <a:ext cx="10070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26F55"/>
                  </a:solidFill>
                  <a:effectLst/>
                  <a:uLnTx/>
                  <a:uFillTx/>
                  <a:latin typeface="Calibri" panose="020F0502020204030204"/>
                  <a:ea typeface="+mn-ea"/>
                  <a:cs typeface="+mn-cs"/>
                </a:rPr>
                <a:t>LPDDR4-1y</a:t>
              </a:r>
            </a:p>
          </p:txBody>
        </p:sp>
      </p:grpSp>
      <p:sp>
        <p:nvSpPr>
          <p:cNvPr id="33" name="TextBox 32">
            <a:extLst>
              <a:ext uri="{FF2B5EF4-FFF2-40B4-BE49-F238E27FC236}">
                <a16:creationId xmlns:a16="http://schemas.microsoft.com/office/drawing/2014/main" id="{E795C07E-16C6-AADF-63AD-20D5F88F3274}"/>
              </a:ext>
            </a:extLst>
          </p:cNvPr>
          <p:cNvSpPr txBox="1"/>
          <p:nvPr/>
        </p:nvSpPr>
        <p:spPr>
          <a:xfrm>
            <a:off x="6481895" y="2789585"/>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34" name="TextBox 33">
            <a:extLst>
              <a:ext uri="{FF2B5EF4-FFF2-40B4-BE49-F238E27FC236}">
                <a16:creationId xmlns:a16="http://schemas.microsoft.com/office/drawing/2014/main" id="{DC2D237C-8E10-F672-FBAF-DA271239A0CF}"/>
              </a:ext>
            </a:extLst>
          </p:cNvPr>
          <p:cNvSpPr txBox="1"/>
          <p:nvPr/>
        </p:nvSpPr>
        <p:spPr>
          <a:xfrm>
            <a:off x="6585831" y="2058335"/>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35" name="TextBox 34">
            <a:extLst>
              <a:ext uri="{FF2B5EF4-FFF2-40B4-BE49-F238E27FC236}">
                <a16:creationId xmlns:a16="http://schemas.microsoft.com/office/drawing/2014/main" id="{A7E23E07-B938-9F63-AF97-51A5F7E5ACAE}"/>
              </a:ext>
            </a:extLst>
          </p:cNvPr>
          <p:cNvSpPr txBox="1"/>
          <p:nvPr/>
        </p:nvSpPr>
        <p:spPr>
          <a:xfrm>
            <a:off x="7804250" y="1546830"/>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6406335-2D24-517E-1ADD-0BFA2EC16A93}"/>
              </a:ext>
            </a:extLst>
          </p:cNvPr>
          <p:cNvSpPr/>
          <p:nvPr/>
        </p:nvSpPr>
        <p:spPr>
          <a:xfrm>
            <a:off x="7589263" y="1216720"/>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00ED0623-8176-F880-D83C-3EFB4D6153D4}"/>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368214" y="1485120"/>
            <a:ext cx="817522" cy="2695203"/>
          </a:xfrm>
          <a:prstGeom prst="rect">
            <a:avLst/>
          </a:prstGeom>
        </p:spPr>
      </p:pic>
      <p:sp>
        <p:nvSpPr>
          <p:cNvPr id="38" name="TextBox 37">
            <a:extLst>
              <a:ext uri="{FF2B5EF4-FFF2-40B4-BE49-F238E27FC236}">
                <a16:creationId xmlns:a16="http://schemas.microsoft.com/office/drawing/2014/main" id="{72925073-89FE-05AF-099E-BFE7DBAEEE91}"/>
              </a:ext>
            </a:extLst>
          </p:cNvPr>
          <p:cNvSpPr txBox="1"/>
          <p:nvPr/>
        </p:nvSpPr>
        <p:spPr>
          <a:xfrm>
            <a:off x="1561403" y="3860861"/>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cxnSp>
        <p:nvCxnSpPr>
          <p:cNvPr id="45" name="Straight Arrow Connector 44">
            <a:extLst>
              <a:ext uri="{FF2B5EF4-FFF2-40B4-BE49-F238E27FC236}">
                <a16:creationId xmlns:a16="http://schemas.microsoft.com/office/drawing/2014/main" id="{B399A845-45CD-9F21-59A8-BED1818AD63F}"/>
              </a:ext>
            </a:extLst>
          </p:cNvPr>
          <p:cNvCxnSpPr/>
          <p:nvPr/>
        </p:nvCxnSpPr>
        <p:spPr>
          <a:xfrm>
            <a:off x="8374516" y="1546830"/>
            <a:ext cx="0" cy="3077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9DB827C-4B03-3100-BC40-A3EF6871A3C1}"/>
              </a:ext>
            </a:extLst>
          </p:cNvPr>
          <p:cNvSpPr txBox="1"/>
          <p:nvPr/>
        </p:nvSpPr>
        <p:spPr>
          <a:xfrm>
            <a:off x="8380412" y="1485275"/>
            <a:ext cx="683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14%</a:t>
            </a:r>
          </a:p>
        </p:txBody>
      </p:sp>
      <p:sp>
        <p:nvSpPr>
          <p:cNvPr id="52" name="TextBox 51">
            <a:extLst>
              <a:ext uri="{FF2B5EF4-FFF2-40B4-BE49-F238E27FC236}">
                <a16:creationId xmlns:a16="http://schemas.microsoft.com/office/drawing/2014/main" id="{2C90E72D-A43B-399B-49A7-259AC7EB56FB}"/>
              </a:ext>
            </a:extLst>
          </p:cNvPr>
          <p:cNvSpPr txBox="1"/>
          <p:nvPr/>
        </p:nvSpPr>
        <p:spPr>
          <a:xfrm>
            <a:off x="1" y="5528527"/>
            <a:ext cx="88868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webkit-standard"/>
                <a:ea typeface="+mn-ea"/>
                <a:cs typeface="+mn-cs"/>
              </a:rPr>
              <a:t>J. S. Kim, M. Patel, A. G.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Yaglikci</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H. Hassan, R. Azizi, L.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Orosa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and O.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Mutlu</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1" i="0" u="none" strike="noStrike" kern="1200" cap="none" spc="0" normalizeH="0" baseline="0" noProof="0" dirty="0">
                <a:ln>
                  <a:noFill/>
                </a:ln>
                <a:solidFill>
                  <a:srgbClr val="000000"/>
                </a:solidFill>
                <a:effectLst/>
                <a:uLnTx/>
                <a:uFillTx/>
                <a:latin typeface="-webkit-standard"/>
                <a:ea typeface="+mn-ea"/>
                <a:cs typeface="+mn-cs"/>
                <a:hlinkClick r:id="rId11"/>
              </a:rPr>
              <a:t>"Revisiting RowHammer: An Experimental Analysis of Modern Devices and Mitigation Techniques,”</a:t>
            </a:r>
            <a:r>
              <a:rPr kumimoji="0" lang="en-US" sz="1600" b="1"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in </a:t>
            </a:r>
            <a:r>
              <a:rPr kumimoji="0" lang="en-US" sz="1600" b="0" i="1" u="none" strike="noStrike" kern="1200" cap="none" spc="0" normalizeH="0" baseline="0" noProof="0" dirty="0">
                <a:ln>
                  <a:noFill/>
                </a:ln>
                <a:solidFill>
                  <a:srgbClr val="000000"/>
                </a:solidFill>
                <a:effectLst/>
                <a:uLnTx/>
                <a:uFillTx/>
                <a:latin typeface="-webkit-standard"/>
                <a:ea typeface="+mn-ea"/>
                <a:cs typeface="+mn-cs"/>
              </a:rPr>
              <a:t>ISCA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2020.</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362734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176130"/>
            <a:ext cx="9144000" cy="2473836"/>
          </a:xfrm>
          <a:prstGeom prst="rect">
            <a:avLst/>
          </a:prstGeom>
          <a:noFill/>
        </p:spPr>
        <p:txBody>
          <a:bodyPr anchor="ctr">
            <a:noAutofit/>
          </a:bodyPr>
          <a:lstStyle/>
          <a:p>
            <a:pPr algn="ctr">
              <a:lnSpc>
                <a:spcPct val="100000"/>
              </a:lnSpc>
            </a:pPr>
            <a:r>
              <a:rPr lang="en-US" sz="4800" b="1" i="1" dirty="0">
                <a:solidFill>
                  <a:schemeClr val="bg1"/>
                </a:solidFill>
                <a:latin typeface="Cambria"/>
                <a:cs typeface="Cambria"/>
              </a:rPr>
              <a:t>BlockHammer</a:t>
            </a:r>
            <a:br>
              <a:rPr lang="en-US" sz="2000" b="1" i="1" dirty="0">
                <a:solidFill>
                  <a:schemeClr val="bg1"/>
                </a:solidFill>
                <a:latin typeface="Cambria"/>
                <a:cs typeface="Cambria"/>
              </a:rPr>
            </a:br>
            <a:r>
              <a:rPr lang="en-US" sz="700" b="1" i="1" dirty="0">
                <a:solidFill>
                  <a:schemeClr val="bg1"/>
                </a:solidFill>
                <a:latin typeface="Cambria"/>
                <a:cs typeface="Cambria"/>
              </a:rPr>
              <a:t> </a:t>
            </a:r>
            <a:br>
              <a:rPr lang="en-US" sz="3400" b="1" i="1" dirty="0">
                <a:solidFill>
                  <a:schemeClr val="bg1"/>
                </a:solidFill>
                <a:latin typeface="Cambria"/>
                <a:cs typeface="Cambria"/>
              </a:rPr>
            </a:br>
            <a:r>
              <a:rPr lang="en-US" sz="3400" b="1" i="1" dirty="0">
                <a:solidFill>
                  <a:schemeClr val="bg1"/>
                </a:solidFill>
                <a:latin typeface="Cambria"/>
                <a:cs typeface="Cambria"/>
              </a:rPr>
              <a:t>Preventing RowHammer at Low Cost </a:t>
            </a:r>
            <a:br>
              <a:rPr lang="en-US" sz="3400" b="1" i="1" dirty="0">
                <a:solidFill>
                  <a:schemeClr val="bg1"/>
                </a:solidFill>
                <a:latin typeface="Cambria"/>
                <a:cs typeface="Cambria"/>
              </a:rPr>
            </a:br>
            <a:r>
              <a:rPr lang="en-US" sz="3400" b="1" i="1" dirty="0">
                <a:solidFill>
                  <a:schemeClr val="bg1"/>
                </a:solidFill>
                <a:latin typeface="Cambria"/>
                <a:cs typeface="Cambria"/>
              </a:rPr>
              <a:t>by Blacklisting Rapidly-Accessed DRAM Rows</a:t>
            </a:r>
            <a:endParaRPr lang="en-US" sz="3400" b="1" dirty="0">
              <a:solidFill>
                <a:schemeClr val="bg1"/>
              </a:solidFill>
              <a:latin typeface="Cambria"/>
              <a:cs typeface="Cambria"/>
            </a:endParaRPr>
          </a:p>
        </p:txBody>
      </p:sp>
      <p:sp>
        <p:nvSpPr>
          <p:cNvPr id="103" name="Subtitle 2"/>
          <p:cNvSpPr>
            <a:spLocks noGrp="1"/>
          </p:cNvSpPr>
          <p:nvPr>
            <p:ph type="subTitle" idx="4294967295"/>
          </p:nvPr>
        </p:nvSpPr>
        <p:spPr>
          <a:xfrm>
            <a:off x="228600" y="3534081"/>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Jeremie</a:t>
            </a:r>
            <a:r>
              <a:rPr lang="en-US" sz="2400" dirty="0">
                <a:latin typeface="Cambria"/>
                <a:cs typeface="Cambria"/>
              </a:rPr>
              <a:t> S. Kim    </a:t>
            </a:r>
            <a:r>
              <a:rPr lang="en-US" sz="2400" dirty="0" err="1">
                <a:latin typeface="Cambria"/>
                <a:cs typeface="Cambria"/>
              </a:rPr>
              <a:t>Roknoddin</a:t>
            </a:r>
            <a:r>
              <a:rPr lang="en-US" sz="2400" dirty="0">
                <a:latin typeface="Cambria"/>
                <a:cs typeface="Cambria"/>
              </a:rPr>
              <a:t> Azizi</a:t>
            </a:r>
            <a:r>
              <a:rPr lang="en-US" sz="2400" baseline="30000" dirty="0">
                <a:latin typeface="Cambria"/>
                <a:cs typeface="Cambria"/>
              </a:rPr>
              <a:t>	   </a:t>
            </a:r>
          </a:p>
          <a:p>
            <a:pPr marL="0" indent="0" algn="ctr">
              <a:buNone/>
            </a:pP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Lois </a:t>
            </a:r>
            <a:r>
              <a:rPr lang="en-US" sz="2400" dirty="0" err="1">
                <a:latin typeface="Cambria"/>
                <a:cs typeface="Cambria"/>
              </a:rPr>
              <a:t>Orosa</a:t>
            </a:r>
            <a:r>
              <a:rPr lang="en-US" sz="2400" dirty="0">
                <a:latin typeface="Cambria"/>
                <a:cs typeface="Cambria"/>
              </a:rPr>
              <a:t>    Hasan Hassan    </a:t>
            </a:r>
            <a:r>
              <a:rPr lang="en-US" sz="2400" dirty="0" err="1">
                <a:latin typeface="Cambria"/>
                <a:cs typeface="Cambria"/>
              </a:rPr>
              <a:t>Jisung</a:t>
            </a:r>
            <a:r>
              <a:rPr lang="en-US" sz="2400" dirty="0">
                <a:latin typeface="Cambria"/>
                <a:cs typeface="Cambria"/>
              </a:rPr>
              <a:t> Park   </a:t>
            </a:r>
          </a:p>
          <a:p>
            <a:pPr marL="0" indent="0" algn="ctr">
              <a:buNone/>
            </a:pPr>
            <a:r>
              <a:rPr lang="en-US" sz="2400" dirty="0">
                <a:latin typeface="Cambria"/>
                <a:cs typeface="Cambria"/>
              </a:rPr>
              <a:t>Konstantinos </a:t>
            </a:r>
            <a:r>
              <a:rPr lang="en-US" sz="2400" dirty="0" err="1">
                <a:latin typeface="Cambria"/>
                <a:cs typeface="Cambria"/>
              </a:rPr>
              <a:t>Kanellopoulos</a:t>
            </a:r>
            <a:r>
              <a:rPr lang="en-US" sz="2400" dirty="0">
                <a:latin typeface="Cambria"/>
                <a:cs typeface="Cambria"/>
              </a:rPr>
              <a:t>	    Taha </a:t>
            </a:r>
            <a:r>
              <a:rPr lang="en-US" sz="2400" dirty="0" err="1">
                <a:latin typeface="Cambria"/>
                <a:cs typeface="Cambria"/>
              </a:rPr>
              <a:t>Shahroodi</a:t>
            </a:r>
            <a:r>
              <a:rPr lang="en-US" sz="2400" dirty="0">
                <a:latin typeface="Cambria"/>
                <a:cs typeface="Cambria"/>
              </a:rPr>
              <a:t> 	</a:t>
            </a:r>
          </a:p>
          <a:p>
            <a:pPr marL="0" indent="0" algn="ctr">
              <a:buNone/>
            </a:pPr>
            <a:r>
              <a:rPr lang="en-US" sz="2400" dirty="0" err="1">
                <a:latin typeface="Cambria"/>
                <a:cs typeface="Cambria"/>
              </a:rPr>
              <a:t>Saugata</a:t>
            </a:r>
            <a:r>
              <a:rPr lang="en-US" sz="2400" dirty="0">
                <a:latin typeface="Cambria"/>
                <a:cs typeface="Cambria"/>
              </a:rPr>
              <a:t> Ghose</a:t>
            </a:r>
            <a:r>
              <a:rPr lang="en-US" sz="2400" baseline="30000" dirty="0">
                <a:latin typeface="Cambria"/>
                <a:cs typeface="Cambria"/>
              </a:rPr>
              <a:t>* </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br>
              <a:rPr lang="en-US" sz="2400" dirty="0">
                <a:latin typeface="Cambria"/>
                <a:cs typeface="Cambria"/>
              </a:rPr>
            </a:br>
            <a:endParaRPr lang="en-US" sz="2400" dirty="0">
              <a:latin typeface="Cambria"/>
              <a:cs typeface="Cambria"/>
            </a:endParaRP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153" y="5621998"/>
            <a:ext cx="2875694" cy="553229"/>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105638" y="6319261"/>
            <a:ext cx="2423611" cy="416967"/>
          </a:xfrm>
          <a:prstGeom prst="rect">
            <a:avLst/>
          </a:prstGeom>
        </p:spPr>
      </p:pic>
      <p:pic>
        <p:nvPicPr>
          <p:cNvPr id="11" name="Picture 2" descr="University wordmark, orange with blue outline">
            <a:extLst>
              <a:ext uri="{FF2B5EF4-FFF2-40B4-BE49-F238E27FC236}">
                <a16:creationId xmlns:a16="http://schemas.microsoft.com/office/drawing/2014/main" id="{8010E40A-0691-E647-8B0C-334D758EFDC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843888" y="6192456"/>
            <a:ext cx="2071512" cy="5437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9E41F3-F2C6-724E-996E-09EE412AE8B5}"/>
              </a:ext>
            </a:extLst>
          </p:cNvPr>
          <p:cNvSpPr txBox="1"/>
          <p:nvPr/>
        </p:nvSpPr>
        <p:spPr>
          <a:xfrm>
            <a:off x="6614751" y="600779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20172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DD50-05D4-577C-00EC-4BE082E98822}"/>
              </a:ext>
            </a:extLst>
          </p:cNvPr>
          <p:cNvSpPr>
            <a:spLocks noGrp="1"/>
          </p:cNvSpPr>
          <p:nvPr>
            <p:ph type="title"/>
          </p:nvPr>
        </p:nvSpPr>
        <p:spPr/>
        <p:txBody>
          <a:bodyPr>
            <a:normAutofit fontScale="90000"/>
          </a:bodyPr>
          <a:lstStyle/>
          <a:p>
            <a:r>
              <a:rPr lang="en-US" sz="4000" dirty="0"/>
              <a:t>Temperature Study’s Impact:</a:t>
            </a:r>
            <a:br>
              <a:rPr lang="en-US" dirty="0"/>
            </a:br>
            <a:r>
              <a:rPr lang="en-US" dirty="0"/>
              <a:t>Spying on a Machine’s Temperature via RowHammer</a:t>
            </a:r>
          </a:p>
        </p:txBody>
      </p:sp>
      <p:sp>
        <p:nvSpPr>
          <p:cNvPr id="3" name="Content Placeholder 2">
            <a:extLst>
              <a:ext uri="{FF2B5EF4-FFF2-40B4-BE49-F238E27FC236}">
                <a16:creationId xmlns:a16="http://schemas.microsoft.com/office/drawing/2014/main" id="{4B1F9B81-D64C-FB23-AE31-D7392EBE2197}"/>
              </a:ext>
            </a:extLst>
          </p:cNvPr>
          <p:cNvSpPr>
            <a:spLocks noGrp="1"/>
          </p:cNvSpPr>
          <p:nvPr>
            <p:ph idx="1"/>
          </p:nvPr>
        </p:nvSpPr>
        <p:spPr/>
        <p:txBody>
          <a:bodyPr/>
          <a:lstStyle/>
          <a:p>
            <a:r>
              <a:rPr lang="en-US" dirty="0"/>
              <a:t>Observe RowHammer BER to measure </a:t>
            </a:r>
            <a:r>
              <a:rPr lang="en-US" b="1" dirty="0">
                <a:solidFill>
                  <a:srgbClr val="985600"/>
                </a:solidFill>
              </a:rPr>
              <a:t>change in temperature</a:t>
            </a:r>
          </a:p>
          <a:p>
            <a:r>
              <a:rPr lang="en-US" dirty="0"/>
              <a:t>Find canary cells that exhibit erroneous behavior </a:t>
            </a:r>
            <a:br>
              <a:rPr lang="en-US" dirty="0"/>
            </a:br>
            <a:r>
              <a:rPr lang="en-US" dirty="0"/>
              <a:t>at </a:t>
            </a:r>
            <a:r>
              <a:rPr lang="en-US" b="1" dirty="0">
                <a:solidFill>
                  <a:srgbClr val="C00000"/>
                </a:solidFill>
              </a:rPr>
              <a:t>particular temperature points</a:t>
            </a:r>
          </a:p>
          <a:p>
            <a:endParaRPr lang="en-US" b="1" dirty="0">
              <a:solidFill>
                <a:srgbClr val="C00000"/>
              </a:solidFill>
            </a:endParaRPr>
          </a:p>
          <a:p>
            <a:pPr marL="5492750" indent="-171450"/>
            <a:r>
              <a:rPr lang="en-US" dirty="0">
                <a:solidFill>
                  <a:schemeClr val="bg2">
                    <a:lumMod val="25000"/>
                  </a:schemeClr>
                </a:solidFill>
              </a:rPr>
              <a:t>Reverse-engineer the DRAM module’s model</a:t>
            </a:r>
          </a:p>
          <a:p>
            <a:pPr marL="5492750" indent="-171450"/>
            <a:r>
              <a:rPr lang="en-US" dirty="0">
                <a:solidFill>
                  <a:schemeClr val="bg2">
                    <a:lumMod val="25000"/>
                  </a:schemeClr>
                </a:solidFill>
              </a:rPr>
              <a:t>Characterize an identical model in lab</a:t>
            </a:r>
          </a:p>
          <a:p>
            <a:pPr marL="5492750" indent="-171450"/>
            <a:r>
              <a:rPr lang="en-US" dirty="0">
                <a:solidFill>
                  <a:schemeClr val="bg2">
                    <a:lumMod val="25000"/>
                  </a:schemeClr>
                </a:solidFill>
              </a:rPr>
              <a:t>Build a regression model of BER vs temperature</a:t>
            </a:r>
          </a:p>
          <a:p>
            <a:pPr marL="5492750" indent="-171450"/>
            <a:r>
              <a:rPr lang="en-US" dirty="0">
                <a:solidFill>
                  <a:schemeClr val="bg2">
                    <a:lumMod val="25000"/>
                  </a:schemeClr>
                </a:solidFill>
              </a:rPr>
              <a:t>Identify canary cells </a:t>
            </a:r>
          </a:p>
          <a:p>
            <a:pPr marL="5492750" indent="-171450"/>
            <a:r>
              <a:rPr lang="en-US" dirty="0">
                <a:solidFill>
                  <a:schemeClr val="bg2">
                    <a:lumMod val="25000"/>
                  </a:schemeClr>
                </a:solidFill>
              </a:rPr>
              <a:t>Monitor canary cells to identify temperature</a:t>
            </a:r>
          </a:p>
          <a:p>
            <a:pPr marL="5778500" indent="-171450"/>
            <a:endParaRPr lang="en-US" b="1" dirty="0">
              <a:solidFill>
                <a:srgbClr val="C00000"/>
              </a:solidFill>
            </a:endParaRPr>
          </a:p>
        </p:txBody>
      </p:sp>
      <p:sp>
        <p:nvSpPr>
          <p:cNvPr id="4" name="Slide Number Placeholder 3">
            <a:extLst>
              <a:ext uri="{FF2B5EF4-FFF2-40B4-BE49-F238E27FC236}">
                <a16:creationId xmlns:a16="http://schemas.microsoft.com/office/drawing/2014/main" id="{E966E359-EB24-0BF9-E864-EFC1164793DF}"/>
              </a:ext>
            </a:extLst>
          </p:cNvPr>
          <p:cNvSpPr>
            <a:spLocks noGrp="1"/>
          </p:cNvSpPr>
          <p:nvPr>
            <p:ph type="sldNum" sz="quarter" idx="12"/>
          </p:nvPr>
        </p:nvSpPr>
        <p:spPr/>
        <p:txBody>
          <a:bodyPr/>
          <a:lstStyle/>
          <a:p>
            <a:fld id="{676C2683-0D41-1E45-8714-724CB2570654}" type="slidenum">
              <a:rPr lang="en-US" smtClean="0"/>
              <a:pPr/>
              <a:t>21</a:t>
            </a:fld>
            <a:endParaRPr lang="en-US" dirty="0"/>
          </a:p>
        </p:txBody>
      </p:sp>
      <p:pic>
        <p:nvPicPr>
          <p:cNvPr id="7" name="Picture 6">
            <a:extLst>
              <a:ext uri="{FF2B5EF4-FFF2-40B4-BE49-F238E27FC236}">
                <a16:creationId xmlns:a16="http://schemas.microsoft.com/office/drawing/2014/main" id="{7CA0BFF2-07CF-B888-57CC-B95DF210502A}"/>
              </a:ext>
            </a:extLst>
          </p:cNvPr>
          <p:cNvPicPr>
            <a:picLocks noChangeAspect="1"/>
          </p:cNvPicPr>
          <p:nvPr/>
        </p:nvPicPr>
        <p:blipFill>
          <a:blip r:embed="rId2"/>
          <a:stretch>
            <a:fillRect/>
          </a:stretch>
        </p:blipFill>
        <p:spPr>
          <a:xfrm>
            <a:off x="-5" y="2253509"/>
            <a:ext cx="5243517" cy="4048614"/>
          </a:xfrm>
          <a:prstGeom prst="rect">
            <a:avLst/>
          </a:prstGeom>
        </p:spPr>
      </p:pic>
    </p:spTree>
    <p:extLst>
      <p:ext uri="{BB962C8B-B14F-4D97-AF65-F5344CB8AC3E}">
        <p14:creationId xmlns:p14="http://schemas.microsoft.com/office/powerpoint/2010/main" val="55887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B797-2868-B24A-B047-4B34A0CB9F81}"/>
              </a:ext>
            </a:extLst>
          </p:cNvPr>
          <p:cNvSpPr>
            <a:spLocks noGrp="1"/>
          </p:cNvSpPr>
          <p:nvPr>
            <p:ph type="title"/>
          </p:nvPr>
        </p:nvSpPr>
        <p:spPr/>
        <p:txBody>
          <a:bodyPr/>
          <a:lstStyle/>
          <a:p>
            <a:r>
              <a:rPr lang="en-US" dirty="0">
                <a:solidFill>
                  <a:prstClr val="black"/>
                </a:solidFill>
              </a:rPr>
              <a:t>Compatibility </a:t>
            </a:r>
            <a:br>
              <a:rPr lang="en-US" dirty="0">
                <a:solidFill>
                  <a:prstClr val="black"/>
                </a:solidFill>
              </a:rPr>
            </a:br>
            <a:r>
              <a:rPr lang="en-US" sz="2400" dirty="0">
                <a:solidFill>
                  <a:prstClr val="black"/>
                </a:solidFill>
              </a:rPr>
              <a:t>with Commodity DRAM Chips</a:t>
            </a:r>
            <a:endParaRPr lang="en-US" dirty="0"/>
          </a:p>
        </p:txBody>
      </p:sp>
      <p:sp>
        <p:nvSpPr>
          <p:cNvPr id="3" name="Content Placeholder 2">
            <a:extLst>
              <a:ext uri="{FF2B5EF4-FFF2-40B4-BE49-F238E27FC236}">
                <a16:creationId xmlns:a16="http://schemas.microsoft.com/office/drawing/2014/main" id="{3C07419D-A02E-8D4E-BF95-93E369818395}"/>
              </a:ext>
            </a:extLst>
          </p:cNvPr>
          <p:cNvSpPr>
            <a:spLocks noGrp="1"/>
          </p:cNvSpPr>
          <p:nvPr>
            <p:ph idx="1"/>
          </p:nvPr>
        </p:nvSpPr>
        <p:spPr/>
        <p:txBody>
          <a:bodyPr/>
          <a:lstStyle/>
          <a:p>
            <a:pPr marL="0" indent="0">
              <a:buNone/>
            </a:pPr>
            <a:r>
              <a:rPr lang="en-US" sz="2400" dirty="0"/>
              <a:t>Vendors apply in-DRAM mapping for two reasons:</a:t>
            </a:r>
            <a:endParaRPr lang="en-US" sz="2400" b="1" dirty="0"/>
          </a:p>
          <a:p>
            <a:r>
              <a:rPr lang="en-US" sz="2400" b="1" dirty="0">
                <a:solidFill>
                  <a:schemeClr val="accent5">
                    <a:lumMod val="50000"/>
                  </a:schemeClr>
                </a:solidFill>
              </a:rPr>
              <a:t>Design Optimizations:</a:t>
            </a:r>
            <a:r>
              <a:rPr lang="en-US" sz="2400" dirty="0">
                <a:solidFill>
                  <a:schemeClr val="accent5">
                    <a:lumMod val="50000"/>
                  </a:schemeClr>
                </a:solidFill>
              </a:rPr>
              <a:t> By simplifying DRAM circuitry</a:t>
            </a:r>
            <a:br>
              <a:rPr lang="en-US" sz="2400" dirty="0">
                <a:solidFill>
                  <a:schemeClr val="accent5">
                    <a:lumMod val="50000"/>
                  </a:schemeClr>
                </a:solidFill>
              </a:rPr>
            </a:br>
            <a:r>
              <a:rPr lang="en-US" sz="2400" dirty="0">
                <a:solidFill>
                  <a:schemeClr val="accent5">
                    <a:lumMod val="50000"/>
                  </a:schemeClr>
                </a:solidFill>
              </a:rPr>
              <a:t>to provide </a:t>
            </a:r>
            <a:r>
              <a:rPr lang="en-US" sz="2400" dirty="0">
                <a:solidFill>
                  <a:schemeClr val="accent5">
                    <a:lumMod val="50000"/>
                  </a:schemeClr>
                </a:solidFill>
                <a:sym typeface="Wingdings" pitchFamily="2" charset="2"/>
              </a:rPr>
              <a:t>better density, performance, and power</a:t>
            </a:r>
          </a:p>
          <a:p>
            <a:endParaRPr lang="en-US" sz="2400" dirty="0">
              <a:solidFill>
                <a:srgbClr val="00B050"/>
              </a:solidFill>
            </a:endParaRPr>
          </a:p>
          <a:p>
            <a:pPr>
              <a:buClr>
                <a:schemeClr val="tx1"/>
              </a:buClr>
            </a:pPr>
            <a:r>
              <a:rPr lang="en-US" sz="2400" b="1" dirty="0">
                <a:solidFill>
                  <a:schemeClr val="accent2">
                    <a:lumMod val="75000"/>
                  </a:schemeClr>
                </a:solidFill>
              </a:rPr>
              <a:t>Yield Improvement: </a:t>
            </a:r>
            <a:r>
              <a:rPr lang="en-US" sz="2400" dirty="0">
                <a:solidFill>
                  <a:schemeClr val="accent2">
                    <a:lumMod val="75000"/>
                  </a:schemeClr>
                </a:solidFill>
              </a:rPr>
              <a:t>By mapping faulty rows and columns </a:t>
            </a:r>
            <a:br>
              <a:rPr lang="en-US" sz="2400" dirty="0">
                <a:solidFill>
                  <a:schemeClr val="accent2">
                    <a:lumMod val="75000"/>
                  </a:schemeClr>
                </a:solidFill>
              </a:rPr>
            </a:br>
            <a:r>
              <a:rPr lang="en-US" sz="2400" dirty="0">
                <a:solidFill>
                  <a:schemeClr val="accent2">
                    <a:lumMod val="75000"/>
                  </a:schemeClr>
                </a:solidFill>
              </a:rPr>
              <a:t>to redundant ones</a:t>
            </a:r>
            <a:endParaRPr lang="en-US" sz="2400" b="1" dirty="0">
              <a:solidFill>
                <a:schemeClr val="accent2">
                  <a:lumMod val="75000"/>
                </a:schemeClr>
              </a:solidFill>
            </a:endParaRPr>
          </a:p>
          <a:p>
            <a:pPr marL="0" indent="0">
              <a:buNone/>
            </a:pPr>
            <a:endParaRPr lang="en-US" sz="2400" dirty="0"/>
          </a:p>
          <a:p>
            <a:r>
              <a:rPr lang="en-US" sz="2400" dirty="0"/>
              <a:t>In-DRAM mapping scheme includes insights into </a:t>
            </a:r>
            <a:r>
              <a:rPr lang="en-US" sz="2400" b="1" dirty="0">
                <a:solidFill>
                  <a:schemeClr val="accent5">
                    <a:lumMod val="50000"/>
                  </a:schemeClr>
                </a:solidFill>
              </a:rPr>
              <a:t>chip design </a:t>
            </a:r>
            <a:br>
              <a:rPr lang="en-US" sz="2400" b="1" dirty="0">
                <a:solidFill>
                  <a:schemeClr val="accent5">
                    <a:lumMod val="50000"/>
                  </a:schemeClr>
                </a:solidFill>
              </a:rPr>
            </a:br>
            <a:r>
              <a:rPr lang="en-US" sz="2400" dirty="0"/>
              <a:t>and </a:t>
            </a:r>
            <a:r>
              <a:rPr lang="en-US" sz="2400" b="1" dirty="0">
                <a:solidFill>
                  <a:schemeClr val="accent2">
                    <a:lumMod val="75000"/>
                  </a:schemeClr>
                </a:solidFill>
              </a:rPr>
              <a:t>manufacturing quality</a:t>
            </a:r>
            <a:endParaRPr lang="en-US" sz="2400" dirty="0"/>
          </a:p>
        </p:txBody>
      </p:sp>
      <p:sp>
        <p:nvSpPr>
          <p:cNvPr id="5" name="Content Placeholder 2">
            <a:extLst>
              <a:ext uri="{FF2B5EF4-FFF2-40B4-BE49-F238E27FC236}">
                <a16:creationId xmlns:a16="http://schemas.microsoft.com/office/drawing/2014/main" id="{83E6CCCB-9394-2847-A229-147FBA2FB57A}"/>
              </a:ext>
            </a:extLst>
          </p:cNvPr>
          <p:cNvSpPr txBox="1">
            <a:spLocks/>
          </p:cNvSpPr>
          <p:nvPr/>
        </p:nvSpPr>
        <p:spPr>
          <a:xfrm>
            <a:off x="3" y="5272563"/>
            <a:ext cx="9143997" cy="740189"/>
          </a:xfrm>
          <a:prstGeom prst="rect">
            <a:avLst/>
          </a:prstGeom>
          <a:solidFill>
            <a:schemeClr val="bg2"/>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In-DRAM mapping is proprietary information</a:t>
            </a:r>
          </a:p>
        </p:txBody>
      </p:sp>
    </p:spTree>
    <p:extLst>
      <p:ext uri="{BB962C8B-B14F-4D97-AF65-F5344CB8AC3E}">
        <p14:creationId xmlns:p14="http://schemas.microsoft.com/office/powerpoint/2010/main" val="148080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683A-AF24-BE44-AA9A-A709B1AD3A50}"/>
              </a:ext>
            </a:extLst>
          </p:cNvPr>
          <p:cNvSpPr>
            <a:spLocks noGrp="1"/>
          </p:cNvSpPr>
          <p:nvPr>
            <p:ph type="title"/>
          </p:nvPr>
        </p:nvSpPr>
        <p:spPr/>
        <p:txBody>
          <a:bodyPr/>
          <a:lstStyle/>
          <a:p>
            <a:r>
              <a:rPr lang="en-US" sz="3000" b="1" dirty="0"/>
              <a:t>RowHammer Mitigation Approaches</a:t>
            </a:r>
          </a:p>
        </p:txBody>
      </p:sp>
      <p:sp>
        <p:nvSpPr>
          <p:cNvPr id="3" name="Content Placeholder 2">
            <a:extLst>
              <a:ext uri="{FF2B5EF4-FFF2-40B4-BE49-F238E27FC236}">
                <a16:creationId xmlns:a16="http://schemas.microsoft.com/office/drawing/2014/main" id="{5911B6B0-A99C-BE4F-BD83-C04322CB5BFC}"/>
              </a:ext>
            </a:extLst>
          </p:cNvPr>
          <p:cNvSpPr>
            <a:spLocks noGrp="1"/>
          </p:cNvSpPr>
          <p:nvPr>
            <p:ph idx="1"/>
          </p:nvPr>
        </p:nvSpPr>
        <p:spPr>
          <a:xfrm>
            <a:off x="75991" y="940280"/>
            <a:ext cx="8987622" cy="5415436"/>
          </a:xfrm>
        </p:spPr>
        <p:txBody>
          <a:bodyPr>
            <a:normAutofit lnSpcReduction="10000"/>
          </a:bodyPr>
          <a:lstStyle/>
          <a:p>
            <a:r>
              <a:rPr lang="en-US" sz="2800" dirty="0"/>
              <a:t>Increased refresh rate </a:t>
            </a:r>
          </a:p>
          <a:p>
            <a:endParaRPr lang="en-US" sz="2800" dirty="0"/>
          </a:p>
          <a:p>
            <a:endParaRPr lang="en-US" sz="2800" dirty="0"/>
          </a:p>
          <a:p>
            <a:r>
              <a:rPr lang="en-US" sz="2800" dirty="0"/>
              <a:t>Physical isolation</a:t>
            </a:r>
          </a:p>
          <a:p>
            <a:endParaRPr lang="en-US" sz="2800" dirty="0"/>
          </a:p>
          <a:p>
            <a:endParaRPr lang="en-US" sz="2800" dirty="0"/>
          </a:p>
          <a:p>
            <a:endParaRPr lang="en-US" sz="2800" dirty="0"/>
          </a:p>
          <a:p>
            <a:r>
              <a:rPr lang="en-US" sz="2800" dirty="0"/>
              <a:t>Reactive refresh</a:t>
            </a:r>
          </a:p>
          <a:p>
            <a:endParaRPr lang="en-US" sz="2800" dirty="0"/>
          </a:p>
          <a:p>
            <a:endParaRPr lang="en-US" sz="2800" dirty="0"/>
          </a:p>
          <a:p>
            <a:r>
              <a:rPr lang="en-US" sz="2800" dirty="0"/>
              <a:t>Proactive throttling</a:t>
            </a:r>
          </a:p>
        </p:txBody>
      </p:sp>
      <p:sp>
        <p:nvSpPr>
          <p:cNvPr id="4" name="Picture Placeholder 3">
            <a:extLst>
              <a:ext uri="{FF2B5EF4-FFF2-40B4-BE49-F238E27FC236}">
                <a16:creationId xmlns:a16="http://schemas.microsoft.com/office/drawing/2014/main" id="{81D17AF3-F316-E247-A1C9-249FA77B0A03}"/>
              </a:ext>
            </a:extLst>
          </p:cNvPr>
          <p:cNvSpPr>
            <a:spLocks noGrp="1"/>
          </p:cNvSpPr>
          <p:nvPr>
            <p:ph type="pic" sz="quarter" idx="10"/>
          </p:nvPr>
        </p:nvSpPr>
        <p:spPr/>
        <p:txBody>
          <a:bodyPr/>
          <a:lstStyle/>
          <a:p>
            <a:endParaRPr lang="en-US"/>
          </a:p>
        </p:txBody>
      </p:sp>
      <p:pic>
        <p:nvPicPr>
          <p:cNvPr id="1033" name="Picture 1032">
            <a:extLst>
              <a:ext uri="{FF2B5EF4-FFF2-40B4-BE49-F238E27FC236}">
                <a16:creationId xmlns:a16="http://schemas.microsoft.com/office/drawing/2014/main" id="{791D7003-0FBC-3649-929B-9FEB797BC975}"/>
              </a:ext>
            </a:extLst>
          </p:cNvPr>
          <p:cNvPicPr>
            <a:picLocks noChangeAspect="1"/>
          </p:cNvPicPr>
          <p:nvPr/>
        </p:nvPicPr>
        <p:blipFill>
          <a:blip r:embed="rId3"/>
          <a:stretch>
            <a:fillRect/>
          </a:stretch>
        </p:blipFill>
        <p:spPr>
          <a:xfrm>
            <a:off x="75991" y="1485505"/>
            <a:ext cx="3091969" cy="677074"/>
          </a:xfrm>
          <a:prstGeom prst="rect">
            <a:avLst/>
          </a:prstGeom>
        </p:spPr>
      </p:pic>
      <p:pic>
        <p:nvPicPr>
          <p:cNvPr id="1034" name="Picture 1033">
            <a:extLst>
              <a:ext uri="{FF2B5EF4-FFF2-40B4-BE49-F238E27FC236}">
                <a16:creationId xmlns:a16="http://schemas.microsoft.com/office/drawing/2014/main" id="{65444DBE-7039-3243-B14E-9EFB4C633C9A}"/>
              </a:ext>
            </a:extLst>
          </p:cNvPr>
          <p:cNvPicPr>
            <a:picLocks noChangeAspect="1"/>
          </p:cNvPicPr>
          <p:nvPr/>
        </p:nvPicPr>
        <p:blipFill rotWithShape="1">
          <a:blip r:embed="rId4"/>
          <a:srcRect r="10972" b="15197"/>
          <a:stretch/>
        </p:blipFill>
        <p:spPr>
          <a:xfrm>
            <a:off x="3533550" y="1485505"/>
            <a:ext cx="3099247" cy="720627"/>
          </a:xfrm>
          <a:prstGeom prst="rect">
            <a:avLst/>
          </a:prstGeom>
        </p:spPr>
      </p:pic>
      <p:cxnSp>
        <p:nvCxnSpPr>
          <p:cNvPr id="78" name="Straight Arrow Connector 77">
            <a:extLst>
              <a:ext uri="{FF2B5EF4-FFF2-40B4-BE49-F238E27FC236}">
                <a16:creationId xmlns:a16="http://schemas.microsoft.com/office/drawing/2014/main" id="{C5EDEB2F-3962-624D-8FE5-7C0621E7A797}"/>
              </a:ext>
            </a:extLst>
          </p:cNvPr>
          <p:cNvCxnSpPr>
            <a:cxnSpLocks/>
          </p:cNvCxnSpPr>
          <p:nvPr/>
        </p:nvCxnSpPr>
        <p:spPr>
          <a:xfrm>
            <a:off x="3225875" y="1862148"/>
            <a:ext cx="6153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AB9F59-CF78-F64F-BB90-EE87397AE7CE}"/>
              </a:ext>
            </a:extLst>
          </p:cNvPr>
          <p:cNvSpPr txBox="1"/>
          <p:nvPr/>
        </p:nvSpPr>
        <p:spPr>
          <a:xfrm>
            <a:off x="6575158" y="1526373"/>
            <a:ext cx="26523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REF-to-REF time reduces</a:t>
            </a:r>
          </a:p>
        </p:txBody>
      </p:sp>
      <p:sp>
        <p:nvSpPr>
          <p:cNvPr id="17" name="Rectangle 16">
            <a:extLst>
              <a:ext uri="{FF2B5EF4-FFF2-40B4-BE49-F238E27FC236}">
                <a16:creationId xmlns:a16="http://schemas.microsoft.com/office/drawing/2014/main" id="{2F3815D3-6D25-1C4F-8F83-C122729C3D7B}"/>
              </a:ext>
            </a:extLst>
          </p:cNvPr>
          <p:cNvSpPr/>
          <p:nvPr/>
        </p:nvSpPr>
        <p:spPr>
          <a:xfrm>
            <a:off x="6575158" y="1831017"/>
            <a:ext cx="25724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Fewer activations can fit</a:t>
            </a:r>
          </a:p>
        </p:txBody>
      </p:sp>
      <p:sp>
        <p:nvSpPr>
          <p:cNvPr id="35" name="Rectangle 34">
            <a:extLst>
              <a:ext uri="{FF2B5EF4-FFF2-40B4-BE49-F238E27FC236}">
                <a16:creationId xmlns:a16="http://schemas.microsoft.com/office/drawing/2014/main" id="{C8897A0A-9C49-7141-8D45-7602BF4075C0}"/>
              </a:ext>
            </a:extLst>
          </p:cNvPr>
          <p:cNvSpPr/>
          <p:nvPr/>
        </p:nvSpPr>
        <p:spPr>
          <a:xfrm>
            <a:off x="3281910" y="6553611"/>
            <a:ext cx="337380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Fewer activations can be performed</a:t>
            </a:r>
          </a:p>
        </p:txBody>
      </p:sp>
      <p:pic>
        <p:nvPicPr>
          <p:cNvPr id="53" name="Picture Placeholder 32">
            <a:extLst>
              <a:ext uri="{FF2B5EF4-FFF2-40B4-BE49-F238E27FC236}">
                <a16:creationId xmlns:a16="http://schemas.microsoft.com/office/drawing/2014/main" id="{88BD3868-3A1A-424A-8304-B9CFD3D3F956}"/>
              </a:ext>
            </a:extLst>
          </p:cNvPr>
          <p:cNvPicPr>
            <a:picLocks noChangeAspect="1"/>
          </p:cNvPicPr>
          <p:nvPr/>
        </p:nvPicPr>
        <p:blipFill>
          <a:blip r:embed="rId5">
            <a:extLst>
              <a:ext uri="{28A0092B-C50C-407E-A947-70E740481C1C}">
                <a14:useLocalDpi xmlns:a14="http://schemas.microsoft.com/office/drawing/2010/main" val="0"/>
              </a:ext>
            </a:extLst>
          </a:blip>
          <a:srcRect t="21589" b="21589"/>
          <a:stretch>
            <a:fillRect/>
          </a:stretch>
        </p:blipFill>
        <p:spPr>
          <a:xfrm>
            <a:off x="3406450" y="5908334"/>
            <a:ext cx="1241221" cy="705540"/>
          </a:xfrm>
          <a:prstGeom prst="rect">
            <a:avLst/>
          </a:prstGeom>
        </p:spPr>
      </p:pic>
      <p:cxnSp>
        <p:nvCxnSpPr>
          <p:cNvPr id="52" name="Straight Arrow Connector 51">
            <a:extLst>
              <a:ext uri="{FF2B5EF4-FFF2-40B4-BE49-F238E27FC236}">
                <a16:creationId xmlns:a16="http://schemas.microsoft.com/office/drawing/2014/main" id="{0EDD6BCC-F18D-5747-A929-115342B8EBEC}"/>
              </a:ext>
            </a:extLst>
          </p:cNvPr>
          <p:cNvCxnSpPr>
            <a:cxnSpLocks/>
            <a:stCxn id="53" idx="3"/>
            <a:endCxn id="54" idx="1"/>
          </p:cNvCxnSpPr>
          <p:nvPr/>
        </p:nvCxnSpPr>
        <p:spPr>
          <a:xfrm flipV="1">
            <a:off x="4647671" y="6256739"/>
            <a:ext cx="579218" cy="4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Placeholder 37" descr="A picture containing text&#10;&#10;Description automatically generated">
            <a:extLst>
              <a:ext uri="{FF2B5EF4-FFF2-40B4-BE49-F238E27FC236}">
                <a16:creationId xmlns:a16="http://schemas.microsoft.com/office/drawing/2014/main" id="{51A3E036-2292-FE4B-A4ED-807CAAFF0FD6}"/>
              </a:ext>
            </a:extLst>
          </p:cNvPr>
          <p:cNvPicPr>
            <a:picLocks noChangeAspect="1"/>
          </p:cNvPicPr>
          <p:nvPr/>
        </p:nvPicPr>
        <p:blipFill>
          <a:blip r:embed="rId6">
            <a:extLst>
              <a:ext uri="{28A0092B-C50C-407E-A947-70E740481C1C}">
                <a14:useLocalDpi xmlns:a14="http://schemas.microsoft.com/office/drawing/2010/main" val="0"/>
              </a:ext>
            </a:extLst>
          </a:blip>
          <a:srcRect t="21589" b="21589"/>
          <a:stretch>
            <a:fillRect/>
          </a:stretch>
        </p:blipFill>
        <p:spPr>
          <a:xfrm>
            <a:off x="5226889" y="5903969"/>
            <a:ext cx="1241220" cy="705540"/>
          </a:xfrm>
          <a:prstGeom prst="rect">
            <a:avLst/>
          </a:prstGeom>
        </p:spPr>
      </p:pic>
      <p:sp>
        <p:nvSpPr>
          <p:cNvPr id="51" name="Rectangle 50">
            <a:extLst>
              <a:ext uri="{FF2B5EF4-FFF2-40B4-BE49-F238E27FC236}">
                <a16:creationId xmlns:a16="http://schemas.microsoft.com/office/drawing/2014/main" id="{AEF0C23F-D99D-DD4E-8757-920DEF9FB5EA}"/>
              </a:ext>
            </a:extLst>
          </p:cNvPr>
          <p:cNvSpPr/>
          <p:nvPr/>
        </p:nvSpPr>
        <p:spPr>
          <a:xfrm>
            <a:off x="-2198" y="-1"/>
            <a:ext cx="9146197" cy="6858001"/>
          </a:xfrm>
          <a:prstGeom prst="rect">
            <a:avLst/>
          </a:prstGeom>
          <a:solidFill>
            <a:srgbClr val="0D0D0D">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DRAM Bank">
            <a:extLst>
              <a:ext uri="{FF2B5EF4-FFF2-40B4-BE49-F238E27FC236}">
                <a16:creationId xmlns:a16="http://schemas.microsoft.com/office/drawing/2014/main" id="{5743497B-6D87-FE41-A92D-69E792987E0F}"/>
              </a:ext>
            </a:extLst>
          </p:cNvPr>
          <p:cNvSpPr/>
          <p:nvPr/>
        </p:nvSpPr>
        <p:spPr>
          <a:xfrm>
            <a:off x="3377023" y="2376154"/>
            <a:ext cx="2389953" cy="175935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DRAM Bank</a:t>
            </a:r>
          </a:p>
        </p:txBody>
      </p:sp>
      <p:sp>
        <p:nvSpPr>
          <p:cNvPr id="5" name="Attacker">
            <a:extLst>
              <a:ext uri="{FF2B5EF4-FFF2-40B4-BE49-F238E27FC236}">
                <a16:creationId xmlns:a16="http://schemas.microsoft.com/office/drawing/2014/main" id="{D0DE4FAF-51A1-CB43-9EFD-59FAC416DAE5}"/>
              </a:ext>
            </a:extLst>
          </p:cNvPr>
          <p:cNvSpPr/>
          <p:nvPr/>
        </p:nvSpPr>
        <p:spPr>
          <a:xfrm>
            <a:off x="3377023" y="2720137"/>
            <a:ext cx="2389953" cy="30480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Aggressor Row</a:t>
            </a:r>
          </a:p>
        </p:txBody>
      </p:sp>
      <p:sp>
        <p:nvSpPr>
          <p:cNvPr id="6" name="Sensitive">
            <a:extLst>
              <a:ext uri="{FF2B5EF4-FFF2-40B4-BE49-F238E27FC236}">
                <a16:creationId xmlns:a16="http://schemas.microsoft.com/office/drawing/2014/main" id="{7AB96C5E-584D-8D46-9217-74E83BBB1586}"/>
              </a:ext>
            </a:extLst>
          </p:cNvPr>
          <p:cNvSpPr/>
          <p:nvPr/>
        </p:nvSpPr>
        <p:spPr>
          <a:xfrm>
            <a:off x="3377023" y="3523261"/>
            <a:ext cx="2389953" cy="416689"/>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8234"/>
                </a:solidFill>
                <a:effectLst/>
                <a:uLnTx/>
                <a:uFillTx/>
                <a:latin typeface="Calibri" panose="020F0502020204030204"/>
                <a:ea typeface="+mn-ea"/>
                <a:cs typeface="+mn-cs"/>
              </a:rPr>
              <a:t>Victim Rows</a:t>
            </a:r>
          </a:p>
        </p:txBody>
      </p:sp>
      <p:sp>
        <p:nvSpPr>
          <p:cNvPr id="7" name="Isolation">
            <a:extLst>
              <a:ext uri="{FF2B5EF4-FFF2-40B4-BE49-F238E27FC236}">
                <a16:creationId xmlns:a16="http://schemas.microsoft.com/office/drawing/2014/main" id="{6D4E1C76-7163-4E4A-8349-D675356E1579}"/>
              </a:ext>
            </a:extLst>
          </p:cNvPr>
          <p:cNvSpPr/>
          <p:nvPr/>
        </p:nvSpPr>
        <p:spPr>
          <a:xfrm>
            <a:off x="3377023" y="3024944"/>
            <a:ext cx="2389953" cy="4983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Isolation Rows</a:t>
            </a:r>
          </a:p>
        </p:txBody>
      </p:sp>
      <p:sp>
        <p:nvSpPr>
          <p:cNvPr id="14" name="DRAM Bank">
            <a:extLst>
              <a:ext uri="{FF2B5EF4-FFF2-40B4-BE49-F238E27FC236}">
                <a16:creationId xmlns:a16="http://schemas.microsoft.com/office/drawing/2014/main" id="{C6733633-CA11-3C48-8078-296AE05F4511}"/>
              </a:ext>
            </a:extLst>
          </p:cNvPr>
          <p:cNvSpPr/>
          <p:nvPr/>
        </p:nvSpPr>
        <p:spPr>
          <a:xfrm>
            <a:off x="3377023" y="4308522"/>
            <a:ext cx="2389953" cy="157537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DRAM Bank</a:t>
            </a:r>
          </a:p>
        </p:txBody>
      </p:sp>
      <p:sp>
        <p:nvSpPr>
          <p:cNvPr id="15" name="Attacker">
            <a:extLst>
              <a:ext uri="{FF2B5EF4-FFF2-40B4-BE49-F238E27FC236}">
                <a16:creationId xmlns:a16="http://schemas.microsoft.com/office/drawing/2014/main" id="{DDF114CD-9A17-3944-893C-EF5051A892D2}"/>
              </a:ext>
            </a:extLst>
          </p:cNvPr>
          <p:cNvSpPr/>
          <p:nvPr/>
        </p:nvSpPr>
        <p:spPr>
          <a:xfrm>
            <a:off x="3370479" y="4899439"/>
            <a:ext cx="2389953" cy="372209"/>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Aggressor Row</a:t>
            </a:r>
          </a:p>
        </p:txBody>
      </p:sp>
      <p:sp>
        <p:nvSpPr>
          <p:cNvPr id="16" name="Sensitive">
            <a:extLst>
              <a:ext uri="{FF2B5EF4-FFF2-40B4-BE49-F238E27FC236}">
                <a16:creationId xmlns:a16="http://schemas.microsoft.com/office/drawing/2014/main" id="{B707F687-216F-5348-84B1-B76BC1637C95}"/>
              </a:ext>
            </a:extLst>
          </p:cNvPr>
          <p:cNvSpPr/>
          <p:nvPr/>
        </p:nvSpPr>
        <p:spPr>
          <a:xfrm>
            <a:off x="3377023" y="5270429"/>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8234"/>
                </a:solidFill>
                <a:effectLst/>
                <a:uLnTx/>
                <a:uFillTx/>
                <a:latin typeface="Calibri" panose="020F0502020204030204"/>
                <a:ea typeface="+mn-ea"/>
                <a:cs typeface="+mn-cs"/>
              </a:rPr>
              <a:t>Victim rows</a:t>
            </a:r>
          </a:p>
        </p:txBody>
      </p:sp>
      <p:sp>
        <p:nvSpPr>
          <p:cNvPr id="20" name="Sensitive">
            <a:extLst>
              <a:ext uri="{FF2B5EF4-FFF2-40B4-BE49-F238E27FC236}">
                <a16:creationId xmlns:a16="http://schemas.microsoft.com/office/drawing/2014/main" id="{B1F54E72-A613-9D44-B666-77824E10B41B}"/>
              </a:ext>
            </a:extLst>
          </p:cNvPr>
          <p:cNvSpPr/>
          <p:nvPr/>
        </p:nvSpPr>
        <p:spPr>
          <a:xfrm>
            <a:off x="3377023" y="4369147"/>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8234"/>
                </a:solidFill>
                <a:effectLst/>
                <a:uLnTx/>
                <a:uFillTx/>
                <a:latin typeface="Calibri" panose="020F0502020204030204"/>
                <a:ea typeface="+mn-ea"/>
                <a:cs typeface="+mn-cs"/>
              </a:rPr>
              <a:t>Victim Rows</a:t>
            </a:r>
          </a:p>
        </p:txBody>
      </p:sp>
      <p:grpSp>
        <p:nvGrpSpPr>
          <p:cNvPr id="37" name="Group 36">
            <a:extLst>
              <a:ext uri="{FF2B5EF4-FFF2-40B4-BE49-F238E27FC236}">
                <a16:creationId xmlns:a16="http://schemas.microsoft.com/office/drawing/2014/main" id="{32C1349E-97E2-8A4D-BBBE-93DE4D837D7A}"/>
              </a:ext>
            </a:extLst>
          </p:cNvPr>
          <p:cNvGrpSpPr/>
          <p:nvPr/>
        </p:nvGrpSpPr>
        <p:grpSpPr>
          <a:xfrm>
            <a:off x="-7497" y="5704760"/>
            <a:ext cx="9155090" cy="1163278"/>
            <a:chOff x="-8961" y="5038414"/>
            <a:chExt cx="9148831" cy="1163278"/>
          </a:xfrm>
        </p:grpSpPr>
        <p:sp>
          <p:nvSpPr>
            <p:cNvPr id="25" name="Rectangle 24">
              <a:extLst>
                <a:ext uri="{FF2B5EF4-FFF2-40B4-BE49-F238E27FC236}">
                  <a16:creationId xmlns:a16="http://schemas.microsoft.com/office/drawing/2014/main" id="{1AC33BB1-6986-F14B-8851-74F60F140114}"/>
                </a:ext>
              </a:extLst>
            </p:cNvPr>
            <p:cNvSpPr/>
            <p:nvPr/>
          </p:nvSpPr>
          <p:spPr>
            <a:xfrm>
              <a:off x="-8961" y="5038414"/>
              <a:ext cx="9148831" cy="116327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57BBDDA-091B-CC48-AE43-7C1EA527B159}"/>
                </a:ext>
              </a:extLst>
            </p:cNvPr>
            <p:cNvSpPr txBox="1"/>
            <p:nvPr/>
          </p:nvSpPr>
          <p:spPr>
            <a:xfrm>
              <a:off x="75991" y="5093984"/>
              <a:ext cx="8995610" cy="1015663"/>
            </a:xfrm>
            <a:prstGeom prst="rect">
              <a:avLst/>
            </a:prstGeom>
            <a:noFill/>
            <a:ln w="127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Identifying</a:t>
              </a:r>
              <a:r>
                <a:rPr kumimoji="0" lang="en-US" sz="30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000" b="1" i="1" u="none" strike="noStrike" kern="1200" cap="none" spc="0" normalizeH="0" baseline="0" noProof="0" dirty="0">
                  <a:ln>
                    <a:noFill/>
                  </a:ln>
                  <a:solidFill>
                    <a:srgbClr val="00B050"/>
                  </a:solidFill>
                  <a:effectLst/>
                  <a:uLnTx/>
                  <a:uFillTx/>
                  <a:latin typeface="Calibri" panose="020F0502020204030204"/>
                  <a:ea typeface="+mn-ea"/>
                  <a:cs typeface="+mn-cs"/>
                </a:rPr>
                <a:t>victim</a:t>
              </a:r>
              <a:r>
                <a:rPr kumimoji="0" lang="en-US" sz="30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US" sz="30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000" b="1" i="1" u="none" strike="noStrike" kern="1200" cap="none" spc="0" normalizeH="0" baseline="0" noProof="0" dirty="0">
                  <a:ln>
                    <a:noFill/>
                  </a:ln>
                  <a:solidFill>
                    <a:srgbClr val="44546A">
                      <a:lumMod val="60000"/>
                      <a:lumOff val="40000"/>
                    </a:srgbClr>
                  </a:solidFill>
                  <a:effectLst/>
                  <a:uLnTx/>
                  <a:uFillTx/>
                  <a:latin typeface="Calibri" panose="020F0502020204030204"/>
                  <a:ea typeface="+mn-ea"/>
                  <a:cs typeface="+mn-cs"/>
                </a:rPr>
                <a:t>isolation</a:t>
              </a:r>
              <a:r>
                <a:rPr kumimoji="0" lang="en-US" sz="30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rows requires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1" u="none" strike="noStrike" kern="1200" cap="none" spc="0" normalizeH="0" baseline="0" noProof="0" dirty="0">
                  <a:ln>
                    <a:noFill/>
                  </a:ln>
                  <a:solidFill>
                    <a:srgbClr val="C00000"/>
                  </a:solidFill>
                  <a:effectLst/>
                  <a:uLnTx/>
                  <a:uFillTx/>
                  <a:latin typeface="Calibri" panose="020F0502020204030204"/>
                  <a:ea typeface="+mn-ea"/>
                  <a:cs typeface="+mn-cs"/>
                </a:rPr>
                <a:t>proprietary</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 knowledge of </a:t>
              </a:r>
              <a:r>
                <a:rPr kumimoji="0" lang="en-US" sz="3000" b="1" i="1" u="none" strike="noStrike" kern="1200" cap="none" spc="0" normalizeH="0" baseline="0" noProof="0" dirty="0">
                  <a:ln>
                    <a:noFill/>
                  </a:ln>
                  <a:solidFill>
                    <a:prstClr val="black"/>
                  </a:solidFill>
                  <a:effectLst/>
                  <a:uLnTx/>
                  <a:uFillTx/>
                  <a:latin typeface="Calibri" panose="020F0502020204030204"/>
                  <a:ea typeface="+mn-ea"/>
                  <a:cs typeface="+mn-cs"/>
                </a:rPr>
                <a:t>in-DRAM mapping</a:t>
              </a:r>
            </a:p>
          </p:txBody>
        </p:sp>
      </p:grpSp>
      <p:sp>
        <p:nvSpPr>
          <p:cNvPr id="8" name="Rectangle 7" hidden="1">
            <a:extLst>
              <a:ext uri="{FF2B5EF4-FFF2-40B4-BE49-F238E27FC236}">
                <a16:creationId xmlns:a16="http://schemas.microsoft.com/office/drawing/2014/main" id="{49A96CCE-70C1-DC40-9B86-0E671AC09EDB}"/>
              </a:ext>
            </a:extLst>
          </p:cNvPr>
          <p:cNvSpPr/>
          <p:nvPr/>
        </p:nvSpPr>
        <p:spPr>
          <a:xfrm>
            <a:off x="3030876" y="3815371"/>
            <a:ext cx="339603" cy="32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hidden="1">
            <a:extLst>
              <a:ext uri="{FF2B5EF4-FFF2-40B4-BE49-F238E27FC236}">
                <a16:creationId xmlns:a16="http://schemas.microsoft.com/office/drawing/2014/main" id="{E717BB55-94AA-8449-A378-79EDB35AD102}"/>
              </a:ext>
            </a:extLst>
          </p:cNvPr>
          <p:cNvSpPr/>
          <p:nvPr/>
        </p:nvSpPr>
        <p:spPr>
          <a:xfrm>
            <a:off x="5760432" y="3815371"/>
            <a:ext cx="339603" cy="32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7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59FB-8DDF-6F41-A510-F3A8357912C8}"/>
              </a:ext>
            </a:extLst>
          </p:cNvPr>
          <p:cNvSpPr>
            <a:spLocks noGrp="1"/>
          </p:cNvSpPr>
          <p:nvPr>
            <p:ph type="title"/>
          </p:nvPr>
        </p:nvSpPr>
        <p:spPr/>
        <p:txBody>
          <a:bodyPr/>
          <a:lstStyle/>
          <a:p>
            <a:r>
              <a:rPr lang="en-US" b="1" dirty="0"/>
              <a:t>Our Goal</a:t>
            </a:r>
          </a:p>
        </p:txBody>
      </p:sp>
      <p:sp>
        <p:nvSpPr>
          <p:cNvPr id="5" name="Rectangle 4">
            <a:extLst>
              <a:ext uri="{FF2B5EF4-FFF2-40B4-BE49-F238E27FC236}">
                <a16:creationId xmlns:a16="http://schemas.microsoft.com/office/drawing/2014/main" id="{8EA72D86-6196-1D42-812D-510224D08A87}"/>
              </a:ext>
            </a:extLst>
          </p:cNvPr>
          <p:cNvSpPr/>
          <p:nvPr/>
        </p:nvSpPr>
        <p:spPr>
          <a:xfrm>
            <a:off x="0" y="2487058"/>
            <a:ext cx="9144000" cy="1883884"/>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451985C-9664-394D-94AF-354C677B601E}"/>
              </a:ext>
            </a:extLst>
          </p:cNvPr>
          <p:cNvSpPr>
            <a:spLocks noGrp="1"/>
          </p:cNvSpPr>
          <p:nvPr>
            <p:ph idx="1"/>
          </p:nvPr>
        </p:nvSpPr>
        <p:spPr>
          <a:xfrm>
            <a:off x="78189" y="1403639"/>
            <a:ext cx="8987622" cy="4050721"/>
          </a:xfrm>
        </p:spPr>
        <p:txBody>
          <a:bodyPr anchor="ctr"/>
          <a:lstStyle/>
          <a:p>
            <a:pPr algn="ctr"/>
            <a:endParaRPr lang="en-US" sz="3200" b="1" dirty="0"/>
          </a:p>
          <a:p>
            <a:pPr marL="0" indent="0" algn="ctr">
              <a:buNone/>
            </a:pPr>
            <a:r>
              <a:rPr lang="en-US" sz="2800" dirty="0"/>
              <a:t>To prevent RowHammer </a:t>
            </a:r>
            <a:r>
              <a:rPr lang="en-US" sz="2800" dirty="0">
                <a:solidFill>
                  <a:srgbClr val="00B050"/>
                </a:solidFill>
              </a:rPr>
              <a:t>efficiently</a:t>
            </a:r>
            <a:r>
              <a:rPr lang="en-US" sz="2800" dirty="0"/>
              <a:t> </a:t>
            </a:r>
            <a:r>
              <a:rPr lang="en-US" sz="2800" dirty="0">
                <a:solidFill>
                  <a:srgbClr val="00B050"/>
                </a:solidFill>
              </a:rPr>
              <a:t>and</a:t>
            </a:r>
            <a:r>
              <a:rPr lang="en-US" sz="2800" dirty="0"/>
              <a:t> </a:t>
            </a:r>
            <a:r>
              <a:rPr lang="en-US" sz="2800" dirty="0">
                <a:solidFill>
                  <a:srgbClr val="00B050"/>
                </a:solidFill>
              </a:rPr>
              <a:t>scalably</a:t>
            </a:r>
            <a:r>
              <a:rPr lang="en-US" sz="2800" dirty="0"/>
              <a:t> </a:t>
            </a:r>
          </a:p>
          <a:p>
            <a:pPr marL="0" indent="0" algn="ctr">
              <a:buNone/>
            </a:pPr>
            <a:r>
              <a:rPr lang="en-US" sz="2800" i="1" dirty="0">
                <a:solidFill>
                  <a:schemeClr val="accent2">
                    <a:lumMod val="75000"/>
                  </a:schemeClr>
                </a:solidFill>
              </a:rPr>
              <a:t>without</a:t>
            </a:r>
            <a:r>
              <a:rPr lang="en-US" sz="2800" dirty="0">
                <a:solidFill>
                  <a:schemeClr val="accent2">
                    <a:lumMod val="75000"/>
                  </a:schemeClr>
                </a:solidFill>
              </a:rPr>
              <a:t> knowledge of or modifications to </a:t>
            </a:r>
            <a:r>
              <a:rPr lang="en-US" sz="2800" dirty="0"/>
              <a:t>DRAM internals</a:t>
            </a:r>
            <a:endParaRPr lang="en-US" sz="3200" dirty="0"/>
          </a:p>
          <a:p>
            <a:pPr marL="0" indent="0" algn="ctr">
              <a:buNone/>
            </a:pPr>
            <a:endParaRPr lang="en-US" sz="3200" dirty="0"/>
          </a:p>
        </p:txBody>
      </p:sp>
      <p:sp>
        <p:nvSpPr>
          <p:cNvPr id="4" name="Picture Placeholder 3">
            <a:extLst>
              <a:ext uri="{FF2B5EF4-FFF2-40B4-BE49-F238E27FC236}">
                <a16:creationId xmlns:a16="http://schemas.microsoft.com/office/drawing/2014/main" id="{938556D3-6E15-A340-8DFD-23665A31833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7707404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11C53-87CC-614A-A2AC-BCD1174BDEBC}"/>
              </a:ext>
            </a:extLst>
          </p:cNvPr>
          <p:cNvSpPr>
            <a:spLocks noGrp="1"/>
          </p:cNvSpPr>
          <p:nvPr>
            <p:ph type="title"/>
          </p:nvPr>
        </p:nvSpPr>
        <p:spPr/>
        <p:txBody>
          <a:bodyPr/>
          <a:lstStyle/>
          <a:p>
            <a:r>
              <a:rPr lang="en-US" dirty="0"/>
              <a:t>BlockHammer </a:t>
            </a:r>
            <a:br>
              <a:rPr lang="en-US" dirty="0"/>
            </a:br>
            <a:r>
              <a:rPr lang="en-US" sz="2800" dirty="0"/>
              <a:t>Key Idea</a:t>
            </a:r>
          </a:p>
        </p:txBody>
      </p:sp>
      <p:sp>
        <p:nvSpPr>
          <p:cNvPr id="4" name="Picture Placeholder 3">
            <a:extLst>
              <a:ext uri="{FF2B5EF4-FFF2-40B4-BE49-F238E27FC236}">
                <a16:creationId xmlns:a16="http://schemas.microsoft.com/office/drawing/2014/main" id="{E26FA5AF-61A1-C84C-8A6C-82A5FEBBD328}"/>
              </a:ext>
            </a:extLst>
          </p:cNvPr>
          <p:cNvSpPr>
            <a:spLocks noGrp="1"/>
          </p:cNvSpPr>
          <p:nvPr>
            <p:ph type="pic" sz="quarter" idx="10"/>
          </p:nvPr>
        </p:nvSpPr>
        <p:spPr/>
        <p:txBody>
          <a:bodyPr/>
          <a:lstStyle/>
          <a:p>
            <a:endParaRPr lang="en-US"/>
          </a:p>
        </p:txBody>
      </p:sp>
      <p:sp>
        <p:nvSpPr>
          <p:cNvPr id="6" name="Rectangle 5">
            <a:extLst>
              <a:ext uri="{FF2B5EF4-FFF2-40B4-BE49-F238E27FC236}">
                <a16:creationId xmlns:a16="http://schemas.microsoft.com/office/drawing/2014/main" id="{56D0F157-3384-1D46-9627-615A17CA48E4}"/>
              </a:ext>
            </a:extLst>
          </p:cNvPr>
          <p:cNvSpPr/>
          <p:nvPr/>
        </p:nvSpPr>
        <p:spPr>
          <a:xfrm>
            <a:off x="0" y="2487058"/>
            <a:ext cx="9144000" cy="1883884"/>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235DA0F3-2012-A14F-B343-01486170E73E}"/>
              </a:ext>
            </a:extLst>
          </p:cNvPr>
          <p:cNvSpPr txBox="1">
            <a:spLocks/>
          </p:cNvSpPr>
          <p:nvPr/>
        </p:nvSpPr>
        <p:spPr>
          <a:xfrm>
            <a:off x="78189" y="1403640"/>
            <a:ext cx="8987622" cy="405072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Selectively throttle </a:t>
            </a: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accesses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may cause </a:t>
            </a:r>
            <a:r>
              <a:rPr kumimoji="0" lang="en-US" sz="32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RowHammer bit-flips</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12240334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9793BFC-F106-4DB6-8002-818336E1E39A}"/>
              </a:ext>
            </a:extLst>
          </p:cNvPr>
          <p:cNvSpPr txBox="1"/>
          <p:nvPr/>
        </p:nvSpPr>
        <p:spPr>
          <a:xfrm>
            <a:off x="206441" y="2107024"/>
            <a:ext cx="5034904" cy="2554545"/>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a:t>
            </a:r>
            <a:r>
              <a:rPr lang="en-US" sz="2000" b="1" dirty="0">
                <a:solidFill>
                  <a:srgbClr val="C00000"/>
                </a:solidFill>
                <a:latin typeface="Cambria" panose="02040503050406030204" pitchFamily="18" charset="0"/>
              </a:rPr>
              <a:t>RowHammer attack </a:t>
            </a:r>
            <a:r>
              <a:rPr lang="en-US" sz="2000" dirty="0">
                <a:latin typeface="Cambria" panose="02040503050406030204" pitchFamily="18" charset="0"/>
              </a:rPr>
              <a:t>hammers Row A</a:t>
            </a:r>
          </a:p>
          <a:p>
            <a:pPr marL="285750" indent="-285750">
              <a:buFont typeface="Arial" panose="020B0604020202020204" pitchFamily="34" charset="0"/>
              <a:buChar char="•"/>
            </a:pPr>
            <a:endParaRPr lang="en-US" sz="2000" dirty="0">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Existing mechanisms </a:t>
            </a:r>
            <a:r>
              <a:rPr lang="en-US" sz="2000" b="1" dirty="0">
                <a:solidFill>
                  <a:srgbClr val="00B050"/>
                </a:solidFill>
                <a:latin typeface="Cambria" panose="02040503050406030204" pitchFamily="18" charset="0"/>
              </a:rPr>
              <a:t>detect the attack</a:t>
            </a:r>
          </a:p>
          <a:p>
            <a:pPr marL="285750" indent="-285750">
              <a:buFont typeface="Arial" panose="020B0604020202020204" pitchFamily="34" charset="0"/>
              <a:buChar char="•"/>
            </a:pPr>
            <a:endParaRPr lang="en-US" sz="2000" dirty="0">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Refresh rows </a:t>
            </a:r>
            <a:r>
              <a:rPr lang="en-US" sz="2000" b="1" dirty="0">
                <a:solidFill>
                  <a:schemeClr val="accent2">
                    <a:lumMod val="75000"/>
                  </a:schemeClr>
                </a:solidFill>
                <a:latin typeface="Cambria" panose="02040503050406030204" pitchFamily="18" charset="0"/>
              </a:rPr>
              <a:t>A+1 </a:t>
            </a:r>
            <a:r>
              <a:rPr lang="en-US" sz="2000" dirty="0">
                <a:latin typeface="Cambria" panose="02040503050406030204" pitchFamily="18" charset="0"/>
              </a:rPr>
              <a:t>and</a:t>
            </a:r>
            <a:r>
              <a:rPr lang="en-US" sz="2000" b="1" dirty="0">
                <a:solidFill>
                  <a:schemeClr val="accent2">
                    <a:lumMod val="75000"/>
                  </a:schemeClr>
                </a:solidFill>
                <a:latin typeface="Cambria" panose="02040503050406030204" pitchFamily="18" charset="0"/>
              </a:rPr>
              <a:t> A-1</a:t>
            </a:r>
          </a:p>
          <a:p>
            <a:endParaRPr lang="en-US" sz="2000" dirty="0">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Bit flips </a:t>
            </a:r>
            <a:r>
              <a:rPr lang="en-US" sz="2000" b="1" dirty="0">
                <a:solidFill>
                  <a:srgbClr val="C00000"/>
                </a:solidFill>
                <a:latin typeface="Cambria" panose="02040503050406030204" pitchFamily="18" charset="0"/>
              </a:rPr>
              <a:t>still may occur </a:t>
            </a:r>
            <a:r>
              <a:rPr lang="en-US" sz="2000" dirty="0">
                <a:latin typeface="Cambria" panose="02040503050406030204" pitchFamily="18" charset="0"/>
              </a:rPr>
              <a:t>due to </a:t>
            </a:r>
            <a:br>
              <a:rPr lang="en-US" sz="2000" dirty="0">
                <a:latin typeface="Cambria" panose="02040503050406030204" pitchFamily="18" charset="0"/>
              </a:rPr>
            </a:br>
            <a:r>
              <a:rPr lang="en-US" sz="2000" b="1" dirty="0">
                <a:solidFill>
                  <a:srgbClr val="7030A0"/>
                </a:solidFill>
                <a:latin typeface="Cambria" panose="02040503050406030204" pitchFamily="18" charset="0"/>
              </a:rPr>
              <a:t>unknown DRAM-internal row mapping</a:t>
            </a:r>
          </a:p>
        </p:txBody>
      </p:sp>
      <p:sp>
        <p:nvSpPr>
          <p:cNvPr id="30" name="TextBox 29">
            <a:extLst>
              <a:ext uri="{FF2B5EF4-FFF2-40B4-BE49-F238E27FC236}">
                <a16:creationId xmlns:a16="http://schemas.microsoft.com/office/drawing/2014/main" id="{8D768F03-F134-719E-F0B6-4468265BE372}"/>
              </a:ext>
            </a:extLst>
          </p:cNvPr>
          <p:cNvSpPr txBox="1"/>
          <p:nvPr/>
        </p:nvSpPr>
        <p:spPr>
          <a:xfrm>
            <a:off x="6972397" y="4352826"/>
            <a:ext cx="1238331" cy="584775"/>
          </a:xfrm>
          <a:prstGeom prst="rect">
            <a:avLst/>
          </a:prstGeom>
          <a:noFill/>
        </p:spPr>
        <p:txBody>
          <a:bodyPr wrap="square" rtlCol="0">
            <a:spAutoFit/>
          </a:bodyPr>
          <a:lstStyle/>
          <a:p>
            <a:pPr algn="ctr"/>
            <a:r>
              <a:rPr lang="en-US" sz="1600" dirty="0">
                <a:latin typeface="Cambria" panose="02040503050406030204" pitchFamily="18" charset="0"/>
              </a:rPr>
              <a:t>Physical</a:t>
            </a:r>
          </a:p>
          <a:p>
            <a:pPr algn="ctr"/>
            <a:r>
              <a:rPr lang="en-US" sz="1600" dirty="0">
                <a:latin typeface="Cambria" panose="02040503050406030204" pitchFamily="18" charset="0"/>
              </a:rPr>
              <a:t>Row Layout</a:t>
            </a:r>
          </a:p>
        </p:txBody>
      </p:sp>
      <p:grpSp>
        <p:nvGrpSpPr>
          <p:cNvPr id="36" name="Group 35">
            <a:extLst>
              <a:ext uri="{FF2B5EF4-FFF2-40B4-BE49-F238E27FC236}">
                <a16:creationId xmlns:a16="http://schemas.microsoft.com/office/drawing/2014/main" id="{8F721C50-127B-0E06-455F-7EECFF434420}"/>
              </a:ext>
            </a:extLst>
          </p:cNvPr>
          <p:cNvGrpSpPr/>
          <p:nvPr/>
        </p:nvGrpSpPr>
        <p:grpSpPr>
          <a:xfrm>
            <a:off x="3774558" y="2402781"/>
            <a:ext cx="3277005" cy="1158929"/>
            <a:chOff x="3774558" y="3098824"/>
            <a:chExt cx="3277005" cy="1158929"/>
          </a:xfrm>
        </p:grpSpPr>
        <p:cxnSp>
          <p:nvCxnSpPr>
            <p:cNvPr id="34" name="Straight Arrow Connector 33">
              <a:extLst>
                <a:ext uri="{FF2B5EF4-FFF2-40B4-BE49-F238E27FC236}">
                  <a16:creationId xmlns:a16="http://schemas.microsoft.com/office/drawing/2014/main" id="{1D5C089C-2C3E-AA00-61B2-837D676584D8}"/>
                </a:ext>
              </a:extLst>
            </p:cNvPr>
            <p:cNvCxnSpPr>
              <a:cxnSpLocks/>
            </p:cNvCxnSpPr>
            <p:nvPr/>
          </p:nvCxnSpPr>
          <p:spPr>
            <a:xfrm flipV="1">
              <a:off x="3774558" y="3098824"/>
              <a:ext cx="3277005" cy="11589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A6CB1E-F416-CB08-A45A-03F80D8E89ED}"/>
                </a:ext>
              </a:extLst>
            </p:cNvPr>
            <p:cNvCxnSpPr>
              <a:cxnSpLocks/>
            </p:cNvCxnSpPr>
            <p:nvPr/>
          </p:nvCxnSpPr>
          <p:spPr>
            <a:xfrm flipV="1">
              <a:off x="3774558" y="3730254"/>
              <a:ext cx="3277005" cy="527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828E743A-C7FE-1F67-4CFC-D1CFD12C639D}"/>
              </a:ext>
            </a:extLst>
          </p:cNvPr>
          <p:cNvSpPr/>
          <p:nvPr/>
        </p:nvSpPr>
        <p:spPr>
          <a:xfrm>
            <a:off x="7051563" y="2258781"/>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A+1</a:t>
            </a:r>
          </a:p>
        </p:txBody>
      </p:sp>
      <p:sp>
        <p:nvSpPr>
          <p:cNvPr id="38" name="Rectangle 37">
            <a:extLst>
              <a:ext uri="{FF2B5EF4-FFF2-40B4-BE49-F238E27FC236}">
                <a16:creationId xmlns:a16="http://schemas.microsoft.com/office/drawing/2014/main" id="{C50A0DE8-2C61-999C-B72A-0DD45A50FAD9}"/>
              </a:ext>
            </a:extLst>
          </p:cNvPr>
          <p:cNvSpPr/>
          <p:nvPr/>
        </p:nvSpPr>
        <p:spPr>
          <a:xfrm>
            <a:off x="7051563" y="2890211"/>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A-1</a:t>
            </a:r>
          </a:p>
        </p:txBody>
      </p:sp>
      <p:grpSp>
        <p:nvGrpSpPr>
          <p:cNvPr id="43" name="Group 42">
            <a:extLst>
              <a:ext uri="{FF2B5EF4-FFF2-40B4-BE49-F238E27FC236}">
                <a16:creationId xmlns:a16="http://schemas.microsoft.com/office/drawing/2014/main" id="{B706BDDE-0362-8E13-9ECA-86588A4B803A}"/>
              </a:ext>
            </a:extLst>
          </p:cNvPr>
          <p:cNvGrpSpPr/>
          <p:nvPr/>
        </p:nvGrpSpPr>
        <p:grpSpPr>
          <a:xfrm>
            <a:off x="7051563" y="3312431"/>
            <a:ext cx="2092437" cy="785657"/>
            <a:chOff x="7051563" y="4008474"/>
            <a:chExt cx="2092437" cy="785657"/>
          </a:xfrm>
        </p:grpSpPr>
        <p:sp>
          <p:nvSpPr>
            <p:cNvPr id="55" name="Rectangle 54">
              <a:extLst>
                <a:ext uri="{FF2B5EF4-FFF2-40B4-BE49-F238E27FC236}">
                  <a16:creationId xmlns:a16="http://schemas.microsoft.com/office/drawing/2014/main" id="{222280D0-1ACE-174E-05F7-5531FBAE3BA5}"/>
                </a:ext>
              </a:extLst>
            </p:cNvPr>
            <p:cNvSpPr/>
            <p:nvPr/>
          </p:nvSpPr>
          <p:spPr>
            <a:xfrm>
              <a:off x="7051563" y="4008474"/>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AA84C7EE-E9BF-C882-286D-60E64251A7C1}"/>
                </a:ext>
              </a:extLst>
            </p:cNvPr>
            <p:cNvCxnSpPr>
              <a:cxnSpLocks/>
              <a:stCxn id="55" idx="3"/>
            </p:cNvCxnSpPr>
            <p:nvPr/>
          </p:nvCxnSpPr>
          <p:spPr>
            <a:xfrm>
              <a:off x="8131563" y="4133114"/>
              <a:ext cx="353218" cy="177852"/>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5CB7D7C-49F8-A983-43FB-D94832C132B1}"/>
                </a:ext>
              </a:extLst>
            </p:cNvPr>
            <p:cNvCxnSpPr>
              <a:cxnSpLocks/>
              <a:stCxn id="67" idx="3"/>
            </p:cNvCxnSpPr>
            <p:nvPr/>
          </p:nvCxnSpPr>
          <p:spPr>
            <a:xfrm flipV="1">
              <a:off x="8131563" y="4540879"/>
              <a:ext cx="353218" cy="128613"/>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59FEC25-C8F2-2563-C07E-6CAADF575F19}"/>
                </a:ext>
              </a:extLst>
            </p:cNvPr>
            <p:cNvSpPr txBox="1"/>
            <p:nvPr/>
          </p:nvSpPr>
          <p:spPr>
            <a:xfrm>
              <a:off x="8367823" y="4104167"/>
              <a:ext cx="776177" cy="584775"/>
            </a:xfrm>
            <a:prstGeom prst="rect">
              <a:avLst/>
            </a:prstGeom>
            <a:noFill/>
          </p:spPr>
          <p:txBody>
            <a:bodyPr wrap="square" rtlCol="0">
              <a:spAutoFit/>
            </a:bodyPr>
            <a:lstStyle/>
            <a:p>
              <a:pPr algn="ctr"/>
              <a:r>
                <a:rPr lang="en-US" sz="1600" dirty="0">
                  <a:latin typeface="Cambria" panose="02040503050406030204" pitchFamily="18" charset="0"/>
                </a:rPr>
                <a:t>Victim</a:t>
              </a:r>
            </a:p>
            <a:p>
              <a:pPr algn="ctr"/>
              <a:r>
                <a:rPr lang="en-US" sz="1600" dirty="0">
                  <a:latin typeface="Cambria" panose="02040503050406030204" pitchFamily="18" charset="0"/>
                </a:rPr>
                <a:t>Rows</a:t>
              </a:r>
            </a:p>
          </p:txBody>
        </p:sp>
        <p:sp>
          <p:nvSpPr>
            <p:cNvPr id="67" name="Rectangle 66">
              <a:extLst>
                <a:ext uri="{FF2B5EF4-FFF2-40B4-BE49-F238E27FC236}">
                  <a16:creationId xmlns:a16="http://schemas.microsoft.com/office/drawing/2014/main" id="{BBA6FB93-BB40-FCA3-2ACB-13D856E7375E}"/>
                </a:ext>
              </a:extLst>
            </p:cNvPr>
            <p:cNvSpPr/>
            <p:nvPr/>
          </p:nvSpPr>
          <p:spPr>
            <a:xfrm>
              <a:off x="7051563" y="4544852"/>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72C2228F-8A06-6610-2176-385CC5110032}"/>
              </a:ext>
            </a:extLst>
          </p:cNvPr>
          <p:cNvGrpSpPr/>
          <p:nvPr/>
        </p:nvGrpSpPr>
        <p:grpSpPr>
          <a:xfrm>
            <a:off x="5112327" y="2121858"/>
            <a:ext cx="3019236" cy="2232564"/>
            <a:chOff x="5112327" y="2817901"/>
            <a:chExt cx="3019236" cy="2232564"/>
          </a:xfrm>
        </p:grpSpPr>
        <p:sp>
          <p:nvSpPr>
            <p:cNvPr id="49" name="Rectangle 48">
              <a:extLst>
                <a:ext uri="{FF2B5EF4-FFF2-40B4-BE49-F238E27FC236}">
                  <a16:creationId xmlns:a16="http://schemas.microsoft.com/office/drawing/2014/main" id="{31B2AECB-0CF9-83DF-7340-62F56DA30404}"/>
                </a:ext>
              </a:extLst>
            </p:cNvPr>
            <p:cNvSpPr/>
            <p:nvPr/>
          </p:nvSpPr>
          <p:spPr>
            <a:xfrm>
              <a:off x="7051563" y="4257754"/>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a:t>
              </a:r>
            </a:p>
          </p:txBody>
        </p:sp>
        <p:sp>
          <p:nvSpPr>
            <p:cNvPr id="29" name="Rectangle 28">
              <a:extLst>
                <a:ext uri="{FF2B5EF4-FFF2-40B4-BE49-F238E27FC236}">
                  <a16:creationId xmlns:a16="http://schemas.microsoft.com/office/drawing/2014/main" id="{48E7312B-A273-832F-F67C-EA4911FE60DE}"/>
                </a:ext>
              </a:extLst>
            </p:cNvPr>
            <p:cNvSpPr/>
            <p:nvPr/>
          </p:nvSpPr>
          <p:spPr>
            <a:xfrm>
              <a:off x="7051563" y="2817901"/>
              <a:ext cx="1080000" cy="2232564"/>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558FE610-6E7C-EF0D-342F-2857D1D49A6A}"/>
                </a:ext>
              </a:extLst>
            </p:cNvPr>
            <p:cNvCxnSpPr>
              <a:cxnSpLocks/>
              <a:endCxn id="49" idx="1"/>
            </p:cNvCxnSpPr>
            <p:nvPr/>
          </p:nvCxnSpPr>
          <p:spPr>
            <a:xfrm>
              <a:off x="5112327" y="3098824"/>
              <a:ext cx="1939236" cy="1302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A1FB5505-B296-1724-F478-5EF6BA9ADF7D}"/>
              </a:ext>
            </a:extLst>
          </p:cNvPr>
          <p:cNvSpPr/>
          <p:nvPr/>
        </p:nvSpPr>
        <p:spPr>
          <a:xfrm>
            <a:off x="0" y="5125947"/>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mbria" panose="02040503050406030204" pitchFamily="18" charset="0"/>
              </a:rPr>
              <a:t>Existing </a:t>
            </a:r>
            <a:r>
              <a:rPr lang="en-US" sz="2400" b="1" dirty="0">
                <a:solidFill>
                  <a:schemeClr val="accent2">
                    <a:lumMod val="75000"/>
                  </a:schemeClr>
                </a:solidFill>
                <a:latin typeface="Cambria" panose="02040503050406030204" pitchFamily="18" charset="0"/>
              </a:rPr>
              <a:t>read disturbance mitigation </a:t>
            </a:r>
            <a:r>
              <a:rPr lang="en-US" sz="2400" b="1" dirty="0">
                <a:solidFill>
                  <a:schemeClr val="tx1"/>
                </a:solidFill>
                <a:latin typeface="Cambria" panose="02040503050406030204" pitchFamily="18" charset="0"/>
              </a:rPr>
              <a:t>mechanisms</a:t>
            </a:r>
            <a:br>
              <a:rPr lang="en-US" sz="2400" b="1" dirty="0">
                <a:solidFill>
                  <a:schemeClr val="tx1"/>
                </a:solidFill>
                <a:latin typeface="Cambria" panose="02040503050406030204" pitchFamily="18" charset="0"/>
              </a:rPr>
            </a:br>
            <a:r>
              <a:rPr lang="en-US" sz="2400" b="1" dirty="0">
                <a:solidFill>
                  <a:schemeClr val="tx1"/>
                </a:solidFill>
                <a:latin typeface="Cambria" panose="02040503050406030204" pitchFamily="18" charset="0"/>
              </a:rPr>
              <a:t>need to know </a:t>
            </a:r>
            <a:r>
              <a:rPr lang="en-US" sz="2400" b="1" dirty="0">
                <a:solidFill>
                  <a:srgbClr val="C00000"/>
                </a:solidFill>
                <a:latin typeface="Cambria" panose="02040503050406030204" pitchFamily="18" charset="0"/>
              </a:rPr>
              <a:t>proprietary DRAM-internal </a:t>
            </a:r>
            <a:r>
              <a:rPr lang="en-US" sz="2400" b="1" dirty="0">
                <a:solidFill>
                  <a:srgbClr val="7030A0"/>
                </a:solidFill>
                <a:latin typeface="Cambria" panose="02040503050406030204" pitchFamily="18" charset="0"/>
              </a:rPr>
              <a:t>row address mapping</a:t>
            </a:r>
          </a:p>
        </p:txBody>
      </p:sp>
      <p:pic>
        <p:nvPicPr>
          <p:cNvPr id="4" name="Picture 2" descr="Amazon.com: Intel Xeon Processor 3.20 GHz, 1M Cache, 800 MHz FSB SL7PF  64-bit : Electronics">
            <a:extLst>
              <a:ext uri="{FF2B5EF4-FFF2-40B4-BE49-F238E27FC236}">
                <a16:creationId xmlns:a16="http://schemas.microsoft.com/office/drawing/2014/main" id="{9F239929-5C95-0806-68DB-86BCE5753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19" y="960326"/>
            <a:ext cx="1306124" cy="12074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2AE263-C2B3-D28A-981F-B8187B811499}"/>
              </a:ext>
            </a:extLst>
          </p:cNvPr>
          <p:cNvSpPr>
            <a:spLocks noGrp="1"/>
          </p:cNvSpPr>
          <p:nvPr>
            <p:ph type="title"/>
          </p:nvPr>
        </p:nvSpPr>
        <p:spPr/>
        <p:txBody>
          <a:bodyPr>
            <a:normAutofit/>
          </a:bodyPr>
          <a:lstStyle/>
          <a:p>
            <a:r>
              <a:rPr lang="en-US" sz="3200" dirty="0"/>
              <a:t>A Major Issue of Past Read Disturbance Mitigations</a:t>
            </a:r>
            <a:endParaRPr lang="en-US" dirty="0"/>
          </a:p>
        </p:txBody>
      </p:sp>
      <p:pic>
        <p:nvPicPr>
          <p:cNvPr id="5" name="Content Placeholder 5">
            <a:extLst>
              <a:ext uri="{FF2B5EF4-FFF2-40B4-BE49-F238E27FC236}">
                <a16:creationId xmlns:a16="http://schemas.microsoft.com/office/drawing/2014/main" id="{EC4EEE07-7FA1-9D25-CE15-6C2E6DA46389}"/>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backgroundRemoval t="10000" b="90000" l="0" r="100000"/>
                    </a14:imgEffect>
                  </a14:imgLayer>
                </a14:imgProps>
              </a:ext>
              <a:ext uri="{28A0092B-C50C-407E-A947-70E740481C1C}">
                <a14:useLocalDpi xmlns:a14="http://schemas.microsoft.com/office/drawing/2010/main" val="0"/>
              </a:ext>
            </a:extLst>
          </a:blip>
          <a:stretch/>
        </p:blipFill>
        <p:spPr>
          <a:xfrm>
            <a:off x="6453688" y="699028"/>
            <a:ext cx="1732727" cy="1732727"/>
          </a:xfrm>
        </p:spPr>
      </p:pic>
      <p:cxnSp>
        <p:nvCxnSpPr>
          <p:cNvPr id="6" name="Straight Arrow Connector 5">
            <a:extLst>
              <a:ext uri="{FF2B5EF4-FFF2-40B4-BE49-F238E27FC236}">
                <a16:creationId xmlns:a16="http://schemas.microsoft.com/office/drawing/2014/main" id="{BD9D2A6D-CE24-C69C-B037-011C3C8DBA93}"/>
              </a:ext>
            </a:extLst>
          </p:cNvPr>
          <p:cNvCxnSpPr>
            <a:cxnSpLocks/>
            <a:stCxn id="4" idx="3"/>
            <a:endCxn id="5" idx="1"/>
          </p:cNvCxnSpPr>
          <p:nvPr/>
        </p:nvCxnSpPr>
        <p:spPr>
          <a:xfrm>
            <a:off x="2104843" y="1564046"/>
            <a:ext cx="4348845" cy="134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1F646EC7-3B6C-D075-57D4-4E418617E0D1}"/>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214</a:t>
            </a:fld>
            <a:endParaRPr lang="en-US" dirty="0"/>
          </a:p>
        </p:txBody>
      </p:sp>
    </p:spTree>
    <p:extLst>
      <p:ext uri="{BB962C8B-B14F-4D97-AF65-F5344CB8AC3E}">
        <p14:creationId xmlns:p14="http://schemas.microsoft.com/office/powerpoint/2010/main" val="299972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30" grpId="0"/>
      <p:bldP spid="37" grpId="0" animBg="1"/>
      <p:bldP spid="38" grpId="0" animBg="1"/>
      <p:bldP spid="7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930E5E-65D3-10CF-7A17-BAC0EC34F78D}"/>
              </a:ext>
            </a:extLst>
          </p:cNvPr>
          <p:cNvSpPr txBox="1"/>
          <p:nvPr/>
        </p:nvSpPr>
        <p:spPr>
          <a:xfrm>
            <a:off x="206438" y="2107280"/>
            <a:ext cx="9057743" cy="2862322"/>
          </a:xfrm>
          <a:custGeom>
            <a:avLst/>
            <a:gdLst>
              <a:gd name="connsiteX0" fmla="*/ 0 w 5588848"/>
              <a:gd name="connsiteY0" fmla="*/ 0 h 3170099"/>
              <a:gd name="connsiteX1" fmla="*/ 5588848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848" h="3170099">
                <a:moveTo>
                  <a:pt x="0" y="0"/>
                </a:moveTo>
                <a:lnTo>
                  <a:pt x="4603011" y="0"/>
                </a:lnTo>
                <a:cubicBezTo>
                  <a:pt x="4631585" y="928112"/>
                  <a:pt x="5260236" y="2113399"/>
                  <a:pt x="5588848" y="3170099"/>
                </a:cubicBezTo>
                <a:lnTo>
                  <a:pt x="0" y="3170099"/>
                </a:lnTo>
                <a:lnTo>
                  <a:pt x="0" y="0"/>
                </a:lnTo>
                <a:close/>
              </a:path>
            </a:pathLst>
          </a:custGeom>
          <a:noFill/>
        </p:spPr>
        <p:txBody>
          <a:bodyPr wrap="squar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RowHammer attack hammers Row A</a:t>
            </a: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solidFill>
                  <a:schemeClr val="accent2">
                    <a:lumMod val="75000"/>
                  </a:schemeClr>
                </a:solidFill>
                <a:latin typeface="Cambria" panose="02040503050406030204" pitchFamily="18" charset="0"/>
              </a:rPr>
              <a:t>BlockHammer</a:t>
            </a:r>
            <a:r>
              <a:rPr lang="en-US" sz="2000" dirty="0">
                <a:solidFill>
                  <a:srgbClr val="C00000"/>
                </a:solidFill>
                <a:latin typeface="Cambria" panose="02040503050406030204" pitchFamily="18" charset="0"/>
              </a:rPr>
              <a:t> </a:t>
            </a:r>
            <a:r>
              <a:rPr lang="en-US" sz="2000" dirty="0">
                <a:latin typeface="Cambria" panose="02040503050406030204" pitchFamily="18" charset="0"/>
              </a:rPr>
              <a:t>detects and </a:t>
            </a:r>
            <a:br>
              <a:rPr lang="en-US" sz="2000" dirty="0">
                <a:latin typeface="Cambria" panose="02040503050406030204" pitchFamily="18" charset="0"/>
              </a:rPr>
            </a:br>
            <a:r>
              <a:rPr lang="en-US" sz="2000" b="1" dirty="0">
                <a:solidFill>
                  <a:srgbClr val="C00000"/>
                </a:solidFill>
                <a:latin typeface="Cambria" panose="02040503050406030204" pitchFamily="18" charset="0"/>
              </a:rPr>
              <a:t>selectively throttles accesses</a:t>
            </a:r>
            <a:r>
              <a:rPr lang="en-US" sz="2000" dirty="0">
                <a:solidFill>
                  <a:srgbClr val="C00000"/>
                </a:solidFill>
                <a:latin typeface="Cambria" panose="02040503050406030204" pitchFamily="18" charset="0"/>
              </a:rPr>
              <a:t> </a:t>
            </a:r>
            <a:br>
              <a:rPr lang="en-US" sz="2000" dirty="0">
                <a:solidFill>
                  <a:srgbClr val="C00000"/>
                </a:solidFill>
                <a:latin typeface="Cambria" panose="02040503050406030204" pitchFamily="18" charset="0"/>
              </a:rPr>
            </a:br>
            <a:r>
              <a:rPr lang="en-US" sz="2000" dirty="0">
                <a:latin typeface="Cambria" panose="02040503050406030204" pitchFamily="18" charset="0"/>
              </a:rPr>
              <a:t>from within </a:t>
            </a:r>
            <a:r>
              <a:rPr lang="en-US" sz="2000" b="1" dirty="0">
                <a:solidFill>
                  <a:schemeClr val="accent5">
                    <a:lumMod val="75000"/>
                  </a:schemeClr>
                </a:solidFill>
                <a:latin typeface="Cambria" panose="02040503050406030204" pitchFamily="18" charset="0"/>
              </a:rPr>
              <a:t>the memory controller</a:t>
            </a:r>
            <a:endParaRPr lang="en-US" sz="2000" dirty="0">
              <a:solidFill>
                <a:srgbClr val="C00000"/>
              </a:solidFill>
              <a:latin typeface="Cambria" panose="02040503050406030204" pitchFamily="18" charset="0"/>
            </a:endParaRP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latin typeface="Cambria" panose="02040503050406030204" pitchFamily="18" charset="0"/>
              </a:rPr>
              <a:t>Bit flips </a:t>
            </a:r>
            <a:r>
              <a:rPr lang="en-US" sz="2000" b="1" dirty="0">
                <a:solidFill>
                  <a:srgbClr val="C00000"/>
                </a:solidFill>
                <a:latin typeface="Cambria" panose="02040503050406030204" pitchFamily="18" charset="0"/>
              </a:rPr>
              <a:t>do not</a:t>
            </a:r>
            <a:r>
              <a:rPr lang="en-US" sz="2000" dirty="0">
                <a:latin typeface="Cambria" panose="02040503050406030204" pitchFamily="18" charset="0"/>
              </a:rPr>
              <a:t> occur</a:t>
            </a: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latin typeface="Cambria" panose="02040503050406030204" pitchFamily="18" charset="0"/>
              </a:rPr>
              <a:t>BlockHammer can </a:t>
            </a:r>
            <a:r>
              <a:rPr lang="en-US" sz="2000" i="1" dirty="0">
                <a:latin typeface="Cambria" panose="02040503050406030204" pitchFamily="18" charset="0"/>
              </a:rPr>
              <a:t>optionally </a:t>
            </a:r>
            <a:r>
              <a:rPr lang="en-US" sz="2000" b="1" dirty="0">
                <a:solidFill>
                  <a:schemeClr val="accent5">
                    <a:lumMod val="75000"/>
                  </a:schemeClr>
                </a:solidFill>
                <a:latin typeface="Cambria" panose="02040503050406030204" pitchFamily="18" charset="0"/>
              </a:rPr>
              <a:t>inform the system software </a:t>
            </a:r>
            <a:r>
              <a:rPr lang="en-US" sz="2000" dirty="0">
                <a:latin typeface="Cambria" panose="02040503050406030204" pitchFamily="18" charset="0"/>
              </a:rPr>
              <a:t>about the attack</a:t>
            </a:r>
          </a:p>
        </p:txBody>
      </p:sp>
      <p:sp>
        <p:nvSpPr>
          <p:cNvPr id="2" name="Title 1">
            <a:extLst>
              <a:ext uri="{FF2B5EF4-FFF2-40B4-BE49-F238E27FC236}">
                <a16:creationId xmlns:a16="http://schemas.microsoft.com/office/drawing/2014/main" id="{46F72399-7BA8-02C7-6C1E-154F353805D0}"/>
              </a:ext>
            </a:extLst>
          </p:cNvPr>
          <p:cNvSpPr>
            <a:spLocks noGrp="1"/>
          </p:cNvSpPr>
          <p:nvPr>
            <p:ph type="title"/>
          </p:nvPr>
        </p:nvSpPr>
        <p:spPr/>
        <p:txBody>
          <a:bodyPr>
            <a:normAutofit/>
          </a:bodyPr>
          <a:lstStyle/>
          <a:p>
            <a:r>
              <a:rPr lang="en-US" dirty="0"/>
              <a:t>BlockHammer: </a:t>
            </a:r>
            <a:r>
              <a:rPr lang="en-US" sz="3200" dirty="0"/>
              <a:t>Throttling Unsafe Accesses</a:t>
            </a:r>
            <a:endParaRPr lang="en-US" dirty="0"/>
          </a:p>
        </p:txBody>
      </p:sp>
      <p:sp>
        <p:nvSpPr>
          <p:cNvPr id="30" name="TextBox 29">
            <a:extLst>
              <a:ext uri="{FF2B5EF4-FFF2-40B4-BE49-F238E27FC236}">
                <a16:creationId xmlns:a16="http://schemas.microsoft.com/office/drawing/2014/main" id="{8D768F03-F134-719E-F0B6-4468265BE372}"/>
              </a:ext>
            </a:extLst>
          </p:cNvPr>
          <p:cNvSpPr txBox="1"/>
          <p:nvPr/>
        </p:nvSpPr>
        <p:spPr>
          <a:xfrm>
            <a:off x="6972397" y="4012627"/>
            <a:ext cx="1238331" cy="584775"/>
          </a:xfrm>
          <a:prstGeom prst="rect">
            <a:avLst/>
          </a:prstGeom>
          <a:noFill/>
        </p:spPr>
        <p:txBody>
          <a:bodyPr wrap="square" rtlCol="0">
            <a:spAutoFit/>
          </a:bodyPr>
          <a:lstStyle/>
          <a:p>
            <a:pPr algn="ctr"/>
            <a:r>
              <a:rPr lang="en-US" sz="1600" dirty="0">
                <a:latin typeface="Cambria" panose="02040503050406030204" pitchFamily="18" charset="0"/>
              </a:rPr>
              <a:t>Physical</a:t>
            </a:r>
          </a:p>
          <a:p>
            <a:pPr algn="ctr"/>
            <a:r>
              <a:rPr lang="en-US" sz="1600" dirty="0">
                <a:latin typeface="Cambria" panose="02040503050406030204" pitchFamily="18" charset="0"/>
              </a:rPr>
              <a:t>Row Layout</a:t>
            </a:r>
          </a:p>
        </p:txBody>
      </p:sp>
      <p:grpSp>
        <p:nvGrpSpPr>
          <p:cNvPr id="44" name="Group 43">
            <a:extLst>
              <a:ext uri="{FF2B5EF4-FFF2-40B4-BE49-F238E27FC236}">
                <a16:creationId xmlns:a16="http://schemas.microsoft.com/office/drawing/2014/main" id="{72C2228F-8A06-6610-2176-385CC5110032}"/>
              </a:ext>
            </a:extLst>
          </p:cNvPr>
          <p:cNvGrpSpPr/>
          <p:nvPr/>
        </p:nvGrpSpPr>
        <p:grpSpPr>
          <a:xfrm>
            <a:off x="4838700" y="2105421"/>
            <a:ext cx="3292863" cy="1908802"/>
            <a:chOff x="4838700" y="3141663"/>
            <a:chExt cx="3292863" cy="1908802"/>
          </a:xfrm>
        </p:grpSpPr>
        <p:sp>
          <p:nvSpPr>
            <p:cNvPr id="49" name="Rectangle 48">
              <a:extLst>
                <a:ext uri="{FF2B5EF4-FFF2-40B4-BE49-F238E27FC236}">
                  <a16:creationId xmlns:a16="http://schemas.microsoft.com/office/drawing/2014/main" id="{31B2AECB-0CF9-83DF-7340-62F56DA30404}"/>
                </a:ext>
              </a:extLst>
            </p:cNvPr>
            <p:cNvSpPr/>
            <p:nvPr/>
          </p:nvSpPr>
          <p:spPr>
            <a:xfrm>
              <a:off x="7051563" y="4257754"/>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a:t>
              </a:r>
            </a:p>
          </p:txBody>
        </p:sp>
        <p:sp>
          <p:nvSpPr>
            <p:cNvPr id="29" name="Rectangle 28">
              <a:extLst>
                <a:ext uri="{FF2B5EF4-FFF2-40B4-BE49-F238E27FC236}">
                  <a16:creationId xmlns:a16="http://schemas.microsoft.com/office/drawing/2014/main" id="{48E7312B-A273-832F-F67C-EA4911FE60DE}"/>
                </a:ext>
              </a:extLst>
            </p:cNvPr>
            <p:cNvSpPr/>
            <p:nvPr/>
          </p:nvSpPr>
          <p:spPr>
            <a:xfrm>
              <a:off x="7051563" y="3141663"/>
              <a:ext cx="1080000" cy="1908802"/>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558FE610-6E7C-EF0D-342F-2857D1D49A6A}"/>
                </a:ext>
              </a:extLst>
            </p:cNvPr>
            <p:cNvCxnSpPr>
              <a:cxnSpLocks/>
              <a:endCxn id="49" idx="1"/>
            </p:cNvCxnSpPr>
            <p:nvPr/>
          </p:nvCxnSpPr>
          <p:spPr>
            <a:xfrm>
              <a:off x="4838700" y="3451809"/>
              <a:ext cx="2212863" cy="949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descr="A yellow sign with black text&#10;&#10;Description automatically generated with medium confidence">
            <a:extLst>
              <a:ext uri="{FF2B5EF4-FFF2-40B4-BE49-F238E27FC236}">
                <a16:creationId xmlns:a16="http://schemas.microsoft.com/office/drawing/2014/main" id="{28A12EC4-6686-FDAF-5B1F-3505A80224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08953" y="2205459"/>
            <a:ext cx="1244735" cy="1244735"/>
          </a:xfrm>
          <a:prstGeom prst="rect">
            <a:avLst/>
          </a:prstGeom>
        </p:spPr>
      </p:pic>
      <p:cxnSp>
        <p:nvCxnSpPr>
          <p:cNvPr id="21" name="Straight Arrow Connector 20">
            <a:extLst>
              <a:ext uri="{FF2B5EF4-FFF2-40B4-BE49-F238E27FC236}">
                <a16:creationId xmlns:a16="http://schemas.microsoft.com/office/drawing/2014/main" id="{39353CED-01A3-435A-3FAB-6845C33FB912}"/>
              </a:ext>
            </a:extLst>
          </p:cNvPr>
          <p:cNvCxnSpPr>
            <a:cxnSpLocks/>
          </p:cNvCxnSpPr>
          <p:nvPr/>
        </p:nvCxnSpPr>
        <p:spPr>
          <a:xfrm flipV="1">
            <a:off x="4305301" y="3064478"/>
            <a:ext cx="1028699" cy="2138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FB5505-B296-1724-F478-5EF6BA9ADF7D}"/>
              </a:ext>
            </a:extLst>
          </p:cNvPr>
          <p:cNvSpPr/>
          <p:nvPr/>
        </p:nvSpPr>
        <p:spPr>
          <a:xfrm>
            <a:off x="-10265" y="5109341"/>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mbria" panose="02040503050406030204" pitchFamily="18" charset="0"/>
              </a:rPr>
              <a:t>BlockHammer is </a:t>
            </a:r>
            <a:r>
              <a:rPr lang="en-US" sz="2400" b="1" dirty="0">
                <a:solidFill>
                  <a:srgbClr val="7030A0"/>
                </a:solidFill>
                <a:latin typeface="Cambria" panose="02040503050406030204" pitchFamily="18" charset="0"/>
              </a:rPr>
              <a:t>compatible with commodity DRAM chips</a:t>
            </a:r>
          </a:p>
          <a:p>
            <a:pPr algn="ctr"/>
            <a:r>
              <a:rPr lang="en-US" sz="2400" b="1" dirty="0">
                <a:solidFill>
                  <a:srgbClr val="00B050"/>
                </a:solidFill>
                <a:latin typeface="Cambria" panose="02040503050406030204" pitchFamily="18" charset="0"/>
              </a:rPr>
              <a:t>No need </a:t>
            </a:r>
            <a:r>
              <a:rPr lang="en-US" sz="2400" b="1" dirty="0">
                <a:solidFill>
                  <a:schemeClr val="tx1"/>
                </a:solidFill>
                <a:latin typeface="Cambria" panose="02040503050406030204" pitchFamily="18" charset="0"/>
              </a:rPr>
              <a:t>for</a:t>
            </a:r>
            <a:r>
              <a:rPr lang="en-US" sz="2400" b="1" dirty="0">
                <a:solidFill>
                  <a:srgbClr val="7030A0"/>
                </a:solidFill>
                <a:latin typeface="Cambria" panose="02040503050406030204" pitchFamily="18" charset="0"/>
              </a:rPr>
              <a:t> </a:t>
            </a:r>
            <a:r>
              <a:rPr lang="en-US" sz="2400" b="1" dirty="0">
                <a:solidFill>
                  <a:srgbClr val="C00000"/>
                </a:solidFill>
                <a:latin typeface="Cambria" panose="02040503050406030204" pitchFamily="18" charset="0"/>
              </a:rPr>
              <a:t>proprietary info </a:t>
            </a:r>
            <a:r>
              <a:rPr lang="en-US" sz="2400" b="1" dirty="0">
                <a:solidFill>
                  <a:schemeClr val="tx1"/>
                </a:solidFill>
                <a:latin typeface="Cambria" panose="02040503050406030204" pitchFamily="18" charset="0"/>
              </a:rPr>
              <a:t>of or </a:t>
            </a:r>
            <a:r>
              <a:rPr lang="en-US" sz="2400" b="1" dirty="0">
                <a:solidFill>
                  <a:schemeClr val="accent2">
                    <a:lumMod val="75000"/>
                  </a:schemeClr>
                </a:solidFill>
                <a:latin typeface="Cambria" panose="02040503050406030204" pitchFamily="18" charset="0"/>
              </a:rPr>
              <a:t>modifications</a:t>
            </a:r>
            <a:r>
              <a:rPr lang="en-US" sz="2400" b="1" dirty="0">
                <a:solidFill>
                  <a:srgbClr val="7030A0"/>
                </a:solidFill>
                <a:latin typeface="Cambria" panose="02040503050406030204" pitchFamily="18" charset="0"/>
              </a:rPr>
              <a:t> </a:t>
            </a:r>
            <a:r>
              <a:rPr lang="en-US" sz="2400" b="1" dirty="0">
                <a:solidFill>
                  <a:schemeClr val="tx1"/>
                </a:solidFill>
                <a:latin typeface="Cambria" panose="02040503050406030204" pitchFamily="18" charset="0"/>
              </a:rPr>
              <a:t>to</a:t>
            </a:r>
            <a:r>
              <a:rPr lang="en-US" sz="2400" b="1" dirty="0">
                <a:solidFill>
                  <a:srgbClr val="7030A0"/>
                </a:solidFill>
                <a:latin typeface="Cambria" panose="02040503050406030204" pitchFamily="18" charset="0"/>
              </a:rPr>
              <a:t> </a:t>
            </a:r>
            <a:r>
              <a:rPr lang="en-US" sz="2400" b="1" dirty="0">
                <a:solidFill>
                  <a:schemeClr val="tx1"/>
                </a:solidFill>
                <a:latin typeface="Cambria" panose="02040503050406030204" pitchFamily="18" charset="0"/>
              </a:rPr>
              <a:t>DRAM chips</a:t>
            </a:r>
          </a:p>
        </p:txBody>
      </p:sp>
      <p:sp>
        <p:nvSpPr>
          <p:cNvPr id="40" name="Rectangle 39">
            <a:extLst>
              <a:ext uri="{FF2B5EF4-FFF2-40B4-BE49-F238E27FC236}">
                <a16:creationId xmlns:a16="http://schemas.microsoft.com/office/drawing/2014/main" id="{4C01B8A1-DA04-2B22-EB3C-B3EDC4AD6E32}"/>
              </a:ext>
            </a:extLst>
          </p:cNvPr>
          <p:cNvSpPr/>
          <p:nvPr/>
        </p:nvSpPr>
        <p:spPr>
          <a:xfrm>
            <a:off x="7051563" y="2962532"/>
            <a:ext cx="1080000" cy="249279"/>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C280B8B-F7A7-A61F-D8A7-A5E3F23CD412}"/>
              </a:ext>
            </a:extLst>
          </p:cNvPr>
          <p:cNvSpPr/>
          <p:nvPr/>
        </p:nvSpPr>
        <p:spPr>
          <a:xfrm>
            <a:off x="7051563" y="3509668"/>
            <a:ext cx="1080000" cy="249279"/>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D8245221-1BA3-B0EB-7CA9-48839A5758F5}"/>
              </a:ext>
            </a:extLst>
          </p:cNvPr>
          <p:cNvSpPr txBox="1">
            <a:spLocks/>
          </p:cNvSpPr>
          <p:nvPr/>
        </p:nvSpPr>
        <p:spPr>
          <a:xfrm>
            <a:off x="75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pic>
        <p:nvPicPr>
          <p:cNvPr id="7" name="Picture 2" descr="Amazon.com: Intel Xeon Processor 3.20 GHz, 1M Cache, 800 MHz FSB SL7PF  64-bit : Electronics">
            <a:extLst>
              <a:ext uri="{FF2B5EF4-FFF2-40B4-BE49-F238E27FC236}">
                <a16:creationId xmlns:a16="http://schemas.microsoft.com/office/drawing/2014/main" id="{1B8250CE-3014-34DE-8E8C-3577E476E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719" y="960326"/>
            <a:ext cx="1306124" cy="1207439"/>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5">
            <a:extLst>
              <a:ext uri="{FF2B5EF4-FFF2-40B4-BE49-F238E27FC236}">
                <a16:creationId xmlns:a16="http://schemas.microsoft.com/office/drawing/2014/main" id="{69339519-B4D4-037B-7086-F52FA839CF2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0" r="100000"/>
                    </a14:imgEffect>
                  </a14:imgLayer>
                </a14:imgProps>
              </a:ext>
              <a:ext uri="{28A0092B-C50C-407E-A947-70E740481C1C}">
                <a14:useLocalDpi xmlns:a14="http://schemas.microsoft.com/office/drawing/2010/main" val="0"/>
              </a:ext>
            </a:extLst>
          </a:blip>
          <a:stretch/>
        </p:blipFill>
        <p:spPr>
          <a:xfrm>
            <a:off x="6453688" y="699028"/>
            <a:ext cx="1732727" cy="1732727"/>
          </a:xfrm>
          <a:prstGeom prst="rect">
            <a:avLst/>
          </a:prstGeom>
        </p:spPr>
      </p:pic>
      <p:cxnSp>
        <p:nvCxnSpPr>
          <p:cNvPr id="9" name="Straight Arrow Connector 8">
            <a:extLst>
              <a:ext uri="{FF2B5EF4-FFF2-40B4-BE49-F238E27FC236}">
                <a16:creationId xmlns:a16="http://schemas.microsoft.com/office/drawing/2014/main" id="{FFB6E7D7-0E79-C945-3945-1A8D8ED489E5}"/>
              </a:ext>
            </a:extLst>
          </p:cNvPr>
          <p:cNvCxnSpPr>
            <a:cxnSpLocks/>
            <a:stCxn id="7" idx="3"/>
            <a:endCxn id="8" idx="1"/>
          </p:cNvCxnSpPr>
          <p:nvPr/>
        </p:nvCxnSpPr>
        <p:spPr>
          <a:xfrm>
            <a:off x="2104843" y="1564046"/>
            <a:ext cx="4348845" cy="134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3">
            <a:extLst>
              <a:ext uri="{FF2B5EF4-FFF2-40B4-BE49-F238E27FC236}">
                <a16:creationId xmlns:a16="http://schemas.microsoft.com/office/drawing/2014/main" id="{D607D9A7-081A-B62C-262A-7F17C64E13E6}"/>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215</a:t>
            </a:fld>
            <a:endParaRPr lang="en-US" dirty="0"/>
          </a:p>
        </p:txBody>
      </p:sp>
    </p:spTree>
    <p:extLst>
      <p:ext uri="{BB962C8B-B14F-4D97-AF65-F5344CB8AC3E}">
        <p14:creationId xmlns:p14="http://schemas.microsoft.com/office/powerpoint/2010/main" val="290876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0" grpId="0"/>
      <p:bldP spid="76" grpId="0" animBg="1"/>
      <p:bldP spid="40" grpId="0" animBg="1"/>
      <p:bldP spid="41"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6647-E666-6221-D832-FAC47246D1D2}"/>
              </a:ext>
            </a:extLst>
          </p:cNvPr>
          <p:cNvSpPr>
            <a:spLocks noGrp="1"/>
          </p:cNvSpPr>
          <p:nvPr>
            <p:ph type="title"/>
          </p:nvPr>
        </p:nvSpPr>
        <p:spPr/>
        <p:txBody>
          <a:bodyPr>
            <a:normAutofit/>
          </a:bodyPr>
          <a:lstStyle/>
          <a:p>
            <a:r>
              <a:rPr lang="en-US" dirty="0"/>
              <a:t>Intel Hardware Security Academic Award</a:t>
            </a:r>
          </a:p>
        </p:txBody>
      </p:sp>
      <p:sp>
        <p:nvSpPr>
          <p:cNvPr id="4" name="Slide Number Placeholder 3">
            <a:extLst>
              <a:ext uri="{FF2B5EF4-FFF2-40B4-BE49-F238E27FC236}">
                <a16:creationId xmlns:a16="http://schemas.microsoft.com/office/drawing/2014/main" id="{DA0B6309-80EF-382D-D165-9A785A946DD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216</a:t>
            </a:fld>
            <a:endParaRPr lang="en-US" dirty="0"/>
          </a:p>
        </p:txBody>
      </p:sp>
      <p:pic>
        <p:nvPicPr>
          <p:cNvPr id="1028" name="Picture 4">
            <a:extLst>
              <a:ext uri="{FF2B5EF4-FFF2-40B4-BE49-F238E27FC236}">
                <a16:creationId xmlns:a16="http://schemas.microsoft.com/office/drawing/2014/main" id="{FBB54551-9679-5935-997F-799AF23BFC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970715"/>
            <a:ext cx="9144000" cy="532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A63B59-BD45-B495-C287-DA2D07B0D08D}"/>
              </a:ext>
            </a:extLst>
          </p:cNvPr>
          <p:cNvSpPr txBox="1"/>
          <p:nvPr/>
        </p:nvSpPr>
        <p:spPr>
          <a:xfrm>
            <a:off x="310550" y="5926526"/>
            <a:ext cx="8591910" cy="600164"/>
          </a:xfrm>
          <a:prstGeom prst="rect">
            <a:avLst/>
          </a:prstGeom>
          <a:noFill/>
        </p:spPr>
        <p:txBody>
          <a:bodyPr wrap="square" rtlCol="0">
            <a:spAutoFit/>
          </a:bodyPr>
          <a:lstStyle/>
          <a:p>
            <a:r>
              <a:rPr kumimoji="0" lang="en-US" sz="1100" b="1" i="0" u="none" strike="noStrike" kern="1200" cap="none" spc="0" normalizeH="0" baseline="0" noProof="0" dirty="0">
                <a:ln>
                  <a:noFill/>
                </a:ln>
                <a:solidFill>
                  <a:srgbClr val="000000"/>
                </a:solidFill>
                <a:effectLst/>
                <a:uLnTx/>
                <a:uFillTx/>
                <a:latin typeface="Cambria" panose="02040503050406030204" pitchFamily="18" charset="0"/>
              </a:rPr>
              <a:t>Abdullah Giray </a:t>
            </a:r>
            <a:r>
              <a:rPr kumimoji="0" lang="en-US" sz="1100" b="1" i="0" u="none" strike="noStrike" kern="1200" cap="none" spc="0" normalizeH="0" baseline="0" noProof="0" dirty="0" err="1">
                <a:ln>
                  <a:noFill/>
                </a:ln>
                <a:solidFill>
                  <a:srgbClr val="000000"/>
                </a:solidFill>
                <a:effectLst/>
                <a:uLnTx/>
                <a:uFillTx/>
                <a:latin typeface="Cambria" panose="02040503050406030204" pitchFamily="18" charset="0"/>
              </a:rPr>
              <a:t>Yağlıkçı</a:t>
            </a:r>
            <a:r>
              <a:rPr kumimoji="0" lang="en-US" sz="1100" b="1" i="0" u="none" strike="noStrike" kern="1200" cap="none" spc="0" normalizeH="0" baseline="0" noProof="0" dirty="0">
                <a:ln>
                  <a:noFill/>
                </a:ln>
                <a:solidFill>
                  <a:srgbClr val="000000"/>
                </a:solidFill>
                <a:effectLst/>
                <a:uLnTx/>
                <a:uFillTx/>
                <a:latin typeface="Cambria" panose="02040503050406030204" pitchFamily="18" charset="0"/>
              </a:rPr>
              <a:t>, </a:t>
            </a:r>
            <a:r>
              <a:rPr lang="en-US" sz="1100" b="0" i="0" dirty="0" err="1">
                <a:solidFill>
                  <a:srgbClr val="000000"/>
                </a:solidFill>
                <a:effectLst/>
                <a:latin typeface="Cambria" panose="02040503050406030204" pitchFamily="18" charset="0"/>
              </a:rPr>
              <a:t>Minesh</a:t>
            </a:r>
            <a:r>
              <a:rPr lang="en-US" sz="1100" b="0" i="0" dirty="0">
                <a:solidFill>
                  <a:srgbClr val="000000"/>
                </a:solidFill>
                <a:effectLst/>
                <a:latin typeface="Cambria" panose="02040503050406030204" pitchFamily="18" charset="0"/>
              </a:rPr>
              <a:t> Patel, </a:t>
            </a:r>
            <a:r>
              <a:rPr lang="en-US" sz="1100" b="0" i="0" dirty="0" err="1">
                <a:solidFill>
                  <a:srgbClr val="000000"/>
                </a:solidFill>
                <a:effectLst/>
                <a:latin typeface="Cambria" panose="02040503050406030204" pitchFamily="18" charset="0"/>
              </a:rPr>
              <a:t>Jeremie</a:t>
            </a:r>
            <a:r>
              <a:rPr lang="en-US" sz="1100" b="0" i="0" dirty="0">
                <a:solidFill>
                  <a:srgbClr val="000000"/>
                </a:solidFill>
                <a:effectLst/>
                <a:latin typeface="Cambria" panose="02040503050406030204" pitchFamily="18" charset="0"/>
              </a:rPr>
              <a:t> S. Kim, </a:t>
            </a:r>
            <a:r>
              <a:rPr lang="en-US" sz="1100" b="0" i="0" dirty="0" err="1">
                <a:solidFill>
                  <a:srgbClr val="000000"/>
                </a:solidFill>
                <a:effectLst/>
                <a:latin typeface="Cambria" panose="02040503050406030204" pitchFamily="18" charset="0"/>
              </a:rPr>
              <a:t>Roknoddin</a:t>
            </a:r>
            <a:r>
              <a:rPr lang="en-US" sz="1100" b="0" i="0" dirty="0">
                <a:solidFill>
                  <a:srgbClr val="000000"/>
                </a:solidFill>
                <a:effectLst/>
                <a:latin typeface="Cambria" panose="02040503050406030204" pitchFamily="18" charset="0"/>
              </a:rPr>
              <a:t> Azizi, </a:t>
            </a:r>
            <a:r>
              <a:rPr lang="en-US" sz="1100" b="0" i="0" dirty="0" err="1">
                <a:solidFill>
                  <a:srgbClr val="000000"/>
                </a:solidFill>
                <a:effectLst/>
                <a:latin typeface="Cambria" panose="02040503050406030204" pitchFamily="18" charset="0"/>
              </a:rPr>
              <a:t>Ataberk</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Olgun</a:t>
            </a:r>
            <a:r>
              <a:rPr lang="en-US" sz="1100" b="0" i="0" dirty="0">
                <a:solidFill>
                  <a:srgbClr val="000000"/>
                </a:solidFill>
                <a:effectLst/>
                <a:latin typeface="Cambria" panose="02040503050406030204" pitchFamily="18" charset="0"/>
              </a:rPr>
              <a:t>, Lois </a:t>
            </a:r>
            <a:r>
              <a:rPr lang="en-US" sz="1100" b="0" i="0" dirty="0" err="1">
                <a:solidFill>
                  <a:srgbClr val="000000"/>
                </a:solidFill>
                <a:effectLst/>
                <a:latin typeface="Cambria" panose="02040503050406030204" pitchFamily="18" charset="0"/>
              </a:rPr>
              <a:t>Orosa</a:t>
            </a:r>
            <a:r>
              <a:rPr lang="en-US" sz="1100" b="0" i="0" dirty="0">
                <a:solidFill>
                  <a:srgbClr val="000000"/>
                </a:solidFill>
                <a:effectLst/>
                <a:latin typeface="Cambria" panose="02040503050406030204" pitchFamily="18" charset="0"/>
              </a:rPr>
              <a:t>, Hasan Hassan, </a:t>
            </a:r>
            <a:r>
              <a:rPr lang="en-US" sz="1100" b="0" i="0" dirty="0" err="1">
                <a:solidFill>
                  <a:srgbClr val="000000"/>
                </a:solidFill>
                <a:effectLst/>
                <a:latin typeface="Cambria" panose="02040503050406030204" pitchFamily="18" charset="0"/>
              </a:rPr>
              <a:t>Jisung</a:t>
            </a:r>
            <a:r>
              <a:rPr lang="en-US" sz="1100" b="0" i="0" dirty="0">
                <a:solidFill>
                  <a:srgbClr val="000000"/>
                </a:solidFill>
                <a:effectLst/>
                <a:latin typeface="Cambria" panose="02040503050406030204" pitchFamily="18" charset="0"/>
              </a:rPr>
              <a:t> Park, Konstantinos </a:t>
            </a:r>
            <a:r>
              <a:rPr lang="en-US" sz="1100" b="0" i="0" dirty="0" err="1">
                <a:solidFill>
                  <a:srgbClr val="000000"/>
                </a:solidFill>
                <a:effectLst/>
                <a:latin typeface="Cambria" panose="02040503050406030204" pitchFamily="18" charset="0"/>
              </a:rPr>
              <a:t>Kanellopoulos</a:t>
            </a:r>
            <a:r>
              <a:rPr lang="en-US" sz="1100" b="0" i="0" dirty="0">
                <a:solidFill>
                  <a:srgbClr val="000000"/>
                </a:solidFill>
                <a:effectLst/>
                <a:latin typeface="Cambria" panose="02040503050406030204" pitchFamily="18" charset="0"/>
              </a:rPr>
              <a:t>, Taha </a:t>
            </a:r>
            <a:r>
              <a:rPr lang="en-US" sz="1100" b="0" i="0" dirty="0" err="1">
                <a:solidFill>
                  <a:srgbClr val="000000"/>
                </a:solidFill>
                <a:effectLst/>
                <a:latin typeface="Cambria" panose="02040503050406030204" pitchFamily="18" charset="0"/>
              </a:rPr>
              <a:t>Shahroodi</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Saugata</a:t>
            </a:r>
            <a:r>
              <a:rPr lang="en-US" sz="1100" b="0" i="0" dirty="0">
                <a:solidFill>
                  <a:srgbClr val="000000"/>
                </a:solidFill>
                <a:effectLst/>
                <a:latin typeface="Cambria" panose="02040503050406030204" pitchFamily="18" charset="0"/>
              </a:rPr>
              <a:t> Ghose, and </a:t>
            </a:r>
            <a:r>
              <a:rPr lang="en-US" sz="1100" b="0" i="0" dirty="0" err="1">
                <a:solidFill>
                  <a:srgbClr val="000000"/>
                </a:solidFill>
                <a:effectLst/>
                <a:latin typeface="Cambria" panose="02040503050406030204" pitchFamily="18" charset="0"/>
              </a:rPr>
              <a:t>Onur</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Mutlu</a:t>
            </a:r>
            <a:r>
              <a:rPr lang="en-US" sz="1100" b="0" i="0" dirty="0">
                <a:solidFill>
                  <a:srgbClr val="000000"/>
                </a:solidFill>
                <a:effectLst/>
                <a:latin typeface="Cambria" panose="02040503050406030204" pitchFamily="18" charset="0"/>
              </a:rPr>
              <a:t>, </a:t>
            </a:r>
            <a:r>
              <a:rPr lang="en-US" sz="1100" b="1" i="0" dirty="0">
                <a:solidFill>
                  <a:srgbClr val="000000"/>
                </a:solidFill>
                <a:effectLst/>
                <a:latin typeface="Cambria" panose="02040503050406030204" pitchFamily="18" charset="0"/>
                <a:hlinkClick r:id="rId4"/>
              </a:rPr>
              <a:t>"BlockHammer: Preventing RowHammer at Low Cost by Blacklisting Rapidly-Accessed DRAM Rows,”</a:t>
            </a:r>
            <a:r>
              <a:rPr lang="en-US" sz="1100" b="1" i="0" dirty="0">
                <a:solidFill>
                  <a:srgbClr val="000000"/>
                </a:solidFill>
                <a:effectLst/>
                <a:latin typeface="Cambria" panose="02040503050406030204" pitchFamily="18" charset="0"/>
              </a:rPr>
              <a:t> in </a:t>
            </a:r>
            <a:r>
              <a:rPr lang="en-US" sz="1100" b="1" i="1" dirty="0">
                <a:solidFill>
                  <a:srgbClr val="000000"/>
                </a:solidFill>
                <a:effectLst/>
                <a:latin typeface="Cambria" panose="02040503050406030204" pitchFamily="18" charset="0"/>
              </a:rPr>
              <a:t>HPCA, </a:t>
            </a:r>
            <a:r>
              <a:rPr lang="en-US" sz="1100" b="0" i="0" dirty="0">
                <a:solidFill>
                  <a:srgbClr val="000000"/>
                </a:solidFill>
                <a:effectLst/>
                <a:latin typeface="Cambria" panose="02040503050406030204" pitchFamily="18" charset="0"/>
              </a:rPr>
              <a:t>2021.</a:t>
            </a:r>
            <a:endParaRPr lang="en-US" sz="1100" dirty="0">
              <a:latin typeface="Cambria" panose="02040503050406030204" pitchFamily="18" charset="0"/>
            </a:endParaRPr>
          </a:p>
        </p:txBody>
      </p:sp>
    </p:spTree>
    <p:extLst>
      <p:ext uri="{BB962C8B-B14F-4D97-AF65-F5344CB8AC3E}">
        <p14:creationId xmlns:p14="http://schemas.microsoft.com/office/powerpoint/2010/main" val="28989030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6647-E666-6221-D832-FAC47246D1D2}"/>
              </a:ext>
            </a:extLst>
          </p:cNvPr>
          <p:cNvSpPr>
            <a:spLocks noGrp="1"/>
          </p:cNvSpPr>
          <p:nvPr>
            <p:ph type="title"/>
          </p:nvPr>
        </p:nvSpPr>
        <p:spPr/>
        <p:txBody>
          <a:bodyPr>
            <a:normAutofit/>
          </a:bodyPr>
          <a:lstStyle/>
          <a:p>
            <a:r>
              <a:rPr lang="en-US" dirty="0"/>
              <a:t>Intel Hardware Security Academic Award</a:t>
            </a:r>
          </a:p>
        </p:txBody>
      </p:sp>
      <p:sp>
        <p:nvSpPr>
          <p:cNvPr id="4" name="Slide Number Placeholder 3">
            <a:extLst>
              <a:ext uri="{FF2B5EF4-FFF2-40B4-BE49-F238E27FC236}">
                <a16:creationId xmlns:a16="http://schemas.microsoft.com/office/drawing/2014/main" id="{DA0B6309-80EF-382D-D165-9A785A946DDF}"/>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217</a:t>
            </a:fld>
            <a:endParaRPr lang="en-US" dirty="0"/>
          </a:p>
        </p:txBody>
      </p:sp>
      <p:pic>
        <p:nvPicPr>
          <p:cNvPr id="1028" name="Picture 4">
            <a:extLst>
              <a:ext uri="{FF2B5EF4-FFF2-40B4-BE49-F238E27FC236}">
                <a16:creationId xmlns:a16="http://schemas.microsoft.com/office/drawing/2014/main" id="{FBB54551-9679-5935-997F-799AF23BFC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970715"/>
            <a:ext cx="9144000" cy="532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96CB07-2AF3-0E98-0B27-0271BAB90EBD}"/>
              </a:ext>
            </a:extLst>
          </p:cNvPr>
          <p:cNvSpPr txBox="1"/>
          <p:nvPr/>
        </p:nvSpPr>
        <p:spPr>
          <a:xfrm>
            <a:off x="310550" y="5926526"/>
            <a:ext cx="8591910" cy="600164"/>
          </a:xfrm>
          <a:prstGeom prst="rect">
            <a:avLst/>
          </a:prstGeom>
          <a:noFill/>
        </p:spPr>
        <p:txBody>
          <a:bodyPr wrap="square" rtlCol="0">
            <a:spAutoFit/>
          </a:bodyPr>
          <a:lstStyle/>
          <a:p>
            <a:r>
              <a:rPr kumimoji="0" lang="en-US" sz="1100" b="1" i="0" u="none" strike="noStrike" kern="1200" cap="none" spc="0" normalizeH="0" baseline="0" noProof="0" dirty="0">
                <a:ln>
                  <a:noFill/>
                </a:ln>
                <a:solidFill>
                  <a:srgbClr val="000000"/>
                </a:solidFill>
                <a:effectLst/>
                <a:uLnTx/>
                <a:uFillTx/>
                <a:latin typeface="Cambria" panose="02040503050406030204" pitchFamily="18" charset="0"/>
              </a:rPr>
              <a:t>Abdullah Giray </a:t>
            </a:r>
            <a:r>
              <a:rPr kumimoji="0" lang="en-US" sz="1100" b="1" i="0" u="none" strike="noStrike" kern="1200" cap="none" spc="0" normalizeH="0" baseline="0" noProof="0" dirty="0" err="1">
                <a:ln>
                  <a:noFill/>
                </a:ln>
                <a:solidFill>
                  <a:srgbClr val="000000"/>
                </a:solidFill>
                <a:effectLst/>
                <a:uLnTx/>
                <a:uFillTx/>
                <a:latin typeface="Cambria" panose="02040503050406030204" pitchFamily="18" charset="0"/>
              </a:rPr>
              <a:t>Yağlıkçı</a:t>
            </a:r>
            <a:r>
              <a:rPr kumimoji="0" lang="en-US" sz="1100" b="1" i="0" u="none" strike="noStrike" kern="1200" cap="none" spc="0" normalizeH="0" baseline="0" noProof="0" dirty="0">
                <a:ln>
                  <a:noFill/>
                </a:ln>
                <a:solidFill>
                  <a:srgbClr val="000000"/>
                </a:solidFill>
                <a:effectLst/>
                <a:uLnTx/>
                <a:uFillTx/>
                <a:latin typeface="Cambria" panose="02040503050406030204" pitchFamily="18" charset="0"/>
              </a:rPr>
              <a:t>, </a:t>
            </a:r>
            <a:r>
              <a:rPr lang="en-US" sz="1100" b="0" i="0" dirty="0" err="1">
                <a:solidFill>
                  <a:srgbClr val="000000"/>
                </a:solidFill>
                <a:effectLst/>
                <a:latin typeface="Cambria" panose="02040503050406030204" pitchFamily="18" charset="0"/>
              </a:rPr>
              <a:t>Minesh</a:t>
            </a:r>
            <a:r>
              <a:rPr lang="en-US" sz="1100" b="0" i="0" dirty="0">
                <a:solidFill>
                  <a:srgbClr val="000000"/>
                </a:solidFill>
                <a:effectLst/>
                <a:latin typeface="Cambria" panose="02040503050406030204" pitchFamily="18" charset="0"/>
              </a:rPr>
              <a:t> Patel, </a:t>
            </a:r>
            <a:r>
              <a:rPr lang="en-US" sz="1100" b="0" i="0" dirty="0" err="1">
                <a:solidFill>
                  <a:srgbClr val="000000"/>
                </a:solidFill>
                <a:effectLst/>
                <a:latin typeface="Cambria" panose="02040503050406030204" pitchFamily="18" charset="0"/>
              </a:rPr>
              <a:t>Jeremie</a:t>
            </a:r>
            <a:r>
              <a:rPr lang="en-US" sz="1100" b="0" i="0" dirty="0">
                <a:solidFill>
                  <a:srgbClr val="000000"/>
                </a:solidFill>
                <a:effectLst/>
                <a:latin typeface="Cambria" panose="02040503050406030204" pitchFamily="18" charset="0"/>
              </a:rPr>
              <a:t> S. Kim, </a:t>
            </a:r>
            <a:r>
              <a:rPr lang="en-US" sz="1100" b="0" i="0" dirty="0" err="1">
                <a:solidFill>
                  <a:srgbClr val="000000"/>
                </a:solidFill>
                <a:effectLst/>
                <a:latin typeface="Cambria" panose="02040503050406030204" pitchFamily="18" charset="0"/>
              </a:rPr>
              <a:t>Roknoddin</a:t>
            </a:r>
            <a:r>
              <a:rPr lang="en-US" sz="1100" b="0" i="0" dirty="0">
                <a:solidFill>
                  <a:srgbClr val="000000"/>
                </a:solidFill>
                <a:effectLst/>
                <a:latin typeface="Cambria" panose="02040503050406030204" pitchFamily="18" charset="0"/>
              </a:rPr>
              <a:t> Azizi, </a:t>
            </a:r>
            <a:r>
              <a:rPr lang="en-US" sz="1100" b="0" i="0" dirty="0" err="1">
                <a:solidFill>
                  <a:srgbClr val="000000"/>
                </a:solidFill>
                <a:effectLst/>
                <a:latin typeface="Cambria" panose="02040503050406030204" pitchFamily="18" charset="0"/>
              </a:rPr>
              <a:t>Ataberk</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Olgun</a:t>
            </a:r>
            <a:r>
              <a:rPr lang="en-US" sz="1100" b="0" i="0" dirty="0">
                <a:solidFill>
                  <a:srgbClr val="000000"/>
                </a:solidFill>
                <a:effectLst/>
                <a:latin typeface="Cambria" panose="02040503050406030204" pitchFamily="18" charset="0"/>
              </a:rPr>
              <a:t>, Lois </a:t>
            </a:r>
            <a:r>
              <a:rPr lang="en-US" sz="1100" b="0" i="0" dirty="0" err="1">
                <a:solidFill>
                  <a:srgbClr val="000000"/>
                </a:solidFill>
                <a:effectLst/>
                <a:latin typeface="Cambria" panose="02040503050406030204" pitchFamily="18" charset="0"/>
              </a:rPr>
              <a:t>Orosa</a:t>
            </a:r>
            <a:r>
              <a:rPr lang="en-US" sz="1100" b="0" i="0" dirty="0">
                <a:solidFill>
                  <a:srgbClr val="000000"/>
                </a:solidFill>
                <a:effectLst/>
                <a:latin typeface="Cambria" panose="02040503050406030204" pitchFamily="18" charset="0"/>
              </a:rPr>
              <a:t>, Hasan Hassan, </a:t>
            </a:r>
            <a:r>
              <a:rPr lang="en-US" sz="1100" b="0" i="0" dirty="0" err="1">
                <a:solidFill>
                  <a:srgbClr val="000000"/>
                </a:solidFill>
                <a:effectLst/>
                <a:latin typeface="Cambria" panose="02040503050406030204" pitchFamily="18" charset="0"/>
              </a:rPr>
              <a:t>Jisung</a:t>
            </a:r>
            <a:r>
              <a:rPr lang="en-US" sz="1100" b="0" i="0" dirty="0">
                <a:solidFill>
                  <a:srgbClr val="000000"/>
                </a:solidFill>
                <a:effectLst/>
                <a:latin typeface="Cambria" panose="02040503050406030204" pitchFamily="18" charset="0"/>
              </a:rPr>
              <a:t> Park, Konstantinos </a:t>
            </a:r>
            <a:r>
              <a:rPr lang="en-US" sz="1100" b="0" i="0" dirty="0" err="1">
                <a:solidFill>
                  <a:srgbClr val="000000"/>
                </a:solidFill>
                <a:effectLst/>
                <a:latin typeface="Cambria" panose="02040503050406030204" pitchFamily="18" charset="0"/>
              </a:rPr>
              <a:t>Kanellopoulos</a:t>
            </a:r>
            <a:r>
              <a:rPr lang="en-US" sz="1100" b="0" i="0" dirty="0">
                <a:solidFill>
                  <a:srgbClr val="000000"/>
                </a:solidFill>
                <a:effectLst/>
                <a:latin typeface="Cambria" panose="02040503050406030204" pitchFamily="18" charset="0"/>
              </a:rPr>
              <a:t>, Taha </a:t>
            </a:r>
            <a:r>
              <a:rPr lang="en-US" sz="1100" b="0" i="0" dirty="0" err="1">
                <a:solidFill>
                  <a:srgbClr val="000000"/>
                </a:solidFill>
                <a:effectLst/>
                <a:latin typeface="Cambria" panose="02040503050406030204" pitchFamily="18" charset="0"/>
              </a:rPr>
              <a:t>Shahroodi</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Saugata</a:t>
            </a:r>
            <a:r>
              <a:rPr lang="en-US" sz="1100" b="0" i="0" dirty="0">
                <a:solidFill>
                  <a:srgbClr val="000000"/>
                </a:solidFill>
                <a:effectLst/>
                <a:latin typeface="Cambria" panose="02040503050406030204" pitchFamily="18" charset="0"/>
              </a:rPr>
              <a:t> Ghose, and </a:t>
            </a:r>
            <a:r>
              <a:rPr lang="en-US" sz="1100" b="0" i="0" dirty="0" err="1">
                <a:solidFill>
                  <a:srgbClr val="000000"/>
                </a:solidFill>
                <a:effectLst/>
                <a:latin typeface="Cambria" panose="02040503050406030204" pitchFamily="18" charset="0"/>
              </a:rPr>
              <a:t>Onur</a:t>
            </a:r>
            <a:r>
              <a:rPr lang="en-US" sz="1100" b="0" i="0" dirty="0">
                <a:solidFill>
                  <a:srgbClr val="000000"/>
                </a:solidFill>
                <a:effectLst/>
                <a:latin typeface="Cambria" panose="02040503050406030204" pitchFamily="18" charset="0"/>
              </a:rPr>
              <a:t> </a:t>
            </a:r>
            <a:r>
              <a:rPr lang="en-US" sz="1100" b="0" i="0" dirty="0" err="1">
                <a:solidFill>
                  <a:srgbClr val="000000"/>
                </a:solidFill>
                <a:effectLst/>
                <a:latin typeface="Cambria" panose="02040503050406030204" pitchFamily="18" charset="0"/>
              </a:rPr>
              <a:t>Mutlu</a:t>
            </a:r>
            <a:r>
              <a:rPr lang="en-US" sz="1100" b="0" i="0" dirty="0">
                <a:solidFill>
                  <a:srgbClr val="000000"/>
                </a:solidFill>
                <a:effectLst/>
                <a:latin typeface="Cambria" panose="02040503050406030204" pitchFamily="18" charset="0"/>
              </a:rPr>
              <a:t>, </a:t>
            </a:r>
            <a:r>
              <a:rPr lang="en-US" sz="1100" b="1" i="0" dirty="0">
                <a:solidFill>
                  <a:srgbClr val="000000"/>
                </a:solidFill>
                <a:effectLst/>
                <a:latin typeface="Cambria" panose="02040503050406030204" pitchFamily="18" charset="0"/>
                <a:hlinkClick r:id="rId4"/>
              </a:rPr>
              <a:t>"BlockHammer: Preventing RowHammer at Low Cost by Blacklisting Rapidly-Accessed DRAM Rows,”</a:t>
            </a:r>
            <a:r>
              <a:rPr lang="en-US" sz="1100" b="1" i="0" dirty="0">
                <a:solidFill>
                  <a:srgbClr val="000000"/>
                </a:solidFill>
                <a:effectLst/>
                <a:latin typeface="Cambria" panose="02040503050406030204" pitchFamily="18" charset="0"/>
              </a:rPr>
              <a:t> in </a:t>
            </a:r>
            <a:r>
              <a:rPr lang="en-US" sz="1100" b="1" i="1" dirty="0">
                <a:solidFill>
                  <a:srgbClr val="000000"/>
                </a:solidFill>
                <a:effectLst/>
                <a:latin typeface="Cambria" panose="02040503050406030204" pitchFamily="18" charset="0"/>
              </a:rPr>
              <a:t>HPCA, </a:t>
            </a:r>
            <a:r>
              <a:rPr lang="en-US" sz="1100" b="0" i="0" dirty="0">
                <a:solidFill>
                  <a:srgbClr val="000000"/>
                </a:solidFill>
                <a:effectLst/>
                <a:latin typeface="Cambria" panose="02040503050406030204" pitchFamily="18" charset="0"/>
              </a:rPr>
              <a:t>2021.</a:t>
            </a:r>
            <a:endParaRPr lang="en-US" sz="1100" dirty="0">
              <a:latin typeface="Cambria" panose="02040503050406030204" pitchFamily="18" charset="0"/>
            </a:endParaRPr>
          </a:p>
        </p:txBody>
      </p:sp>
      <p:sp>
        <p:nvSpPr>
          <p:cNvPr id="7" name="Rectangle 6">
            <a:extLst>
              <a:ext uri="{FF2B5EF4-FFF2-40B4-BE49-F238E27FC236}">
                <a16:creationId xmlns:a16="http://schemas.microsoft.com/office/drawing/2014/main" id="{7F0074AD-FD97-9DAF-EA2B-FFF7497F97FD}"/>
              </a:ext>
            </a:extLst>
          </p:cNvPr>
          <p:cNvSpPr/>
          <p:nvPr/>
        </p:nvSpPr>
        <p:spPr>
          <a:xfrm>
            <a:off x="0" y="965201"/>
            <a:ext cx="9144000" cy="5518150"/>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4633E25-44C9-B963-EB4C-F889F9A7B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2200333"/>
            <a:ext cx="5410200" cy="286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264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DD38-02ED-644E-B723-A83144D23548}"/>
              </a:ext>
            </a:extLst>
          </p:cNvPr>
          <p:cNvSpPr>
            <a:spLocks noGrp="1"/>
          </p:cNvSpPr>
          <p:nvPr>
            <p:ph type="title"/>
          </p:nvPr>
        </p:nvSpPr>
        <p:spPr>
          <a:xfrm>
            <a:off x="75990" y="50573"/>
            <a:ext cx="7338361" cy="1141619"/>
          </a:xfrm>
        </p:spPr>
        <p:txBody>
          <a:bodyPr/>
          <a:lstStyle/>
          <a:p>
            <a:r>
              <a:rPr lang="en-US" b="1" dirty="0"/>
              <a:t>BlockHammer </a:t>
            </a:r>
            <a:br>
              <a:rPr lang="en-US" dirty="0"/>
            </a:br>
            <a:r>
              <a:rPr lang="en-US" sz="2800" b="1" dirty="0"/>
              <a:t>Overview of Approach</a:t>
            </a:r>
            <a:endParaRPr lang="en-US" dirty="0"/>
          </a:p>
        </p:txBody>
      </p:sp>
      <p:sp>
        <p:nvSpPr>
          <p:cNvPr id="7" name="Rounded Rectangle 6">
            <a:extLst>
              <a:ext uri="{FF2B5EF4-FFF2-40B4-BE49-F238E27FC236}">
                <a16:creationId xmlns:a16="http://schemas.microsoft.com/office/drawing/2014/main" id="{ADB79523-8389-8A4C-8543-2B85EE6A5F44}"/>
              </a:ext>
            </a:extLst>
          </p:cNvPr>
          <p:cNvSpPr/>
          <p:nvPr/>
        </p:nvSpPr>
        <p:spPr>
          <a:xfrm>
            <a:off x="-2198" y="4142057"/>
            <a:ext cx="9144000" cy="2213658"/>
          </a:xfrm>
          <a:prstGeom prst="roundRect">
            <a:avLst>
              <a:gd name="adj" fmla="val 0"/>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7084711E-5C10-334E-B795-69737335F96A}"/>
              </a:ext>
            </a:extLst>
          </p:cNvPr>
          <p:cNvSpPr/>
          <p:nvPr/>
        </p:nvSpPr>
        <p:spPr>
          <a:xfrm>
            <a:off x="-2197" y="1215342"/>
            <a:ext cx="9144000" cy="2213658"/>
          </a:xfrm>
          <a:prstGeom prst="roundRect">
            <a:avLst>
              <a:gd name="adj" fmla="val 0"/>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965B18-AEF8-A144-B127-EAD658ACFE51}"/>
              </a:ext>
            </a:extLst>
          </p:cNvPr>
          <p:cNvSpPr>
            <a:spLocks noGrp="1"/>
          </p:cNvSpPr>
          <p:nvPr>
            <p:ph idx="1"/>
          </p:nvPr>
        </p:nvSpPr>
        <p:spPr/>
        <p:txBody>
          <a:bodyPr/>
          <a:lstStyle/>
          <a:p>
            <a:pPr marL="0" indent="0">
              <a:buNone/>
            </a:pPr>
            <a:r>
              <a:rPr lang="en-US" sz="2800" b="1" dirty="0" err="1"/>
              <a:t>RowBlocker</a:t>
            </a:r>
            <a:r>
              <a:rPr lang="en-US" sz="3200" b="1" dirty="0"/>
              <a:t> </a:t>
            </a:r>
          </a:p>
          <a:p>
            <a:pPr marL="0" indent="0">
              <a:buNone/>
            </a:pPr>
            <a:r>
              <a:rPr lang="en-US" sz="2400" dirty="0">
                <a:solidFill>
                  <a:schemeClr val="accent2">
                    <a:lumMod val="50000"/>
                  </a:schemeClr>
                </a:solidFill>
              </a:rPr>
              <a:t>Tracks</a:t>
            </a:r>
            <a:r>
              <a:rPr lang="en-US" sz="2400" dirty="0"/>
              <a:t> row activation rates using area-efficient Bloom filters</a:t>
            </a:r>
            <a:endParaRPr lang="en-US" dirty="0"/>
          </a:p>
          <a:p>
            <a:pPr marL="0" indent="0">
              <a:buNone/>
            </a:pPr>
            <a:r>
              <a:rPr lang="en-US" sz="2400" dirty="0">
                <a:solidFill>
                  <a:schemeClr val="accent2">
                    <a:lumMod val="50000"/>
                  </a:schemeClr>
                </a:solidFill>
              </a:rPr>
              <a:t>Blacklists</a:t>
            </a:r>
            <a:r>
              <a:rPr lang="en-US" sz="2400" dirty="0"/>
              <a:t> rows that are activated at a high rate</a:t>
            </a:r>
            <a:endParaRPr lang="en-US" dirty="0"/>
          </a:p>
          <a:p>
            <a:pPr marL="0" indent="0">
              <a:buNone/>
            </a:pPr>
            <a:r>
              <a:rPr lang="en-US" sz="2400" dirty="0">
                <a:solidFill>
                  <a:schemeClr val="accent2">
                    <a:lumMod val="50000"/>
                  </a:schemeClr>
                </a:solidFill>
              </a:rPr>
              <a:t>Throttles</a:t>
            </a:r>
            <a:r>
              <a:rPr lang="en-US" sz="2400" dirty="0">
                <a:solidFill>
                  <a:srgbClr val="00B050"/>
                </a:solidFill>
              </a:rPr>
              <a:t> </a:t>
            </a:r>
            <a:r>
              <a:rPr lang="en-US" sz="2400" dirty="0"/>
              <a:t>activations</a:t>
            </a:r>
            <a:r>
              <a:rPr lang="en-US" sz="2400" dirty="0">
                <a:solidFill>
                  <a:srgbClr val="00B050"/>
                </a:solidFill>
              </a:rPr>
              <a:t> </a:t>
            </a:r>
            <a:r>
              <a:rPr lang="en-US" sz="2400" dirty="0"/>
              <a:t>targeting a blacklisted row</a:t>
            </a:r>
          </a:p>
          <a:p>
            <a:endParaRPr lang="en-US" sz="2800" dirty="0"/>
          </a:p>
          <a:p>
            <a:pPr marL="0" indent="0">
              <a:buNone/>
            </a:pPr>
            <a:endParaRPr lang="en-US" sz="2800" dirty="0"/>
          </a:p>
          <a:p>
            <a:pPr marL="0" indent="0">
              <a:buNone/>
            </a:pPr>
            <a:r>
              <a:rPr lang="en-US" sz="2800" b="1" dirty="0" err="1"/>
              <a:t>AttackThrottler</a:t>
            </a:r>
            <a:endParaRPr lang="en-US" sz="2800" b="1" dirty="0"/>
          </a:p>
          <a:p>
            <a:pPr marL="0" indent="0">
              <a:buNone/>
            </a:pPr>
            <a:r>
              <a:rPr lang="en-US" sz="2400" dirty="0">
                <a:solidFill>
                  <a:schemeClr val="accent6">
                    <a:lumMod val="50000"/>
                  </a:schemeClr>
                </a:solidFill>
              </a:rPr>
              <a:t>Identifies</a:t>
            </a:r>
            <a:r>
              <a:rPr lang="en-US" sz="2400" dirty="0">
                <a:solidFill>
                  <a:srgbClr val="00B050"/>
                </a:solidFill>
              </a:rPr>
              <a:t> </a:t>
            </a:r>
            <a:r>
              <a:rPr lang="en-US" sz="2400" dirty="0"/>
              <a:t>threads that perform a RowHammer attack</a:t>
            </a:r>
          </a:p>
          <a:p>
            <a:pPr marL="0" indent="0">
              <a:buNone/>
            </a:pPr>
            <a:r>
              <a:rPr lang="en-US" sz="2400" dirty="0">
                <a:solidFill>
                  <a:schemeClr val="accent6">
                    <a:lumMod val="50000"/>
                  </a:schemeClr>
                </a:solidFill>
              </a:rPr>
              <a:t>Reduces</a:t>
            </a:r>
            <a:r>
              <a:rPr lang="en-US" sz="2400" dirty="0">
                <a:solidFill>
                  <a:srgbClr val="00B050"/>
                </a:solidFill>
              </a:rPr>
              <a:t> </a:t>
            </a:r>
            <a:r>
              <a:rPr lang="en-US" sz="2400" dirty="0"/>
              <a:t>memory bandwidth usage of identified threads</a:t>
            </a:r>
          </a:p>
          <a:p>
            <a:endParaRPr lang="en-US" sz="2400" dirty="0"/>
          </a:p>
          <a:p>
            <a:pPr marL="0" indent="0">
              <a:buNone/>
            </a:pPr>
            <a:endParaRPr lang="en-US" sz="2400" dirty="0"/>
          </a:p>
          <a:p>
            <a:endParaRPr lang="en-US" sz="2400" dirty="0"/>
          </a:p>
        </p:txBody>
      </p:sp>
      <p:sp>
        <p:nvSpPr>
          <p:cNvPr id="4" name="Rectangle 3">
            <a:extLst>
              <a:ext uri="{FF2B5EF4-FFF2-40B4-BE49-F238E27FC236}">
                <a16:creationId xmlns:a16="http://schemas.microsoft.com/office/drawing/2014/main" id="{F3782042-1B9C-DA4C-B922-0E3D3B011937}"/>
              </a:ext>
            </a:extLst>
          </p:cNvPr>
          <p:cNvSpPr/>
          <p:nvPr/>
        </p:nvSpPr>
        <p:spPr>
          <a:xfrm>
            <a:off x="0" y="3139205"/>
            <a:ext cx="9144000" cy="74019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No row can be activated at a high enough rate to induce bit-flips</a:t>
            </a:r>
          </a:p>
        </p:txBody>
      </p:sp>
      <p:sp>
        <p:nvSpPr>
          <p:cNvPr id="6" name="Rectangle 5">
            <a:extLst>
              <a:ext uri="{FF2B5EF4-FFF2-40B4-BE49-F238E27FC236}">
                <a16:creationId xmlns:a16="http://schemas.microsoft.com/office/drawing/2014/main" id="{B97AED7B-37CC-CE4C-A987-7F715E5C0DEE}"/>
              </a:ext>
            </a:extLst>
          </p:cNvPr>
          <p:cNvSpPr/>
          <p:nvPr/>
        </p:nvSpPr>
        <p:spPr>
          <a:xfrm>
            <a:off x="0" y="5535387"/>
            <a:ext cx="9144000" cy="8693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Greatly reduces the </a:t>
            </a: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performance degradation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and</a:t>
            </a:r>
            <a:r>
              <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energy wastage </a:t>
            </a:r>
            <a:r>
              <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a RowHammer attack inflicts on a system</a:t>
            </a:r>
          </a:p>
        </p:txBody>
      </p:sp>
    </p:spTree>
    <p:extLst>
      <p:ext uri="{BB962C8B-B14F-4D97-AF65-F5344CB8AC3E}">
        <p14:creationId xmlns:p14="http://schemas.microsoft.com/office/powerpoint/2010/main" val="89139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3" grpId="0" uiExpand="1" build="p"/>
      <p:bldP spid="4" grpId="0" animBg="1"/>
      <p:bldP spid="6"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9459-CF8F-E742-AE33-BCECB1B09874}"/>
              </a:ext>
            </a:extLst>
          </p:cNvPr>
          <p:cNvSpPr>
            <a:spLocks noGrp="1"/>
          </p:cNvSpPr>
          <p:nvPr>
            <p:ph type="title"/>
          </p:nvPr>
        </p:nvSpPr>
        <p:spPr/>
        <p:txBody>
          <a:bodyPr/>
          <a:lstStyle/>
          <a:p>
            <a:r>
              <a:rPr lang="en-US" b="1" dirty="0" err="1"/>
              <a:t>RowBlocker</a:t>
            </a:r>
            <a:endParaRPr lang="en-US" b="1" dirty="0"/>
          </a:p>
        </p:txBody>
      </p:sp>
      <p:sp>
        <p:nvSpPr>
          <p:cNvPr id="35" name="Content Placeholder 34">
            <a:extLst>
              <a:ext uri="{FF2B5EF4-FFF2-40B4-BE49-F238E27FC236}">
                <a16:creationId xmlns:a16="http://schemas.microsoft.com/office/drawing/2014/main" id="{0CAA1D09-1916-1249-8640-F57F3B007809}"/>
              </a:ext>
            </a:extLst>
          </p:cNvPr>
          <p:cNvSpPr>
            <a:spLocks noGrp="1"/>
          </p:cNvSpPr>
          <p:nvPr>
            <p:ph idx="1"/>
          </p:nvPr>
        </p:nvSpPr>
        <p:spPr>
          <a:xfrm>
            <a:off x="0" y="1215342"/>
            <a:ext cx="9143999" cy="5140373"/>
          </a:xfrm>
        </p:spPr>
        <p:txBody>
          <a:bodyPr/>
          <a:lstStyle/>
          <a:p>
            <a:r>
              <a:rPr lang="en-US" sz="2400" dirty="0"/>
              <a:t>Modifies the memory request scheduler </a:t>
            </a:r>
            <a:r>
              <a:rPr lang="en-US" sz="2400" dirty="0">
                <a:solidFill>
                  <a:srgbClr val="00B050"/>
                </a:solidFill>
              </a:rPr>
              <a:t>to throttle </a:t>
            </a:r>
            <a:r>
              <a:rPr lang="en-US" sz="2400" dirty="0"/>
              <a:t>row activations</a:t>
            </a:r>
          </a:p>
          <a:p>
            <a:pPr>
              <a:buClr>
                <a:schemeClr val="tx1"/>
              </a:buClr>
            </a:pPr>
            <a:r>
              <a:rPr lang="en-US" sz="2400" b="1" dirty="0">
                <a:solidFill>
                  <a:srgbClr val="EC6362"/>
                </a:solidFill>
              </a:rPr>
              <a:t>Blacklists</a:t>
            </a:r>
            <a:r>
              <a:rPr lang="en-US" sz="2400" dirty="0"/>
              <a:t> rows with a high activation rate and </a:t>
            </a:r>
            <a:r>
              <a:rPr lang="en-US" sz="2400" b="1" dirty="0">
                <a:solidFill>
                  <a:srgbClr val="00B050"/>
                </a:solidFill>
              </a:rPr>
              <a:t>delays</a:t>
            </a:r>
            <a:r>
              <a:rPr lang="en-US" sz="2400" dirty="0"/>
              <a:t> subsequent activations targeting blacklisted rows</a:t>
            </a:r>
          </a:p>
        </p:txBody>
      </p:sp>
      <p:pic>
        <p:nvPicPr>
          <p:cNvPr id="33" name="Base">
            <a:extLst>
              <a:ext uri="{FF2B5EF4-FFF2-40B4-BE49-F238E27FC236}">
                <a16:creationId xmlns:a16="http://schemas.microsoft.com/office/drawing/2014/main" id="{CA88F44F-6DD1-DF40-A9E3-C17B8488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2" y="2573611"/>
            <a:ext cx="8987622" cy="3837690"/>
          </a:xfrm>
          <a:prstGeom prst="rect">
            <a:avLst/>
          </a:prstGeom>
        </p:spPr>
      </p:pic>
      <p:sp>
        <p:nvSpPr>
          <p:cNvPr id="3" name="BL_high">
            <a:extLst>
              <a:ext uri="{FF2B5EF4-FFF2-40B4-BE49-F238E27FC236}">
                <a16:creationId xmlns:a16="http://schemas.microsoft.com/office/drawing/2014/main" id="{5F1401EF-A3B2-574E-84DF-6BC9CE6CC3FA}"/>
              </a:ext>
            </a:extLst>
          </p:cNvPr>
          <p:cNvSpPr/>
          <p:nvPr/>
        </p:nvSpPr>
        <p:spPr>
          <a:xfrm>
            <a:off x="5040570" y="2859180"/>
            <a:ext cx="2535854" cy="1334276"/>
          </a:xfrm>
          <a:prstGeom prst="rect">
            <a:avLst/>
          </a:prstGeom>
          <a:solidFill>
            <a:srgbClr val="EC636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Blacklisting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Logic</a:t>
            </a:r>
          </a:p>
        </p:txBody>
      </p:sp>
      <p:sp>
        <p:nvSpPr>
          <p:cNvPr id="18" name="HB_high">
            <a:extLst>
              <a:ext uri="{FF2B5EF4-FFF2-40B4-BE49-F238E27FC236}">
                <a16:creationId xmlns:a16="http://schemas.microsoft.com/office/drawing/2014/main" id="{DEC9A7BB-4026-2D4E-A132-3A2D5A5A39F7}"/>
              </a:ext>
            </a:extLst>
          </p:cNvPr>
          <p:cNvSpPr/>
          <p:nvPr/>
        </p:nvSpPr>
        <p:spPr>
          <a:xfrm>
            <a:off x="5053565" y="4668910"/>
            <a:ext cx="2535854" cy="1336687"/>
          </a:xfrm>
          <a:prstGeom prst="rect">
            <a:avLst/>
          </a:prstGeom>
          <a:solidFill>
            <a:srgbClr val="96EBBA"/>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Delaying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Logic</a:t>
            </a:r>
          </a:p>
        </p:txBody>
      </p:sp>
      <p:grpSp>
        <p:nvGrpSpPr>
          <p:cNvPr id="6" name="HB">
            <a:extLst>
              <a:ext uri="{FF2B5EF4-FFF2-40B4-BE49-F238E27FC236}">
                <a16:creationId xmlns:a16="http://schemas.microsoft.com/office/drawing/2014/main" id="{89CB41A0-2346-D046-9203-C80B97F952D3}"/>
              </a:ext>
            </a:extLst>
          </p:cNvPr>
          <p:cNvGrpSpPr/>
          <p:nvPr/>
        </p:nvGrpSpPr>
        <p:grpSpPr>
          <a:xfrm>
            <a:off x="4735065" y="4671322"/>
            <a:ext cx="3055924" cy="1334276"/>
            <a:chOff x="4735065" y="4671322"/>
            <a:chExt cx="3055924" cy="1334276"/>
          </a:xfrm>
        </p:grpSpPr>
        <p:pic>
          <p:nvPicPr>
            <p:cNvPr id="31" name="RBHB">
              <a:extLst>
                <a:ext uri="{FF2B5EF4-FFF2-40B4-BE49-F238E27FC236}">
                  <a16:creationId xmlns:a16="http://schemas.microsoft.com/office/drawing/2014/main" id="{444070B0-B956-8B46-9DDB-A8DB7E167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065" y="4671322"/>
              <a:ext cx="3055924" cy="1334276"/>
            </a:xfrm>
            <a:prstGeom prst="rect">
              <a:avLst/>
            </a:prstGeom>
          </p:spPr>
        </p:pic>
        <p:pic>
          <p:nvPicPr>
            <p:cNvPr id="27" name="RBHB_INT">
              <a:extLst>
                <a:ext uri="{FF2B5EF4-FFF2-40B4-BE49-F238E27FC236}">
                  <a16:creationId xmlns:a16="http://schemas.microsoft.com/office/drawing/2014/main" id="{8CAF0C6E-433D-7044-B99C-14F9FB9BA9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797" y="4805295"/>
              <a:ext cx="2962703" cy="1069629"/>
            </a:xfrm>
            <a:prstGeom prst="rect">
              <a:avLst/>
            </a:prstGeom>
          </p:spPr>
        </p:pic>
      </p:grpSp>
      <p:grpSp>
        <p:nvGrpSpPr>
          <p:cNvPr id="7" name="BL">
            <a:extLst>
              <a:ext uri="{FF2B5EF4-FFF2-40B4-BE49-F238E27FC236}">
                <a16:creationId xmlns:a16="http://schemas.microsoft.com/office/drawing/2014/main" id="{0A5D9E9D-8F5C-6A45-B0D7-2856FE3F5F6C}"/>
              </a:ext>
            </a:extLst>
          </p:cNvPr>
          <p:cNvGrpSpPr/>
          <p:nvPr/>
        </p:nvGrpSpPr>
        <p:grpSpPr>
          <a:xfrm>
            <a:off x="4748746" y="2801414"/>
            <a:ext cx="3145492" cy="1449809"/>
            <a:chOff x="4748746" y="2801414"/>
            <a:chExt cx="3145492" cy="1449809"/>
          </a:xfrm>
        </p:grpSpPr>
        <p:pic>
          <p:nvPicPr>
            <p:cNvPr id="29" name="RBBL">
              <a:extLst>
                <a:ext uri="{FF2B5EF4-FFF2-40B4-BE49-F238E27FC236}">
                  <a16:creationId xmlns:a16="http://schemas.microsoft.com/office/drawing/2014/main" id="{1D13201B-ACD0-414A-89FD-0875B061B0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8747" y="2801414"/>
              <a:ext cx="3145491" cy="1449809"/>
            </a:xfrm>
            <a:prstGeom prst="rect">
              <a:avLst/>
            </a:prstGeom>
          </p:spPr>
        </p:pic>
        <p:sp>
          <p:nvSpPr>
            <p:cNvPr id="16" name="Rectangle 15">
              <a:extLst>
                <a:ext uri="{FF2B5EF4-FFF2-40B4-BE49-F238E27FC236}">
                  <a16:creationId xmlns:a16="http://schemas.microsoft.com/office/drawing/2014/main" id="{1E6CD15F-3CB7-3149-9F25-B71647E0B57E}"/>
                </a:ext>
              </a:extLst>
            </p:cNvPr>
            <p:cNvSpPr/>
            <p:nvPr/>
          </p:nvSpPr>
          <p:spPr>
            <a:xfrm>
              <a:off x="5625885" y="3260724"/>
              <a:ext cx="1365224" cy="168275"/>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RBBL_INT">
              <a:extLst>
                <a:ext uri="{FF2B5EF4-FFF2-40B4-BE49-F238E27FC236}">
                  <a16:creationId xmlns:a16="http://schemas.microsoft.com/office/drawing/2014/main" id="{AE549E16-5EEB-2840-A170-401E28388E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8746" y="3189542"/>
              <a:ext cx="2955081" cy="990672"/>
            </a:xfrm>
            <a:prstGeom prst="rect">
              <a:avLst/>
            </a:prstGeom>
          </p:spPr>
        </p:pic>
      </p:grpSp>
    </p:spTree>
    <p:extLst>
      <p:ext uri="{BB962C8B-B14F-4D97-AF65-F5344CB8AC3E}">
        <p14:creationId xmlns:p14="http://schemas.microsoft.com/office/powerpoint/2010/main" val="300081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 grpId="0" animBg="1"/>
      <p:bldP spid="3" grpId="1" animBg="1"/>
      <p:bldP spid="18" grpId="0" animBg="1"/>
      <p:bldP spid="1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11445-28CD-70D7-9154-F1D7A2461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65C9D-7BEB-8741-6535-C174FDEFE42C}"/>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E0A13A1A-6E9F-A9CC-A44B-ED4752E6094B}"/>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6CE33D50-3BB5-57AE-A5AD-E95CC7C93AFD}"/>
              </a:ext>
            </a:extLst>
          </p:cNvPr>
          <p:cNvSpPr>
            <a:spLocks noGrp="1"/>
          </p:cNvSpPr>
          <p:nvPr>
            <p:ph type="sldNum" sz="quarter" idx="12"/>
          </p:nvPr>
        </p:nvSpPr>
        <p:spPr/>
        <p:txBody>
          <a:bodyPr/>
          <a:lstStyle/>
          <a:p>
            <a:fld id="{676C2683-0D41-1E45-8714-724CB2570654}" type="slidenum">
              <a:rPr lang="en-US" smtClean="0"/>
              <a:pPr/>
              <a:t>22</a:t>
            </a:fld>
            <a:endParaRPr lang="en-US" dirty="0"/>
          </a:p>
        </p:txBody>
      </p:sp>
      <p:pic>
        <p:nvPicPr>
          <p:cNvPr id="6" name="Graphic 17">
            <a:extLst>
              <a:ext uri="{FF2B5EF4-FFF2-40B4-BE49-F238E27FC236}">
                <a16:creationId xmlns:a16="http://schemas.microsoft.com/office/drawing/2014/main" id="{30431E67-02CC-7628-6322-65DFBDA3D077}"/>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19448483-E357-164E-2DF5-B29608888FFF}"/>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C2D4159F-8CA5-5903-FC0C-A1C8F9D6DB2D}"/>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C51F1AB3-BECA-1B56-F01B-77ACE1CF1831}"/>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B6C331C9-2ADD-D5A9-3826-D2318D965467}"/>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B694473D-DED8-3FE4-7E14-761B90F0417F}"/>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6CC80894-6144-7849-C9C8-01CA6548AEA2}"/>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047C86DF-B944-F82A-5ECE-811F973E9D08}"/>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3DA206F9-1360-3A83-4735-5670705AB86D}"/>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4FD7D7C0-275D-A4D4-4610-BCEFFBB82B44}"/>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A89E1030-563B-7605-9929-EFCB180B4B91}"/>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D6298F1A-45F5-3615-50CE-24C5E7674DC9}"/>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4ACD738D-94A3-01DE-A455-BE5B4FFBC6F1}"/>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F261F0AF-353A-AA70-1808-6697C6A65642}"/>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28872199-B987-A1D0-DA75-7A255B1AB838}"/>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5392E464-0DFA-BEE9-8477-463316DFCC06}"/>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46F314B3-1298-A0F4-40A9-388D6DA45196}"/>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78AEC6AE-D410-C903-3595-E4613B6971B1}"/>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68B942EF-1D34-2CD6-9B0D-728E466B4D9B}"/>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0D1B2DC0-4C61-6BB0-E60E-E88FEF2CC0CA}"/>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B6D0557D-F8D4-66CC-4D6C-F712FF6561D0}"/>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B8D84104-4AC1-D390-5F9A-53156A10A8F9}"/>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D0F22F1F-1BFC-3A67-A758-D5FD4AFB2768}"/>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CE8ED063-706B-99F0-85FB-01B034D31326}"/>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04D830F8-06F7-2245-B318-612CF537BFC6}"/>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C3226949-383B-A684-66B9-43AFD5677F64}"/>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3F70C74-8AC0-1879-FF29-CAE27733E3D0}"/>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0CB7611E-59F5-702C-FCBE-4729EA332532}"/>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E13E0F4A-EAB6-0F30-ACE2-CBC2D2E29CEC}"/>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5FBEEAB0-A009-61D8-A0B2-33EACD5E8E7D}"/>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3DC678C2-EC16-CA20-667F-9319B03B4A41}"/>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B6E9946F-5F49-3BA5-79AC-60ACEC2CB8CA}"/>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itle 4">
            <a:extLst>
              <a:ext uri="{FF2B5EF4-FFF2-40B4-BE49-F238E27FC236}">
                <a16:creationId xmlns:a16="http://schemas.microsoft.com/office/drawing/2014/main" id="{E236C898-EF98-1D64-1739-1BA1CD0E2D3E}"/>
              </a:ext>
            </a:extLst>
          </p:cNvPr>
          <p:cNvSpPr txBox="1">
            <a:spLocks/>
          </p:cNvSpPr>
          <p:nvPr/>
        </p:nvSpPr>
        <p:spPr>
          <a:xfrm>
            <a:off x="-2" y="3089380"/>
            <a:ext cx="9144002"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Experimental Findings </a:t>
            </a:r>
          </a:p>
        </p:txBody>
      </p:sp>
      <p:sp>
        <p:nvSpPr>
          <p:cNvPr id="20" name="Rectangle 19">
            <a:extLst>
              <a:ext uri="{FF2B5EF4-FFF2-40B4-BE49-F238E27FC236}">
                <a16:creationId xmlns:a16="http://schemas.microsoft.com/office/drawing/2014/main" id="{CB7779C7-AFA6-9996-F2A2-BD1250E43408}"/>
              </a:ext>
            </a:extLst>
          </p:cNvPr>
          <p:cNvSpPr/>
          <p:nvPr/>
        </p:nvSpPr>
        <p:spPr>
          <a:xfrm>
            <a:off x="-2" y="3957940"/>
            <a:ext cx="9144002"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7A2279-ABB4-F959-7F85-BA65C9AE0E30}"/>
              </a:ext>
            </a:extLst>
          </p:cNvPr>
          <p:cNvSpPr/>
          <p:nvPr/>
        </p:nvSpPr>
        <p:spPr>
          <a:xfrm>
            <a:off x="0" y="1628846"/>
            <a:ext cx="5529786" cy="142565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9B85FB-3118-DDD4-FA4C-39C747AE24A4}"/>
              </a:ext>
            </a:extLst>
          </p:cNvPr>
          <p:cNvSpPr/>
          <p:nvPr/>
        </p:nvSpPr>
        <p:spPr>
          <a:xfrm>
            <a:off x="6307911" y="2068375"/>
            <a:ext cx="2456313" cy="944866"/>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801403-599F-70DE-84CE-E716709DFACC}"/>
              </a:ext>
            </a:extLst>
          </p:cNvPr>
          <p:cNvSpPr/>
          <p:nvPr/>
        </p:nvSpPr>
        <p:spPr>
          <a:xfrm>
            <a:off x="66354" y="783269"/>
            <a:ext cx="9077645" cy="870959"/>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BED74A9-2D12-5975-D861-8E58A06A72D8}"/>
              </a:ext>
            </a:extLst>
          </p:cNvPr>
          <p:cNvSpPr/>
          <p:nvPr/>
        </p:nvSpPr>
        <p:spPr>
          <a:xfrm>
            <a:off x="7331961" y="1646369"/>
            <a:ext cx="1812038" cy="432713"/>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115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9459-CF8F-E742-AE33-BCECB1B09874}"/>
              </a:ext>
            </a:extLst>
          </p:cNvPr>
          <p:cNvSpPr>
            <a:spLocks noGrp="1"/>
          </p:cNvSpPr>
          <p:nvPr>
            <p:ph type="title"/>
          </p:nvPr>
        </p:nvSpPr>
        <p:spPr/>
        <p:txBody>
          <a:bodyPr/>
          <a:lstStyle/>
          <a:p>
            <a:r>
              <a:rPr lang="en-US" b="1" dirty="0" err="1"/>
              <a:t>RowBlocker</a:t>
            </a:r>
            <a:endParaRPr lang="en-US" b="1" dirty="0"/>
          </a:p>
        </p:txBody>
      </p:sp>
      <p:sp>
        <p:nvSpPr>
          <p:cNvPr id="35" name="Content Placeholder 34">
            <a:extLst>
              <a:ext uri="{FF2B5EF4-FFF2-40B4-BE49-F238E27FC236}">
                <a16:creationId xmlns:a16="http://schemas.microsoft.com/office/drawing/2014/main" id="{0CAA1D09-1916-1249-8640-F57F3B007809}"/>
              </a:ext>
            </a:extLst>
          </p:cNvPr>
          <p:cNvSpPr>
            <a:spLocks noGrp="1"/>
          </p:cNvSpPr>
          <p:nvPr>
            <p:ph idx="1"/>
          </p:nvPr>
        </p:nvSpPr>
        <p:spPr>
          <a:xfrm>
            <a:off x="0" y="1215342"/>
            <a:ext cx="9143999" cy="5140373"/>
          </a:xfrm>
        </p:spPr>
        <p:txBody>
          <a:bodyPr/>
          <a:lstStyle/>
          <a:p>
            <a:r>
              <a:rPr lang="en-US" sz="2400" dirty="0"/>
              <a:t>Blocks a row activation if the row is </a:t>
            </a:r>
            <a:r>
              <a:rPr lang="en-US" sz="2400" b="1" dirty="0"/>
              <a:t>both</a:t>
            </a:r>
            <a:r>
              <a:rPr lang="en-US" sz="2400" dirty="0"/>
              <a:t> </a:t>
            </a:r>
            <a:r>
              <a:rPr lang="en-US" sz="2400" dirty="0">
                <a:solidFill>
                  <a:srgbClr val="C00000"/>
                </a:solidFill>
              </a:rPr>
              <a:t>blacklisted</a:t>
            </a:r>
            <a:r>
              <a:rPr lang="en-US" sz="2400" dirty="0"/>
              <a:t> </a:t>
            </a:r>
            <a:br>
              <a:rPr lang="en-US" sz="2400" dirty="0"/>
            </a:br>
            <a:r>
              <a:rPr lang="en-US" sz="2400" b="1" dirty="0"/>
              <a:t>and</a:t>
            </a:r>
            <a:r>
              <a:rPr lang="en-US" sz="2400" dirty="0"/>
              <a:t> </a:t>
            </a:r>
            <a:r>
              <a:rPr lang="en-US" sz="2400" dirty="0">
                <a:solidFill>
                  <a:srgbClr val="C00000"/>
                </a:solidFill>
              </a:rPr>
              <a:t>recently activated</a:t>
            </a:r>
            <a:endParaRPr lang="en-US" sz="2000" dirty="0"/>
          </a:p>
        </p:txBody>
      </p:sp>
      <p:pic>
        <p:nvPicPr>
          <p:cNvPr id="33" name="Base">
            <a:extLst>
              <a:ext uri="{FF2B5EF4-FFF2-40B4-BE49-F238E27FC236}">
                <a16:creationId xmlns:a16="http://schemas.microsoft.com/office/drawing/2014/main" id="{CA88F44F-6DD1-DF40-A9E3-C17B8488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2" y="2573611"/>
            <a:ext cx="8987622" cy="3837690"/>
          </a:xfrm>
          <a:prstGeom prst="rect">
            <a:avLst/>
          </a:prstGeom>
        </p:spPr>
      </p:pic>
      <p:pic>
        <p:nvPicPr>
          <p:cNvPr id="17" name="4">
            <a:extLst>
              <a:ext uri="{FF2B5EF4-FFF2-40B4-BE49-F238E27FC236}">
                <a16:creationId xmlns:a16="http://schemas.microsoft.com/office/drawing/2014/main" id="{25BABB9A-CCD6-834E-B4A6-44D72329F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0168" y="3132981"/>
            <a:ext cx="1216909" cy="974993"/>
          </a:xfrm>
          <a:prstGeom prst="rect">
            <a:avLst/>
          </a:prstGeom>
        </p:spPr>
      </p:pic>
      <p:pic>
        <p:nvPicPr>
          <p:cNvPr id="29" name="RBBL">
            <a:extLst>
              <a:ext uri="{FF2B5EF4-FFF2-40B4-BE49-F238E27FC236}">
                <a16:creationId xmlns:a16="http://schemas.microsoft.com/office/drawing/2014/main" id="{1D13201B-ACD0-414A-89FD-0875B061B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8747" y="2801414"/>
            <a:ext cx="3145491" cy="1449809"/>
          </a:xfrm>
          <a:prstGeom prst="rect">
            <a:avLst/>
          </a:prstGeom>
        </p:spPr>
      </p:pic>
      <p:sp>
        <p:nvSpPr>
          <p:cNvPr id="16" name="Rectangle 15">
            <a:extLst>
              <a:ext uri="{FF2B5EF4-FFF2-40B4-BE49-F238E27FC236}">
                <a16:creationId xmlns:a16="http://schemas.microsoft.com/office/drawing/2014/main" id="{1E6CD15F-3CB7-3149-9F25-B71647E0B57E}"/>
              </a:ext>
            </a:extLst>
          </p:cNvPr>
          <p:cNvSpPr/>
          <p:nvPr/>
        </p:nvSpPr>
        <p:spPr>
          <a:xfrm>
            <a:off x="5625885" y="3260724"/>
            <a:ext cx="1365224" cy="168275"/>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RBHB">
            <a:extLst>
              <a:ext uri="{FF2B5EF4-FFF2-40B4-BE49-F238E27FC236}">
                <a16:creationId xmlns:a16="http://schemas.microsoft.com/office/drawing/2014/main" id="{444070B0-B956-8B46-9DDB-A8DB7E167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5065" y="4671322"/>
            <a:ext cx="3055924" cy="1334276"/>
          </a:xfrm>
          <a:prstGeom prst="rect">
            <a:avLst/>
          </a:prstGeom>
        </p:spPr>
      </p:pic>
      <p:pic>
        <p:nvPicPr>
          <p:cNvPr id="25" name="RBBL_INT">
            <a:extLst>
              <a:ext uri="{FF2B5EF4-FFF2-40B4-BE49-F238E27FC236}">
                <a16:creationId xmlns:a16="http://schemas.microsoft.com/office/drawing/2014/main" id="{AE549E16-5EEB-2840-A170-401E28388E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8746" y="3189542"/>
            <a:ext cx="2955081" cy="990672"/>
          </a:xfrm>
          <a:prstGeom prst="rect">
            <a:avLst/>
          </a:prstGeom>
        </p:spPr>
      </p:pic>
      <p:pic>
        <p:nvPicPr>
          <p:cNvPr id="27" name="RBHB_INT">
            <a:extLst>
              <a:ext uri="{FF2B5EF4-FFF2-40B4-BE49-F238E27FC236}">
                <a16:creationId xmlns:a16="http://schemas.microsoft.com/office/drawing/2014/main" id="{8CAF0C6E-433D-7044-B99C-14F9FB9BA9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2797" y="4805295"/>
            <a:ext cx="2962703" cy="1069629"/>
          </a:xfrm>
          <a:prstGeom prst="rect">
            <a:avLst/>
          </a:prstGeom>
        </p:spPr>
      </p:pic>
      <p:pic>
        <p:nvPicPr>
          <p:cNvPr id="19" name="3">
            <a:extLst>
              <a:ext uri="{FF2B5EF4-FFF2-40B4-BE49-F238E27FC236}">
                <a16:creationId xmlns:a16="http://schemas.microsoft.com/office/drawing/2014/main" id="{60E73114-9107-9D4D-AD0F-238F60AEEE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7103" y="3355522"/>
            <a:ext cx="1603749" cy="1614024"/>
          </a:xfrm>
          <a:prstGeom prst="rect">
            <a:avLst/>
          </a:prstGeom>
        </p:spPr>
      </p:pic>
      <p:pic>
        <p:nvPicPr>
          <p:cNvPr id="11" name="6">
            <a:extLst>
              <a:ext uri="{FF2B5EF4-FFF2-40B4-BE49-F238E27FC236}">
                <a16:creationId xmlns:a16="http://schemas.microsoft.com/office/drawing/2014/main" id="{3BFF4BA1-6CF2-2346-9B85-6E728D20E1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334" y="4128962"/>
            <a:ext cx="7253815" cy="862168"/>
          </a:xfrm>
          <a:prstGeom prst="rect">
            <a:avLst/>
          </a:prstGeom>
        </p:spPr>
      </p:pic>
      <p:pic>
        <p:nvPicPr>
          <p:cNvPr id="21" name="2">
            <a:extLst>
              <a:ext uri="{FF2B5EF4-FFF2-40B4-BE49-F238E27FC236}">
                <a16:creationId xmlns:a16="http://schemas.microsoft.com/office/drawing/2014/main" id="{786AEEBF-E4C2-7E41-9E35-DD616A5885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56627" y="3115122"/>
            <a:ext cx="1885389" cy="378689"/>
          </a:xfrm>
          <a:prstGeom prst="rect">
            <a:avLst/>
          </a:prstGeom>
        </p:spPr>
      </p:pic>
      <p:pic>
        <p:nvPicPr>
          <p:cNvPr id="15" name="5">
            <a:extLst>
              <a:ext uri="{FF2B5EF4-FFF2-40B4-BE49-F238E27FC236}">
                <a16:creationId xmlns:a16="http://schemas.microsoft.com/office/drawing/2014/main" id="{C0220ED3-7D17-C84F-8D77-C237AABAE0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39925" y="4797834"/>
            <a:ext cx="1035596" cy="1180435"/>
          </a:xfrm>
          <a:prstGeom prst="rect">
            <a:avLst/>
          </a:prstGeom>
        </p:spPr>
      </p:pic>
      <p:pic>
        <p:nvPicPr>
          <p:cNvPr id="23" name="1">
            <a:extLst>
              <a:ext uri="{FF2B5EF4-FFF2-40B4-BE49-F238E27FC236}">
                <a16:creationId xmlns:a16="http://schemas.microsoft.com/office/drawing/2014/main" id="{D436D477-BD18-6749-A868-41BB71F85C5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4082" y="3158716"/>
            <a:ext cx="1357545" cy="869804"/>
          </a:xfrm>
          <a:prstGeom prst="rect">
            <a:avLst/>
          </a:prstGeom>
        </p:spPr>
      </p:pic>
    </p:spTree>
    <p:extLst>
      <p:ext uri="{BB962C8B-B14F-4D97-AF65-F5344CB8AC3E}">
        <p14:creationId xmlns:p14="http://schemas.microsoft.com/office/powerpoint/2010/main" val="288976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1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9459-CF8F-E742-AE33-BCECB1B09874}"/>
              </a:ext>
            </a:extLst>
          </p:cNvPr>
          <p:cNvSpPr>
            <a:spLocks noGrp="1"/>
          </p:cNvSpPr>
          <p:nvPr>
            <p:ph type="title"/>
          </p:nvPr>
        </p:nvSpPr>
        <p:spPr/>
        <p:txBody>
          <a:bodyPr/>
          <a:lstStyle/>
          <a:p>
            <a:r>
              <a:rPr lang="en-US" b="1" dirty="0" err="1"/>
              <a:t>RowBlocker</a:t>
            </a:r>
            <a:endParaRPr lang="en-US" b="1" dirty="0"/>
          </a:p>
        </p:txBody>
      </p:sp>
      <p:sp>
        <p:nvSpPr>
          <p:cNvPr id="35" name="Content Placeholder 34">
            <a:extLst>
              <a:ext uri="{FF2B5EF4-FFF2-40B4-BE49-F238E27FC236}">
                <a16:creationId xmlns:a16="http://schemas.microsoft.com/office/drawing/2014/main" id="{0CAA1D09-1916-1249-8640-F57F3B007809}"/>
              </a:ext>
            </a:extLst>
          </p:cNvPr>
          <p:cNvSpPr>
            <a:spLocks noGrp="1"/>
          </p:cNvSpPr>
          <p:nvPr>
            <p:ph idx="1"/>
          </p:nvPr>
        </p:nvSpPr>
        <p:spPr/>
        <p:txBody>
          <a:bodyPr/>
          <a:lstStyle/>
          <a:p>
            <a:r>
              <a:rPr lang="en-US" sz="2400" dirty="0"/>
              <a:t>When a row activation is performed, both </a:t>
            </a:r>
            <a:r>
              <a:rPr lang="en-US" sz="2400" b="1" dirty="0" err="1">
                <a:solidFill>
                  <a:srgbClr val="C00000"/>
                </a:solidFill>
              </a:rPr>
              <a:t>RowBlocker</a:t>
            </a:r>
            <a:r>
              <a:rPr lang="en-US" sz="2400" b="1" dirty="0">
                <a:solidFill>
                  <a:srgbClr val="C00000"/>
                </a:solidFill>
              </a:rPr>
              <a:t>-BL</a:t>
            </a:r>
            <a:r>
              <a:rPr lang="en-US" sz="2400" dirty="0"/>
              <a:t> and </a:t>
            </a:r>
            <a:r>
              <a:rPr lang="en-US" sz="2400" b="1" dirty="0" err="1">
                <a:solidFill>
                  <a:srgbClr val="00B050"/>
                </a:solidFill>
              </a:rPr>
              <a:t>RowBlocker</a:t>
            </a:r>
            <a:r>
              <a:rPr lang="en-US" sz="2400" b="1" dirty="0">
                <a:solidFill>
                  <a:srgbClr val="00B050"/>
                </a:solidFill>
              </a:rPr>
              <a:t>-HB</a:t>
            </a:r>
            <a:r>
              <a:rPr lang="en-US" sz="2400" dirty="0"/>
              <a:t> are updated with the row activation information</a:t>
            </a:r>
            <a:endParaRPr lang="en-US" sz="2000" dirty="0"/>
          </a:p>
        </p:txBody>
      </p:sp>
      <p:pic>
        <p:nvPicPr>
          <p:cNvPr id="33" name="Base">
            <a:extLst>
              <a:ext uri="{FF2B5EF4-FFF2-40B4-BE49-F238E27FC236}">
                <a16:creationId xmlns:a16="http://schemas.microsoft.com/office/drawing/2014/main" id="{CA88F44F-6DD1-DF40-A9E3-C17B8488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2" y="2573611"/>
            <a:ext cx="8987622" cy="3837690"/>
          </a:xfrm>
          <a:prstGeom prst="rect">
            <a:avLst/>
          </a:prstGeom>
        </p:spPr>
      </p:pic>
      <p:pic>
        <p:nvPicPr>
          <p:cNvPr id="29" name="RBBL">
            <a:extLst>
              <a:ext uri="{FF2B5EF4-FFF2-40B4-BE49-F238E27FC236}">
                <a16:creationId xmlns:a16="http://schemas.microsoft.com/office/drawing/2014/main" id="{1D13201B-ACD0-414A-89FD-0875B061B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747" y="2801414"/>
            <a:ext cx="3145491" cy="1449809"/>
          </a:xfrm>
          <a:prstGeom prst="rect">
            <a:avLst/>
          </a:prstGeom>
        </p:spPr>
      </p:pic>
      <p:pic>
        <p:nvPicPr>
          <p:cNvPr id="31" name="RBHB">
            <a:extLst>
              <a:ext uri="{FF2B5EF4-FFF2-40B4-BE49-F238E27FC236}">
                <a16:creationId xmlns:a16="http://schemas.microsoft.com/office/drawing/2014/main" id="{444070B0-B956-8B46-9DDB-A8DB7E167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5065" y="4671322"/>
            <a:ext cx="3055924" cy="1334276"/>
          </a:xfrm>
          <a:prstGeom prst="rect">
            <a:avLst/>
          </a:prstGeom>
        </p:spPr>
      </p:pic>
      <p:pic>
        <p:nvPicPr>
          <p:cNvPr id="25" name="RBBL_INT">
            <a:extLst>
              <a:ext uri="{FF2B5EF4-FFF2-40B4-BE49-F238E27FC236}">
                <a16:creationId xmlns:a16="http://schemas.microsoft.com/office/drawing/2014/main" id="{AE549E16-5EEB-2840-A170-401E28388E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8746" y="3189542"/>
            <a:ext cx="2955081" cy="990672"/>
          </a:xfrm>
          <a:prstGeom prst="rect">
            <a:avLst/>
          </a:prstGeom>
        </p:spPr>
      </p:pic>
      <p:pic>
        <p:nvPicPr>
          <p:cNvPr id="27" name="RBHB_INT">
            <a:extLst>
              <a:ext uri="{FF2B5EF4-FFF2-40B4-BE49-F238E27FC236}">
                <a16:creationId xmlns:a16="http://schemas.microsoft.com/office/drawing/2014/main" id="{8CAF0C6E-433D-7044-B99C-14F9FB9BA9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2797" y="4805295"/>
            <a:ext cx="2962703" cy="1069629"/>
          </a:xfrm>
          <a:prstGeom prst="rect">
            <a:avLst/>
          </a:prstGeom>
        </p:spPr>
      </p:pic>
      <p:pic>
        <p:nvPicPr>
          <p:cNvPr id="7" name="9">
            <a:extLst>
              <a:ext uri="{FF2B5EF4-FFF2-40B4-BE49-F238E27FC236}">
                <a16:creationId xmlns:a16="http://schemas.microsoft.com/office/drawing/2014/main" id="{20B71367-39D2-7C4C-8B8B-038C84364F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2648" y="5309126"/>
            <a:ext cx="2587491" cy="582394"/>
          </a:xfrm>
          <a:prstGeom prst="rect">
            <a:avLst/>
          </a:prstGeom>
        </p:spPr>
      </p:pic>
      <p:pic>
        <p:nvPicPr>
          <p:cNvPr id="9" name="7">
            <a:extLst>
              <a:ext uri="{FF2B5EF4-FFF2-40B4-BE49-F238E27FC236}">
                <a16:creationId xmlns:a16="http://schemas.microsoft.com/office/drawing/2014/main" id="{00CC8113-3920-B64A-AD2D-3EAD5860D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4740" y="5402381"/>
            <a:ext cx="1357545" cy="877933"/>
          </a:xfrm>
          <a:prstGeom prst="rect">
            <a:avLst/>
          </a:prstGeom>
        </p:spPr>
      </p:pic>
      <p:pic>
        <p:nvPicPr>
          <p:cNvPr id="6" name="Picture 5">
            <a:extLst>
              <a:ext uri="{FF2B5EF4-FFF2-40B4-BE49-F238E27FC236}">
                <a16:creationId xmlns:a16="http://schemas.microsoft.com/office/drawing/2014/main" id="{F05218AF-2A65-134C-944F-8B59F24ED8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4549" y="3817626"/>
            <a:ext cx="1984205" cy="1784988"/>
          </a:xfrm>
          <a:prstGeom prst="rect">
            <a:avLst/>
          </a:prstGeom>
        </p:spPr>
      </p:pic>
      <p:sp>
        <p:nvSpPr>
          <p:cNvPr id="3" name="Rectangle 2">
            <a:extLst>
              <a:ext uri="{FF2B5EF4-FFF2-40B4-BE49-F238E27FC236}">
                <a16:creationId xmlns:a16="http://schemas.microsoft.com/office/drawing/2014/main" id="{59ACFA38-09F6-2544-B394-5469C13186FC}"/>
              </a:ext>
            </a:extLst>
          </p:cNvPr>
          <p:cNvSpPr/>
          <p:nvPr/>
        </p:nvSpPr>
        <p:spPr>
          <a:xfrm>
            <a:off x="5625885" y="3260724"/>
            <a:ext cx="1365224" cy="168275"/>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C368-BD7C-DC4B-9C16-C23DCCB22FF5}"/>
              </a:ext>
            </a:extLst>
          </p:cNvPr>
          <p:cNvSpPr>
            <a:spLocks noGrp="1"/>
          </p:cNvSpPr>
          <p:nvPr>
            <p:ph type="title"/>
          </p:nvPr>
        </p:nvSpPr>
        <p:spPr/>
        <p:txBody>
          <a:bodyPr>
            <a:normAutofit/>
          </a:bodyPr>
          <a:lstStyle/>
          <a:p>
            <a:r>
              <a:rPr lang="en-US" b="1" dirty="0" err="1"/>
              <a:t>RowBlocker</a:t>
            </a:r>
            <a:r>
              <a:rPr lang="en-US" b="1" dirty="0"/>
              <a:t>-BL </a:t>
            </a:r>
            <a:br>
              <a:rPr lang="en-US" b="1" dirty="0"/>
            </a:br>
            <a:r>
              <a:rPr lang="en-US" sz="2800" b="1" dirty="0"/>
              <a:t>Blacklisting Logic</a:t>
            </a:r>
            <a:endParaRPr lang="en-US" b="1" dirty="0"/>
          </a:p>
        </p:txBody>
      </p:sp>
      <p:sp>
        <p:nvSpPr>
          <p:cNvPr id="3" name="Content Placeholder 2">
            <a:extLst>
              <a:ext uri="{FF2B5EF4-FFF2-40B4-BE49-F238E27FC236}">
                <a16:creationId xmlns:a16="http://schemas.microsoft.com/office/drawing/2014/main" id="{A4D48B43-12B2-A74A-9C17-8ABE97E22AA7}"/>
              </a:ext>
            </a:extLst>
          </p:cNvPr>
          <p:cNvSpPr>
            <a:spLocks noGrp="1"/>
          </p:cNvSpPr>
          <p:nvPr>
            <p:ph idx="1"/>
          </p:nvPr>
        </p:nvSpPr>
        <p:spPr/>
        <p:txBody>
          <a:bodyPr/>
          <a:lstStyle/>
          <a:p>
            <a:endParaRPr lang="en-US" sz="2800" dirty="0"/>
          </a:p>
          <a:p>
            <a:pPr>
              <a:buClr>
                <a:schemeClr val="tx1"/>
              </a:buClr>
            </a:pPr>
            <a:r>
              <a:rPr lang="en-US" sz="2800" dirty="0">
                <a:solidFill>
                  <a:srgbClr val="00B050"/>
                </a:solidFill>
              </a:rPr>
              <a:t>Blacklists</a:t>
            </a:r>
            <a:r>
              <a:rPr lang="en-US" sz="2800" dirty="0"/>
              <a:t> a row when the row’s </a:t>
            </a:r>
            <a:br>
              <a:rPr lang="en-US" sz="2800" dirty="0"/>
            </a:br>
            <a:r>
              <a:rPr lang="en-US" sz="2800" dirty="0"/>
              <a:t>activation count in a time window </a:t>
            </a:r>
            <a:br>
              <a:rPr lang="en-US" sz="2800" dirty="0"/>
            </a:br>
            <a:r>
              <a:rPr lang="en-US" sz="2800" dirty="0"/>
              <a:t>exceeds a threshold</a:t>
            </a:r>
          </a:p>
          <a:p>
            <a:endParaRPr lang="en-US" sz="2800" dirty="0"/>
          </a:p>
          <a:p>
            <a:endParaRPr lang="en-US" sz="2800" dirty="0"/>
          </a:p>
          <a:p>
            <a:r>
              <a:rPr lang="en-US" sz="2800" dirty="0"/>
              <a:t>Employs </a:t>
            </a:r>
            <a:r>
              <a:rPr lang="en-US" sz="2800" dirty="0">
                <a:solidFill>
                  <a:srgbClr val="C00000"/>
                </a:solidFill>
              </a:rPr>
              <a:t>two counting Bloom filters </a:t>
            </a:r>
            <a:br>
              <a:rPr lang="en-US" sz="2800" dirty="0"/>
            </a:br>
            <a:r>
              <a:rPr lang="en-US" sz="2800" dirty="0"/>
              <a:t>for area-efficient activation rate tracking</a:t>
            </a:r>
          </a:p>
          <a:p>
            <a:endParaRPr lang="en-US" sz="2800" dirty="0"/>
          </a:p>
        </p:txBody>
      </p:sp>
      <p:sp>
        <p:nvSpPr>
          <p:cNvPr id="6" name="Picture Placeholder 5">
            <a:extLst>
              <a:ext uri="{FF2B5EF4-FFF2-40B4-BE49-F238E27FC236}">
                <a16:creationId xmlns:a16="http://schemas.microsoft.com/office/drawing/2014/main" id="{A2A15974-0B57-F841-867D-C965616D09A9}"/>
              </a:ext>
            </a:extLst>
          </p:cNvPr>
          <p:cNvSpPr>
            <a:spLocks noGrp="1"/>
          </p:cNvSpPr>
          <p:nvPr>
            <p:ph type="pic" sz="quarter" idx="10"/>
          </p:nvPr>
        </p:nvSpPr>
        <p:spPr/>
        <p:txBody>
          <a:bodyPr/>
          <a:lstStyle/>
          <a:p>
            <a:endParaRPr lang="en-US"/>
          </a:p>
        </p:txBody>
      </p:sp>
      <p:pic>
        <p:nvPicPr>
          <p:cNvPr id="4" name="RBBL">
            <a:extLst>
              <a:ext uri="{FF2B5EF4-FFF2-40B4-BE49-F238E27FC236}">
                <a16:creationId xmlns:a16="http://schemas.microsoft.com/office/drawing/2014/main" id="{95125086-5978-B64A-856E-22EDB719B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509" y="1684116"/>
            <a:ext cx="3145491" cy="1449809"/>
          </a:xfrm>
          <a:prstGeom prst="rect">
            <a:avLst/>
          </a:prstGeom>
        </p:spPr>
      </p:pic>
      <p:pic>
        <p:nvPicPr>
          <p:cNvPr id="5" name="RBBL_INT">
            <a:extLst>
              <a:ext uri="{FF2B5EF4-FFF2-40B4-BE49-F238E27FC236}">
                <a16:creationId xmlns:a16="http://schemas.microsoft.com/office/drawing/2014/main" id="{731A4B8C-DCE9-9744-8070-FC3A88DDB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508" y="2072244"/>
            <a:ext cx="2955081" cy="990672"/>
          </a:xfrm>
          <a:prstGeom prst="rect">
            <a:avLst/>
          </a:prstGeom>
        </p:spPr>
      </p:pic>
      <p:sp>
        <p:nvSpPr>
          <p:cNvPr id="7" name="Rectangle 6">
            <a:extLst>
              <a:ext uri="{FF2B5EF4-FFF2-40B4-BE49-F238E27FC236}">
                <a16:creationId xmlns:a16="http://schemas.microsoft.com/office/drawing/2014/main" id="{CE85506A-1C4F-E94C-A913-A4575B9CB9BC}"/>
              </a:ext>
            </a:extLst>
          </p:cNvPr>
          <p:cNvSpPr/>
          <p:nvPr/>
        </p:nvSpPr>
        <p:spPr>
          <a:xfrm>
            <a:off x="6793436" y="2143189"/>
            <a:ext cx="1365224" cy="168275"/>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6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2F8F-B3AC-2E43-BD02-9532C8C64DA2}"/>
              </a:ext>
            </a:extLst>
          </p:cNvPr>
          <p:cNvSpPr>
            <a:spLocks noGrp="1"/>
          </p:cNvSpPr>
          <p:nvPr>
            <p:ph type="title"/>
          </p:nvPr>
        </p:nvSpPr>
        <p:spPr/>
        <p:txBody>
          <a:bodyPr/>
          <a:lstStyle/>
          <a:p>
            <a:r>
              <a:rPr lang="en-US" b="1" dirty="0"/>
              <a:t>Counting Bloom Filters</a:t>
            </a:r>
            <a:endParaRPr lang="en-US" dirty="0"/>
          </a:p>
        </p:txBody>
      </p:sp>
      <p:sp>
        <p:nvSpPr>
          <p:cNvPr id="3" name="Content Placeholder 2">
            <a:extLst>
              <a:ext uri="{FF2B5EF4-FFF2-40B4-BE49-F238E27FC236}">
                <a16:creationId xmlns:a16="http://schemas.microsoft.com/office/drawing/2014/main" id="{D70DA5C1-CB08-5146-8D8C-6673B6213F8B}"/>
              </a:ext>
            </a:extLst>
          </p:cNvPr>
          <p:cNvSpPr>
            <a:spLocks noGrp="1"/>
          </p:cNvSpPr>
          <p:nvPr>
            <p:ph idx="1"/>
          </p:nvPr>
        </p:nvSpPr>
        <p:spPr>
          <a:xfrm>
            <a:off x="75992" y="1215342"/>
            <a:ext cx="9288726" cy="5140373"/>
          </a:xfrm>
        </p:spPr>
        <p:txBody>
          <a:bodyPr/>
          <a:lstStyle/>
          <a:p>
            <a:r>
              <a:rPr lang="en-US" sz="2400" dirty="0"/>
              <a:t>Blacklisting logic counts activations using counting Bloom filters</a:t>
            </a:r>
          </a:p>
          <a:p>
            <a:r>
              <a:rPr lang="en-US" sz="2400" dirty="0"/>
              <a:t>A row’s activation count </a:t>
            </a:r>
          </a:p>
          <a:p>
            <a:pPr lvl="1">
              <a:buClr>
                <a:schemeClr val="tx1"/>
              </a:buClr>
            </a:pPr>
            <a:r>
              <a:rPr lang="en-US" sz="2400" dirty="0">
                <a:solidFill>
                  <a:srgbClr val="00B050"/>
                </a:solidFill>
              </a:rPr>
              <a:t>can be </a:t>
            </a:r>
            <a:r>
              <a:rPr lang="en-US" sz="2400" dirty="0"/>
              <a:t>observed more than it is (</a:t>
            </a:r>
            <a:r>
              <a:rPr lang="en-US" sz="2400" dirty="0">
                <a:solidFill>
                  <a:srgbClr val="00B050"/>
                </a:solidFill>
              </a:rPr>
              <a:t>false positive</a:t>
            </a:r>
            <a:r>
              <a:rPr lang="en-US" sz="2400" dirty="0"/>
              <a:t>)</a:t>
            </a:r>
          </a:p>
          <a:p>
            <a:pPr lvl="1">
              <a:buClr>
                <a:schemeClr val="tx1"/>
              </a:buClr>
            </a:pPr>
            <a:r>
              <a:rPr lang="en-US" sz="2400" dirty="0">
                <a:solidFill>
                  <a:srgbClr val="9E0000"/>
                </a:solidFill>
              </a:rPr>
              <a:t>cannot be</a:t>
            </a:r>
            <a:r>
              <a:rPr lang="en-US" sz="2400" dirty="0">
                <a:solidFill>
                  <a:srgbClr val="FF0000"/>
                </a:solidFill>
              </a:rPr>
              <a:t> </a:t>
            </a:r>
            <a:r>
              <a:rPr lang="en-US" sz="2400" dirty="0"/>
              <a:t>observed less than it is (</a:t>
            </a:r>
            <a:r>
              <a:rPr lang="en-US" sz="2400" dirty="0">
                <a:solidFill>
                  <a:srgbClr val="9E0000"/>
                </a:solidFill>
              </a:rPr>
              <a:t>no false negative</a:t>
            </a:r>
            <a:r>
              <a:rPr lang="en-US" sz="2400" dirty="0"/>
              <a:t>)</a:t>
            </a:r>
          </a:p>
          <a:p>
            <a:pPr>
              <a:buClr>
                <a:schemeClr val="tx1"/>
              </a:buClr>
            </a:pPr>
            <a:r>
              <a:rPr lang="en-US" sz="2400" dirty="0"/>
              <a:t>To avoid saturating counters, we use a time-interleaving approach</a:t>
            </a:r>
          </a:p>
        </p:txBody>
      </p:sp>
      <p:sp>
        <p:nvSpPr>
          <p:cNvPr id="10" name="Picture Placeholder 9">
            <a:extLst>
              <a:ext uri="{FF2B5EF4-FFF2-40B4-BE49-F238E27FC236}">
                <a16:creationId xmlns:a16="http://schemas.microsoft.com/office/drawing/2014/main" id="{ECCD8E37-5AF3-7246-B771-A35D6CE4760B}"/>
              </a:ext>
            </a:extLst>
          </p:cNvPr>
          <p:cNvSpPr>
            <a:spLocks noGrp="1"/>
          </p:cNvSpPr>
          <p:nvPr>
            <p:ph type="pic" sz="quarter" idx="10"/>
          </p:nvPr>
        </p:nvSpPr>
        <p:spPr/>
        <p:txBody>
          <a:bodyPr/>
          <a:lstStyle/>
          <a:p>
            <a:endParaRPr lang="en-US"/>
          </a:p>
        </p:txBody>
      </p:sp>
      <p:grpSp>
        <p:nvGrpSpPr>
          <p:cNvPr id="194" name="CounterArray">
            <a:extLst>
              <a:ext uri="{FF2B5EF4-FFF2-40B4-BE49-F238E27FC236}">
                <a16:creationId xmlns:a16="http://schemas.microsoft.com/office/drawing/2014/main" id="{94FF5BBA-314E-A744-A241-6AC1AAC415E8}"/>
              </a:ext>
            </a:extLst>
          </p:cNvPr>
          <p:cNvGrpSpPr/>
          <p:nvPr/>
        </p:nvGrpSpPr>
        <p:grpSpPr>
          <a:xfrm>
            <a:off x="1099096" y="4993402"/>
            <a:ext cx="6945808" cy="363629"/>
            <a:chOff x="1083972" y="4993402"/>
            <a:chExt cx="6945808" cy="363629"/>
          </a:xfrm>
        </p:grpSpPr>
        <p:cxnSp>
          <p:nvCxnSpPr>
            <p:cNvPr id="24" name="Straight Connector 23">
              <a:extLst>
                <a:ext uri="{FF2B5EF4-FFF2-40B4-BE49-F238E27FC236}">
                  <a16:creationId xmlns:a16="http://schemas.microsoft.com/office/drawing/2014/main" id="{4CCCC9B4-AEB3-294B-A857-7A24E38663C4}"/>
                </a:ext>
              </a:extLst>
            </p:cNvPr>
            <p:cNvCxnSpPr>
              <a:cxnSpLocks/>
              <a:stCxn id="16" idx="3"/>
              <a:endCxn id="22" idx="1"/>
            </p:cNvCxnSpPr>
            <p:nvPr/>
          </p:nvCxnSpPr>
          <p:spPr>
            <a:xfrm flipV="1">
              <a:off x="2205972" y="5177030"/>
              <a:ext cx="5463808" cy="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939EA0D-A9AB-FF4D-A85B-A5AF2C927104}"/>
                </a:ext>
              </a:extLst>
            </p:cNvPr>
            <p:cNvSpPr/>
            <p:nvPr/>
          </p:nvSpPr>
          <p:spPr>
            <a:xfrm>
              <a:off x="1083972" y="4997031"/>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5" name="Rectangle 14">
              <a:extLst>
                <a:ext uri="{FF2B5EF4-FFF2-40B4-BE49-F238E27FC236}">
                  <a16:creationId xmlns:a16="http://schemas.microsoft.com/office/drawing/2014/main" id="{E1B5ECF5-77CC-D046-AA74-3DEA85FAC3D6}"/>
                </a:ext>
              </a:extLst>
            </p:cNvPr>
            <p:cNvSpPr/>
            <p:nvPr/>
          </p:nvSpPr>
          <p:spPr>
            <a:xfrm>
              <a:off x="1464972" y="4997031"/>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6" name="Rectangle 15">
              <a:extLst>
                <a:ext uri="{FF2B5EF4-FFF2-40B4-BE49-F238E27FC236}">
                  <a16:creationId xmlns:a16="http://schemas.microsoft.com/office/drawing/2014/main" id="{D9826155-E006-C44B-AD42-F82CDD307CF3}"/>
                </a:ext>
              </a:extLst>
            </p:cNvPr>
            <p:cNvSpPr/>
            <p:nvPr/>
          </p:nvSpPr>
          <p:spPr>
            <a:xfrm>
              <a:off x="1845972" y="4997031"/>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7" name="Rectangle 16">
              <a:extLst>
                <a:ext uri="{FF2B5EF4-FFF2-40B4-BE49-F238E27FC236}">
                  <a16:creationId xmlns:a16="http://schemas.microsoft.com/office/drawing/2014/main" id="{2E2F9BBB-6814-344F-9584-FB355528BE05}"/>
                </a:ext>
              </a:extLst>
            </p:cNvPr>
            <p:cNvSpPr/>
            <p:nvPr/>
          </p:nvSpPr>
          <p:spPr>
            <a:xfrm>
              <a:off x="3059840" y="4997031"/>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8" name="Rectangle 17">
              <a:extLst>
                <a:ext uri="{FF2B5EF4-FFF2-40B4-BE49-F238E27FC236}">
                  <a16:creationId xmlns:a16="http://schemas.microsoft.com/office/drawing/2014/main" id="{55AB66B0-B1B2-2043-9480-FE91BFDFE86A}"/>
                </a:ext>
              </a:extLst>
            </p:cNvPr>
            <p:cNvSpPr/>
            <p:nvPr/>
          </p:nvSpPr>
          <p:spPr>
            <a:xfrm>
              <a:off x="344084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9" name="Rectangle 18">
              <a:extLst>
                <a:ext uri="{FF2B5EF4-FFF2-40B4-BE49-F238E27FC236}">
                  <a16:creationId xmlns:a16="http://schemas.microsoft.com/office/drawing/2014/main" id="{876BA056-F078-C843-9D6E-6DE6A8E779BF}"/>
                </a:ext>
              </a:extLst>
            </p:cNvPr>
            <p:cNvSpPr/>
            <p:nvPr/>
          </p:nvSpPr>
          <p:spPr>
            <a:xfrm>
              <a:off x="382184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20" name="Rectangle 19">
              <a:extLst>
                <a:ext uri="{FF2B5EF4-FFF2-40B4-BE49-F238E27FC236}">
                  <a16:creationId xmlns:a16="http://schemas.microsoft.com/office/drawing/2014/main" id="{FC9581E4-F4A5-3B4F-A7B4-ED29FA6CA394}"/>
                </a:ext>
              </a:extLst>
            </p:cNvPr>
            <p:cNvSpPr/>
            <p:nvPr/>
          </p:nvSpPr>
          <p:spPr>
            <a:xfrm>
              <a:off x="574581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21" name="Rectangle 20">
              <a:extLst>
                <a:ext uri="{FF2B5EF4-FFF2-40B4-BE49-F238E27FC236}">
                  <a16:creationId xmlns:a16="http://schemas.microsoft.com/office/drawing/2014/main" id="{7E977745-5DC2-F54B-B9F2-EF112CA48A6C}"/>
                </a:ext>
              </a:extLst>
            </p:cNvPr>
            <p:cNvSpPr/>
            <p:nvPr/>
          </p:nvSpPr>
          <p:spPr>
            <a:xfrm>
              <a:off x="612681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22" name="Rectangle 21">
              <a:extLst>
                <a:ext uri="{FF2B5EF4-FFF2-40B4-BE49-F238E27FC236}">
                  <a16:creationId xmlns:a16="http://schemas.microsoft.com/office/drawing/2014/main" id="{FA322064-BCE0-FE49-8CE1-B5835CFCC2F7}"/>
                </a:ext>
              </a:extLst>
            </p:cNvPr>
            <p:cNvSpPr/>
            <p:nvPr/>
          </p:nvSpPr>
          <p:spPr>
            <a:xfrm>
              <a:off x="7669780" y="499703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sp>
          <p:nvSpPr>
            <p:cNvPr id="171" name="Rectangle 170">
              <a:extLst>
                <a:ext uri="{FF2B5EF4-FFF2-40B4-BE49-F238E27FC236}">
                  <a16:creationId xmlns:a16="http://schemas.microsoft.com/office/drawing/2014/main" id="{B2CC6AEE-93E9-954B-9C84-660F40325056}"/>
                </a:ext>
              </a:extLst>
            </p:cNvPr>
            <p:cNvSpPr/>
            <p:nvPr/>
          </p:nvSpPr>
          <p:spPr>
            <a:xfrm>
              <a:off x="5353119" y="4993402"/>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0</a:t>
              </a:r>
            </a:p>
          </p:txBody>
        </p:sp>
      </p:grpSp>
      <p:sp>
        <p:nvSpPr>
          <p:cNvPr id="7" name="Hash functions">
            <a:extLst>
              <a:ext uri="{FF2B5EF4-FFF2-40B4-BE49-F238E27FC236}">
                <a16:creationId xmlns:a16="http://schemas.microsoft.com/office/drawing/2014/main" id="{3878118F-5C66-5245-8B0B-E8522ACB9EB6}"/>
              </a:ext>
            </a:extLst>
          </p:cNvPr>
          <p:cNvSpPr/>
          <p:nvPr/>
        </p:nvSpPr>
        <p:spPr>
          <a:xfrm>
            <a:off x="3675651" y="4111193"/>
            <a:ext cx="1801202" cy="2878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 functions</a:t>
            </a:r>
          </a:p>
        </p:txBody>
      </p:sp>
      <p:grpSp>
        <p:nvGrpSpPr>
          <p:cNvPr id="49" name="ACTRowA">
            <a:extLst>
              <a:ext uri="{FF2B5EF4-FFF2-40B4-BE49-F238E27FC236}">
                <a16:creationId xmlns:a16="http://schemas.microsoft.com/office/drawing/2014/main" id="{820242C8-54D9-A541-B094-C454AB2C366D}"/>
              </a:ext>
            </a:extLst>
          </p:cNvPr>
          <p:cNvGrpSpPr/>
          <p:nvPr/>
        </p:nvGrpSpPr>
        <p:grpSpPr>
          <a:xfrm>
            <a:off x="1083972" y="3372932"/>
            <a:ext cx="6966808" cy="1979698"/>
            <a:chOff x="1312333" y="2770101"/>
            <a:chExt cx="6966808" cy="1979698"/>
          </a:xfrm>
        </p:grpSpPr>
        <p:sp>
          <p:nvSpPr>
            <p:cNvPr id="4" name="TextBox 3">
              <a:extLst>
                <a:ext uri="{FF2B5EF4-FFF2-40B4-BE49-F238E27FC236}">
                  <a16:creationId xmlns:a16="http://schemas.microsoft.com/office/drawing/2014/main" id="{221A9EBD-DBF8-DA47-A8DE-C54F4BBB65EA}"/>
                </a:ext>
              </a:extLst>
            </p:cNvPr>
            <p:cNvSpPr txBox="1"/>
            <p:nvPr/>
          </p:nvSpPr>
          <p:spPr>
            <a:xfrm>
              <a:off x="4337316" y="2770101"/>
              <a:ext cx="909850" cy="367873"/>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ACT Row A</a:t>
              </a:r>
            </a:p>
          </p:txBody>
        </p:sp>
        <p:cxnSp>
          <p:nvCxnSpPr>
            <p:cNvPr id="9" name="Straight Arrow Connector 8">
              <a:extLst>
                <a:ext uri="{FF2B5EF4-FFF2-40B4-BE49-F238E27FC236}">
                  <a16:creationId xmlns:a16="http://schemas.microsoft.com/office/drawing/2014/main" id="{3DC5DE08-23D8-6840-9420-EC59FF6CD3EF}"/>
                </a:ext>
              </a:extLst>
            </p:cNvPr>
            <p:cNvCxnSpPr>
              <a:cxnSpLocks/>
              <a:stCxn id="4" idx="2"/>
              <a:endCxn id="7" idx="0"/>
            </p:cNvCxnSpPr>
            <p:nvPr/>
          </p:nvCxnSpPr>
          <p:spPr>
            <a:xfrm>
              <a:off x="4792241" y="3137974"/>
              <a:ext cx="12372" cy="370388"/>
            </a:xfrm>
            <a:prstGeom prst="straightConnector1">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grpSp>
          <p:nvGrpSpPr>
            <p:cNvPr id="42" name="Group 41">
              <a:extLst>
                <a:ext uri="{FF2B5EF4-FFF2-40B4-BE49-F238E27FC236}">
                  <a16:creationId xmlns:a16="http://schemas.microsoft.com/office/drawing/2014/main" id="{FD3D4F0C-56BD-FA41-9E05-3700E3BA2E36}"/>
                </a:ext>
              </a:extLst>
            </p:cNvPr>
            <p:cNvGrpSpPr/>
            <p:nvPr/>
          </p:nvGrpSpPr>
          <p:grpSpPr>
            <a:xfrm>
              <a:off x="1502834" y="3796227"/>
              <a:ext cx="6585807" cy="597971"/>
              <a:chOff x="1502834" y="3796227"/>
              <a:chExt cx="6585807" cy="597971"/>
            </a:xfrm>
          </p:grpSpPr>
          <p:cxnSp>
            <p:nvCxnSpPr>
              <p:cNvPr id="12" name="Elbow Connector 11">
                <a:extLst>
                  <a:ext uri="{FF2B5EF4-FFF2-40B4-BE49-F238E27FC236}">
                    <a16:creationId xmlns:a16="http://schemas.microsoft.com/office/drawing/2014/main" id="{A2B49B2E-E313-CC45-9560-8636C4CD19B1}"/>
                  </a:ext>
                </a:extLst>
              </p:cNvPr>
              <p:cNvCxnSpPr>
                <a:cxnSpLocks/>
                <a:stCxn id="7" idx="2"/>
                <a:endCxn id="44" idx="0"/>
              </p:cNvCxnSpPr>
              <p:nvPr/>
            </p:nvCxnSpPr>
            <p:spPr>
              <a:xfrm rot="5400000">
                <a:off x="2854738" y="2444323"/>
                <a:ext cx="597971" cy="3301780"/>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5" name="Elbow Connector 24">
                <a:extLst>
                  <a:ext uri="{FF2B5EF4-FFF2-40B4-BE49-F238E27FC236}">
                    <a16:creationId xmlns:a16="http://schemas.microsoft.com/office/drawing/2014/main" id="{D329B7D2-42DA-CC4D-BC8A-A282929782A4}"/>
                  </a:ext>
                </a:extLst>
              </p:cNvPr>
              <p:cNvCxnSpPr>
                <a:cxnSpLocks/>
                <a:stCxn id="7" idx="2"/>
                <a:endCxn id="45" idx="0"/>
              </p:cNvCxnSpPr>
              <p:nvPr/>
            </p:nvCxnSpPr>
            <p:spPr>
              <a:xfrm rot="5400000">
                <a:off x="4033172" y="3622757"/>
                <a:ext cx="597970" cy="944912"/>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8" name="Elbow Connector 27">
                <a:extLst>
                  <a:ext uri="{FF2B5EF4-FFF2-40B4-BE49-F238E27FC236}">
                    <a16:creationId xmlns:a16="http://schemas.microsoft.com/office/drawing/2014/main" id="{393783A0-48A5-1642-A932-FDA0F800FE86}"/>
                  </a:ext>
                </a:extLst>
              </p:cNvPr>
              <p:cNvCxnSpPr>
                <a:cxnSpLocks/>
                <a:stCxn id="7" idx="2"/>
                <a:endCxn id="46" idx="0"/>
              </p:cNvCxnSpPr>
              <p:nvPr/>
            </p:nvCxnSpPr>
            <p:spPr>
              <a:xfrm rot="16200000" flipH="1">
                <a:off x="5185657" y="3415184"/>
                <a:ext cx="597970" cy="1360058"/>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1" name="Elbow Connector 30">
                <a:extLst>
                  <a:ext uri="{FF2B5EF4-FFF2-40B4-BE49-F238E27FC236}">
                    <a16:creationId xmlns:a16="http://schemas.microsoft.com/office/drawing/2014/main" id="{DC5ED243-F5E8-754B-93FE-1B5633E9D340}"/>
                  </a:ext>
                </a:extLst>
              </p:cNvPr>
              <p:cNvCxnSpPr>
                <a:cxnSpLocks/>
                <a:stCxn id="7" idx="2"/>
                <a:endCxn id="47" idx="0"/>
              </p:cNvCxnSpPr>
              <p:nvPr/>
            </p:nvCxnSpPr>
            <p:spPr>
              <a:xfrm rot="16200000" flipH="1">
                <a:off x="6147642" y="2453199"/>
                <a:ext cx="597970" cy="3284028"/>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grpSp>
        <p:grpSp>
          <p:nvGrpSpPr>
            <p:cNvPr id="48" name="Group 47">
              <a:extLst>
                <a:ext uri="{FF2B5EF4-FFF2-40B4-BE49-F238E27FC236}">
                  <a16:creationId xmlns:a16="http://schemas.microsoft.com/office/drawing/2014/main" id="{2EB286BA-9EEC-CD48-80F3-6B80D4B7BBF1}"/>
                </a:ext>
              </a:extLst>
            </p:cNvPr>
            <p:cNvGrpSpPr/>
            <p:nvPr/>
          </p:nvGrpSpPr>
          <p:grpSpPr>
            <a:xfrm>
              <a:off x="1312333" y="4394198"/>
              <a:ext cx="6966808" cy="355601"/>
              <a:chOff x="1312333" y="4394198"/>
              <a:chExt cx="6966808" cy="355601"/>
            </a:xfrm>
            <a:solidFill>
              <a:schemeClr val="accent2">
                <a:lumMod val="20000"/>
                <a:lumOff val="80000"/>
              </a:schemeClr>
            </a:solidFill>
          </p:grpSpPr>
          <p:sp>
            <p:nvSpPr>
              <p:cNvPr id="44" name="Rectangle 43">
                <a:extLst>
                  <a:ext uri="{FF2B5EF4-FFF2-40B4-BE49-F238E27FC236}">
                    <a16:creationId xmlns:a16="http://schemas.microsoft.com/office/drawing/2014/main" id="{8686B60F-D974-4642-BE71-922FAFF415A8}"/>
                  </a:ext>
                </a:extLst>
              </p:cNvPr>
              <p:cNvSpPr/>
              <p:nvPr/>
            </p:nvSpPr>
            <p:spPr>
              <a:xfrm>
                <a:off x="1312333" y="4394199"/>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45" name="Rectangle 44">
                <a:extLst>
                  <a:ext uri="{FF2B5EF4-FFF2-40B4-BE49-F238E27FC236}">
                    <a16:creationId xmlns:a16="http://schemas.microsoft.com/office/drawing/2014/main" id="{6E295F78-D315-0041-BCA7-B8B26776A0F9}"/>
                  </a:ext>
                </a:extLst>
              </p:cNvPr>
              <p:cNvSpPr/>
              <p:nvPr/>
            </p:nvSpPr>
            <p:spPr>
              <a:xfrm>
                <a:off x="366920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46" name="Rectangle 45">
                <a:extLst>
                  <a:ext uri="{FF2B5EF4-FFF2-40B4-BE49-F238E27FC236}">
                    <a16:creationId xmlns:a16="http://schemas.microsoft.com/office/drawing/2014/main" id="{902F706C-6541-BC4A-B76B-A6BE866D51B2}"/>
                  </a:ext>
                </a:extLst>
              </p:cNvPr>
              <p:cNvSpPr/>
              <p:nvPr/>
            </p:nvSpPr>
            <p:spPr>
              <a:xfrm>
                <a:off x="597417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47" name="Rectangle 46">
                <a:extLst>
                  <a:ext uri="{FF2B5EF4-FFF2-40B4-BE49-F238E27FC236}">
                    <a16:creationId xmlns:a16="http://schemas.microsoft.com/office/drawing/2014/main" id="{A1C86202-F430-094F-BBD6-424EB887513F}"/>
                  </a:ext>
                </a:extLst>
              </p:cNvPr>
              <p:cNvSpPr/>
              <p:nvPr/>
            </p:nvSpPr>
            <p:spPr>
              <a:xfrm>
                <a:off x="789814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grpSp>
      </p:grpSp>
      <p:grpSp>
        <p:nvGrpSpPr>
          <p:cNvPr id="88" name="RowALegacy">
            <a:extLst>
              <a:ext uri="{FF2B5EF4-FFF2-40B4-BE49-F238E27FC236}">
                <a16:creationId xmlns:a16="http://schemas.microsoft.com/office/drawing/2014/main" id="{C8D77E94-5D5D-7A4A-A0F4-EC1E8D55F443}"/>
              </a:ext>
            </a:extLst>
          </p:cNvPr>
          <p:cNvGrpSpPr/>
          <p:nvPr/>
        </p:nvGrpSpPr>
        <p:grpSpPr>
          <a:xfrm>
            <a:off x="1083971" y="4997029"/>
            <a:ext cx="6966809" cy="359407"/>
            <a:chOff x="1120832" y="5529819"/>
            <a:chExt cx="6966809" cy="359407"/>
          </a:xfrm>
        </p:grpSpPr>
        <p:sp>
          <p:nvSpPr>
            <p:cNvPr id="80" name="Rectangle 79">
              <a:extLst>
                <a:ext uri="{FF2B5EF4-FFF2-40B4-BE49-F238E27FC236}">
                  <a16:creationId xmlns:a16="http://schemas.microsoft.com/office/drawing/2014/main" id="{3B3E2057-EB25-714D-8E41-12C333DB2505}"/>
                </a:ext>
              </a:extLst>
            </p:cNvPr>
            <p:cNvSpPr/>
            <p:nvPr/>
          </p:nvSpPr>
          <p:spPr>
            <a:xfrm>
              <a:off x="1120832"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81" name="Rectangle 80">
              <a:extLst>
                <a:ext uri="{FF2B5EF4-FFF2-40B4-BE49-F238E27FC236}">
                  <a16:creationId xmlns:a16="http://schemas.microsoft.com/office/drawing/2014/main" id="{9142D609-92C0-B049-B1EB-9B260C837C21}"/>
                </a:ext>
              </a:extLst>
            </p:cNvPr>
            <p:cNvSpPr/>
            <p:nvPr/>
          </p:nvSpPr>
          <p:spPr>
            <a:xfrm>
              <a:off x="3474874"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82" name="Rectangle 81">
              <a:extLst>
                <a:ext uri="{FF2B5EF4-FFF2-40B4-BE49-F238E27FC236}">
                  <a16:creationId xmlns:a16="http://schemas.microsoft.com/office/drawing/2014/main" id="{507D8F09-60D0-7144-9DD1-F5E10B7084ED}"/>
                </a:ext>
              </a:extLst>
            </p:cNvPr>
            <p:cNvSpPr/>
            <p:nvPr/>
          </p:nvSpPr>
          <p:spPr>
            <a:xfrm>
              <a:off x="7706641"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87" name="Rectangle 86">
              <a:extLst>
                <a:ext uri="{FF2B5EF4-FFF2-40B4-BE49-F238E27FC236}">
                  <a16:creationId xmlns:a16="http://schemas.microsoft.com/office/drawing/2014/main" id="{4D5E1C22-F358-DB47-8C09-EBBD3FF50E6C}"/>
                </a:ext>
              </a:extLst>
            </p:cNvPr>
            <p:cNvSpPr/>
            <p:nvPr/>
          </p:nvSpPr>
          <p:spPr>
            <a:xfrm>
              <a:off x="5784019" y="5533626"/>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grpSp>
      <p:grpSp>
        <p:nvGrpSpPr>
          <p:cNvPr id="67" name="ACTRowB">
            <a:extLst>
              <a:ext uri="{FF2B5EF4-FFF2-40B4-BE49-F238E27FC236}">
                <a16:creationId xmlns:a16="http://schemas.microsoft.com/office/drawing/2014/main" id="{AA63B274-507A-A845-9880-C8DCF4AC1F19}"/>
              </a:ext>
            </a:extLst>
          </p:cNvPr>
          <p:cNvGrpSpPr/>
          <p:nvPr/>
        </p:nvGrpSpPr>
        <p:grpSpPr>
          <a:xfrm>
            <a:off x="1464972" y="3384460"/>
            <a:ext cx="5042838" cy="1971977"/>
            <a:chOff x="1693333" y="2777821"/>
            <a:chExt cx="5042838" cy="1971977"/>
          </a:xfrm>
        </p:grpSpPr>
        <p:sp>
          <p:nvSpPr>
            <p:cNvPr id="68" name="TextBox 67">
              <a:extLst>
                <a:ext uri="{FF2B5EF4-FFF2-40B4-BE49-F238E27FC236}">
                  <a16:creationId xmlns:a16="http://schemas.microsoft.com/office/drawing/2014/main" id="{A1030680-E95F-8B40-AD13-358177E913A1}"/>
                </a:ext>
              </a:extLst>
            </p:cNvPr>
            <p:cNvSpPr txBox="1"/>
            <p:nvPr/>
          </p:nvSpPr>
          <p:spPr>
            <a:xfrm>
              <a:off x="4345436" y="2777821"/>
              <a:ext cx="904436" cy="367873"/>
            </a:xfrm>
            <a:prstGeom prst="roundRect">
              <a:avLst>
                <a:gd name="adj" fmla="val 50000"/>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ACT Row B</a:t>
              </a:r>
            </a:p>
          </p:txBody>
        </p:sp>
        <p:cxnSp>
          <p:nvCxnSpPr>
            <p:cNvPr id="69" name="Straight Arrow Connector 68">
              <a:extLst>
                <a:ext uri="{FF2B5EF4-FFF2-40B4-BE49-F238E27FC236}">
                  <a16:creationId xmlns:a16="http://schemas.microsoft.com/office/drawing/2014/main" id="{F0174134-84A9-B141-916F-0E7BF5633856}"/>
                </a:ext>
              </a:extLst>
            </p:cNvPr>
            <p:cNvCxnSpPr>
              <a:cxnSpLocks/>
              <a:stCxn id="68" idx="2"/>
            </p:cNvCxnSpPr>
            <p:nvPr/>
          </p:nvCxnSpPr>
          <p:spPr>
            <a:xfrm>
              <a:off x="4797654" y="3145694"/>
              <a:ext cx="2707" cy="339267"/>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nvGrpSpPr>
            <p:cNvPr id="70" name="Group 69">
              <a:extLst>
                <a:ext uri="{FF2B5EF4-FFF2-40B4-BE49-F238E27FC236}">
                  <a16:creationId xmlns:a16="http://schemas.microsoft.com/office/drawing/2014/main" id="{EB942534-E586-3B4B-BEF4-9A40E2C88542}"/>
                </a:ext>
              </a:extLst>
            </p:cNvPr>
            <p:cNvGrpSpPr/>
            <p:nvPr/>
          </p:nvGrpSpPr>
          <p:grpSpPr>
            <a:xfrm>
              <a:off x="1883834" y="3792419"/>
              <a:ext cx="4661837" cy="601779"/>
              <a:chOff x="1883834" y="3792419"/>
              <a:chExt cx="4661837" cy="601779"/>
            </a:xfrm>
          </p:grpSpPr>
          <p:cxnSp>
            <p:nvCxnSpPr>
              <p:cNvPr id="76" name="Elbow Connector 75">
                <a:extLst>
                  <a:ext uri="{FF2B5EF4-FFF2-40B4-BE49-F238E27FC236}">
                    <a16:creationId xmlns:a16="http://schemas.microsoft.com/office/drawing/2014/main" id="{BD49FE7A-FC3C-834C-A420-4941C66A8926}"/>
                  </a:ext>
                </a:extLst>
              </p:cNvPr>
              <p:cNvCxnSpPr>
                <a:cxnSpLocks/>
                <a:stCxn id="7" idx="2"/>
                <a:endCxn id="72" idx="0"/>
              </p:cNvCxnSpPr>
              <p:nvPr/>
            </p:nvCxnSpPr>
            <p:spPr>
              <a:xfrm rot="5400000">
                <a:off x="3044606" y="2631647"/>
                <a:ext cx="599235" cy="2920780"/>
              </a:xfrm>
              <a:prstGeom prst="bentConnector3">
                <a:avLst>
                  <a:gd name="adj1" fmla="val 50000"/>
                </a:avLst>
              </a:prstGeom>
              <a:ln w="28575">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7" name="Elbow Connector 76">
                <a:extLst>
                  <a:ext uri="{FF2B5EF4-FFF2-40B4-BE49-F238E27FC236}">
                    <a16:creationId xmlns:a16="http://schemas.microsoft.com/office/drawing/2014/main" id="{B613CB5E-892D-D944-B5FA-81BE8CFA1562}"/>
                  </a:ext>
                </a:extLst>
              </p:cNvPr>
              <p:cNvCxnSpPr>
                <a:cxnSpLocks/>
                <a:stCxn id="7" idx="2"/>
                <a:endCxn id="73" idx="0"/>
              </p:cNvCxnSpPr>
              <p:nvPr/>
            </p:nvCxnSpPr>
            <p:spPr>
              <a:xfrm rot="5400000">
                <a:off x="3842672" y="3428449"/>
                <a:ext cx="597971" cy="1325913"/>
              </a:xfrm>
              <a:prstGeom prst="bentConnector3">
                <a:avLst>
                  <a:gd name="adj1" fmla="val 50000"/>
                </a:avLst>
              </a:prstGeom>
              <a:ln w="28575">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8" name="Elbow Connector 77">
                <a:extLst>
                  <a:ext uri="{FF2B5EF4-FFF2-40B4-BE49-F238E27FC236}">
                    <a16:creationId xmlns:a16="http://schemas.microsoft.com/office/drawing/2014/main" id="{E53801F1-06E5-5D47-964E-EB5BAE3139E6}"/>
                  </a:ext>
                </a:extLst>
              </p:cNvPr>
              <p:cNvCxnSpPr>
                <a:cxnSpLocks/>
                <a:stCxn id="7" idx="2"/>
                <a:endCxn id="74" idx="0"/>
              </p:cNvCxnSpPr>
              <p:nvPr/>
            </p:nvCxnSpPr>
            <p:spPr>
              <a:xfrm rot="16200000" flipH="1">
                <a:off x="5183753" y="3413280"/>
                <a:ext cx="601778" cy="1360058"/>
              </a:xfrm>
              <a:prstGeom prst="bentConnector3">
                <a:avLst>
                  <a:gd name="adj1" fmla="val 50000"/>
                </a:avLst>
              </a:prstGeom>
              <a:ln w="28575">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9" name="Elbow Connector 78">
                <a:extLst>
                  <a:ext uri="{FF2B5EF4-FFF2-40B4-BE49-F238E27FC236}">
                    <a16:creationId xmlns:a16="http://schemas.microsoft.com/office/drawing/2014/main" id="{DEAE2B1B-0429-5C4F-9938-5C330D75A862}"/>
                  </a:ext>
                </a:extLst>
              </p:cNvPr>
              <p:cNvCxnSpPr>
                <a:cxnSpLocks/>
                <a:stCxn id="7" idx="2"/>
                <a:endCxn id="75" idx="0"/>
              </p:cNvCxnSpPr>
              <p:nvPr/>
            </p:nvCxnSpPr>
            <p:spPr>
              <a:xfrm rot="16200000" flipH="1">
                <a:off x="5374253" y="3222780"/>
                <a:ext cx="601778" cy="1741058"/>
              </a:xfrm>
              <a:prstGeom prst="bentConnector3">
                <a:avLst>
                  <a:gd name="adj1" fmla="val 50000"/>
                </a:avLst>
              </a:prstGeom>
              <a:ln w="28575">
                <a:tailEnd type="triangle"/>
              </a:ln>
            </p:spPr>
            <p:style>
              <a:lnRef idx="2">
                <a:schemeClr val="accent6">
                  <a:shade val="50000"/>
                </a:schemeClr>
              </a:lnRef>
              <a:fillRef idx="1">
                <a:schemeClr val="accent6"/>
              </a:fillRef>
              <a:effectRef idx="0">
                <a:schemeClr val="accent6"/>
              </a:effectRef>
              <a:fontRef idx="minor">
                <a:schemeClr val="lt1"/>
              </a:fontRef>
            </p:style>
          </p:cxnSp>
        </p:grpSp>
        <p:grpSp>
          <p:nvGrpSpPr>
            <p:cNvPr id="71" name="Group 70">
              <a:extLst>
                <a:ext uri="{FF2B5EF4-FFF2-40B4-BE49-F238E27FC236}">
                  <a16:creationId xmlns:a16="http://schemas.microsoft.com/office/drawing/2014/main" id="{40C4E9B3-E2B8-AB44-9827-14F1B44DAA6F}"/>
                </a:ext>
              </a:extLst>
            </p:cNvPr>
            <p:cNvGrpSpPr/>
            <p:nvPr/>
          </p:nvGrpSpPr>
          <p:grpSpPr>
            <a:xfrm>
              <a:off x="1693333" y="4390391"/>
              <a:ext cx="5042838" cy="359407"/>
              <a:chOff x="1693333" y="4390391"/>
              <a:chExt cx="5042838" cy="359407"/>
            </a:xfrm>
            <a:solidFill>
              <a:schemeClr val="accent2">
                <a:lumMod val="20000"/>
                <a:lumOff val="80000"/>
              </a:schemeClr>
            </a:solidFill>
          </p:grpSpPr>
          <p:sp>
            <p:nvSpPr>
              <p:cNvPr id="72" name="Rectangle 71">
                <a:extLst>
                  <a:ext uri="{FF2B5EF4-FFF2-40B4-BE49-F238E27FC236}">
                    <a16:creationId xmlns:a16="http://schemas.microsoft.com/office/drawing/2014/main" id="{DD401538-3586-A344-8C36-7CDF74D20CAC}"/>
                  </a:ext>
                </a:extLst>
              </p:cNvPr>
              <p:cNvSpPr/>
              <p:nvPr/>
            </p:nvSpPr>
            <p:spPr>
              <a:xfrm>
                <a:off x="1693333" y="4391655"/>
                <a:ext cx="381000" cy="355600"/>
              </a:xfrm>
              <a:prstGeom prst="rect">
                <a:avLst/>
              </a:prstGeom>
              <a:solidFill>
                <a:schemeClr val="accent6">
                  <a:lumMod val="20000"/>
                  <a:lumOff val="80000"/>
                </a:schemeClr>
              </a:solid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1</a:t>
                </a:r>
              </a:p>
            </p:txBody>
          </p:sp>
          <p:sp>
            <p:nvSpPr>
              <p:cNvPr id="73" name="Rectangle 72">
                <a:extLst>
                  <a:ext uri="{FF2B5EF4-FFF2-40B4-BE49-F238E27FC236}">
                    <a16:creationId xmlns:a16="http://schemas.microsoft.com/office/drawing/2014/main" id="{456BED20-65ED-B040-AC9D-8C3A52B93A61}"/>
                  </a:ext>
                </a:extLst>
              </p:cNvPr>
              <p:cNvSpPr/>
              <p:nvPr/>
            </p:nvSpPr>
            <p:spPr>
              <a:xfrm>
                <a:off x="3288200" y="4390391"/>
                <a:ext cx="381000" cy="355600"/>
              </a:xfrm>
              <a:prstGeom prst="rect">
                <a:avLst/>
              </a:prstGeom>
              <a:solidFill>
                <a:schemeClr val="accent6">
                  <a:lumMod val="20000"/>
                  <a:lumOff val="80000"/>
                </a:schemeClr>
              </a:solid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1</a:t>
                </a:r>
              </a:p>
            </p:txBody>
          </p:sp>
          <p:sp>
            <p:nvSpPr>
              <p:cNvPr id="74" name="Rectangle 73">
                <a:extLst>
                  <a:ext uri="{FF2B5EF4-FFF2-40B4-BE49-F238E27FC236}">
                    <a16:creationId xmlns:a16="http://schemas.microsoft.com/office/drawing/2014/main" id="{C146446B-E72E-4744-89C9-B2489D694CD2}"/>
                  </a:ext>
                </a:extLst>
              </p:cNvPr>
              <p:cNvSpPr/>
              <p:nvPr/>
            </p:nvSpPr>
            <p:spPr>
              <a:xfrm>
                <a:off x="5974171" y="4394198"/>
                <a:ext cx="381000" cy="355600"/>
              </a:xfrm>
              <a:prstGeom prst="rect">
                <a:avLst/>
              </a:prstGeom>
              <a:solidFill>
                <a:schemeClr val="accent6">
                  <a:lumMod val="20000"/>
                  <a:lumOff val="80000"/>
                </a:schemeClr>
              </a:solid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2</a:t>
                </a:r>
              </a:p>
            </p:txBody>
          </p:sp>
          <p:sp>
            <p:nvSpPr>
              <p:cNvPr id="75" name="Rectangle 74">
                <a:extLst>
                  <a:ext uri="{FF2B5EF4-FFF2-40B4-BE49-F238E27FC236}">
                    <a16:creationId xmlns:a16="http://schemas.microsoft.com/office/drawing/2014/main" id="{72FD2EE4-1781-8C47-A6CF-0C08138CDAC6}"/>
                  </a:ext>
                </a:extLst>
              </p:cNvPr>
              <p:cNvSpPr/>
              <p:nvPr/>
            </p:nvSpPr>
            <p:spPr>
              <a:xfrm>
                <a:off x="6355171" y="4394198"/>
                <a:ext cx="381000" cy="355600"/>
              </a:xfrm>
              <a:prstGeom prst="rect">
                <a:avLst/>
              </a:prstGeom>
              <a:solidFill>
                <a:schemeClr val="accent6">
                  <a:lumMod val="20000"/>
                  <a:lumOff val="80000"/>
                </a:schemeClr>
              </a:solid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1</a:t>
                </a:r>
              </a:p>
            </p:txBody>
          </p:sp>
        </p:grpSp>
      </p:grpSp>
      <p:grpSp>
        <p:nvGrpSpPr>
          <p:cNvPr id="93" name="RowBLegacy">
            <a:extLst>
              <a:ext uri="{FF2B5EF4-FFF2-40B4-BE49-F238E27FC236}">
                <a16:creationId xmlns:a16="http://schemas.microsoft.com/office/drawing/2014/main" id="{DAE69DEE-9B13-F543-8C25-164C026D4936}"/>
              </a:ext>
            </a:extLst>
          </p:cNvPr>
          <p:cNvGrpSpPr/>
          <p:nvPr/>
        </p:nvGrpSpPr>
        <p:grpSpPr>
          <a:xfrm>
            <a:off x="1462144" y="4993401"/>
            <a:ext cx="5041426" cy="363035"/>
            <a:chOff x="1499005" y="5526191"/>
            <a:chExt cx="5041426" cy="363035"/>
          </a:xfrm>
        </p:grpSpPr>
        <p:sp>
          <p:nvSpPr>
            <p:cNvPr id="89" name="Rectangle 88">
              <a:extLst>
                <a:ext uri="{FF2B5EF4-FFF2-40B4-BE49-F238E27FC236}">
                  <a16:creationId xmlns:a16="http://schemas.microsoft.com/office/drawing/2014/main" id="{56BDB46B-3BFE-7C4F-9645-13401B06B58A}"/>
                </a:ext>
              </a:extLst>
            </p:cNvPr>
            <p:cNvSpPr/>
            <p:nvPr/>
          </p:nvSpPr>
          <p:spPr>
            <a:xfrm>
              <a:off x="1499005"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90" name="Rectangle 89">
              <a:extLst>
                <a:ext uri="{FF2B5EF4-FFF2-40B4-BE49-F238E27FC236}">
                  <a16:creationId xmlns:a16="http://schemas.microsoft.com/office/drawing/2014/main" id="{2BEDC34F-AB3F-3E45-A764-0890AACEF3AB}"/>
                </a:ext>
              </a:extLst>
            </p:cNvPr>
            <p:cNvSpPr/>
            <p:nvPr/>
          </p:nvSpPr>
          <p:spPr>
            <a:xfrm>
              <a:off x="3092461" y="5529819"/>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sp>
          <p:nvSpPr>
            <p:cNvPr id="91" name="Rectangle 90">
              <a:extLst>
                <a:ext uri="{FF2B5EF4-FFF2-40B4-BE49-F238E27FC236}">
                  <a16:creationId xmlns:a16="http://schemas.microsoft.com/office/drawing/2014/main" id="{6CDB4A68-3BE1-AB4D-B976-DE4E851ACB39}"/>
                </a:ext>
              </a:extLst>
            </p:cNvPr>
            <p:cNvSpPr/>
            <p:nvPr/>
          </p:nvSpPr>
          <p:spPr>
            <a:xfrm>
              <a:off x="5775669" y="5526191"/>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a:t>
              </a:r>
            </a:p>
          </p:txBody>
        </p:sp>
        <p:sp>
          <p:nvSpPr>
            <p:cNvPr id="92" name="Rectangle 91">
              <a:extLst>
                <a:ext uri="{FF2B5EF4-FFF2-40B4-BE49-F238E27FC236}">
                  <a16:creationId xmlns:a16="http://schemas.microsoft.com/office/drawing/2014/main" id="{83F56AA0-56CA-6846-8548-66F82737E7A3}"/>
                </a:ext>
              </a:extLst>
            </p:cNvPr>
            <p:cNvSpPr/>
            <p:nvPr/>
          </p:nvSpPr>
          <p:spPr>
            <a:xfrm>
              <a:off x="6159431" y="5533626"/>
              <a:ext cx="381000" cy="3556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a:t>
              </a:r>
            </a:p>
          </p:txBody>
        </p:sp>
      </p:grpSp>
      <p:grpSp>
        <p:nvGrpSpPr>
          <p:cNvPr id="156" name="Readback">
            <a:extLst>
              <a:ext uri="{FF2B5EF4-FFF2-40B4-BE49-F238E27FC236}">
                <a16:creationId xmlns:a16="http://schemas.microsoft.com/office/drawing/2014/main" id="{EE1F5723-1730-2E4E-95C4-2B4D4D4DB52F}"/>
              </a:ext>
            </a:extLst>
          </p:cNvPr>
          <p:cNvGrpSpPr/>
          <p:nvPr/>
        </p:nvGrpSpPr>
        <p:grpSpPr>
          <a:xfrm>
            <a:off x="1279096" y="5347728"/>
            <a:ext cx="6585809" cy="1140940"/>
            <a:chOff x="1339605" y="5186835"/>
            <a:chExt cx="6585809" cy="1140940"/>
          </a:xfrm>
        </p:grpSpPr>
        <p:sp>
          <p:nvSpPr>
            <p:cNvPr id="124" name="Rectangle 123">
              <a:extLst>
                <a:ext uri="{FF2B5EF4-FFF2-40B4-BE49-F238E27FC236}">
                  <a16:creationId xmlns:a16="http://schemas.microsoft.com/office/drawing/2014/main" id="{A45FA250-2C0B-3348-B338-624EF67285ED}"/>
                </a:ext>
              </a:extLst>
            </p:cNvPr>
            <p:cNvSpPr/>
            <p:nvPr/>
          </p:nvSpPr>
          <p:spPr>
            <a:xfrm>
              <a:off x="3762823" y="5754414"/>
              <a:ext cx="1739372" cy="275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Minimum</a:t>
              </a:r>
            </a:p>
          </p:txBody>
        </p:sp>
        <p:cxnSp>
          <p:nvCxnSpPr>
            <p:cNvPr id="126" name="Elbow Connector 125">
              <a:extLst>
                <a:ext uri="{FF2B5EF4-FFF2-40B4-BE49-F238E27FC236}">
                  <a16:creationId xmlns:a16="http://schemas.microsoft.com/office/drawing/2014/main" id="{ACD7830A-A852-8646-B4AC-018317936F45}"/>
                </a:ext>
              </a:extLst>
            </p:cNvPr>
            <p:cNvCxnSpPr>
              <a:cxnSpLocks/>
              <a:endCxn id="124" idx="1"/>
            </p:cNvCxnSpPr>
            <p:nvPr/>
          </p:nvCxnSpPr>
          <p:spPr>
            <a:xfrm rot="16200000" flipH="1">
              <a:off x="2201626" y="4331165"/>
              <a:ext cx="699176" cy="2423218"/>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27" name="Elbow Connector 126">
              <a:extLst>
                <a:ext uri="{FF2B5EF4-FFF2-40B4-BE49-F238E27FC236}">
                  <a16:creationId xmlns:a16="http://schemas.microsoft.com/office/drawing/2014/main" id="{F8C4B4F4-86D7-1140-99CF-5FEF8D622709}"/>
                </a:ext>
              </a:extLst>
            </p:cNvPr>
            <p:cNvCxnSpPr>
              <a:cxnSpLocks/>
              <a:stCxn id="163" idx="2"/>
            </p:cNvCxnSpPr>
            <p:nvPr/>
          </p:nvCxnSpPr>
          <p:spPr>
            <a:xfrm rot="16200000" flipH="1">
              <a:off x="3678752" y="5210905"/>
              <a:ext cx="559780" cy="524338"/>
            </a:xfrm>
            <a:prstGeom prst="bentConnector3">
              <a:avLst>
                <a:gd name="adj1" fmla="val 50000"/>
              </a:avLst>
            </a:prstGeom>
            <a:ln w="38100">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49E206B6-6CB5-5C43-B980-11C8C04BCF97}"/>
                </a:ext>
              </a:extLst>
            </p:cNvPr>
            <p:cNvCxnSpPr>
              <a:cxnSpLocks/>
            </p:cNvCxnSpPr>
            <p:nvPr/>
          </p:nvCxnSpPr>
          <p:spPr>
            <a:xfrm>
              <a:off x="5008885" y="5448300"/>
              <a:ext cx="0" cy="30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4FEE1B73-B3CF-274B-B8DE-F11E95AA4A5C}"/>
                </a:ext>
              </a:extLst>
            </p:cNvPr>
            <p:cNvCxnSpPr>
              <a:cxnSpLocks/>
            </p:cNvCxnSpPr>
            <p:nvPr/>
          </p:nvCxnSpPr>
          <p:spPr>
            <a:xfrm rot="5400000">
              <a:off x="5362907" y="4828189"/>
              <a:ext cx="279890" cy="997182"/>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Elbow Connector 148">
              <a:extLst>
                <a:ext uri="{FF2B5EF4-FFF2-40B4-BE49-F238E27FC236}">
                  <a16:creationId xmlns:a16="http://schemas.microsoft.com/office/drawing/2014/main" id="{FED3B494-0E5E-134B-91FD-BE587EE27036}"/>
                </a:ext>
              </a:extLst>
            </p:cNvPr>
            <p:cNvCxnSpPr>
              <a:cxnSpLocks/>
              <a:endCxn id="124" idx="3"/>
            </p:cNvCxnSpPr>
            <p:nvPr/>
          </p:nvCxnSpPr>
          <p:spPr>
            <a:xfrm rot="5400000">
              <a:off x="6364216" y="4331164"/>
              <a:ext cx="699177" cy="2423218"/>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a:extLst>
                <a:ext uri="{FF2B5EF4-FFF2-40B4-BE49-F238E27FC236}">
                  <a16:creationId xmlns:a16="http://schemas.microsoft.com/office/drawing/2014/main" id="{83044671-0A65-D048-8A60-EFCFEC25119F}"/>
                </a:ext>
              </a:extLst>
            </p:cNvPr>
            <p:cNvCxnSpPr>
              <a:cxnSpLocks/>
              <a:stCxn id="124" idx="2"/>
              <a:endCxn id="155" idx="0"/>
            </p:cNvCxnSpPr>
            <p:nvPr/>
          </p:nvCxnSpPr>
          <p:spPr>
            <a:xfrm>
              <a:off x="4632509" y="6030310"/>
              <a:ext cx="0" cy="297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5" name="output">
            <a:extLst>
              <a:ext uri="{FF2B5EF4-FFF2-40B4-BE49-F238E27FC236}">
                <a16:creationId xmlns:a16="http://schemas.microsoft.com/office/drawing/2014/main" id="{C41E5CEB-F728-E44C-BA15-C95FC6819707}"/>
              </a:ext>
            </a:extLst>
          </p:cNvPr>
          <p:cNvSpPr txBox="1"/>
          <p:nvPr/>
        </p:nvSpPr>
        <p:spPr>
          <a:xfrm>
            <a:off x="4421157" y="648866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nvGrpSpPr>
          <p:cNvPr id="157" name="TESTRowA">
            <a:extLst>
              <a:ext uri="{FF2B5EF4-FFF2-40B4-BE49-F238E27FC236}">
                <a16:creationId xmlns:a16="http://schemas.microsoft.com/office/drawing/2014/main" id="{8A5F6DFE-2387-2445-B4C3-8A513C72E68E}"/>
              </a:ext>
            </a:extLst>
          </p:cNvPr>
          <p:cNvGrpSpPr/>
          <p:nvPr/>
        </p:nvGrpSpPr>
        <p:grpSpPr>
          <a:xfrm>
            <a:off x="1088596" y="3377945"/>
            <a:ext cx="6966808" cy="1976133"/>
            <a:chOff x="1312333" y="2773666"/>
            <a:chExt cx="6966808" cy="1976133"/>
          </a:xfrm>
        </p:grpSpPr>
        <p:sp>
          <p:nvSpPr>
            <p:cNvPr id="158" name="TextBox 157">
              <a:extLst>
                <a:ext uri="{FF2B5EF4-FFF2-40B4-BE49-F238E27FC236}">
                  <a16:creationId xmlns:a16="http://schemas.microsoft.com/office/drawing/2014/main" id="{078173DF-466E-1046-A344-519BB5DFA510}"/>
                </a:ext>
              </a:extLst>
            </p:cNvPr>
            <p:cNvSpPr txBox="1"/>
            <p:nvPr/>
          </p:nvSpPr>
          <p:spPr>
            <a:xfrm>
              <a:off x="4324572" y="2773666"/>
              <a:ext cx="926090" cy="367873"/>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Test Row A</a:t>
              </a:r>
            </a:p>
          </p:txBody>
        </p:sp>
        <p:cxnSp>
          <p:nvCxnSpPr>
            <p:cNvPr id="159" name="Straight Arrow Connector 158">
              <a:extLst>
                <a:ext uri="{FF2B5EF4-FFF2-40B4-BE49-F238E27FC236}">
                  <a16:creationId xmlns:a16="http://schemas.microsoft.com/office/drawing/2014/main" id="{E556ED2C-E69C-E44E-B5AC-20332FB66EC6}"/>
                </a:ext>
              </a:extLst>
            </p:cNvPr>
            <p:cNvCxnSpPr>
              <a:cxnSpLocks/>
              <a:stCxn id="158" idx="2"/>
              <a:endCxn id="7" idx="0"/>
            </p:cNvCxnSpPr>
            <p:nvPr/>
          </p:nvCxnSpPr>
          <p:spPr>
            <a:xfrm>
              <a:off x="4787617" y="3141539"/>
              <a:ext cx="12372" cy="365375"/>
            </a:xfrm>
            <a:prstGeom prst="straightConnector1">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grpSp>
          <p:nvGrpSpPr>
            <p:cNvPr id="160" name="Group 159">
              <a:extLst>
                <a:ext uri="{FF2B5EF4-FFF2-40B4-BE49-F238E27FC236}">
                  <a16:creationId xmlns:a16="http://schemas.microsoft.com/office/drawing/2014/main" id="{D031BB7C-42BA-7248-A673-A0B6E5500DAE}"/>
                </a:ext>
              </a:extLst>
            </p:cNvPr>
            <p:cNvGrpSpPr/>
            <p:nvPr/>
          </p:nvGrpSpPr>
          <p:grpSpPr>
            <a:xfrm>
              <a:off x="1502834" y="3794779"/>
              <a:ext cx="6585807" cy="599419"/>
              <a:chOff x="1502834" y="3794779"/>
              <a:chExt cx="6585807" cy="599419"/>
            </a:xfrm>
          </p:grpSpPr>
          <p:cxnSp>
            <p:nvCxnSpPr>
              <p:cNvPr id="166" name="Elbow Connector 165">
                <a:extLst>
                  <a:ext uri="{FF2B5EF4-FFF2-40B4-BE49-F238E27FC236}">
                    <a16:creationId xmlns:a16="http://schemas.microsoft.com/office/drawing/2014/main" id="{F8FC74B0-4A67-0945-B9EE-67BA6AAE01B2}"/>
                  </a:ext>
                </a:extLst>
              </p:cNvPr>
              <p:cNvCxnSpPr>
                <a:cxnSpLocks/>
                <a:stCxn id="7" idx="2"/>
                <a:endCxn id="162" idx="0"/>
              </p:cNvCxnSpPr>
              <p:nvPr/>
            </p:nvCxnSpPr>
            <p:spPr>
              <a:xfrm rot="5400000">
                <a:off x="2851702" y="2445911"/>
                <a:ext cx="599419" cy="3297156"/>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67" name="Elbow Connector 166">
                <a:extLst>
                  <a:ext uri="{FF2B5EF4-FFF2-40B4-BE49-F238E27FC236}">
                    <a16:creationId xmlns:a16="http://schemas.microsoft.com/office/drawing/2014/main" id="{A0829DF0-7A3D-6047-894E-7041862FBA39}"/>
                  </a:ext>
                </a:extLst>
              </p:cNvPr>
              <p:cNvCxnSpPr>
                <a:cxnSpLocks/>
                <a:stCxn id="7" idx="2"/>
                <a:endCxn id="163" idx="0"/>
              </p:cNvCxnSpPr>
              <p:nvPr/>
            </p:nvCxnSpPr>
            <p:spPr>
              <a:xfrm rot="5400000">
                <a:off x="4030136" y="3624345"/>
                <a:ext cx="599418" cy="940288"/>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68" name="Elbow Connector 167">
                <a:extLst>
                  <a:ext uri="{FF2B5EF4-FFF2-40B4-BE49-F238E27FC236}">
                    <a16:creationId xmlns:a16="http://schemas.microsoft.com/office/drawing/2014/main" id="{12FB79E3-D8DC-C947-B404-DFC7CCF3E513}"/>
                  </a:ext>
                </a:extLst>
              </p:cNvPr>
              <p:cNvCxnSpPr>
                <a:cxnSpLocks/>
                <a:stCxn id="7" idx="2"/>
                <a:endCxn id="164" idx="0"/>
              </p:cNvCxnSpPr>
              <p:nvPr/>
            </p:nvCxnSpPr>
            <p:spPr>
              <a:xfrm rot="16200000" flipH="1">
                <a:off x="5177541" y="3417228"/>
                <a:ext cx="599418" cy="1354522"/>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69" name="Elbow Connector 168">
                <a:extLst>
                  <a:ext uri="{FF2B5EF4-FFF2-40B4-BE49-F238E27FC236}">
                    <a16:creationId xmlns:a16="http://schemas.microsoft.com/office/drawing/2014/main" id="{0E2B7AE8-14B6-344A-A24E-19527F395F9B}"/>
                  </a:ext>
                </a:extLst>
              </p:cNvPr>
              <p:cNvCxnSpPr>
                <a:cxnSpLocks/>
                <a:stCxn id="7" idx="2"/>
                <a:endCxn id="165" idx="0"/>
              </p:cNvCxnSpPr>
              <p:nvPr/>
            </p:nvCxnSpPr>
            <p:spPr>
              <a:xfrm rot="16200000" flipH="1">
                <a:off x="6144606" y="2450163"/>
                <a:ext cx="599418" cy="3288652"/>
              </a:xfrm>
              <a:prstGeom prst="bentConnector3">
                <a:avLst>
                  <a:gd name="adj1" fmla="val 50000"/>
                </a:avLst>
              </a:prstGeom>
              <a:ln w="28575">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grpSp>
        <p:grpSp>
          <p:nvGrpSpPr>
            <p:cNvPr id="161" name="Group 160">
              <a:extLst>
                <a:ext uri="{FF2B5EF4-FFF2-40B4-BE49-F238E27FC236}">
                  <a16:creationId xmlns:a16="http://schemas.microsoft.com/office/drawing/2014/main" id="{513FEBE5-280E-1244-B26F-524A70385AFD}"/>
                </a:ext>
              </a:extLst>
            </p:cNvPr>
            <p:cNvGrpSpPr/>
            <p:nvPr/>
          </p:nvGrpSpPr>
          <p:grpSpPr>
            <a:xfrm>
              <a:off x="1312333" y="4394198"/>
              <a:ext cx="6966808" cy="355601"/>
              <a:chOff x="1312333" y="4394198"/>
              <a:chExt cx="6966808" cy="355601"/>
            </a:xfrm>
            <a:solidFill>
              <a:schemeClr val="accent2">
                <a:lumMod val="20000"/>
                <a:lumOff val="80000"/>
              </a:schemeClr>
            </a:solidFill>
          </p:grpSpPr>
          <p:sp>
            <p:nvSpPr>
              <p:cNvPr id="162" name="Rectangle 161">
                <a:extLst>
                  <a:ext uri="{FF2B5EF4-FFF2-40B4-BE49-F238E27FC236}">
                    <a16:creationId xmlns:a16="http://schemas.microsoft.com/office/drawing/2014/main" id="{A5EFD7C6-C08F-C94F-B954-1743C347DE16}"/>
                  </a:ext>
                </a:extLst>
              </p:cNvPr>
              <p:cNvSpPr/>
              <p:nvPr/>
            </p:nvSpPr>
            <p:spPr>
              <a:xfrm>
                <a:off x="1312333" y="4394199"/>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163" name="Rectangle 162">
                <a:extLst>
                  <a:ext uri="{FF2B5EF4-FFF2-40B4-BE49-F238E27FC236}">
                    <a16:creationId xmlns:a16="http://schemas.microsoft.com/office/drawing/2014/main" id="{4F9095C3-8DBD-1D41-A2E3-5DDC7DCB635B}"/>
                  </a:ext>
                </a:extLst>
              </p:cNvPr>
              <p:cNvSpPr/>
              <p:nvPr/>
            </p:nvSpPr>
            <p:spPr>
              <a:xfrm>
                <a:off x="366920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sp>
            <p:nvSpPr>
              <p:cNvPr id="164" name="Rectangle 163">
                <a:extLst>
                  <a:ext uri="{FF2B5EF4-FFF2-40B4-BE49-F238E27FC236}">
                    <a16:creationId xmlns:a16="http://schemas.microsoft.com/office/drawing/2014/main" id="{017EA291-CEBE-9A4C-8B0F-5E8A5FFCC21A}"/>
                  </a:ext>
                </a:extLst>
              </p:cNvPr>
              <p:cNvSpPr/>
              <p:nvPr/>
            </p:nvSpPr>
            <p:spPr>
              <a:xfrm>
                <a:off x="596401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2</a:t>
                </a:r>
              </a:p>
            </p:txBody>
          </p:sp>
          <p:sp>
            <p:nvSpPr>
              <p:cNvPr id="165" name="Rectangle 164">
                <a:extLst>
                  <a:ext uri="{FF2B5EF4-FFF2-40B4-BE49-F238E27FC236}">
                    <a16:creationId xmlns:a16="http://schemas.microsoft.com/office/drawing/2014/main" id="{4BB21924-15A9-0447-943C-BABF4345A6F9}"/>
                  </a:ext>
                </a:extLst>
              </p:cNvPr>
              <p:cNvSpPr/>
              <p:nvPr/>
            </p:nvSpPr>
            <p:spPr>
              <a:xfrm>
                <a:off x="7898141" y="4394198"/>
                <a:ext cx="381000" cy="3556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a:t>
                </a:r>
              </a:p>
            </p:txBody>
          </p:sp>
        </p:grpSp>
      </p:grpSp>
      <p:sp>
        <p:nvSpPr>
          <p:cNvPr id="11" name="Oval 10">
            <a:extLst>
              <a:ext uri="{FF2B5EF4-FFF2-40B4-BE49-F238E27FC236}">
                <a16:creationId xmlns:a16="http://schemas.microsoft.com/office/drawing/2014/main" id="{7D8D7A51-0D26-094E-A953-1343B1D5623C}"/>
              </a:ext>
            </a:extLst>
          </p:cNvPr>
          <p:cNvSpPr/>
          <p:nvPr/>
        </p:nvSpPr>
        <p:spPr>
          <a:xfrm>
            <a:off x="5617846" y="4850105"/>
            <a:ext cx="648000" cy="648000"/>
          </a:xfrm>
          <a:prstGeom prst="ellipse">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58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7"/>
                                        </p:tgtEl>
                                        <p:attrNameLst>
                                          <p:attrName>style.visibility</p:attrName>
                                        </p:attrNameLst>
                                      </p:cBhvr>
                                      <p:to>
                                        <p:strVal val="hidden"/>
                                      </p:to>
                                    </p:set>
                                  </p:childTnLst>
                                </p:cTn>
                              </p:par>
                              <p:par>
                                <p:cTn id="33" presetID="1" presetClass="entr"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7"/>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55" grpId="0"/>
      <p:bldP spid="11" grpId="0" animBg="1"/>
      <p:bldP spid="11" grpId="1"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941F-D2DA-4A4D-BB30-2B1B9C714100}"/>
              </a:ext>
            </a:extLst>
          </p:cNvPr>
          <p:cNvSpPr>
            <a:spLocks noGrp="1"/>
          </p:cNvSpPr>
          <p:nvPr>
            <p:ph type="title"/>
          </p:nvPr>
        </p:nvSpPr>
        <p:spPr/>
        <p:txBody>
          <a:bodyPr>
            <a:normAutofit/>
          </a:bodyPr>
          <a:lstStyle/>
          <a:p>
            <a:r>
              <a:rPr lang="en-US" b="1" dirty="0" err="1"/>
              <a:t>RowBlocker</a:t>
            </a:r>
            <a:r>
              <a:rPr lang="en-US" b="1" dirty="0"/>
              <a:t>-BL </a:t>
            </a:r>
            <a:br>
              <a:rPr lang="en-US" b="1" dirty="0"/>
            </a:br>
            <a:r>
              <a:rPr lang="en-US" sz="2800" b="1" dirty="0"/>
              <a:t>Blacklisting Logic</a:t>
            </a:r>
            <a:endParaRPr lang="en-US" dirty="0"/>
          </a:p>
        </p:txBody>
      </p:sp>
      <p:sp>
        <p:nvSpPr>
          <p:cNvPr id="40" name="Content Placeholder 39">
            <a:extLst>
              <a:ext uri="{FF2B5EF4-FFF2-40B4-BE49-F238E27FC236}">
                <a16:creationId xmlns:a16="http://schemas.microsoft.com/office/drawing/2014/main" id="{770AC8CE-65C5-DD48-BC75-E55A86DD2A0F}"/>
              </a:ext>
            </a:extLst>
          </p:cNvPr>
          <p:cNvSpPr>
            <a:spLocks noGrp="1"/>
          </p:cNvSpPr>
          <p:nvPr>
            <p:ph idx="1"/>
          </p:nvPr>
        </p:nvSpPr>
        <p:spPr>
          <a:xfrm>
            <a:off x="75991" y="1189025"/>
            <a:ext cx="8987622" cy="1653072"/>
          </a:xfrm>
        </p:spPr>
        <p:txBody>
          <a:bodyPr/>
          <a:lstStyle/>
          <a:p>
            <a:r>
              <a:rPr lang="en-US" sz="2000" dirty="0"/>
              <a:t>Blacklisting logic employs </a:t>
            </a:r>
            <a:r>
              <a:rPr lang="en-US" sz="2000" dirty="0">
                <a:solidFill>
                  <a:srgbClr val="9E0000"/>
                </a:solidFill>
              </a:rPr>
              <a:t>two counting Bloom filters</a:t>
            </a:r>
            <a:endParaRPr lang="en-US" sz="2000" dirty="0"/>
          </a:p>
          <a:p>
            <a:r>
              <a:rPr lang="en-US" sz="2000" dirty="0"/>
              <a:t>A new row activation is </a:t>
            </a:r>
            <a:r>
              <a:rPr lang="en-US" sz="2000" dirty="0">
                <a:solidFill>
                  <a:srgbClr val="00B050"/>
                </a:solidFill>
              </a:rPr>
              <a:t>inserted in both filters</a:t>
            </a:r>
            <a:endParaRPr lang="en-US" sz="2000" dirty="0"/>
          </a:p>
          <a:p>
            <a:r>
              <a:rPr lang="en-US" sz="2000" dirty="0"/>
              <a:t>Only one filter (</a:t>
            </a:r>
            <a:r>
              <a:rPr lang="en-US" sz="2000" dirty="0">
                <a:solidFill>
                  <a:srgbClr val="0070C0"/>
                </a:solidFill>
              </a:rPr>
              <a:t>active filter</a:t>
            </a:r>
            <a:r>
              <a:rPr lang="en-US" sz="2000" dirty="0"/>
              <a:t>) responds to test queries</a:t>
            </a:r>
          </a:p>
          <a:p>
            <a:r>
              <a:rPr lang="en-US" sz="2000" dirty="0"/>
              <a:t>The active filter changes at every epoch</a:t>
            </a:r>
          </a:p>
          <a:p>
            <a:endParaRPr lang="en-US" sz="2800" dirty="0"/>
          </a:p>
        </p:txBody>
      </p:sp>
      <p:pic>
        <p:nvPicPr>
          <p:cNvPr id="39" name="Basis">
            <a:extLst>
              <a:ext uri="{FF2B5EF4-FFF2-40B4-BE49-F238E27FC236}">
                <a16:creationId xmlns:a16="http://schemas.microsoft.com/office/drawing/2014/main" id="{3A5968DE-F438-8E44-AE3A-37F6D34D9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38" y="3430196"/>
            <a:ext cx="7048500" cy="2397244"/>
          </a:xfrm>
          <a:prstGeom prst="rect">
            <a:avLst/>
          </a:prstGeom>
        </p:spPr>
      </p:pic>
      <p:pic>
        <p:nvPicPr>
          <p:cNvPr id="35" name="Active">
            <a:extLst>
              <a:ext uri="{FF2B5EF4-FFF2-40B4-BE49-F238E27FC236}">
                <a16:creationId xmlns:a16="http://schemas.microsoft.com/office/drawing/2014/main" id="{FD05F9B1-87AA-3143-B6DE-49AB4BDBD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072" y="4533189"/>
            <a:ext cx="7325508" cy="538749"/>
          </a:xfrm>
          <a:prstGeom prst="rect">
            <a:avLst/>
          </a:prstGeom>
        </p:spPr>
      </p:pic>
      <p:pic>
        <p:nvPicPr>
          <p:cNvPr id="33" name="Passive">
            <a:extLst>
              <a:ext uri="{FF2B5EF4-FFF2-40B4-BE49-F238E27FC236}">
                <a16:creationId xmlns:a16="http://schemas.microsoft.com/office/drawing/2014/main" id="{E9493B8D-756D-3F43-8DE3-F4DB2A149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072" y="4536089"/>
            <a:ext cx="7437524" cy="1011144"/>
          </a:xfrm>
          <a:prstGeom prst="rect">
            <a:avLst/>
          </a:prstGeom>
        </p:spPr>
      </p:pic>
      <p:sp>
        <p:nvSpPr>
          <p:cNvPr id="3" name="passivefilter">
            <a:extLst>
              <a:ext uri="{FF2B5EF4-FFF2-40B4-BE49-F238E27FC236}">
                <a16:creationId xmlns:a16="http://schemas.microsoft.com/office/drawing/2014/main" id="{D62AA877-FAB7-9C4F-BFB8-A90366517366}"/>
              </a:ext>
            </a:extLst>
          </p:cNvPr>
          <p:cNvSpPr/>
          <p:nvPr/>
        </p:nvSpPr>
        <p:spPr>
          <a:xfrm>
            <a:off x="1075843" y="4937587"/>
            <a:ext cx="1719795" cy="507766"/>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passivefilter">
            <a:extLst>
              <a:ext uri="{FF2B5EF4-FFF2-40B4-BE49-F238E27FC236}">
                <a16:creationId xmlns:a16="http://schemas.microsoft.com/office/drawing/2014/main" id="{6ABAFFA9-4016-3143-8125-7B3BEB9C18BE}"/>
              </a:ext>
            </a:extLst>
          </p:cNvPr>
          <p:cNvSpPr/>
          <p:nvPr/>
        </p:nvSpPr>
        <p:spPr>
          <a:xfrm>
            <a:off x="2835617" y="4159053"/>
            <a:ext cx="1732406" cy="507766"/>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passivefilter">
            <a:extLst>
              <a:ext uri="{FF2B5EF4-FFF2-40B4-BE49-F238E27FC236}">
                <a16:creationId xmlns:a16="http://schemas.microsoft.com/office/drawing/2014/main" id="{E1F1CFEF-124F-3E42-8FE6-42BE0EEC0343}"/>
              </a:ext>
            </a:extLst>
          </p:cNvPr>
          <p:cNvSpPr/>
          <p:nvPr/>
        </p:nvSpPr>
        <p:spPr>
          <a:xfrm>
            <a:off x="4589022" y="4943188"/>
            <a:ext cx="1759341" cy="534833"/>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passivefilter">
            <a:extLst>
              <a:ext uri="{FF2B5EF4-FFF2-40B4-BE49-F238E27FC236}">
                <a16:creationId xmlns:a16="http://schemas.microsoft.com/office/drawing/2014/main" id="{09301CC9-07E4-D448-8C49-57C02ECCEBD4}"/>
              </a:ext>
            </a:extLst>
          </p:cNvPr>
          <p:cNvSpPr/>
          <p:nvPr/>
        </p:nvSpPr>
        <p:spPr>
          <a:xfrm>
            <a:off x="7106771" y="5281401"/>
            <a:ext cx="277006" cy="256673"/>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passivefilter">
            <a:extLst>
              <a:ext uri="{FF2B5EF4-FFF2-40B4-BE49-F238E27FC236}">
                <a16:creationId xmlns:a16="http://schemas.microsoft.com/office/drawing/2014/main" id="{27A7D871-A850-B548-9AAD-456D4BACBEB8}"/>
              </a:ext>
            </a:extLst>
          </p:cNvPr>
          <p:cNvSpPr/>
          <p:nvPr/>
        </p:nvSpPr>
        <p:spPr>
          <a:xfrm>
            <a:off x="6373232" y="4149673"/>
            <a:ext cx="616707" cy="545790"/>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Epochs">
            <a:extLst>
              <a:ext uri="{FF2B5EF4-FFF2-40B4-BE49-F238E27FC236}">
                <a16:creationId xmlns:a16="http://schemas.microsoft.com/office/drawing/2014/main" id="{1C932B6F-C98C-E444-86E2-5DB829B703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843" y="4157475"/>
            <a:ext cx="5299190" cy="1563450"/>
          </a:xfrm>
          <a:prstGeom prst="rect">
            <a:avLst/>
          </a:prstGeom>
        </p:spPr>
      </p:pic>
      <p:grpSp>
        <p:nvGrpSpPr>
          <p:cNvPr id="116" name="active_annot">
            <a:extLst>
              <a:ext uri="{FF2B5EF4-FFF2-40B4-BE49-F238E27FC236}">
                <a16:creationId xmlns:a16="http://schemas.microsoft.com/office/drawing/2014/main" id="{0C757698-AA9B-A745-8AB1-95DDFD325FD1}"/>
              </a:ext>
            </a:extLst>
          </p:cNvPr>
          <p:cNvGrpSpPr/>
          <p:nvPr/>
        </p:nvGrpSpPr>
        <p:grpSpPr>
          <a:xfrm>
            <a:off x="1958011" y="3538933"/>
            <a:ext cx="4770041" cy="2877002"/>
            <a:chOff x="1958011" y="3538933"/>
            <a:chExt cx="4770041" cy="2877002"/>
          </a:xfrm>
        </p:grpSpPr>
        <p:sp>
          <p:nvSpPr>
            <p:cNvPr id="32" name="CBFAisactive">
              <a:extLst>
                <a:ext uri="{FF2B5EF4-FFF2-40B4-BE49-F238E27FC236}">
                  <a16:creationId xmlns:a16="http://schemas.microsoft.com/office/drawing/2014/main" id="{71AB650A-2CA3-EB4B-AD3F-24DF47491124}"/>
                </a:ext>
              </a:extLst>
            </p:cNvPr>
            <p:cNvSpPr txBox="1"/>
            <p:nvPr/>
          </p:nvSpPr>
          <p:spPr>
            <a:xfrm>
              <a:off x="2254482" y="3538933"/>
              <a:ext cx="16375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CBF</a:t>
              </a:r>
              <a:r>
                <a:rPr kumimoji="0" lang="en-US" sz="2000" b="0" i="0" u="none" strike="noStrike" kern="1200" cap="none" spc="0" normalizeH="0" baseline="-25000" noProof="0" dirty="0">
                  <a:ln>
                    <a:noFill/>
                  </a:ln>
                  <a:solidFill>
                    <a:srgbClr val="00B050"/>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 is active</a:t>
              </a:r>
            </a:p>
          </p:txBody>
        </p:sp>
        <p:cxnSp>
          <p:nvCxnSpPr>
            <p:cNvPr id="71" name="Straight Arrow Connector 70">
              <a:extLst>
                <a:ext uri="{FF2B5EF4-FFF2-40B4-BE49-F238E27FC236}">
                  <a16:creationId xmlns:a16="http://schemas.microsoft.com/office/drawing/2014/main" id="{3B158AA4-4CD7-D34E-B362-01EA8579F2C5}"/>
                </a:ext>
              </a:extLst>
            </p:cNvPr>
            <p:cNvCxnSpPr>
              <a:cxnSpLocks/>
            </p:cNvCxnSpPr>
            <p:nvPr/>
          </p:nvCxnSpPr>
          <p:spPr>
            <a:xfrm flipH="1">
              <a:off x="1958011" y="3898788"/>
              <a:ext cx="427546" cy="63440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C1FBCC-DB52-E545-814A-DABDF88354A9}"/>
                </a:ext>
              </a:extLst>
            </p:cNvPr>
            <p:cNvCxnSpPr>
              <a:cxnSpLocks/>
            </p:cNvCxnSpPr>
            <p:nvPr/>
          </p:nvCxnSpPr>
          <p:spPr>
            <a:xfrm>
              <a:off x="3722562" y="3939043"/>
              <a:ext cx="1078265" cy="5533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2" name="CBFAisactive">
              <a:extLst>
                <a:ext uri="{FF2B5EF4-FFF2-40B4-BE49-F238E27FC236}">
                  <a16:creationId xmlns:a16="http://schemas.microsoft.com/office/drawing/2014/main" id="{52C02405-6BE7-7748-8726-B64CA9D0F3A4}"/>
                </a:ext>
              </a:extLst>
            </p:cNvPr>
            <p:cNvSpPr txBox="1"/>
            <p:nvPr/>
          </p:nvSpPr>
          <p:spPr>
            <a:xfrm>
              <a:off x="4993757" y="6015825"/>
              <a:ext cx="15763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CBF</a:t>
              </a:r>
              <a:r>
                <a:rPr kumimoji="0" lang="en-US" sz="2000" b="0" i="0" u="none" strike="noStrike" kern="1200" cap="none" spc="0" normalizeH="0" baseline="-25000" noProof="0" dirty="0">
                  <a:ln>
                    <a:noFill/>
                  </a:ln>
                  <a:solidFill>
                    <a:srgbClr val="00B050"/>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srgbClr val="00B050"/>
                  </a:solidFill>
                  <a:effectLst/>
                  <a:uLnTx/>
                  <a:uFillTx/>
                  <a:latin typeface="Calibri" panose="020F0502020204030204"/>
                  <a:ea typeface="+mn-ea"/>
                  <a:cs typeface="+mn-cs"/>
                </a:rPr>
                <a:t> is active</a:t>
              </a:r>
            </a:p>
          </p:txBody>
        </p:sp>
        <p:cxnSp>
          <p:nvCxnSpPr>
            <p:cNvPr id="93" name="Straight Arrow Connector 92">
              <a:extLst>
                <a:ext uri="{FF2B5EF4-FFF2-40B4-BE49-F238E27FC236}">
                  <a16:creationId xmlns:a16="http://schemas.microsoft.com/office/drawing/2014/main" id="{10EE138B-4AEB-1F48-B90A-ED0B21365EC1}"/>
                </a:ext>
              </a:extLst>
            </p:cNvPr>
            <p:cNvCxnSpPr>
              <a:cxnSpLocks/>
            </p:cNvCxnSpPr>
            <p:nvPr/>
          </p:nvCxnSpPr>
          <p:spPr>
            <a:xfrm flipH="1" flipV="1">
              <a:off x="3666068" y="5056002"/>
              <a:ext cx="1327689" cy="9598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0527DD2-B8B2-184B-97BD-B740F2F0E306}"/>
                </a:ext>
              </a:extLst>
            </p:cNvPr>
            <p:cNvCxnSpPr>
              <a:cxnSpLocks/>
            </p:cNvCxnSpPr>
            <p:nvPr/>
          </p:nvCxnSpPr>
          <p:spPr>
            <a:xfrm flipV="1">
              <a:off x="6226366" y="5056002"/>
              <a:ext cx="501686" cy="101694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passive_annot">
            <a:extLst>
              <a:ext uri="{FF2B5EF4-FFF2-40B4-BE49-F238E27FC236}">
                <a16:creationId xmlns:a16="http://schemas.microsoft.com/office/drawing/2014/main" id="{216021E4-167E-2E46-B1BC-728E8A35E8F7}"/>
              </a:ext>
            </a:extLst>
          </p:cNvPr>
          <p:cNvGrpSpPr/>
          <p:nvPr/>
        </p:nvGrpSpPr>
        <p:grpSpPr>
          <a:xfrm>
            <a:off x="1892069" y="3539702"/>
            <a:ext cx="4745798" cy="2876233"/>
            <a:chOff x="1892069" y="3539702"/>
            <a:chExt cx="4745798" cy="2876233"/>
          </a:xfrm>
        </p:grpSpPr>
        <p:sp>
          <p:nvSpPr>
            <p:cNvPr id="102" name="CBFAisactive">
              <a:extLst>
                <a:ext uri="{FF2B5EF4-FFF2-40B4-BE49-F238E27FC236}">
                  <a16:creationId xmlns:a16="http://schemas.microsoft.com/office/drawing/2014/main" id="{238334B0-3A92-B040-A894-61AB4B2F1240}"/>
                </a:ext>
              </a:extLst>
            </p:cNvPr>
            <p:cNvSpPr txBox="1"/>
            <p:nvPr/>
          </p:nvSpPr>
          <p:spPr>
            <a:xfrm>
              <a:off x="4721514" y="3539702"/>
              <a:ext cx="1774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CBF</a:t>
              </a:r>
              <a:r>
                <a:rPr kumimoji="0" lang="en-US" sz="2000" b="0" i="0" u="none" strike="noStrike" kern="1200" cap="none" spc="0" normalizeH="0" baseline="-25000" noProof="0" dirty="0">
                  <a:ln>
                    <a:noFill/>
                  </a:ln>
                  <a:solidFill>
                    <a:prstClr val="black">
                      <a:lumMod val="95000"/>
                      <a:lumOff val="5000"/>
                    </a:prstClr>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is passive</a:t>
              </a:r>
            </a:p>
          </p:txBody>
        </p:sp>
        <p:cxnSp>
          <p:nvCxnSpPr>
            <p:cNvPr id="103" name="Straight Arrow Connector 102">
              <a:extLst>
                <a:ext uri="{FF2B5EF4-FFF2-40B4-BE49-F238E27FC236}">
                  <a16:creationId xmlns:a16="http://schemas.microsoft.com/office/drawing/2014/main" id="{3478B8F4-ABE4-EA47-8F17-75A795F58390}"/>
                </a:ext>
              </a:extLst>
            </p:cNvPr>
            <p:cNvCxnSpPr>
              <a:cxnSpLocks/>
            </p:cNvCxnSpPr>
            <p:nvPr/>
          </p:nvCxnSpPr>
          <p:spPr>
            <a:xfrm flipH="1">
              <a:off x="3722562" y="3862067"/>
              <a:ext cx="1141305" cy="671122"/>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2B4B20D-0D88-FF4F-BEB9-78AD4FFDD7F5}"/>
                </a:ext>
              </a:extLst>
            </p:cNvPr>
            <p:cNvCxnSpPr>
              <a:cxnSpLocks/>
            </p:cNvCxnSpPr>
            <p:nvPr/>
          </p:nvCxnSpPr>
          <p:spPr>
            <a:xfrm>
              <a:off x="6200872" y="3902322"/>
              <a:ext cx="436995" cy="617030"/>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CBFAisactive">
              <a:extLst>
                <a:ext uri="{FF2B5EF4-FFF2-40B4-BE49-F238E27FC236}">
                  <a16:creationId xmlns:a16="http://schemas.microsoft.com/office/drawing/2014/main" id="{805337BA-0B19-3247-A380-EDDC1A8BBE12}"/>
                </a:ext>
              </a:extLst>
            </p:cNvPr>
            <p:cNvSpPr txBox="1"/>
            <p:nvPr/>
          </p:nvSpPr>
          <p:spPr>
            <a:xfrm>
              <a:off x="2044467" y="6015825"/>
              <a:ext cx="1774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CBF</a:t>
              </a:r>
              <a:r>
                <a:rPr kumimoji="0" lang="en-US" sz="2000" b="0" i="0" u="none" strike="noStrike" kern="1200" cap="none" spc="0" normalizeH="0" baseline="-25000" noProof="0" dirty="0">
                  <a:ln>
                    <a:noFill/>
                  </a:ln>
                  <a:solidFill>
                    <a:prstClr val="black">
                      <a:lumMod val="95000"/>
                      <a:lumOff val="5000"/>
                    </a:prstClr>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is passive</a:t>
              </a:r>
            </a:p>
          </p:txBody>
        </p:sp>
        <p:cxnSp>
          <p:nvCxnSpPr>
            <p:cNvPr id="108" name="Straight Arrow Connector 107">
              <a:extLst>
                <a:ext uri="{FF2B5EF4-FFF2-40B4-BE49-F238E27FC236}">
                  <a16:creationId xmlns:a16="http://schemas.microsoft.com/office/drawing/2014/main" id="{548EF68A-F218-7845-AAD7-CAED68742BC6}"/>
                </a:ext>
              </a:extLst>
            </p:cNvPr>
            <p:cNvCxnSpPr>
              <a:cxnSpLocks/>
            </p:cNvCxnSpPr>
            <p:nvPr/>
          </p:nvCxnSpPr>
          <p:spPr>
            <a:xfrm flipH="1" flipV="1">
              <a:off x="1892069" y="5107322"/>
              <a:ext cx="362413" cy="959824"/>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BF900F3-C483-D34A-8C03-BB2974DC99E1}"/>
                </a:ext>
              </a:extLst>
            </p:cNvPr>
            <p:cNvCxnSpPr>
              <a:cxnSpLocks/>
            </p:cNvCxnSpPr>
            <p:nvPr/>
          </p:nvCxnSpPr>
          <p:spPr>
            <a:xfrm flipV="1">
              <a:off x="3681239" y="5107323"/>
              <a:ext cx="1644294" cy="959823"/>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6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uiExpand="1"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941F-D2DA-4A4D-BB30-2B1B9C714100}"/>
              </a:ext>
            </a:extLst>
          </p:cNvPr>
          <p:cNvSpPr>
            <a:spLocks noGrp="1"/>
          </p:cNvSpPr>
          <p:nvPr>
            <p:ph type="title"/>
          </p:nvPr>
        </p:nvSpPr>
        <p:spPr/>
        <p:txBody>
          <a:bodyPr>
            <a:normAutofit/>
          </a:bodyPr>
          <a:lstStyle/>
          <a:p>
            <a:r>
              <a:rPr lang="en-US" b="1" dirty="0" err="1"/>
              <a:t>RowBlocker</a:t>
            </a:r>
            <a:r>
              <a:rPr lang="en-US" b="1" dirty="0"/>
              <a:t>-BL </a:t>
            </a:r>
            <a:br>
              <a:rPr lang="en-US" b="1" dirty="0"/>
            </a:br>
            <a:r>
              <a:rPr lang="en-US" sz="2800" b="1" dirty="0"/>
              <a:t>Blacklisting Logic</a:t>
            </a:r>
            <a:endParaRPr lang="en-US" dirty="0"/>
          </a:p>
        </p:txBody>
      </p:sp>
      <p:sp>
        <p:nvSpPr>
          <p:cNvPr id="40" name="Content Placeholder 39">
            <a:extLst>
              <a:ext uri="{FF2B5EF4-FFF2-40B4-BE49-F238E27FC236}">
                <a16:creationId xmlns:a16="http://schemas.microsoft.com/office/drawing/2014/main" id="{770AC8CE-65C5-DD48-BC75-E55A86DD2A0F}"/>
              </a:ext>
            </a:extLst>
          </p:cNvPr>
          <p:cNvSpPr>
            <a:spLocks noGrp="1"/>
          </p:cNvSpPr>
          <p:nvPr>
            <p:ph idx="1"/>
          </p:nvPr>
        </p:nvSpPr>
        <p:spPr>
          <a:xfrm>
            <a:off x="75991" y="1189025"/>
            <a:ext cx="8987622" cy="2106970"/>
          </a:xfrm>
        </p:spPr>
        <p:txBody>
          <a:bodyPr>
            <a:noAutofit/>
          </a:bodyPr>
          <a:lstStyle/>
          <a:p>
            <a:r>
              <a:rPr lang="en-US" sz="2000" dirty="0"/>
              <a:t>Blacklisting logic employs </a:t>
            </a:r>
            <a:r>
              <a:rPr lang="en-US" sz="2000" dirty="0">
                <a:solidFill>
                  <a:srgbClr val="9E0000"/>
                </a:solidFill>
              </a:rPr>
              <a:t>two counting Bloom filters</a:t>
            </a:r>
            <a:endParaRPr lang="en-US" sz="2000" dirty="0"/>
          </a:p>
          <a:p>
            <a:r>
              <a:rPr lang="en-US" sz="2000" dirty="0"/>
              <a:t>A new row activation is </a:t>
            </a:r>
            <a:r>
              <a:rPr lang="en-US" sz="2000" dirty="0">
                <a:solidFill>
                  <a:srgbClr val="00B050"/>
                </a:solidFill>
              </a:rPr>
              <a:t>inserted in both filters</a:t>
            </a:r>
            <a:endParaRPr lang="en-US" sz="2000" dirty="0"/>
          </a:p>
          <a:p>
            <a:r>
              <a:rPr lang="en-US" sz="2000" dirty="0"/>
              <a:t>Only one filter (</a:t>
            </a:r>
            <a:r>
              <a:rPr lang="en-US" sz="2000" dirty="0">
                <a:solidFill>
                  <a:srgbClr val="0070C0"/>
                </a:solidFill>
              </a:rPr>
              <a:t>active filter</a:t>
            </a:r>
            <a:r>
              <a:rPr lang="en-US" sz="2000" dirty="0"/>
              <a:t>) responds to test queries</a:t>
            </a:r>
          </a:p>
          <a:p>
            <a:r>
              <a:rPr lang="en-US" sz="2000" dirty="0"/>
              <a:t>The active filter changes at every epoch</a:t>
            </a:r>
          </a:p>
          <a:p>
            <a:r>
              <a:rPr lang="en-US" sz="2000" dirty="0"/>
              <a:t>Blacklists a row if its activation count reaches the </a:t>
            </a:r>
            <a:r>
              <a:rPr lang="en-US" sz="2000" dirty="0">
                <a:solidFill>
                  <a:schemeClr val="accent2">
                    <a:lumMod val="75000"/>
                  </a:schemeClr>
                </a:solidFill>
              </a:rPr>
              <a:t>blacklisting threshold (N</a:t>
            </a:r>
            <a:r>
              <a:rPr lang="en-US" sz="2000" baseline="-25000" dirty="0">
                <a:solidFill>
                  <a:schemeClr val="accent2">
                    <a:lumMod val="75000"/>
                  </a:schemeClr>
                </a:solidFill>
              </a:rPr>
              <a:t>BL</a:t>
            </a:r>
            <a:r>
              <a:rPr lang="en-US" sz="2000" dirty="0">
                <a:solidFill>
                  <a:schemeClr val="accent2">
                    <a:lumMod val="75000"/>
                  </a:schemeClr>
                </a:solidFill>
              </a:rPr>
              <a:t>)</a:t>
            </a:r>
            <a:endParaRPr lang="en-US" sz="2000" baseline="-25000" dirty="0">
              <a:solidFill>
                <a:schemeClr val="accent2">
                  <a:lumMod val="75000"/>
                </a:schemeClr>
              </a:solidFill>
            </a:endParaRPr>
          </a:p>
        </p:txBody>
      </p:sp>
      <p:pic>
        <p:nvPicPr>
          <p:cNvPr id="39" name="Basis">
            <a:extLst>
              <a:ext uri="{FF2B5EF4-FFF2-40B4-BE49-F238E27FC236}">
                <a16:creationId xmlns:a16="http://schemas.microsoft.com/office/drawing/2014/main" id="{3A5968DE-F438-8E44-AE3A-37F6D34D9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38" y="3430196"/>
            <a:ext cx="7048500" cy="2397244"/>
          </a:xfrm>
          <a:prstGeom prst="rect">
            <a:avLst/>
          </a:prstGeom>
        </p:spPr>
      </p:pic>
      <p:pic>
        <p:nvPicPr>
          <p:cNvPr id="35" name="Active">
            <a:extLst>
              <a:ext uri="{FF2B5EF4-FFF2-40B4-BE49-F238E27FC236}">
                <a16:creationId xmlns:a16="http://schemas.microsoft.com/office/drawing/2014/main" id="{FD05F9B1-87AA-3143-B6DE-49AB4BDBD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072" y="4533189"/>
            <a:ext cx="7325508" cy="538749"/>
          </a:xfrm>
          <a:prstGeom prst="rect">
            <a:avLst/>
          </a:prstGeom>
        </p:spPr>
      </p:pic>
      <p:pic>
        <p:nvPicPr>
          <p:cNvPr id="33" name="Passive">
            <a:extLst>
              <a:ext uri="{FF2B5EF4-FFF2-40B4-BE49-F238E27FC236}">
                <a16:creationId xmlns:a16="http://schemas.microsoft.com/office/drawing/2014/main" id="{E9493B8D-756D-3F43-8DE3-F4DB2A149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072" y="4536089"/>
            <a:ext cx="7437524" cy="1011144"/>
          </a:xfrm>
          <a:prstGeom prst="rect">
            <a:avLst/>
          </a:prstGeom>
        </p:spPr>
      </p:pic>
      <p:pic>
        <p:nvPicPr>
          <p:cNvPr id="29" name="t0">
            <a:extLst>
              <a:ext uri="{FF2B5EF4-FFF2-40B4-BE49-F238E27FC236}">
                <a16:creationId xmlns:a16="http://schemas.microsoft.com/office/drawing/2014/main" id="{27B26034-ED0E-1141-9DE9-D79808B2A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131" y="4010375"/>
            <a:ext cx="7884000" cy="1425271"/>
          </a:xfrm>
          <a:prstGeom prst="rect">
            <a:avLst/>
          </a:prstGeom>
        </p:spPr>
      </p:pic>
      <p:pic>
        <p:nvPicPr>
          <p:cNvPr id="31" name="1a">
            <a:extLst>
              <a:ext uri="{FF2B5EF4-FFF2-40B4-BE49-F238E27FC236}">
                <a16:creationId xmlns:a16="http://schemas.microsoft.com/office/drawing/2014/main" id="{7EB95B83-5D81-3546-A929-DE0D72357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0708" y="3356800"/>
            <a:ext cx="5169169" cy="939849"/>
          </a:xfrm>
          <a:prstGeom prst="rect">
            <a:avLst/>
          </a:prstGeom>
        </p:spPr>
      </p:pic>
      <p:pic>
        <p:nvPicPr>
          <p:cNvPr id="23" name="t1">
            <a:extLst>
              <a:ext uri="{FF2B5EF4-FFF2-40B4-BE49-F238E27FC236}">
                <a16:creationId xmlns:a16="http://schemas.microsoft.com/office/drawing/2014/main" id="{5E360A26-00E6-314D-B5F2-B4F8B3C776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4234" y="3382622"/>
            <a:ext cx="7492788" cy="2053024"/>
          </a:xfrm>
          <a:prstGeom prst="rect">
            <a:avLst/>
          </a:prstGeom>
        </p:spPr>
      </p:pic>
      <p:pic>
        <p:nvPicPr>
          <p:cNvPr id="17" name="t2">
            <a:extLst>
              <a:ext uri="{FF2B5EF4-FFF2-40B4-BE49-F238E27FC236}">
                <a16:creationId xmlns:a16="http://schemas.microsoft.com/office/drawing/2014/main" id="{2FC52615-2222-B543-AB0E-2297177DBE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V="1">
            <a:off x="2802348" y="4159319"/>
            <a:ext cx="3570884" cy="255600"/>
          </a:xfrm>
          <a:prstGeom prst="rect">
            <a:avLst/>
          </a:prstGeom>
        </p:spPr>
      </p:pic>
      <p:pic>
        <p:nvPicPr>
          <p:cNvPr id="27" name="2a">
            <a:extLst>
              <a:ext uri="{FF2B5EF4-FFF2-40B4-BE49-F238E27FC236}">
                <a16:creationId xmlns:a16="http://schemas.microsoft.com/office/drawing/2014/main" id="{16819918-89ED-914A-90AE-3C19D64BB2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4418" y="3598344"/>
            <a:ext cx="1052170" cy="661544"/>
          </a:xfrm>
          <a:prstGeom prst="rect">
            <a:avLst/>
          </a:prstGeom>
        </p:spPr>
      </p:pic>
      <p:pic>
        <p:nvPicPr>
          <p:cNvPr id="25" name="2b">
            <a:extLst>
              <a:ext uri="{FF2B5EF4-FFF2-40B4-BE49-F238E27FC236}">
                <a16:creationId xmlns:a16="http://schemas.microsoft.com/office/drawing/2014/main" id="{086AD7B4-730B-B14B-85E6-FE2306A25E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4418" y="5494744"/>
            <a:ext cx="1860622" cy="751895"/>
          </a:xfrm>
          <a:prstGeom prst="rect">
            <a:avLst/>
          </a:prstGeom>
        </p:spPr>
      </p:pic>
      <p:pic>
        <p:nvPicPr>
          <p:cNvPr id="21" name="3a">
            <a:extLst>
              <a:ext uri="{FF2B5EF4-FFF2-40B4-BE49-F238E27FC236}">
                <a16:creationId xmlns:a16="http://schemas.microsoft.com/office/drawing/2014/main" id="{31B116BC-EFC8-684C-8B17-941FCB6116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08435" y="3560111"/>
            <a:ext cx="1372662" cy="606259"/>
          </a:xfrm>
          <a:prstGeom prst="rect">
            <a:avLst/>
          </a:prstGeom>
        </p:spPr>
      </p:pic>
      <p:pic>
        <p:nvPicPr>
          <p:cNvPr id="19" name="3b">
            <a:extLst>
              <a:ext uri="{FF2B5EF4-FFF2-40B4-BE49-F238E27FC236}">
                <a16:creationId xmlns:a16="http://schemas.microsoft.com/office/drawing/2014/main" id="{0E71E5B2-E1F9-AE4E-8128-AC82AF4453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2348" y="5713190"/>
            <a:ext cx="1387860" cy="330752"/>
          </a:xfrm>
          <a:prstGeom prst="rect">
            <a:avLst/>
          </a:prstGeom>
        </p:spPr>
      </p:pic>
      <p:pic>
        <p:nvPicPr>
          <p:cNvPr id="13" name="4a">
            <a:extLst>
              <a:ext uri="{FF2B5EF4-FFF2-40B4-BE49-F238E27FC236}">
                <a16:creationId xmlns:a16="http://schemas.microsoft.com/office/drawing/2014/main" id="{96110436-F12F-EE40-8C84-521B95CB7D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20343" y="3745934"/>
            <a:ext cx="3157688" cy="426715"/>
          </a:xfrm>
          <a:prstGeom prst="rect">
            <a:avLst/>
          </a:prstGeom>
        </p:spPr>
      </p:pic>
      <p:pic>
        <p:nvPicPr>
          <p:cNvPr id="11" name="5a">
            <a:extLst>
              <a:ext uri="{FF2B5EF4-FFF2-40B4-BE49-F238E27FC236}">
                <a16:creationId xmlns:a16="http://schemas.microsoft.com/office/drawing/2014/main" id="{38E60CB5-F4E4-6C4D-A3DA-075AF03D66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75978" y="3937657"/>
            <a:ext cx="1167643" cy="231425"/>
          </a:xfrm>
          <a:prstGeom prst="rect">
            <a:avLst/>
          </a:prstGeom>
        </p:spPr>
      </p:pic>
      <p:pic>
        <p:nvPicPr>
          <p:cNvPr id="9" name="5b">
            <a:extLst>
              <a:ext uri="{FF2B5EF4-FFF2-40B4-BE49-F238E27FC236}">
                <a16:creationId xmlns:a16="http://schemas.microsoft.com/office/drawing/2014/main" id="{77AEF043-569E-414D-AFCB-E54CF1BF595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69802" y="5737905"/>
            <a:ext cx="1515536" cy="293962"/>
          </a:xfrm>
          <a:prstGeom prst="rect">
            <a:avLst/>
          </a:prstGeom>
        </p:spPr>
      </p:pic>
      <p:pic>
        <p:nvPicPr>
          <p:cNvPr id="15" name="t3">
            <a:extLst>
              <a:ext uri="{FF2B5EF4-FFF2-40B4-BE49-F238E27FC236}">
                <a16:creationId xmlns:a16="http://schemas.microsoft.com/office/drawing/2014/main" id="{0F2DF849-8515-3B46-A9B7-A7F7D13FD03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70824" y="5180744"/>
            <a:ext cx="1811809" cy="256673"/>
          </a:xfrm>
          <a:prstGeom prst="rect">
            <a:avLst/>
          </a:prstGeom>
        </p:spPr>
      </p:pic>
      <p:pic>
        <p:nvPicPr>
          <p:cNvPr id="7" name="t4">
            <a:extLst>
              <a:ext uri="{FF2B5EF4-FFF2-40B4-BE49-F238E27FC236}">
                <a16:creationId xmlns:a16="http://schemas.microsoft.com/office/drawing/2014/main" id="{842E2648-EAC8-D049-A779-1BFF6B40BB5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52719" y="4159774"/>
            <a:ext cx="593895" cy="1278000"/>
          </a:xfrm>
          <a:prstGeom prst="rect">
            <a:avLst/>
          </a:prstGeom>
        </p:spPr>
      </p:pic>
      <p:sp>
        <p:nvSpPr>
          <p:cNvPr id="3" name="passivefilter">
            <a:extLst>
              <a:ext uri="{FF2B5EF4-FFF2-40B4-BE49-F238E27FC236}">
                <a16:creationId xmlns:a16="http://schemas.microsoft.com/office/drawing/2014/main" id="{D62AA877-FAB7-9C4F-BFB8-A90366517366}"/>
              </a:ext>
            </a:extLst>
          </p:cNvPr>
          <p:cNvSpPr/>
          <p:nvPr/>
        </p:nvSpPr>
        <p:spPr>
          <a:xfrm>
            <a:off x="1075843" y="4937587"/>
            <a:ext cx="1719795" cy="507766"/>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passivefilter">
            <a:extLst>
              <a:ext uri="{FF2B5EF4-FFF2-40B4-BE49-F238E27FC236}">
                <a16:creationId xmlns:a16="http://schemas.microsoft.com/office/drawing/2014/main" id="{6ABAFFA9-4016-3143-8125-7B3BEB9C18BE}"/>
              </a:ext>
            </a:extLst>
          </p:cNvPr>
          <p:cNvSpPr/>
          <p:nvPr/>
        </p:nvSpPr>
        <p:spPr>
          <a:xfrm>
            <a:off x="2835617" y="4159053"/>
            <a:ext cx="1732406" cy="507766"/>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passivefilter">
            <a:extLst>
              <a:ext uri="{FF2B5EF4-FFF2-40B4-BE49-F238E27FC236}">
                <a16:creationId xmlns:a16="http://schemas.microsoft.com/office/drawing/2014/main" id="{E1F1CFEF-124F-3E42-8FE6-42BE0EEC0343}"/>
              </a:ext>
            </a:extLst>
          </p:cNvPr>
          <p:cNvSpPr/>
          <p:nvPr/>
        </p:nvSpPr>
        <p:spPr>
          <a:xfrm>
            <a:off x="4589022" y="4943188"/>
            <a:ext cx="1759341" cy="534833"/>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passivefilter">
            <a:extLst>
              <a:ext uri="{FF2B5EF4-FFF2-40B4-BE49-F238E27FC236}">
                <a16:creationId xmlns:a16="http://schemas.microsoft.com/office/drawing/2014/main" id="{09301CC9-07E4-D448-8C49-57C02ECCEBD4}"/>
              </a:ext>
            </a:extLst>
          </p:cNvPr>
          <p:cNvSpPr/>
          <p:nvPr/>
        </p:nvSpPr>
        <p:spPr>
          <a:xfrm>
            <a:off x="7106771" y="5281401"/>
            <a:ext cx="277006" cy="256673"/>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passivefilter">
            <a:extLst>
              <a:ext uri="{FF2B5EF4-FFF2-40B4-BE49-F238E27FC236}">
                <a16:creationId xmlns:a16="http://schemas.microsoft.com/office/drawing/2014/main" id="{27A7D871-A850-B548-9AAD-456D4BACBEB8}"/>
              </a:ext>
            </a:extLst>
          </p:cNvPr>
          <p:cNvSpPr/>
          <p:nvPr/>
        </p:nvSpPr>
        <p:spPr>
          <a:xfrm>
            <a:off x="6373232" y="4149673"/>
            <a:ext cx="616707" cy="545790"/>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t1_epoch2_mask">
            <a:extLst>
              <a:ext uri="{FF2B5EF4-FFF2-40B4-BE49-F238E27FC236}">
                <a16:creationId xmlns:a16="http://schemas.microsoft.com/office/drawing/2014/main" id="{0F334995-B6CC-AE4C-BABA-31805688B397}"/>
              </a:ext>
            </a:extLst>
          </p:cNvPr>
          <p:cNvSpPr/>
          <p:nvPr/>
        </p:nvSpPr>
        <p:spPr>
          <a:xfrm>
            <a:off x="2811646" y="5128888"/>
            <a:ext cx="1758156" cy="306757"/>
          </a:xfrm>
          <a:prstGeom prst="rect">
            <a:avLst/>
          </a:prstGeom>
          <a:solidFill>
            <a:srgbClr val="C7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t2_epoch3_mask">
            <a:extLst>
              <a:ext uri="{FF2B5EF4-FFF2-40B4-BE49-F238E27FC236}">
                <a16:creationId xmlns:a16="http://schemas.microsoft.com/office/drawing/2014/main" id="{7903EAB2-C4E3-A24F-B738-66E8A5549F11}"/>
              </a:ext>
            </a:extLst>
          </p:cNvPr>
          <p:cNvSpPr/>
          <p:nvPr/>
        </p:nvSpPr>
        <p:spPr>
          <a:xfrm>
            <a:off x="4597593" y="4157716"/>
            <a:ext cx="1758156" cy="280471"/>
          </a:xfrm>
          <a:prstGeom prst="rect">
            <a:avLst/>
          </a:prstGeom>
          <a:solidFill>
            <a:srgbClr val="FFF2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Epochs">
            <a:extLst>
              <a:ext uri="{FF2B5EF4-FFF2-40B4-BE49-F238E27FC236}">
                <a16:creationId xmlns:a16="http://schemas.microsoft.com/office/drawing/2014/main" id="{1C932B6F-C98C-E444-86E2-5DB829B703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75843" y="4157475"/>
            <a:ext cx="5299190" cy="1563450"/>
          </a:xfrm>
          <a:prstGeom prst="rect">
            <a:avLst/>
          </a:prstGeom>
        </p:spPr>
      </p:pic>
      <p:sp>
        <p:nvSpPr>
          <p:cNvPr id="18" name="TextBox 17">
            <a:extLst>
              <a:ext uri="{FF2B5EF4-FFF2-40B4-BE49-F238E27FC236}">
                <a16:creationId xmlns:a16="http://schemas.microsoft.com/office/drawing/2014/main" id="{C3F1C59E-17FE-4540-93CF-49861DF777AA}"/>
              </a:ext>
            </a:extLst>
          </p:cNvPr>
          <p:cNvSpPr txBox="1"/>
          <p:nvPr/>
        </p:nvSpPr>
        <p:spPr>
          <a:xfrm>
            <a:off x="1090071" y="6322934"/>
            <a:ext cx="349771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Assume that the row 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activated at a high rate</a:t>
            </a:r>
          </a:p>
        </p:txBody>
      </p:sp>
      <p:sp>
        <p:nvSpPr>
          <p:cNvPr id="20" name="Right Brace 19">
            <a:extLst>
              <a:ext uri="{FF2B5EF4-FFF2-40B4-BE49-F238E27FC236}">
                <a16:creationId xmlns:a16="http://schemas.microsoft.com/office/drawing/2014/main" id="{6767FCE3-1B58-1945-8BEB-6A8AE4337CF2}"/>
              </a:ext>
            </a:extLst>
          </p:cNvPr>
          <p:cNvSpPr/>
          <p:nvPr/>
        </p:nvSpPr>
        <p:spPr>
          <a:xfrm rot="5400000">
            <a:off x="2672447" y="4536118"/>
            <a:ext cx="321157" cy="3485908"/>
          </a:xfrm>
          <a:prstGeom prst="rightBrace">
            <a:avLst>
              <a:gd name="adj1" fmla="val 74241"/>
              <a:gd name="adj2" fmla="val 5024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ight Brace 45">
            <a:extLst>
              <a:ext uri="{FF2B5EF4-FFF2-40B4-BE49-F238E27FC236}">
                <a16:creationId xmlns:a16="http://schemas.microsoft.com/office/drawing/2014/main" id="{5DAD15F0-ACAD-8945-8780-A4F022F6D7A7}"/>
              </a:ext>
            </a:extLst>
          </p:cNvPr>
          <p:cNvSpPr/>
          <p:nvPr/>
        </p:nvSpPr>
        <p:spPr>
          <a:xfrm rot="5400000">
            <a:off x="5628285" y="5077998"/>
            <a:ext cx="321157" cy="2402149"/>
          </a:xfrm>
          <a:prstGeom prst="rightBrace">
            <a:avLst>
              <a:gd name="adj1" fmla="val 74241"/>
              <a:gd name="adj2" fmla="val 5024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E1D638C1-932B-694F-9AD9-3B7DE31AAECF}"/>
              </a:ext>
            </a:extLst>
          </p:cNvPr>
          <p:cNvSpPr txBox="1"/>
          <p:nvPr/>
        </p:nvSpPr>
        <p:spPr>
          <a:xfrm>
            <a:off x="4181097" y="6320171"/>
            <a:ext cx="35054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Assume that the row 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activated at a high rate</a:t>
            </a:r>
          </a:p>
        </p:txBody>
      </p:sp>
      <p:pic>
        <p:nvPicPr>
          <p:cNvPr id="5" name="6b">
            <a:extLst>
              <a:ext uri="{FF2B5EF4-FFF2-40B4-BE49-F238E27FC236}">
                <a16:creationId xmlns:a16="http://schemas.microsoft.com/office/drawing/2014/main" id="{68860B22-0C72-5B41-A671-F1B4D6D54BB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55894" y="5736161"/>
            <a:ext cx="1737309" cy="529337"/>
          </a:xfrm>
          <a:prstGeom prst="rect">
            <a:avLst/>
          </a:prstGeom>
        </p:spPr>
      </p:pic>
      <p:sp>
        <p:nvSpPr>
          <p:cNvPr id="122" name="highlight_cbfb_epoch3">
            <a:extLst>
              <a:ext uri="{FF2B5EF4-FFF2-40B4-BE49-F238E27FC236}">
                <a16:creationId xmlns:a16="http://schemas.microsoft.com/office/drawing/2014/main" id="{59EB83B9-4368-8241-91EE-2E37AB4FC3EE}"/>
              </a:ext>
            </a:extLst>
          </p:cNvPr>
          <p:cNvSpPr/>
          <p:nvPr/>
        </p:nvSpPr>
        <p:spPr>
          <a:xfrm>
            <a:off x="4443120" y="5058903"/>
            <a:ext cx="2034911" cy="64914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21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1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2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1"/>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12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9"/>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uiExpand="1" build="p"/>
      <p:bldP spid="119" grpId="0" animBg="1"/>
      <p:bldP spid="119" grpId="1" animBg="1"/>
      <p:bldP spid="120" grpId="0" animBg="1"/>
      <p:bldP spid="120" grpId="1" animBg="1"/>
      <p:bldP spid="18" grpId="0"/>
      <p:bldP spid="20" grpId="0" animBg="1"/>
      <p:bldP spid="46" grpId="0" animBg="1"/>
      <p:bldP spid="47" grpId="0"/>
      <p:bldP spid="122" grpId="0" animBg="1"/>
      <p:bldP spid="122" grpId="1"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B0FB-D003-0D4F-8507-710ECF8CB5CF}"/>
              </a:ext>
            </a:extLst>
          </p:cNvPr>
          <p:cNvSpPr>
            <a:spLocks noGrp="1"/>
          </p:cNvSpPr>
          <p:nvPr>
            <p:ph type="title"/>
          </p:nvPr>
        </p:nvSpPr>
        <p:spPr/>
        <p:txBody>
          <a:bodyPr/>
          <a:lstStyle/>
          <a:p>
            <a:r>
              <a:rPr lang="en-US" dirty="0"/>
              <a:t>Limiting the Row Activation Rate</a:t>
            </a:r>
          </a:p>
        </p:txBody>
      </p:sp>
      <p:sp>
        <p:nvSpPr>
          <p:cNvPr id="3" name="Content Placeholder 2">
            <a:extLst>
              <a:ext uri="{FF2B5EF4-FFF2-40B4-BE49-F238E27FC236}">
                <a16:creationId xmlns:a16="http://schemas.microsoft.com/office/drawing/2014/main" id="{1EB7571E-84DE-3841-AEF1-6F16975758EC}"/>
              </a:ext>
            </a:extLst>
          </p:cNvPr>
          <p:cNvSpPr>
            <a:spLocks noGrp="1"/>
          </p:cNvSpPr>
          <p:nvPr>
            <p:ph idx="1"/>
          </p:nvPr>
        </p:nvSpPr>
        <p:spPr>
          <a:xfrm>
            <a:off x="4073" y="1215342"/>
            <a:ext cx="9144000" cy="5140373"/>
          </a:xfrm>
        </p:spPr>
        <p:txBody>
          <a:bodyPr/>
          <a:lstStyle/>
          <a:p>
            <a:r>
              <a:rPr lang="en-US" sz="2200" dirty="0"/>
              <a:t>The activation rate is </a:t>
            </a:r>
            <a:r>
              <a:rPr lang="en-US" sz="2200" b="1" dirty="0">
                <a:solidFill>
                  <a:srgbClr val="00B050"/>
                </a:solidFill>
              </a:rPr>
              <a:t>RowHammer-safe</a:t>
            </a:r>
            <a:r>
              <a:rPr lang="en-US" sz="2200" dirty="0"/>
              <a:t> if it is smaller than or equal to </a:t>
            </a:r>
            <a:r>
              <a:rPr lang="en-US" sz="2200" b="1" dirty="0">
                <a:solidFill>
                  <a:schemeClr val="accent2">
                    <a:lumMod val="75000"/>
                  </a:schemeClr>
                </a:solidFill>
              </a:rPr>
              <a:t>RowHammer threshold (</a:t>
            </a:r>
            <a:r>
              <a:rPr lang="en-US" sz="2200" b="1" i="1" dirty="0">
                <a:solidFill>
                  <a:schemeClr val="accent2">
                    <a:lumMod val="75000"/>
                  </a:schemeClr>
                </a:solidFill>
              </a:rPr>
              <a:t>N</a:t>
            </a:r>
            <a:r>
              <a:rPr lang="en-US" sz="2200" b="1" i="1" baseline="-25000" dirty="0">
                <a:solidFill>
                  <a:schemeClr val="accent2">
                    <a:lumMod val="75000"/>
                  </a:schemeClr>
                </a:solidFill>
              </a:rPr>
              <a:t>RH</a:t>
            </a:r>
            <a:r>
              <a:rPr lang="en-US" sz="2200" b="1" dirty="0">
                <a:solidFill>
                  <a:schemeClr val="accent2">
                    <a:lumMod val="75000"/>
                  </a:schemeClr>
                </a:solidFill>
              </a:rPr>
              <a:t>)</a:t>
            </a:r>
            <a:r>
              <a:rPr lang="en-US" sz="2200" b="1" dirty="0">
                <a:solidFill>
                  <a:schemeClr val="accent1">
                    <a:lumMod val="50000"/>
                  </a:schemeClr>
                </a:solidFill>
              </a:rPr>
              <a:t> </a:t>
            </a:r>
            <a:r>
              <a:rPr lang="en-US" sz="2200" dirty="0"/>
              <a:t>activations in a </a:t>
            </a:r>
            <a:r>
              <a:rPr lang="en-US" sz="2200" b="1" dirty="0">
                <a:solidFill>
                  <a:schemeClr val="accent1">
                    <a:lumMod val="50000"/>
                  </a:schemeClr>
                </a:solidFill>
              </a:rPr>
              <a:t>refresh window (</a:t>
            </a:r>
            <a:r>
              <a:rPr lang="en-US" sz="2200" b="1" i="1" dirty="0" err="1">
                <a:solidFill>
                  <a:schemeClr val="accent1">
                    <a:lumMod val="50000"/>
                  </a:schemeClr>
                </a:solidFill>
              </a:rPr>
              <a:t>t</a:t>
            </a:r>
            <a:r>
              <a:rPr lang="en-US" sz="2200" b="1" i="1" baseline="-25000" dirty="0" err="1">
                <a:solidFill>
                  <a:schemeClr val="accent1">
                    <a:lumMod val="50000"/>
                  </a:schemeClr>
                </a:solidFill>
              </a:rPr>
              <a:t>REFW</a:t>
            </a:r>
            <a:r>
              <a:rPr lang="en-US" sz="2200" b="1" dirty="0">
                <a:solidFill>
                  <a:schemeClr val="accent1">
                    <a:lumMod val="50000"/>
                  </a:schemeClr>
                </a:solidFill>
              </a:rPr>
              <a:t>) </a:t>
            </a:r>
          </a:p>
          <a:p>
            <a:r>
              <a:rPr lang="en-US" sz="2200" dirty="0" err="1"/>
              <a:t>RowBlocker</a:t>
            </a:r>
            <a:r>
              <a:rPr lang="en-US" sz="2200" dirty="0"/>
              <a:t> limits the </a:t>
            </a:r>
            <a:r>
              <a:rPr lang="en-US" sz="2200" b="1" dirty="0">
                <a:solidFill>
                  <a:schemeClr val="accent2">
                    <a:lumMod val="75000"/>
                  </a:schemeClr>
                </a:solidFill>
              </a:rPr>
              <a:t>activation count (</a:t>
            </a:r>
            <a:r>
              <a:rPr lang="en-US" sz="2200" b="1" i="1" dirty="0">
                <a:solidFill>
                  <a:schemeClr val="accent2">
                    <a:lumMod val="75000"/>
                  </a:schemeClr>
                </a:solidFill>
              </a:rPr>
              <a:t>N</a:t>
            </a:r>
            <a:r>
              <a:rPr lang="en-US" sz="2200" b="1" i="1" baseline="-25000" dirty="0">
                <a:solidFill>
                  <a:schemeClr val="accent2">
                    <a:lumMod val="75000"/>
                  </a:schemeClr>
                </a:solidFill>
              </a:rPr>
              <a:t>CBF</a:t>
            </a:r>
            <a:r>
              <a:rPr lang="en-US" sz="2200" b="1" dirty="0">
                <a:solidFill>
                  <a:schemeClr val="accent2">
                    <a:lumMod val="75000"/>
                  </a:schemeClr>
                </a:solidFill>
              </a:rPr>
              <a:t>) </a:t>
            </a:r>
            <a:r>
              <a:rPr lang="en-US" sz="2200" dirty="0"/>
              <a:t>in a </a:t>
            </a:r>
            <a:r>
              <a:rPr lang="en-US" sz="2200" b="1" dirty="0">
                <a:solidFill>
                  <a:schemeClr val="accent1">
                    <a:lumMod val="50000"/>
                  </a:schemeClr>
                </a:solidFill>
              </a:rPr>
              <a:t>CBF’s lifetime (</a:t>
            </a:r>
            <a:r>
              <a:rPr lang="en-US" sz="2200" b="1" i="1" dirty="0" err="1">
                <a:solidFill>
                  <a:schemeClr val="accent1">
                    <a:lumMod val="50000"/>
                  </a:schemeClr>
                </a:solidFill>
              </a:rPr>
              <a:t>t</a:t>
            </a:r>
            <a:r>
              <a:rPr lang="en-US" sz="2200" b="1" i="1" baseline="-25000" dirty="0" err="1">
                <a:solidFill>
                  <a:schemeClr val="accent1">
                    <a:lumMod val="50000"/>
                  </a:schemeClr>
                </a:solidFill>
              </a:rPr>
              <a:t>CBF</a:t>
            </a:r>
            <a:r>
              <a:rPr lang="en-US" sz="2200" b="1" dirty="0">
                <a:solidFill>
                  <a:schemeClr val="accent1">
                    <a:lumMod val="50000"/>
                  </a:schemeClr>
                </a:solidFill>
              </a:rPr>
              <a:t>)</a:t>
            </a:r>
            <a:endParaRPr lang="en-US" sz="2200" dirty="0">
              <a:solidFill>
                <a:schemeClr val="accent1">
                  <a:lumMod val="50000"/>
                </a:schemeClr>
              </a:solidFill>
            </a:endParaRPr>
          </a:p>
        </p:txBody>
      </p:sp>
      <p:sp>
        <p:nvSpPr>
          <p:cNvPr id="4" name="Picture Placeholder 3">
            <a:extLst>
              <a:ext uri="{FF2B5EF4-FFF2-40B4-BE49-F238E27FC236}">
                <a16:creationId xmlns:a16="http://schemas.microsoft.com/office/drawing/2014/main" id="{0EBD9108-1ACA-8C41-A42F-B61D8464E742}"/>
              </a:ext>
            </a:extLst>
          </p:cNvPr>
          <p:cNvSpPr>
            <a:spLocks noGrp="1"/>
          </p:cNvSpPr>
          <p:nvPr>
            <p:ph type="pic" sz="quarter" idx="10"/>
          </p:nvPr>
        </p:nvSpPr>
        <p:spPr/>
        <p:txBody>
          <a:bodyPr/>
          <a:lstStyle/>
          <a:p>
            <a:endParaRPr lang="en-US"/>
          </a:p>
        </p:txBody>
      </p:sp>
      <p:pic>
        <p:nvPicPr>
          <p:cNvPr id="5" name="Basis">
            <a:extLst>
              <a:ext uri="{FF2B5EF4-FFF2-40B4-BE49-F238E27FC236}">
                <a16:creationId xmlns:a16="http://schemas.microsoft.com/office/drawing/2014/main" id="{4EDF67D3-0D23-9A47-9FD7-40B8EF1E7374}"/>
              </a:ext>
            </a:extLst>
          </p:cNvPr>
          <p:cNvPicPr>
            <a:picLocks noChangeAspect="1"/>
          </p:cNvPicPr>
          <p:nvPr/>
        </p:nvPicPr>
        <p:blipFill rotWithShape="1">
          <a:blip r:embed="rId3">
            <a:extLst>
              <a:ext uri="{28A0092B-C50C-407E-A947-70E740481C1C}">
                <a14:useLocalDpi xmlns:a14="http://schemas.microsoft.com/office/drawing/2010/main" val="0"/>
              </a:ext>
            </a:extLst>
          </a:blip>
          <a:srcRect t="26463"/>
          <a:stretch/>
        </p:blipFill>
        <p:spPr>
          <a:xfrm>
            <a:off x="426338" y="4064572"/>
            <a:ext cx="7048500" cy="1762868"/>
          </a:xfrm>
          <a:prstGeom prst="rect">
            <a:avLst/>
          </a:prstGeom>
        </p:spPr>
      </p:pic>
      <p:pic>
        <p:nvPicPr>
          <p:cNvPr id="6" name="t0">
            <a:extLst>
              <a:ext uri="{FF2B5EF4-FFF2-40B4-BE49-F238E27FC236}">
                <a16:creationId xmlns:a16="http://schemas.microsoft.com/office/drawing/2014/main" id="{88F514EB-5FA4-E544-91B6-6C1FE9ABACA9}"/>
              </a:ext>
            </a:extLst>
          </p:cNvPr>
          <p:cNvPicPr>
            <a:picLocks noChangeAspect="1"/>
          </p:cNvPicPr>
          <p:nvPr/>
        </p:nvPicPr>
        <p:blipFill rotWithShape="1">
          <a:blip r:embed="rId4">
            <a:extLst>
              <a:ext uri="{28A0092B-C50C-407E-A947-70E740481C1C}">
                <a14:useLocalDpi xmlns:a14="http://schemas.microsoft.com/office/drawing/2010/main" val="0"/>
              </a:ext>
            </a:extLst>
          </a:blip>
          <a:srcRect r="24601"/>
          <a:stretch/>
        </p:blipFill>
        <p:spPr>
          <a:xfrm>
            <a:off x="1080131" y="4010375"/>
            <a:ext cx="5944407" cy="1425271"/>
          </a:xfrm>
          <a:prstGeom prst="rect">
            <a:avLst/>
          </a:prstGeom>
        </p:spPr>
      </p:pic>
      <p:pic>
        <p:nvPicPr>
          <p:cNvPr id="7" name="t1">
            <a:extLst>
              <a:ext uri="{FF2B5EF4-FFF2-40B4-BE49-F238E27FC236}">
                <a16:creationId xmlns:a16="http://schemas.microsoft.com/office/drawing/2014/main" id="{66FBA5F1-35B4-1945-8650-B60605059800}"/>
              </a:ext>
            </a:extLst>
          </p:cNvPr>
          <p:cNvPicPr>
            <a:picLocks noChangeAspect="1"/>
          </p:cNvPicPr>
          <p:nvPr/>
        </p:nvPicPr>
        <p:blipFill rotWithShape="1">
          <a:blip r:embed="rId5">
            <a:extLst>
              <a:ext uri="{28A0092B-C50C-407E-A947-70E740481C1C}">
                <a14:useLocalDpi xmlns:a14="http://schemas.microsoft.com/office/drawing/2010/main" val="0"/>
              </a:ext>
            </a:extLst>
          </a:blip>
          <a:srcRect t="30947" r="25834"/>
          <a:stretch/>
        </p:blipFill>
        <p:spPr>
          <a:xfrm>
            <a:off x="1504234" y="4017976"/>
            <a:ext cx="5557097" cy="1417669"/>
          </a:xfrm>
          <a:prstGeom prst="rect">
            <a:avLst/>
          </a:prstGeom>
        </p:spPr>
      </p:pic>
      <p:pic>
        <p:nvPicPr>
          <p:cNvPr id="8" name="Epochs">
            <a:extLst>
              <a:ext uri="{FF2B5EF4-FFF2-40B4-BE49-F238E27FC236}">
                <a16:creationId xmlns:a16="http://schemas.microsoft.com/office/drawing/2014/main" id="{EBC064EE-896F-2640-8604-E5707597C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843" y="4157475"/>
            <a:ext cx="5299190" cy="1563450"/>
          </a:xfrm>
          <a:prstGeom prst="rect">
            <a:avLst/>
          </a:prstGeom>
        </p:spPr>
      </p:pic>
      <p:pic>
        <p:nvPicPr>
          <p:cNvPr id="9" name="t1">
            <a:extLst>
              <a:ext uri="{FF2B5EF4-FFF2-40B4-BE49-F238E27FC236}">
                <a16:creationId xmlns:a16="http://schemas.microsoft.com/office/drawing/2014/main" id="{11BCC305-CDAC-9A46-9E74-F7F320757A92}"/>
              </a:ext>
            </a:extLst>
          </p:cNvPr>
          <p:cNvPicPr>
            <a:picLocks noChangeAspect="1"/>
          </p:cNvPicPr>
          <p:nvPr/>
        </p:nvPicPr>
        <p:blipFill rotWithShape="1">
          <a:blip r:embed="rId5">
            <a:extLst>
              <a:ext uri="{28A0092B-C50C-407E-A947-70E740481C1C}">
                <a14:useLocalDpi xmlns:a14="http://schemas.microsoft.com/office/drawing/2010/main" val="0"/>
              </a:ext>
            </a:extLst>
          </a:blip>
          <a:srcRect t="35116" r="24760"/>
          <a:stretch/>
        </p:blipFill>
        <p:spPr>
          <a:xfrm>
            <a:off x="1504234" y="4103558"/>
            <a:ext cx="5637545" cy="1332088"/>
          </a:xfrm>
          <a:prstGeom prst="rect">
            <a:avLst/>
          </a:prstGeom>
        </p:spPr>
      </p:pic>
      <p:pic>
        <p:nvPicPr>
          <p:cNvPr id="10" name="t2">
            <a:extLst>
              <a:ext uri="{FF2B5EF4-FFF2-40B4-BE49-F238E27FC236}">
                <a16:creationId xmlns:a16="http://schemas.microsoft.com/office/drawing/2014/main" id="{77669CC6-432B-D64A-8B6E-ADB4AAD5E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2802348" y="4159319"/>
            <a:ext cx="3570884" cy="255600"/>
          </a:xfrm>
          <a:prstGeom prst="rect">
            <a:avLst/>
          </a:prstGeom>
        </p:spPr>
      </p:pic>
      <p:pic>
        <p:nvPicPr>
          <p:cNvPr id="11" name="t3">
            <a:extLst>
              <a:ext uri="{FF2B5EF4-FFF2-40B4-BE49-F238E27FC236}">
                <a16:creationId xmlns:a16="http://schemas.microsoft.com/office/drawing/2014/main" id="{AC35A698-44BF-5A4E-8799-0A893018BE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824" y="5180744"/>
            <a:ext cx="1811809" cy="256673"/>
          </a:xfrm>
          <a:prstGeom prst="rect">
            <a:avLst/>
          </a:prstGeom>
        </p:spPr>
      </p:pic>
      <p:pic>
        <p:nvPicPr>
          <p:cNvPr id="12" name="t4">
            <a:extLst>
              <a:ext uri="{FF2B5EF4-FFF2-40B4-BE49-F238E27FC236}">
                <a16:creationId xmlns:a16="http://schemas.microsoft.com/office/drawing/2014/main" id="{50A3D5BE-1624-214B-BEAE-13577B2E54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2719" y="4159774"/>
            <a:ext cx="593895" cy="1278000"/>
          </a:xfrm>
          <a:prstGeom prst="rect">
            <a:avLst/>
          </a:prstGeom>
        </p:spPr>
      </p:pic>
      <p:pic>
        <p:nvPicPr>
          <p:cNvPr id="13" name="t1">
            <a:extLst>
              <a:ext uri="{FF2B5EF4-FFF2-40B4-BE49-F238E27FC236}">
                <a16:creationId xmlns:a16="http://schemas.microsoft.com/office/drawing/2014/main" id="{A1BC3D49-C150-D34F-AA03-A3FBAC08AAEB}"/>
              </a:ext>
            </a:extLst>
          </p:cNvPr>
          <p:cNvPicPr>
            <a:picLocks noChangeAspect="1"/>
          </p:cNvPicPr>
          <p:nvPr/>
        </p:nvPicPr>
        <p:blipFill rotWithShape="1">
          <a:blip r:embed="rId5">
            <a:extLst>
              <a:ext uri="{28A0092B-C50C-407E-A947-70E740481C1C}">
                <a14:useLocalDpi xmlns:a14="http://schemas.microsoft.com/office/drawing/2010/main" val="0"/>
              </a:ext>
            </a:extLst>
          </a:blip>
          <a:srcRect l="73416"/>
          <a:stretch/>
        </p:blipFill>
        <p:spPr>
          <a:xfrm>
            <a:off x="7003786" y="4064572"/>
            <a:ext cx="1991877" cy="2053024"/>
          </a:xfrm>
          <a:prstGeom prst="rect">
            <a:avLst/>
          </a:prstGeom>
        </p:spPr>
      </p:pic>
      <p:pic>
        <p:nvPicPr>
          <p:cNvPr id="14" name="t0">
            <a:extLst>
              <a:ext uri="{FF2B5EF4-FFF2-40B4-BE49-F238E27FC236}">
                <a16:creationId xmlns:a16="http://schemas.microsoft.com/office/drawing/2014/main" id="{B8378A7D-5C7B-E148-93BB-20DF02A09A19}"/>
              </a:ext>
            </a:extLst>
          </p:cNvPr>
          <p:cNvPicPr>
            <a:picLocks noChangeAspect="1"/>
          </p:cNvPicPr>
          <p:nvPr/>
        </p:nvPicPr>
        <p:blipFill rotWithShape="1">
          <a:blip r:embed="rId4">
            <a:extLst>
              <a:ext uri="{28A0092B-C50C-407E-A947-70E740481C1C}">
                <a14:useLocalDpi xmlns:a14="http://schemas.microsoft.com/office/drawing/2010/main" val="0"/>
              </a:ext>
            </a:extLst>
          </a:blip>
          <a:srcRect l="74724" t="-43409" r="11" b="43409"/>
          <a:stretch/>
        </p:blipFill>
        <p:spPr>
          <a:xfrm>
            <a:off x="6966993" y="4210073"/>
            <a:ext cx="1991878" cy="1425271"/>
          </a:xfrm>
          <a:prstGeom prst="rect">
            <a:avLst/>
          </a:prstGeom>
        </p:spPr>
      </p:pic>
      <p:grpSp>
        <p:nvGrpSpPr>
          <p:cNvPr id="42" name="Group 41">
            <a:extLst>
              <a:ext uri="{FF2B5EF4-FFF2-40B4-BE49-F238E27FC236}">
                <a16:creationId xmlns:a16="http://schemas.microsoft.com/office/drawing/2014/main" id="{38A2A7D9-242F-704F-8F8E-DF008CB124CA}"/>
              </a:ext>
            </a:extLst>
          </p:cNvPr>
          <p:cNvGrpSpPr/>
          <p:nvPr/>
        </p:nvGrpSpPr>
        <p:grpSpPr>
          <a:xfrm>
            <a:off x="1075843" y="5915934"/>
            <a:ext cx="3494981" cy="584775"/>
            <a:chOff x="1075843" y="5915934"/>
            <a:chExt cx="3494981" cy="584775"/>
          </a:xfrm>
        </p:grpSpPr>
        <p:cxnSp>
          <p:nvCxnSpPr>
            <p:cNvPr id="16" name="Straight Arrow Connector 15">
              <a:extLst>
                <a:ext uri="{FF2B5EF4-FFF2-40B4-BE49-F238E27FC236}">
                  <a16:creationId xmlns:a16="http://schemas.microsoft.com/office/drawing/2014/main" id="{34D00F0A-6865-6F44-B07D-31ABFFE5D105}"/>
                </a:ext>
              </a:extLst>
            </p:cNvPr>
            <p:cNvCxnSpPr/>
            <p:nvPr/>
          </p:nvCxnSpPr>
          <p:spPr>
            <a:xfrm>
              <a:off x="1075843" y="5975131"/>
              <a:ext cx="34949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C56FC7-C06F-1540-A774-DAB3301F0AF5}"/>
                </a:ext>
              </a:extLst>
            </p:cNvPr>
            <p:cNvSpPr txBox="1"/>
            <p:nvPr/>
          </p:nvSpPr>
          <p:spPr>
            <a:xfrm>
              <a:off x="2553722" y="5915934"/>
              <a:ext cx="7425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3200" b="0" i="1" u="none" strike="noStrike" kern="1200" cap="none" spc="0" normalizeH="0" baseline="-25000" noProof="0" dirty="0" err="1">
                  <a:ln>
                    <a:noFill/>
                  </a:ln>
                  <a:solidFill>
                    <a:prstClr val="black"/>
                  </a:solidFill>
                  <a:effectLst/>
                  <a:uLnTx/>
                  <a:uFillTx/>
                  <a:latin typeface="Calibri" panose="020F0502020204030204"/>
                  <a:ea typeface="+mn-ea"/>
                  <a:cs typeface="+mn-cs"/>
                </a:rPr>
                <a:t>CBF</a:t>
              </a:r>
              <a:endPar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BDE572F1-2126-B74C-B579-6AC1D62CB5D4}"/>
              </a:ext>
            </a:extLst>
          </p:cNvPr>
          <p:cNvGrpSpPr/>
          <p:nvPr/>
        </p:nvGrpSpPr>
        <p:grpSpPr>
          <a:xfrm>
            <a:off x="2820945" y="4449438"/>
            <a:ext cx="3494981" cy="584775"/>
            <a:chOff x="2820945" y="4449438"/>
            <a:chExt cx="3494981" cy="584775"/>
          </a:xfrm>
        </p:grpSpPr>
        <p:cxnSp>
          <p:nvCxnSpPr>
            <p:cNvPr id="21" name="Straight Arrow Connector 20">
              <a:extLst>
                <a:ext uri="{FF2B5EF4-FFF2-40B4-BE49-F238E27FC236}">
                  <a16:creationId xmlns:a16="http://schemas.microsoft.com/office/drawing/2014/main" id="{8CE85481-ED18-B749-AF37-8E842940E69E}"/>
                </a:ext>
              </a:extLst>
            </p:cNvPr>
            <p:cNvCxnSpPr/>
            <p:nvPr/>
          </p:nvCxnSpPr>
          <p:spPr>
            <a:xfrm>
              <a:off x="2820945" y="4562610"/>
              <a:ext cx="34949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24C20D3-08E3-E045-BEE1-FBC1AE8AA9DF}"/>
                </a:ext>
              </a:extLst>
            </p:cNvPr>
            <p:cNvSpPr/>
            <p:nvPr/>
          </p:nvSpPr>
          <p:spPr>
            <a:xfrm>
              <a:off x="4127687" y="4677277"/>
              <a:ext cx="941767" cy="25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D3AEA784-1837-1543-8C02-FE3700898031}"/>
                </a:ext>
              </a:extLst>
            </p:cNvPr>
            <p:cNvSpPr txBox="1"/>
            <p:nvPr/>
          </p:nvSpPr>
          <p:spPr>
            <a:xfrm>
              <a:off x="4298824" y="4449438"/>
              <a:ext cx="7425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3200" b="0" i="1" u="none" strike="noStrike" kern="1200" cap="none" spc="0" normalizeH="0" baseline="-25000" noProof="0" dirty="0" err="1">
                  <a:ln>
                    <a:noFill/>
                  </a:ln>
                  <a:solidFill>
                    <a:prstClr val="black"/>
                  </a:solidFill>
                  <a:effectLst/>
                  <a:uLnTx/>
                  <a:uFillTx/>
                  <a:latin typeface="Calibri" panose="020F0502020204030204"/>
                  <a:ea typeface="+mn-ea"/>
                  <a:cs typeface="+mn-cs"/>
                </a:rPr>
                <a:t>CBF</a:t>
              </a:r>
              <a:endPar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7491552B-6CA8-874B-B287-034FFACCCE77}"/>
              </a:ext>
            </a:extLst>
          </p:cNvPr>
          <p:cNvGrpSpPr/>
          <p:nvPr/>
        </p:nvGrpSpPr>
        <p:grpSpPr>
          <a:xfrm>
            <a:off x="523902" y="5720039"/>
            <a:ext cx="4695765" cy="778316"/>
            <a:chOff x="523902" y="5720039"/>
            <a:chExt cx="4695765" cy="778316"/>
          </a:xfrm>
        </p:grpSpPr>
        <p:cxnSp>
          <p:nvCxnSpPr>
            <p:cNvPr id="29" name="Straight Arrow Connector 28">
              <a:extLst>
                <a:ext uri="{FF2B5EF4-FFF2-40B4-BE49-F238E27FC236}">
                  <a16:creationId xmlns:a16="http://schemas.microsoft.com/office/drawing/2014/main" id="{FFB9D013-F566-2E40-83AB-C0CAAD178071}"/>
                </a:ext>
              </a:extLst>
            </p:cNvPr>
            <p:cNvCxnSpPr/>
            <p:nvPr/>
          </p:nvCxnSpPr>
          <p:spPr>
            <a:xfrm>
              <a:off x="1085675" y="5720925"/>
              <a:ext cx="0" cy="512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0A9848D3-C27F-E146-8377-26262C1D4B76}"/>
                </a:ext>
              </a:extLst>
            </p:cNvPr>
            <p:cNvSpPr txBox="1"/>
            <p:nvPr/>
          </p:nvSpPr>
          <p:spPr>
            <a:xfrm>
              <a:off x="523902" y="6129023"/>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B</a:t>
              </a:r>
            </a:p>
          </p:txBody>
        </p:sp>
        <p:cxnSp>
          <p:nvCxnSpPr>
            <p:cNvPr id="31" name="Straight Arrow Connector 30">
              <a:extLst>
                <a:ext uri="{FF2B5EF4-FFF2-40B4-BE49-F238E27FC236}">
                  <a16:creationId xmlns:a16="http://schemas.microsoft.com/office/drawing/2014/main" id="{37D69AA1-B527-1F4C-9D83-823704966157}"/>
                </a:ext>
              </a:extLst>
            </p:cNvPr>
            <p:cNvCxnSpPr/>
            <p:nvPr/>
          </p:nvCxnSpPr>
          <p:spPr>
            <a:xfrm>
              <a:off x="4582073" y="5720039"/>
              <a:ext cx="0" cy="512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77229F3F-A6C3-DD46-B72A-5DC26A0FADC8}"/>
                </a:ext>
              </a:extLst>
            </p:cNvPr>
            <p:cNvSpPr txBox="1"/>
            <p:nvPr/>
          </p:nvSpPr>
          <p:spPr>
            <a:xfrm>
              <a:off x="4020300" y="6128137"/>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B</a:t>
              </a:r>
            </a:p>
          </p:txBody>
        </p:sp>
      </p:grpSp>
      <p:grpSp>
        <p:nvGrpSpPr>
          <p:cNvPr id="40" name="Group 39">
            <a:extLst>
              <a:ext uri="{FF2B5EF4-FFF2-40B4-BE49-F238E27FC236}">
                <a16:creationId xmlns:a16="http://schemas.microsoft.com/office/drawing/2014/main" id="{8AAA6044-111F-0F4F-9B99-E5F10D020824}"/>
              </a:ext>
            </a:extLst>
          </p:cNvPr>
          <p:cNvGrpSpPr/>
          <p:nvPr/>
        </p:nvGrpSpPr>
        <p:grpSpPr>
          <a:xfrm>
            <a:off x="2216203" y="3652071"/>
            <a:ext cx="4739190" cy="696834"/>
            <a:chOff x="2216203" y="3652071"/>
            <a:chExt cx="4739190" cy="696834"/>
          </a:xfrm>
        </p:grpSpPr>
        <p:cxnSp>
          <p:nvCxnSpPr>
            <p:cNvPr id="33" name="Straight Arrow Connector 32">
              <a:extLst>
                <a:ext uri="{FF2B5EF4-FFF2-40B4-BE49-F238E27FC236}">
                  <a16:creationId xmlns:a16="http://schemas.microsoft.com/office/drawing/2014/main" id="{32FC4DE0-47EF-4A48-BB2F-94CA5F1C925C}"/>
                </a:ext>
              </a:extLst>
            </p:cNvPr>
            <p:cNvCxnSpPr>
              <a:cxnSpLocks/>
              <a:endCxn id="34" idx="2"/>
            </p:cNvCxnSpPr>
            <p:nvPr/>
          </p:nvCxnSpPr>
          <p:spPr>
            <a:xfrm flipH="1" flipV="1">
              <a:off x="6355710" y="4021403"/>
              <a:ext cx="3546" cy="327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5ABA6AF2-E6A2-024A-ADA7-03A42D4F2C75}"/>
                </a:ext>
              </a:extLst>
            </p:cNvPr>
            <p:cNvSpPr txBox="1"/>
            <p:nvPr/>
          </p:nvSpPr>
          <p:spPr>
            <a:xfrm>
              <a:off x="5756026" y="3652071"/>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A</a:t>
              </a:r>
            </a:p>
          </p:txBody>
        </p:sp>
        <p:cxnSp>
          <p:nvCxnSpPr>
            <p:cNvPr id="38" name="Straight Arrow Connector 37">
              <a:extLst>
                <a:ext uri="{FF2B5EF4-FFF2-40B4-BE49-F238E27FC236}">
                  <a16:creationId xmlns:a16="http://schemas.microsoft.com/office/drawing/2014/main" id="{3E650CF3-512B-CE4B-B406-4FF9E059FB97}"/>
                </a:ext>
              </a:extLst>
            </p:cNvPr>
            <p:cNvCxnSpPr>
              <a:cxnSpLocks/>
              <a:endCxn id="39" idx="2"/>
            </p:cNvCxnSpPr>
            <p:nvPr/>
          </p:nvCxnSpPr>
          <p:spPr>
            <a:xfrm flipH="1" flipV="1">
              <a:off x="2815887" y="4021651"/>
              <a:ext cx="3546" cy="327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A15E3E16-D42E-9E45-95F5-EA7394D0323C}"/>
                </a:ext>
              </a:extLst>
            </p:cNvPr>
            <p:cNvSpPr txBox="1"/>
            <p:nvPr/>
          </p:nvSpPr>
          <p:spPr>
            <a:xfrm>
              <a:off x="2216203" y="3652319"/>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A</a:t>
              </a:r>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26F5043-5193-AD4B-B65C-7AD6D86DD85A}"/>
                  </a:ext>
                </a:extLst>
              </p:cNvPr>
              <p:cNvSpPr txBox="1"/>
              <p:nvPr/>
            </p:nvSpPr>
            <p:spPr>
              <a:xfrm>
                <a:off x="-4073" y="2338199"/>
                <a:ext cx="9144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𝐴𝑐𝑡𝑖𝑣𝑎𝑡𝑖𝑜𝑛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𝑅𝑎𝑡𝑒</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𝐶𝐵𝐹</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𝑅𝐻</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𝑎𝑐𝑡𝑖𝑣𝑎𝑡𝑖𝑜𝑛𝑠</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𝑟𝑒𝑓𝑟𝑒𝑠h</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𝑤𝑖𝑛𝑑𝑜𝑤</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𝑅𝐸𝐹𝑊</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026F5043-5193-AD4B-B65C-7AD6D86DD85A}"/>
                  </a:ext>
                </a:extLst>
              </p:cNvPr>
              <p:cNvSpPr txBox="1">
                <a:spLocks noRot="1" noChangeAspect="1" noMove="1" noResize="1" noEditPoints="1" noAdjustHandles="1" noChangeArrowheads="1" noChangeShapeType="1" noTextEdit="1"/>
              </p:cNvSpPr>
              <p:nvPr/>
            </p:nvSpPr>
            <p:spPr>
              <a:xfrm>
                <a:off x="-4073" y="2338199"/>
                <a:ext cx="9144000" cy="307777"/>
              </a:xfrm>
              <a:prstGeom prst="rect">
                <a:avLst/>
              </a:prstGeom>
              <a:blipFill>
                <a:blip r:embed="rId10"/>
                <a:stretch>
                  <a:fillRect t="-8000" b="-36000"/>
                </a:stretch>
              </a:blipFill>
            </p:spPr>
            <p:txBody>
              <a:bodyPr/>
              <a:lstStyle/>
              <a:p>
                <a:r>
                  <a:rPr lang="en-US">
                    <a:noFill/>
                  </a:rPr>
                  <a:t> </a:t>
                </a:r>
              </a:p>
            </p:txBody>
          </p:sp>
        </mc:Fallback>
      </mc:AlternateContent>
    </p:spTree>
    <p:extLst>
      <p:ext uri="{BB962C8B-B14F-4D97-AF65-F5344CB8AC3E}">
        <p14:creationId xmlns:p14="http://schemas.microsoft.com/office/powerpoint/2010/main" val="57917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5"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B0FB-D003-0D4F-8507-710ECF8CB5CF}"/>
              </a:ext>
            </a:extLst>
          </p:cNvPr>
          <p:cNvSpPr>
            <a:spLocks noGrp="1"/>
          </p:cNvSpPr>
          <p:nvPr>
            <p:ph type="title"/>
          </p:nvPr>
        </p:nvSpPr>
        <p:spPr/>
        <p:txBody>
          <a:bodyPr/>
          <a:lstStyle/>
          <a:p>
            <a:r>
              <a:rPr lang="en-US" dirty="0"/>
              <a:t>Limiting the Row Activation Rate</a:t>
            </a:r>
          </a:p>
        </p:txBody>
      </p:sp>
      <p:sp>
        <p:nvSpPr>
          <p:cNvPr id="3" name="Content Placeholder 2">
            <a:extLst>
              <a:ext uri="{FF2B5EF4-FFF2-40B4-BE49-F238E27FC236}">
                <a16:creationId xmlns:a16="http://schemas.microsoft.com/office/drawing/2014/main" id="{1EB7571E-84DE-3841-AEF1-6F16975758EC}"/>
              </a:ext>
            </a:extLst>
          </p:cNvPr>
          <p:cNvSpPr>
            <a:spLocks noGrp="1"/>
          </p:cNvSpPr>
          <p:nvPr>
            <p:ph idx="1"/>
          </p:nvPr>
        </p:nvSpPr>
        <p:spPr>
          <a:xfrm>
            <a:off x="4073" y="1215342"/>
            <a:ext cx="9144000" cy="5140373"/>
          </a:xfrm>
        </p:spPr>
        <p:txBody>
          <a:bodyPr/>
          <a:lstStyle/>
          <a:p>
            <a:r>
              <a:rPr lang="en-US" sz="2200" dirty="0"/>
              <a:t>The activation rate is </a:t>
            </a:r>
            <a:r>
              <a:rPr lang="en-US" sz="2200" b="1" dirty="0">
                <a:solidFill>
                  <a:srgbClr val="00B050"/>
                </a:solidFill>
              </a:rPr>
              <a:t>RowHammer-safe</a:t>
            </a:r>
            <a:r>
              <a:rPr lang="en-US" sz="2200" dirty="0"/>
              <a:t> if it is smaller than or equal to </a:t>
            </a:r>
            <a:r>
              <a:rPr lang="en-US" sz="2200" b="1" dirty="0">
                <a:solidFill>
                  <a:schemeClr val="accent2">
                    <a:lumMod val="75000"/>
                  </a:schemeClr>
                </a:solidFill>
              </a:rPr>
              <a:t>RowHammer threshold (</a:t>
            </a:r>
            <a:r>
              <a:rPr lang="en-US" sz="2200" b="1" i="1" dirty="0">
                <a:solidFill>
                  <a:schemeClr val="accent2">
                    <a:lumMod val="75000"/>
                  </a:schemeClr>
                </a:solidFill>
              </a:rPr>
              <a:t>N</a:t>
            </a:r>
            <a:r>
              <a:rPr lang="en-US" sz="2200" b="1" i="1" baseline="-25000" dirty="0">
                <a:solidFill>
                  <a:schemeClr val="accent2">
                    <a:lumMod val="75000"/>
                  </a:schemeClr>
                </a:solidFill>
              </a:rPr>
              <a:t>RH</a:t>
            </a:r>
            <a:r>
              <a:rPr lang="en-US" sz="2200" b="1" dirty="0">
                <a:solidFill>
                  <a:schemeClr val="accent2">
                    <a:lumMod val="75000"/>
                  </a:schemeClr>
                </a:solidFill>
              </a:rPr>
              <a:t>)</a:t>
            </a:r>
            <a:r>
              <a:rPr lang="en-US" sz="2200" b="1" dirty="0">
                <a:solidFill>
                  <a:schemeClr val="accent1">
                    <a:lumMod val="50000"/>
                  </a:schemeClr>
                </a:solidFill>
              </a:rPr>
              <a:t> </a:t>
            </a:r>
            <a:r>
              <a:rPr lang="en-US" sz="2200" dirty="0"/>
              <a:t>activations in a </a:t>
            </a:r>
            <a:r>
              <a:rPr lang="en-US" sz="2200" b="1" dirty="0">
                <a:solidFill>
                  <a:schemeClr val="accent1">
                    <a:lumMod val="50000"/>
                  </a:schemeClr>
                </a:solidFill>
              </a:rPr>
              <a:t>refresh window (</a:t>
            </a:r>
            <a:r>
              <a:rPr lang="en-US" sz="2200" b="1" i="1" dirty="0" err="1">
                <a:solidFill>
                  <a:schemeClr val="accent1">
                    <a:lumMod val="50000"/>
                  </a:schemeClr>
                </a:solidFill>
              </a:rPr>
              <a:t>t</a:t>
            </a:r>
            <a:r>
              <a:rPr lang="en-US" sz="2200" b="1" i="1" baseline="-25000" dirty="0" err="1">
                <a:solidFill>
                  <a:schemeClr val="accent1">
                    <a:lumMod val="50000"/>
                  </a:schemeClr>
                </a:solidFill>
              </a:rPr>
              <a:t>REFW</a:t>
            </a:r>
            <a:r>
              <a:rPr lang="en-US" sz="2200" b="1" dirty="0">
                <a:solidFill>
                  <a:schemeClr val="accent1">
                    <a:lumMod val="50000"/>
                  </a:schemeClr>
                </a:solidFill>
              </a:rPr>
              <a:t>) </a:t>
            </a:r>
          </a:p>
          <a:p>
            <a:r>
              <a:rPr lang="en-US" sz="2200" dirty="0" err="1"/>
              <a:t>RowBlocker</a:t>
            </a:r>
            <a:r>
              <a:rPr lang="en-US" sz="2200" dirty="0"/>
              <a:t> limits the </a:t>
            </a:r>
            <a:r>
              <a:rPr lang="en-US" sz="2200" b="1" dirty="0">
                <a:solidFill>
                  <a:schemeClr val="accent2">
                    <a:lumMod val="75000"/>
                  </a:schemeClr>
                </a:solidFill>
              </a:rPr>
              <a:t>activation count (</a:t>
            </a:r>
            <a:r>
              <a:rPr lang="en-US" sz="2200" b="1" i="1" dirty="0">
                <a:solidFill>
                  <a:schemeClr val="accent2">
                    <a:lumMod val="75000"/>
                  </a:schemeClr>
                </a:solidFill>
              </a:rPr>
              <a:t>N</a:t>
            </a:r>
            <a:r>
              <a:rPr lang="en-US" sz="2200" b="1" i="1" baseline="-25000" dirty="0">
                <a:solidFill>
                  <a:schemeClr val="accent2">
                    <a:lumMod val="75000"/>
                  </a:schemeClr>
                </a:solidFill>
              </a:rPr>
              <a:t>CBF</a:t>
            </a:r>
            <a:r>
              <a:rPr lang="en-US" sz="2200" b="1" dirty="0">
                <a:solidFill>
                  <a:schemeClr val="accent2">
                    <a:lumMod val="75000"/>
                  </a:schemeClr>
                </a:solidFill>
              </a:rPr>
              <a:t>) </a:t>
            </a:r>
            <a:r>
              <a:rPr lang="en-US" sz="2200" dirty="0"/>
              <a:t>in a </a:t>
            </a:r>
            <a:r>
              <a:rPr lang="en-US" sz="2200" b="1" dirty="0">
                <a:solidFill>
                  <a:schemeClr val="accent1">
                    <a:lumMod val="50000"/>
                  </a:schemeClr>
                </a:solidFill>
              </a:rPr>
              <a:t>CBF’s lifetime (</a:t>
            </a:r>
            <a:r>
              <a:rPr lang="en-US" sz="2200" b="1" i="1" dirty="0" err="1">
                <a:solidFill>
                  <a:schemeClr val="accent1">
                    <a:lumMod val="50000"/>
                  </a:schemeClr>
                </a:solidFill>
              </a:rPr>
              <a:t>t</a:t>
            </a:r>
            <a:r>
              <a:rPr lang="en-US" sz="2200" b="1" i="1" baseline="-25000" dirty="0" err="1">
                <a:solidFill>
                  <a:schemeClr val="accent1">
                    <a:lumMod val="50000"/>
                  </a:schemeClr>
                </a:solidFill>
              </a:rPr>
              <a:t>CBF</a:t>
            </a:r>
            <a:r>
              <a:rPr lang="en-US" sz="2200" b="1" dirty="0">
                <a:solidFill>
                  <a:schemeClr val="accent1">
                    <a:lumMod val="50000"/>
                  </a:schemeClr>
                </a:solidFill>
              </a:rPr>
              <a:t>)</a:t>
            </a:r>
            <a:endParaRPr lang="en-US" sz="2200" dirty="0">
              <a:solidFill>
                <a:schemeClr val="accent1">
                  <a:lumMod val="50000"/>
                </a:schemeClr>
              </a:solidFill>
            </a:endParaRPr>
          </a:p>
        </p:txBody>
      </p:sp>
      <p:sp>
        <p:nvSpPr>
          <p:cNvPr id="4" name="Picture Placeholder 3">
            <a:extLst>
              <a:ext uri="{FF2B5EF4-FFF2-40B4-BE49-F238E27FC236}">
                <a16:creationId xmlns:a16="http://schemas.microsoft.com/office/drawing/2014/main" id="{0EBD9108-1ACA-8C41-A42F-B61D8464E742}"/>
              </a:ext>
            </a:extLst>
          </p:cNvPr>
          <p:cNvSpPr>
            <a:spLocks noGrp="1"/>
          </p:cNvSpPr>
          <p:nvPr>
            <p:ph type="pic" sz="quarter" idx="10"/>
          </p:nvPr>
        </p:nvSpPr>
        <p:spPr/>
        <p:txBody>
          <a:bodyPr/>
          <a:lstStyle/>
          <a:p>
            <a:endParaRPr lang="en-US"/>
          </a:p>
        </p:txBody>
      </p:sp>
      <p:pic>
        <p:nvPicPr>
          <p:cNvPr id="5" name="Basis">
            <a:extLst>
              <a:ext uri="{FF2B5EF4-FFF2-40B4-BE49-F238E27FC236}">
                <a16:creationId xmlns:a16="http://schemas.microsoft.com/office/drawing/2014/main" id="{4EDF67D3-0D23-9A47-9FD7-40B8EF1E7374}"/>
              </a:ext>
            </a:extLst>
          </p:cNvPr>
          <p:cNvPicPr>
            <a:picLocks noChangeAspect="1"/>
          </p:cNvPicPr>
          <p:nvPr/>
        </p:nvPicPr>
        <p:blipFill rotWithShape="1">
          <a:blip r:embed="rId3">
            <a:extLst>
              <a:ext uri="{28A0092B-C50C-407E-A947-70E740481C1C}">
                <a14:useLocalDpi xmlns:a14="http://schemas.microsoft.com/office/drawing/2010/main" val="0"/>
              </a:ext>
            </a:extLst>
          </a:blip>
          <a:srcRect t="26463"/>
          <a:stretch/>
        </p:blipFill>
        <p:spPr>
          <a:xfrm>
            <a:off x="426338" y="4064572"/>
            <a:ext cx="7048500" cy="1762868"/>
          </a:xfrm>
          <a:prstGeom prst="rect">
            <a:avLst/>
          </a:prstGeom>
        </p:spPr>
      </p:pic>
      <p:pic>
        <p:nvPicPr>
          <p:cNvPr id="6" name="t0">
            <a:extLst>
              <a:ext uri="{FF2B5EF4-FFF2-40B4-BE49-F238E27FC236}">
                <a16:creationId xmlns:a16="http://schemas.microsoft.com/office/drawing/2014/main" id="{88F514EB-5FA4-E544-91B6-6C1FE9ABACA9}"/>
              </a:ext>
            </a:extLst>
          </p:cNvPr>
          <p:cNvPicPr>
            <a:picLocks noChangeAspect="1"/>
          </p:cNvPicPr>
          <p:nvPr/>
        </p:nvPicPr>
        <p:blipFill rotWithShape="1">
          <a:blip r:embed="rId4">
            <a:extLst>
              <a:ext uri="{28A0092B-C50C-407E-A947-70E740481C1C}">
                <a14:useLocalDpi xmlns:a14="http://schemas.microsoft.com/office/drawing/2010/main" val="0"/>
              </a:ext>
            </a:extLst>
          </a:blip>
          <a:srcRect r="24601"/>
          <a:stretch/>
        </p:blipFill>
        <p:spPr>
          <a:xfrm>
            <a:off x="1080131" y="4010375"/>
            <a:ext cx="5944407" cy="1425271"/>
          </a:xfrm>
          <a:prstGeom prst="rect">
            <a:avLst/>
          </a:prstGeom>
        </p:spPr>
      </p:pic>
      <p:pic>
        <p:nvPicPr>
          <p:cNvPr id="7" name="t1">
            <a:extLst>
              <a:ext uri="{FF2B5EF4-FFF2-40B4-BE49-F238E27FC236}">
                <a16:creationId xmlns:a16="http://schemas.microsoft.com/office/drawing/2014/main" id="{66FBA5F1-35B4-1945-8650-B60605059800}"/>
              </a:ext>
            </a:extLst>
          </p:cNvPr>
          <p:cNvPicPr>
            <a:picLocks noChangeAspect="1"/>
          </p:cNvPicPr>
          <p:nvPr/>
        </p:nvPicPr>
        <p:blipFill rotWithShape="1">
          <a:blip r:embed="rId5">
            <a:extLst>
              <a:ext uri="{28A0092B-C50C-407E-A947-70E740481C1C}">
                <a14:useLocalDpi xmlns:a14="http://schemas.microsoft.com/office/drawing/2010/main" val="0"/>
              </a:ext>
            </a:extLst>
          </a:blip>
          <a:srcRect t="30947" r="25834"/>
          <a:stretch/>
        </p:blipFill>
        <p:spPr>
          <a:xfrm>
            <a:off x="1504234" y="4017976"/>
            <a:ext cx="5557097" cy="1417669"/>
          </a:xfrm>
          <a:prstGeom prst="rect">
            <a:avLst/>
          </a:prstGeom>
        </p:spPr>
      </p:pic>
      <p:pic>
        <p:nvPicPr>
          <p:cNvPr id="8" name="Epochs">
            <a:extLst>
              <a:ext uri="{FF2B5EF4-FFF2-40B4-BE49-F238E27FC236}">
                <a16:creationId xmlns:a16="http://schemas.microsoft.com/office/drawing/2014/main" id="{EBC064EE-896F-2640-8604-E5707597C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843" y="4157475"/>
            <a:ext cx="5299190" cy="1563450"/>
          </a:xfrm>
          <a:prstGeom prst="rect">
            <a:avLst/>
          </a:prstGeom>
        </p:spPr>
      </p:pic>
      <p:pic>
        <p:nvPicPr>
          <p:cNvPr id="9" name="t1">
            <a:extLst>
              <a:ext uri="{FF2B5EF4-FFF2-40B4-BE49-F238E27FC236}">
                <a16:creationId xmlns:a16="http://schemas.microsoft.com/office/drawing/2014/main" id="{11BCC305-CDAC-9A46-9E74-F7F320757A92}"/>
              </a:ext>
            </a:extLst>
          </p:cNvPr>
          <p:cNvPicPr>
            <a:picLocks noChangeAspect="1"/>
          </p:cNvPicPr>
          <p:nvPr/>
        </p:nvPicPr>
        <p:blipFill rotWithShape="1">
          <a:blip r:embed="rId5">
            <a:extLst>
              <a:ext uri="{28A0092B-C50C-407E-A947-70E740481C1C}">
                <a14:useLocalDpi xmlns:a14="http://schemas.microsoft.com/office/drawing/2010/main" val="0"/>
              </a:ext>
            </a:extLst>
          </a:blip>
          <a:srcRect t="35116" r="24760"/>
          <a:stretch/>
        </p:blipFill>
        <p:spPr>
          <a:xfrm>
            <a:off x="1504234" y="4103558"/>
            <a:ext cx="5637545" cy="1332088"/>
          </a:xfrm>
          <a:prstGeom prst="rect">
            <a:avLst/>
          </a:prstGeom>
        </p:spPr>
      </p:pic>
      <p:pic>
        <p:nvPicPr>
          <p:cNvPr id="10" name="t2">
            <a:extLst>
              <a:ext uri="{FF2B5EF4-FFF2-40B4-BE49-F238E27FC236}">
                <a16:creationId xmlns:a16="http://schemas.microsoft.com/office/drawing/2014/main" id="{77669CC6-432B-D64A-8B6E-ADB4AAD5E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2802348" y="4159319"/>
            <a:ext cx="3570884" cy="255600"/>
          </a:xfrm>
          <a:prstGeom prst="rect">
            <a:avLst/>
          </a:prstGeom>
        </p:spPr>
      </p:pic>
      <p:pic>
        <p:nvPicPr>
          <p:cNvPr id="11" name="t3">
            <a:extLst>
              <a:ext uri="{FF2B5EF4-FFF2-40B4-BE49-F238E27FC236}">
                <a16:creationId xmlns:a16="http://schemas.microsoft.com/office/drawing/2014/main" id="{AC35A698-44BF-5A4E-8799-0A893018BE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0824" y="5180744"/>
            <a:ext cx="1811809" cy="256673"/>
          </a:xfrm>
          <a:prstGeom prst="rect">
            <a:avLst/>
          </a:prstGeom>
        </p:spPr>
      </p:pic>
      <p:pic>
        <p:nvPicPr>
          <p:cNvPr id="12" name="t4">
            <a:extLst>
              <a:ext uri="{FF2B5EF4-FFF2-40B4-BE49-F238E27FC236}">
                <a16:creationId xmlns:a16="http://schemas.microsoft.com/office/drawing/2014/main" id="{50A3D5BE-1624-214B-BEAE-13577B2E54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2719" y="4159774"/>
            <a:ext cx="593895" cy="1278000"/>
          </a:xfrm>
          <a:prstGeom prst="rect">
            <a:avLst/>
          </a:prstGeom>
        </p:spPr>
      </p:pic>
      <p:pic>
        <p:nvPicPr>
          <p:cNvPr id="13" name="t1">
            <a:extLst>
              <a:ext uri="{FF2B5EF4-FFF2-40B4-BE49-F238E27FC236}">
                <a16:creationId xmlns:a16="http://schemas.microsoft.com/office/drawing/2014/main" id="{A1BC3D49-C150-D34F-AA03-A3FBAC08AAEB}"/>
              </a:ext>
            </a:extLst>
          </p:cNvPr>
          <p:cNvPicPr>
            <a:picLocks noChangeAspect="1"/>
          </p:cNvPicPr>
          <p:nvPr/>
        </p:nvPicPr>
        <p:blipFill rotWithShape="1">
          <a:blip r:embed="rId5">
            <a:extLst>
              <a:ext uri="{28A0092B-C50C-407E-A947-70E740481C1C}">
                <a14:useLocalDpi xmlns:a14="http://schemas.microsoft.com/office/drawing/2010/main" val="0"/>
              </a:ext>
            </a:extLst>
          </a:blip>
          <a:srcRect l="73416"/>
          <a:stretch/>
        </p:blipFill>
        <p:spPr>
          <a:xfrm>
            <a:off x="7003786" y="4064572"/>
            <a:ext cx="1991877" cy="2053024"/>
          </a:xfrm>
          <a:prstGeom prst="rect">
            <a:avLst/>
          </a:prstGeom>
        </p:spPr>
      </p:pic>
      <p:pic>
        <p:nvPicPr>
          <p:cNvPr id="14" name="t0">
            <a:extLst>
              <a:ext uri="{FF2B5EF4-FFF2-40B4-BE49-F238E27FC236}">
                <a16:creationId xmlns:a16="http://schemas.microsoft.com/office/drawing/2014/main" id="{B8378A7D-5C7B-E148-93BB-20DF02A09A19}"/>
              </a:ext>
            </a:extLst>
          </p:cNvPr>
          <p:cNvPicPr>
            <a:picLocks noChangeAspect="1"/>
          </p:cNvPicPr>
          <p:nvPr/>
        </p:nvPicPr>
        <p:blipFill rotWithShape="1">
          <a:blip r:embed="rId4">
            <a:extLst>
              <a:ext uri="{28A0092B-C50C-407E-A947-70E740481C1C}">
                <a14:useLocalDpi xmlns:a14="http://schemas.microsoft.com/office/drawing/2010/main" val="0"/>
              </a:ext>
            </a:extLst>
          </a:blip>
          <a:srcRect l="74724" t="-43409" r="11" b="43409"/>
          <a:stretch/>
        </p:blipFill>
        <p:spPr>
          <a:xfrm>
            <a:off x="6966993" y="4210073"/>
            <a:ext cx="1991878" cy="1425271"/>
          </a:xfrm>
          <a:prstGeom prst="rect">
            <a:avLst/>
          </a:prstGeom>
        </p:spPr>
      </p:pic>
      <p:grpSp>
        <p:nvGrpSpPr>
          <p:cNvPr id="42" name="Group 41">
            <a:extLst>
              <a:ext uri="{FF2B5EF4-FFF2-40B4-BE49-F238E27FC236}">
                <a16:creationId xmlns:a16="http://schemas.microsoft.com/office/drawing/2014/main" id="{38A2A7D9-242F-704F-8F8E-DF008CB124CA}"/>
              </a:ext>
            </a:extLst>
          </p:cNvPr>
          <p:cNvGrpSpPr/>
          <p:nvPr/>
        </p:nvGrpSpPr>
        <p:grpSpPr>
          <a:xfrm>
            <a:off x="1075843" y="5915934"/>
            <a:ext cx="3494981" cy="584775"/>
            <a:chOff x="1075843" y="5915934"/>
            <a:chExt cx="3494981" cy="584775"/>
          </a:xfrm>
        </p:grpSpPr>
        <p:cxnSp>
          <p:nvCxnSpPr>
            <p:cNvPr id="16" name="Straight Arrow Connector 15">
              <a:extLst>
                <a:ext uri="{FF2B5EF4-FFF2-40B4-BE49-F238E27FC236}">
                  <a16:creationId xmlns:a16="http://schemas.microsoft.com/office/drawing/2014/main" id="{34D00F0A-6865-6F44-B07D-31ABFFE5D105}"/>
                </a:ext>
              </a:extLst>
            </p:cNvPr>
            <p:cNvCxnSpPr/>
            <p:nvPr/>
          </p:nvCxnSpPr>
          <p:spPr>
            <a:xfrm>
              <a:off x="1075843" y="5975131"/>
              <a:ext cx="34949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C56FC7-C06F-1540-A774-DAB3301F0AF5}"/>
                </a:ext>
              </a:extLst>
            </p:cNvPr>
            <p:cNvSpPr txBox="1"/>
            <p:nvPr/>
          </p:nvSpPr>
          <p:spPr>
            <a:xfrm>
              <a:off x="2553722" y="5915934"/>
              <a:ext cx="7425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3200" b="0" i="1" u="none" strike="noStrike" kern="1200" cap="none" spc="0" normalizeH="0" baseline="-25000" noProof="0" dirty="0" err="1">
                  <a:ln>
                    <a:noFill/>
                  </a:ln>
                  <a:solidFill>
                    <a:prstClr val="black"/>
                  </a:solidFill>
                  <a:effectLst/>
                  <a:uLnTx/>
                  <a:uFillTx/>
                  <a:latin typeface="Calibri" panose="020F0502020204030204"/>
                  <a:ea typeface="+mn-ea"/>
                  <a:cs typeface="+mn-cs"/>
                </a:rPr>
                <a:t>CBF</a:t>
              </a:r>
              <a:endPar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BDE572F1-2126-B74C-B579-6AC1D62CB5D4}"/>
              </a:ext>
            </a:extLst>
          </p:cNvPr>
          <p:cNvGrpSpPr/>
          <p:nvPr/>
        </p:nvGrpSpPr>
        <p:grpSpPr>
          <a:xfrm>
            <a:off x="2820945" y="4449438"/>
            <a:ext cx="3494981" cy="584775"/>
            <a:chOff x="2820945" y="4449438"/>
            <a:chExt cx="3494981" cy="584775"/>
          </a:xfrm>
        </p:grpSpPr>
        <p:cxnSp>
          <p:nvCxnSpPr>
            <p:cNvPr id="21" name="Straight Arrow Connector 20">
              <a:extLst>
                <a:ext uri="{FF2B5EF4-FFF2-40B4-BE49-F238E27FC236}">
                  <a16:creationId xmlns:a16="http://schemas.microsoft.com/office/drawing/2014/main" id="{8CE85481-ED18-B749-AF37-8E842940E69E}"/>
                </a:ext>
              </a:extLst>
            </p:cNvPr>
            <p:cNvCxnSpPr/>
            <p:nvPr/>
          </p:nvCxnSpPr>
          <p:spPr>
            <a:xfrm>
              <a:off x="2820945" y="4562610"/>
              <a:ext cx="34949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24C20D3-08E3-E045-BEE1-FBC1AE8AA9DF}"/>
                </a:ext>
              </a:extLst>
            </p:cNvPr>
            <p:cNvSpPr/>
            <p:nvPr/>
          </p:nvSpPr>
          <p:spPr>
            <a:xfrm>
              <a:off x="4127687" y="4677277"/>
              <a:ext cx="941767" cy="256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D3AEA784-1837-1543-8C02-FE3700898031}"/>
                </a:ext>
              </a:extLst>
            </p:cNvPr>
            <p:cNvSpPr txBox="1"/>
            <p:nvPr/>
          </p:nvSpPr>
          <p:spPr>
            <a:xfrm>
              <a:off x="4298824" y="4449438"/>
              <a:ext cx="7425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prstClr val="black"/>
                  </a:solidFill>
                  <a:effectLst/>
                  <a:uLnTx/>
                  <a:uFillTx/>
                  <a:latin typeface="Calibri" panose="020F0502020204030204"/>
                  <a:ea typeface="+mn-ea"/>
                  <a:cs typeface="+mn-cs"/>
                </a:rPr>
                <a:t>t</a:t>
              </a:r>
              <a:r>
                <a:rPr kumimoji="0" lang="en-US" sz="3200" b="0" i="1" u="none" strike="noStrike" kern="1200" cap="none" spc="0" normalizeH="0" baseline="-25000" noProof="0" dirty="0" err="1">
                  <a:ln>
                    <a:noFill/>
                  </a:ln>
                  <a:solidFill>
                    <a:prstClr val="black"/>
                  </a:solidFill>
                  <a:effectLst/>
                  <a:uLnTx/>
                  <a:uFillTx/>
                  <a:latin typeface="Calibri" panose="020F0502020204030204"/>
                  <a:ea typeface="+mn-ea"/>
                  <a:cs typeface="+mn-cs"/>
                </a:rPr>
                <a:t>CBF</a:t>
              </a:r>
              <a:endPar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7491552B-6CA8-874B-B287-034FFACCCE77}"/>
              </a:ext>
            </a:extLst>
          </p:cNvPr>
          <p:cNvGrpSpPr/>
          <p:nvPr/>
        </p:nvGrpSpPr>
        <p:grpSpPr>
          <a:xfrm>
            <a:off x="523902" y="5720039"/>
            <a:ext cx="4695765" cy="778316"/>
            <a:chOff x="523902" y="5720039"/>
            <a:chExt cx="4695765" cy="778316"/>
          </a:xfrm>
        </p:grpSpPr>
        <p:cxnSp>
          <p:nvCxnSpPr>
            <p:cNvPr id="29" name="Straight Arrow Connector 28">
              <a:extLst>
                <a:ext uri="{FF2B5EF4-FFF2-40B4-BE49-F238E27FC236}">
                  <a16:creationId xmlns:a16="http://schemas.microsoft.com/office/drawing/2014/main" id="{FFB9D013-F566-2E40-83AB-C0CAAD178071}"/>
                </a:ext>
              </a:extLst>
            </p:cNvPr>
            <p:cNvCxnSpPr/>
            <p:nvPr/>
          </p:nvCxnSpPr>
          <p:spPr>
            <a:xfrm>
              <a:off x="1085675" y="5720925"/>
              <a:ext cx="0" cy="512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0A9848D3-C27F-E146-8377-26262C1D4B76}"/>
                </a:ext>
              </a:extLst>
            </p:cNvPr>
            <p:cNvSpPr txBox="1"/>
            <p:nvPr/>
          </p:nvSpPr>
          <p:spPr>
            <a:xfrm>
              <a:off x="523902" y="6129023"/>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B</a:t>
              </a:r>
            </a:p>
          </p:txBody>
        </p:sp>
        <p:cxnSp>
          <p:nvCxnSpPr>
            <p:cNvPr id="31" name="Straight Arrow Connector 30">
              <a:extLst>
                <a:ext uri="{FF2B5EF4-FFF2-40B4-BE49-F238E27FC236}">
                  <a16:creationId xmlns:a16="http://schemas.microsoft.com/office/drawing/2014/main" id="{37D69AA1-B527-1F4C-9D83-823704966157}"/>
                </a:ext>
              </a:extLst>
            </p:cNvPr>
            <p:cNvCxnSpPr/>
            <p:nvPr/>
          </p:nvCxnSpPr>
          <p:spPr>
            <a:xfrm>
              <a:off x="4582073" y="5720039"/>
              <a:ext cx="0" cy="512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77229F3F-A6C3-DD46-B72A-5DC26A0FADC8}"/>
                </a:ext>
              </a:extLst>
            </p:cNvPr>
            <p:cNvSpPr txBox="1"/>
            <p:nvPr/>
          </p:nvSpPr>
          <p:spPr>
            <a:xfrm>
              <a:off x="4020300" y="6128137"/>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B</a:t>
              </a:r>
            </a:p>
          </p:txBody>
        </p:sp>
      </p:grpSp>
      <p:grpSp>
        <p:nvGrpSpPr>
          <p:cNvPr id="40" name="Group 39">
            <a:extLst>
              <a:ext uri="{FF2B5EF4-FFF2-40B4-BE49-F238E27FC236}">
                <a16:creationId xmlns:a16="http://schemas.microsoft.com/office/drawing/2014/main" id="{8AAA6044-111F-0F4F-9B99-E5F10D020824}"/>
              </a:ext>
            </a:extLst>
          </p:cNvPr>
          <p:cNvGrpSpPr/>
          <p:nvPr/>
        </p:nvGrpSpPr>
        <p:grpSpPr>
          <a:xfrm>
            <a:off x="2216203" y="3652071"/>
            <a:ext cx="4739190" cy="696834"/>
            <a:chOff x="2216203" y="3652071"/>
            <a:chExt cx="4739190" cy="696834"/>
          </a:xfrm>
        </p:grpSpPr>
        <p:cxnSp>
          <p:nvCxnSpPr>
            <p:cNvPr id="33" name="Straight Arrow Connector 32">
              <a:extLst>
                <a:ext uri="{FF2B5EF4-FFF2-40B4-BE49-F238E27FC236}">
                  <a16:creationId xmlns:a16="http://schemas.microsoft.com/office/drawing/2014/main" id="{32FC4DE0-47EF-4A48-BB2F-94CA5F1C925C}"/>
                </a:ext>
              </a:extLst>
            </p:cNvPr>
            <p:cNvCxnSpPr>
              <a:cxnSpLocks/>
              <a:endCxn id="34" idx="2"/>
            </p:cNvCxnSpPr>
            <p:nvPr/>
          </p:nvCxnSpPr>
          <p:spPr>
            <a:xfrm flipH="1" flipV="1">
              <a:off x="6355710" y="4021403"/>
              <a:ext cx="3546" cy="327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5ABA6AF2-E6A2-024A-ADA7-03A42D4F2C75}"/>
                </a:ext>
              </a:extLst>
            </p:cNvPr>
            <p:cNvSpPr txBox="1"/>
            <p:nvPr/>
          </p:nvSpPr>
          <p:spPr>
            <a:xfrm>
              <a:off x="5756026" y="3652071"/>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A</a:t>
              </a:r>
            </a:p>
          </p:txBody>
        </p:sp>
        <p:cxnSp>
          <p:nvCxnSpPr>
            <p:cNvPr id="38" name="Straight Arrow Connector 37">
              <a:extLst>
                <a:ext uri="{FF2B5EF4-FFF2-40B4-BE49-F238E27FC236}">
                  <a16:creationId xmlns:a16="http://schemas.microsoft.com/office/drawing/2014/main" id="{3E650CF3-512B-CE4B-B406-4FF9E059FB97}"/>
                </a:ext>
              </a:extLst>
            </p:cNvPr>
            <p:cNvCxnSpPr>
              <a:cxnSpLocks/>
              <a:endCxn id="39" idx="2"/>
            </p:cNvCxnSpPr>
            <p:nvPr/>
          </p:nvCxnSpPr>
          <p:spPr>
            <a:xfrm flipH="1" flipV="1">
              <a:off x="2815887" y="4021651"/>
              <a:ext cx="3546" cy="327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A15E3E16-D42E-9E45-95F5-EA7394D0323C}"/>
                </a:ext>
              </a:extLst>
            </p:cNvPr>
            <p:cNvSpPr txBox="1"/>
            <p:nvPr/>
          </p:nvSpPr>
          <p:spPr>
            <a:xfrm>
              <a:off x="2216203" y="3652319"/>
              <a:ext cx="11993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Clear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CBF</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A</a:t>
              </a:r>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26F5043-5193-AD4B-B65C-7AD6D86DD85A}"/>
                  </a:ext>
                </a:extLst>
              </p:cNvPr>
              <p:cNvSpPr txBox="1"/>
              <p:nvPr/>
            </p:nvSpPr>
            <p:spPr>
              <a:xfrm>
                <a:off x="-4073" y="2338199"/>
                <a:ext cx="9144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𝐴𝑐𝑡𝑖𝑣𝑎𝑡𝑖𝑜𝑛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𝑅𝑎𝑡𝑒</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𝐶𝐵𝐹</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𝑅𝐻</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𝑎𝑐𝑡𝑖𝑣𝑎𝑡𝑖𝑜𝑛𝑠</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𝑖𝑛</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𝑟𝑒𝑓𝑟𝑒𝑠h</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𝑤𝑖𝑛𝑑𝑜𝑤</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𝑅𝐸𝐹𝑊</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026F5043-5193-AD4B-B65C-7AD6D86DD85A}"/>
                  </a:ext>
                </a:extLst>
              </p:cNvPr>
              <p:cNvSpPr txBox="1">
                <a:spLocks noRot="1" noChangeAspect="1" noMove="1" noResize="1" noEditPoints="1" noAdjustHandles="1" noChangeArrowheads="1" noChangeShapeType="1" noTextEdit="1"/>
              </p:cNvSpPr>
              <p:nvPr/>
            </p:nvSpPr>
            <p:spPr>
              <a:xfrm>
                <a:off x="-4073" y="2338199"/>
                <a:ext cx="9144000" cy="307777"/>
              </a:xfrm>
              <a:prstGeom prst="rect">
                <a:avLst/>
              </a:prstGeom>
              <a:blipFill>
                <a:blip r:embed="rId10"/>
                <a:stretch>
                  <a:fillRect t="-8000" b="-36000"/>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50A78DE1-F6AB-B048-B629-5D025CF859B0}"/>
              </a:ext>
            </a:extLst>
          </p:cNvPr>
          <p:cNvSpPr/>
          <p:nvPr/>
        </p:nvSpPr>
        <p:spPr>
          <a:xfrm>
            <a:off x="-2198" y="-1"/>
            <a:ext cx="9146197" cy="6858001"/>
          </a:xfrm>
          <a:prstGeom prst="rect">
            <a:avLst/>
          </a:prstGeom>
          <a:solidFill>
            <a:srgbClr val="0D0D0D">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BFA49F4-FB77-D144-B62C-B407D539C496}"/>
              </a:ext>
            </a:extLst>
          </p:cNvPr>
          <p:cNvSpPr/>
          <p:nvPr/>
        </p:nvSpPr>
        <p:spPr>
          <a:xfrm>
            <a:off x="10073" y="2631345"/>
            <a:ext cx="9143999" cy="1330813"/>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77294937-891B-4342-B4E6-F51F6A2F7097}"/>
              </a:ext>
            </a:extLst>
          </p:cNvPr>
          <p:cNvGrpSpPr/>
          <p:nvPr/>
        </p:nvGrpSpPr>
        <p:grpSpPr>
          <a:xfrm>
            <a:off x="2592180" y="3164814"/>
            <a:ext cx="3972656" cy="707886"/>
            <a:chOff x="2571054" y="3025165"/>
            <a:chExt cx="3972656" cy="707886"/>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FA3C78-3726-E14A-9681-799F75AB9A91}"/>
                    </a:ext>
                  </a:extLst>
                </p:cNvPr>
                <p:cNvSpPr txBox="1"/>
                <p:nvPr/>
              </p:nvSpPr>
              <p:spPr>
                <a:xfrm>
                  <a:off x="2571054" y="3125065"/>
                  <a:ext cx="1657096" cy="58599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type m:val="skw"/>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𝑪𝑩𝑭</m:t>
                                </m:r>
                              </m:sub>
                            </m:sSub>
                          </m:num>
                          <m:den>
                            <m:sSub>
                              <m:sSub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𝒕</m:t>
                                </m:r>
                              </m:e>
                              <m:sub>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𝑪𝑩𝑭</m:t>
                                </m:r>
                              </m:sub>
                            </m:sSub>
                          </m:den>
                        </m:f>
                      </m:oMath>
                    </m:oMathPara>
                  </a14:m>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91845ECE-7AD7-B743-9039-3DC87F30CB4E}"/>
                    </a:ext>
                  </a:extLst>
                </p:cNvPr>
                <p:cNvSpPr txBox="1">
                  <a:spLocks noRot="1" noChangeAspect="1" noMove="1" noResize="1" noEditPoints="1" noAdjustHandles="1" noChangeArrowheads="1" noChangeShapeType="1" noTextEdit="1"/>
                </p:cNvSpPr>
                <p:nvPr/>
              </p:nvSpPr>
              <p:spPr>
                <a:xfrm>
                  <a:off x="2571054" y="3125065"/>
                  <a:ext cx="1657096" cy="585994"/>
                </a:xfrm>
                <a:prstGeom prst="rect">
                  <a:avLst/>
                </a:prstGeom>
                <a:blipFill>
                  <a:blip r:embed="rId11"/>
                  <a:stretch>
                    <a:fillRect t="-119149" b="-185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440CB866-BA52-7449-8871-1E9E24353E1C}"/>
                    </a:ext>
                  </a:extLst>
                </p:cNvPr>
                <p:cNvSpPr/>
                <p:nvPr/>
              </p:nvSpPr>
              <p:spPr>
                <a:xfrm>
                  <a:off x="4777008" y="3041353"/>
                  <a:ext cx="1766702" cy="67563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type m:val="skw"/>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𝑹𝑯</m:t>
                                </m:r>
                              </m:sub>
                            </m:sSub>
                          </m:num>
                          <m:den>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𝒕</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𝑹𝑬𝑭𝑾</m:t>
                                </m:r>
                              </m:sub>
                            </m:sSub>
                          </m:den>
                        </m:f>
                      </m:oMath>
                    </m:oMathPara>
                  </a14:m>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a:extLst>
                    <a:ext uri="{FF2B5EF4-FFF2-40B4-BE49-F238E27FC236}">
                      <a16:creationId xmlns:a16="http://schemas.microsoft.com/office/drawing/2014/main" id="{F55F1114-9B54-3449-BC76-C55CB30688C8}"/>
                    </a:ext>
                  </a:extLst>
                </p:cNvPr>
                <p:cNvSpPr>
                  <a:spLocks noRot="1" noChangeAspect="1" noMove="1" noResize="1" noEditPoints="1" noAdjustHandles="1" noChangeArrowheads="1" noChangeShapeType="1" noTextEdit="1"/>
                </p:cNvSpPr>
                <p:nvPr/>
              </p:nvSpPr>
              <p:spPr>
                <a:xfrm>
                  <a:off x="4777008" y="3041353"/>
                  <a:ext cx="1766702" cy="675634"/>
                </a:xfrm>
                <a:prstGeom prst="rect">
                  <a:avLst/>
                </a:prstGeom>
                <a:blipFill>
                  <a:blip r:embed="rId12"/>
                  <a:stretch>
                    <a:fillRect t="-96296" b="-1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EFFEC038-1D2A-FA4D-A4EF-426FD19E3BD6}"/>
                    </a:ext>
                  </a:extLst>
                </p:cNvPr>
                <p:cNvSpPr/>
                <p:nvPr/>
              </p:nvSpPr>
              <p:spPr>
                <a:xfrm>
                  <a:off x="4031110" y="3025165"/>
                  <a:ext cx="84995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4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Rectangle 18">
                  <a:extLst>
                    <a:ext uri="{FF2B5EF4-FFF2-40B4-BE49-F238E27FC236}">
                      <a16:creationId xmlns:a16="http://schemas.microsoft.com/office/drawing/2014/main" id="{DF2E202F-7C15-7F45-8BDE-E5567694D9AB}"/>
                    </a:ext>
                  </a:extLst>
                </p:cNvPr>
                <p:cNvSpPr>
                  <a:spLocks noRot="1" noChangeAspect="1" noMove="1" noResize="1" noEditPoints="1" noAdjustHandles="1" noChangeArrowheads="1" noChangeShapeType="1" noTextEdit="1"/>
                </p:cNvSpPr>
                <p:nvPr/>
              </p:nvSpPr>
              <p:spPr>
                <a:xfrm>
                  <a:off x="4031110" y="3025165"/>
                  <a:ext cx="849951" cy="707886"/>
                </a:xfrm>
                <a:prstGeom prst="rect">
                  <a:avLst/>
                </a:prstGeom>
                <a:blipFill>
                  <a:blip r:embed="rId13"/>
                  <a:stretch>
                    <a:fillRect b="-3571"/>
                  </a:stretch>
                </a:blipFill>
              </p:spPr>
              <p:txBody>
                <a:bodyPr/>
                <a:lstStyle/>
                <a:p>
                  <a:r>
                    <a:rPr lang="en-US">
                      <a:noFill/>
                    </a:rPr>
                    <a:t> </a:t>
                  </a:r>
                </a:p>
              </p:txBody>
            </p:sp>
          </mc:Fallback>
        </mc:AlternateContent>
      </p:grpSp>
      <p:sp>
        <p:nvSpPr>
          <p:cNvPr id="48" name="TextBox 47">
            <a:extLst>
              <a:ext uri="{FF2B5EF4-FFF2-40B4-BE49-F238E27FC236}">
                <a16:creationId xmlns:a16="http://schemas.microsoft.com/office/drawing/2014/main" id="{DE92CAED-DF8C-124D-AA8D-D82DAB966A9C}"/>
              </a:ext>
            </a:extLst>
          </p:cNvPr>
          <p:cNvSpPr txBox="1"/>
          <p:nvPr/>
        </p:nvSpPr>
        <p:spPr>
          <a:xfrm>
            <a:off x="-12270" y="2633327"/>
            <a:ext cx="91663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anose="020F0502020204030204"/>
                <a:ea typeface="+mn-ea"/>
                <a:cs typeface="+mn-cs"/>
              </a:rPr>
              <a:t>RowHammer Safety Constraint</a:t>
            </a:r>
          </a:p>
        </p:txBody>
      </p:sp>
    </p:spTree>
    <p:extLst>
      <p:ext uri="{BB962C8B-B14F-4D97-AF65-F5344CB8AC3E}">
        <p14:creationId xmlns:p14="http://schemas.microsoft.com/office/powerpoint/2010/main" val="42150523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00EF-3156-1644-BED9-59C3A5EC3074}"/>
              </a:ext>
            </a:extLst>
          </p:cNvPr>
          <p:cNvSpPr>
            <a:spLocks noGrp="1"/>
          </p:cNvSpPr>
          <p:nvPr>
            <p:ph type="title"/>
          </p:nvPr>
        </p:nvSpPr>
        <p:spPr/>
        <p:txBody>
          <a:bodyPr>
            <a:noAutofit/>
          </a:bodyPr>
          <a:lstStyle/>
          <a:p>
            <a:r>
              <a:rPr lang="en-US" b="1" dirty="0" err="1"/>
              <a:t>RowBlocker</a:t>
            </a:r>
            <a:r>
              <a:rPr lang="en-US" b="1" dirty="0"/>
              <a:t>-HB </a:t>
            </a:r>
            <a:br>
              <a:rPr lang="en-US" b="1" dirty="0"/>
            </a:br>
            <a:r>
              <a:rPr lang="en-US" sz="2800" b="1" dirty="0"/>
              <a:t>Limiting the Row Activation Rate</a:t>
            </a:r>
            <a:endParaRPr lang="en-US" b="1" dirty="0"/>
          </a:p>
        </p:txBody>
      </p:sp>
      <p:sp>
        <p:nvSpPr>
          <p:cNvPr id="3" name="Content Placeholder 2">
            <a:extLst>
              <a:ext uri="{FF2B5EF4-FFF2-40B4-BE49-F238E27FC236}">
                <a16:creationId xmlns:a16="http://schemas.microsoft.com/office/drawing/2014/main" id="{3A266CE0-233B-3349-B4C1-0AC37C822507}"/>
              </a:ext>
            </a:extLst>
          </p:cNvPr>
          <p:cNvSpPr>
            <a:spLocks noGrp="1"/>
          </p:cNvSpPr>
          <p:nvPr>
            <p:ph idx="1"/>
          </p:nvPr>
        </p:nvSpPr>
        <p:spPr/>
        <p:txBody>
          <a:bodyPr/>
          <a:lstStyle/>
          <a:p>
            <a:r>
              <a:rPr lang="en-US" sz="2400" dirty="0"/>
              <a:t>Ensures that all rows experience </a:t>
            </a:r>
            <a:br>
              <a:rPr lang="en-US" sz="2400" dirty="0"/>
            </a:br>
            <a:r>
              <a:rPr lang="en-US" sz="2400" dirty="0"/>
              <a:t>a </a:t>
            </a:r>
            <a:r>
              <a:rPr lang="en-US" sz="2400" dirty="0">
                <a:solidFill>
                  <a:srgbClr val="00B050"/>
                </a:solidFill>
              </a:rPr>
              <a:t>RowHammer-safe activation rate</a:t>
            </a:r>
            <a:endParaRPr lang="en-US" sz="2400" dirty="0"/>
          </a:p>
          <a:p>
            <a:endParaRPr lang="en-US" sz="2400" dirty="0"/>
          </a:p>
          <a:p>
            <a:pPr marL="0" indent="0">
              <a:buNone/>
            </a:pPr>
            <a:endParaRPr lang="en-US" sz="2400" i="1" dirty="0"/>
          </a:p>
          <a:p>
            <a:endParaRPr lang="en-US" sz="2400" i="1" dirty="0"/>
          </a:p>
          <a:p>
            <a:pPr marL="0" indent="0">
              <a:buNone/>
            </a:pPr>
            <a:endParaRPr lang="en-US" sz="2400" i="1" dirty="0"/>
          </a:p>
          <a:p>
            <a:endParaRPr lang="en-US" sz="2400" i="1" dirty="0"/>
          </a:p>
          <a:p>
            <a:pPr marL="0" indent="0">
              <a:buNone/>
            </a:pPr>
            <a:endParaRPr lang="en-US" sz="2400" i="1" dirty="0"/>
          </a:p>
          <a:p>
            <a:endParaRPr lang="en-US" sz="2400" dirty="0"/>
          </a:p>
          <a:p>
            <a:r>
              <a:rPr lang="en-US" sz="2400" dirty="0"/>
              <a:t>We limit </a:t>
            </a:r>
            <a:r>
              <a:rPr lang="en-US" sz="2400" i="1" dirty="0"/>
              <a:t>N</a:t>
            </a:r>
            <a:r>
              <a:rPr lang="en-US" sz="2400" i="1" baseline="-25000" dirty="0"/>
              <a:t>CBF</a:t>
            </a:r>
            <a:r>
              <a:rPr lang="en-US" sz="2400" dirty="0"/>
              <a:t> by configuring </a:t>
            </a:r>
            <a:r>
              <a:rPr lang="en-US" sz="2400" i="1" dirty="0" err="1"/>
              <a:t>t</a:t>
            </a:r>
            <a:r>
              <a:rPr lang="en-US" sz="2400" i="1" baseline="-25000" dirty="0" err="1"/>
              <a:t>Delay</a:t>
            </a:r>
            <a:r>
              <a:rPr lang="en-US" sz="2400" i="1" baseline="-25000" dirty="0"/>
              <a:t> </a:t>
            </a:r>
            <a:r>
              <a:rPr lang="en-US" sz="2400" i="1" dirty="0"/>
              <a:t>:</a:t>
            </a:r>
          </a:p>
          <a:p>
            <a:endParaRPr lang="en-US" sz="2400" dirty="0"/>
          </a:p>
        </p:txBody>
      </p:sp>
      <p:sp>
        <p:nvSpPr>
          <p:cNvPr id="4" name="Picture Placeholder 3">
            <a:extLst>
              <a:ext uri="{FF2B5EF4-FFF2-40B4-BE49-F238E27FC236}">
                <a16:creationId xmlns:a16="http://schemas.microsoft.com/office/drawing/2014/main" id="{84DEDBEF-5E83-CA44-BD87-FD5C5AB2EB4D}"/>
              </a:ext>
            </a:extLst>
          </p:cNvPr>
          <p:cNvSpPr>
            <a:spLocks noGrp="1"/>
          </p:cNvSpPr>
          <p:nvPr>
            <p:ph type="pic" sz="quarter" idx="10"/>
          </p:nvPr>
        </p:nvSpPr>
        <p:spPr/>
        <p:txBody>
          <a:bodyPr/>
          <a:lstStyle/>
          <a:p>
            <a:endParaRPr lang="en-US"/>
          </a:p>
        </p:txBody>
      </p:sp>
      <p:grpSp>
        <p:nvGrpSpPr>
          <p:cNvPr id="112" name="burst">
            <a:extLst>
              <a:ext uri="{FF2B5EF4-FFF2-40B4-BE49-F238E27FC236}">
                <a16:creationId xmlns:a16="http://schemas.microsoft.com/office/drawing/2014/main" id="{D57398AC-4071-384E-9955-280BB834549B}"/>
              </a:ext>
            </a:extLst>
          </p:cNvPr>
          <p:cNvGrpSpPr/>
          <p:nvPr/>
        </p:nvGrpSpPr>
        <p:grpSpPr>
          <a:xfrm>
            <a:off x="59369" y="3469154"/>
            <a:ext cx="3362278" cy="669030"/>
            <a:chOff x="-392268" y="3094382"/>
            <a:chExt cx="3362278" cy="669030"/>
          </a:xfrm>
        </p:grpSpPr>
        <p:cxnSp>
          <p:nvCxnSpPr>
            <p:cNvPr id="11" name="Straight Arrow Connector 10">
              <a:extLst>
                <a:ext uri="{FF2B5EF4-FFF2-40B4-BE49-F238E27FC236}">
                  <a16:creationId xmlns:a16="http://schemas.microsoft.com/office/drawing/2014/main" id="{50B4B65F-CB7C-D149-8D16-1C3C1F9E9795}"/>
                </a:ext>
              </a:extLst>
            </p:cNvPr>
            <p:cNvCxnSpPr/>
            <p:nvPr/>
          </p:nvCxnSpPr>
          <p:spPr>
            <a:xfrm flipV="1">
              <a:off x="1071936"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4656F6-BA6D-E84F-8C3D-AEF55FEC840D}"/>
                </a:ext>
              </a:extLst>
            </p:cNvPr>
            <p:cNvCxnSpPr/>
            <p:nvPr/>
          </p:nvCxnSpPr>
          <p:spPr>
            <a:xfrm flipV="1">
              <a:off x="1283714"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43C1B9-E97C-5D4F-A9B5-A48EFE4992FD}"/>
                </a:ext>
              </a:extLst>
            </p:cNvPr>
            <p:cNvCxnSpPr/>
            <p:nvPr/>
          </p:nvCxnSpPr>
          <p:spPr>
            <a:xfrm flipV="1">
              <a:off x="1509344"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AE756D8-D08C-8C42-9A43-3B6A2112D2A8}"/>
                </a:ext>
              </a:extLst>
            </p:cNvPr>
            <p:cNvCxnSpPr/>
            <p:nvPr/>
          </p:nvCxnSpPr>
          <p:spPr>
            <a:xfrm flipV="1">
              <a:off x="1723099"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D65B9C-18D4-1B42-8ADF-1F60CDA89AD5}"/>
                </a:ext>
              </a:extLst>
            </p:cNvPr>
            <p:cNvCxnSpPr/>
            <p:nvPr/>
          </p:nvCxnSpPr>
          <p:spPr>
            <a:xfrm flipV="1">
              <a:off x="2970010" y="3094827"/>
              <a:ext cx="0" cy="668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B1960E-FAAE-8449-89CB-B705F15B7FDA}"/>
                </a:ext>
              </a:extLst>
            </p:cNvPr>
            <p:cNvCxnSpPr>
              <a:cxnSpLocks/>
            </p:cNvCxnSpPr>
            <p:nvPr/>
          </p:nvCxnSpPr>
          <p:spPr>
            <a:xfrm>
              <a:off x="1723099" y="3462962"/>
              <a:ext cx="1246911"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1C302B4-C313-6649-B6E8-EC17EF2D7A62}"/>
                </a:ext>
              </a:extLst>
            </p:cNvPr>
            <p:cNvCxnSpPr>
              <a:cxnSpLocks/>
            </p:cNvCxnSpPr>
            <p:nvPr/>
          </p:nvCxnSpPr>
          <p:spPr>
            <a:xfrm rot="10800000">
              <a:off x="262437" y="3382991"/>
              <a:ext cx="773875" cy="140858"/>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1662C726-4AC2-D348-9901-2BD8FD37A6EC}"/>
                </a:ext>
              </a:extLst>
            </p:cNvPr>
            <p:cNvSpPr txBox="1"/>
            <p:nvPr/>
          </p:nvSpPr>
          <p:spPr>
            <a:xfrm>
              <a:off x="-392268" y="3094382"/>
              <a:ext cx="15649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activation</a:t>
              </a:r>
            </a:p>
          </p:txBody>
        </p:sp>
      </p:grpSp>
      <p:grpSp>
        <p:nvGrpSpPr>
          <p:cNvPr id="113" name="Delayed1">
            <a:extLst>
              <a:ext uri="{FF2B5EF4-FFF2-40B4-BE49-F238E27FC236}">
                <a16:creationId xmlns:a16="http://schemas.microsoft.com/office/drawing/2014/main" id="{94B3F4E9-7FF8-804C-8BD6-37AB70051B55}"/>
              </a:ext>
            </a:extLst>
          </p:cNvPr>
          <p:cNvGrpSpPr/>
          <p:nvPr/>
        </p:nvGrpSpPr>
        <p:grpSpPr>
          <a:xfrm>
            <a:off x="3428513" y="3469599"/>
            <a:ext cx="899586" cy="951836"/>
            <a:chOff x="2976876" y="3094827"/>
            <a:chExt cx="899586" cy="951836"/>
          </a:xfrm>
        </p:grpSpPr>
        <p:cxnSp>
          <p:nvCxnSpPr>
            <p:cNvPr id="30" name="Straight Arrow Connector 29">
              <a:extLst>
                <a:ext uri="{FF2B5EF4-FFF2-40B4-BE49-F238E27FC236}">
                  <a16:creationId xmlns:a16="http://schemas.microsoft.com/office/drawing/2014/main" id="{986D30B2-9C27-C946-B7C1-EFACD8343C56}"/>
                </a:ext>
              </a:extLst>
            </p:cNvPr>
            <p:cNvCxnSpPr/>
            <p:nvPr/>
          </p:nvCxnSpPr>
          <p:spPr>
            <a:xfrm flipV="1">
              <a:off x="3873847" y="3094827"/>
              <a:ext cx="0" cy="6685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tdelay">
              <a:extLst>
                <a:ext uri="{FF2B5EF4-FFF2-40B4-BE49-F238E27FC236}">
                  <a16:creationId xmlns:a16="http://schemas.microsoft.com/office/drawing/2014/main" id="{18AC057E-77D7-4E4C-A678-7787AE19F45D}"/>
                </a:ext>
              </a:extLst>
            </p:cNvPr>
            <p:cNvGrpSpPr/>
            <p:nvPr/>
          </p:nvGrpSpPr>
          <p:grpSpPr>
            <a:xfrm>
              <a:off x="2976876" y="3708109"/>
              <a:ext cx="899586" cy="338554"/>
              <a:chOff x="2650470" y="3695589"/>
              <a:chExt cx="899586" cy="338554"/>
            </a:xfrm>
          </p:grpSpPr>
          <p:cxnSp>
            <p:nvCxnSpPr>
              <p:cNvPr id="40" name="Straight Connector 39">
                <a:extLst>
                  <a:ext uri="{FF2B5EF4-FFF2-40B4-BE49-F238E27FC236}">
                    <a16:creationId xmlns:a16="http://schemas.microsoft.com/office/drawing/2014/main" id="{17F4DAAC-B18B-A54D-86CE-15E7B8AA42E3}"/>
                  </a:ext>
                </a:extLst>
              </p:cNvPr>
              <p:cNvCxnSpPr>
                <a:cxnSpLocks/>
              </p:cNvCxnSpPr>
              <p:nvPr/>
            </p:nvCxnSpPr>
            <p:spPr>
              <a:xfrm>
                <a:off x="3544843" y="3750892"/>
                <a:ext cx="0" cy="2813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DC3C8FF7-4A10-874E-BFD7-64185348DA31}"/>
                  </a:ext>
                </a:extLst>
              </p:cNvPr>
              <p:cNvGrpSpPr/>
              <p:nvPr/>
            </p:nvGrpSpPr>
            <p:grpSpPr>
              <a:xfrm>
                <a:off x="2650470" y="3695589"/>
                <a:ext cx="899586" cy="338554"/>
                <a:chOff x="2650470" y="3695589"/>
                <a:chExt cx="899586" cy="338554"/>
              </a:xfrm>
            </p:grpSpPr>
            <p:cxnSp>
              <p:nvCxnSpPr>
                <p:cNvPr id="46" name="Straight Arrow Connector 45">
                  <a:extLst>
                    <a:ext uri="{FF2B5EF4-FFF2-40B4-BE49-F238E27FC236}">
                      <a16:creationId xmlns:a16="http://schemas.microsoft.com/office/drawing/2014/main" id="{83BA8642-5180-8240-A2C6-84F6971A3A8E}"/>
                    </a:ext>
                  </a:extLst>
                </p:cNvPr>
                <p:cNvCxnSpPr>
                  <a:cxnSpLocks/>
                </p:cNvCxnSpPr>
                <p:nvPr/>
              </p:nvCxnSpPr>
              <p:spPr>
                <a:xfrm>
                  <a:off x="2650470" y="3880255"/>
                  <a:ext cx="899586"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C60116E-BE46-5946-89B0-6A8F8E9A351C}"/>
                    </a:ext>
                  </a:extLst>
                </p:cNvPr>
                <p:cNvSpPr/>
                <p:nvPr/>
              </p:nvSpPr>
              <p:spPr>
                <a:xfrm>
                  <a:off x="2887507" y="3798332"/>
                  <a:ext cx="425513" cy="199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E9B497B4-4BCB-4840-B3F4-ADD2DBDB33C9}"/>
                    </a:ext>
                  </a:extLst>
                </p:cNvPr>
                <p:cNvSpPr txBox="1"/>
                <p:nvPr/>
              </p:nvSpPr>
              <p:spPr>
                <a:xfrm>
                  <a:off x="2806639" y="3695589"/>
                  <a:ext cx="7329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6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Delay</a:t>
                  </a:r>
                  <a:endParaRPr kumimoji="0" lang="en-US" sz="16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grpSp>
      </p:grpSp>
      <p:grpSp>
        <p:nvGrpSpPr>
          <p:cNvPr id="117" name="Delayed3">
            <a:extLst>
              <a:ext uri="{FF2B5EF4-FFF2-40B4-BE49-F238E27FC236}">
                <a16:creationId xmlns:a16="http://schemas.microsoft.com/office/drawing/2014/main" id="{EC0075E4-FCD9-FD44-97A6-C5D49683AAFB}"/>
              </a:ext>
            </a:extLst>
          </p:cNvPr>
          <p:cNvGrpSpPr/>
          <p:nvPr/>
        </p:nvGrpSpPr>
        <p:grpSpPr>
          <a:xfrm>
            <a:off x="5227930" y="3469599"/>
            <a:ext cx="899586" cy="949894"/>
            <a:chOff x="4776293" y="3094827"/>
            <a:chExt cx="899586" cy="949894"/>
          </a:xfrm>
        </p:grpSpPr>
        <p:cxnSp>
          <p:nvCxnSpPr>
            <p:cNvPr id="32" name="Straight Arrow Connector 31">
              <a:extLst>
                <a:ext uri="{FF2B5EF4-FFF2-40B4-BE49-F238E27FC236}">
                  <a16:creationId xmlns:a16="http://schemas.microsoft.com/office/drawing/2014/main" id="{C7912EB0-B3E8-944F-BBCB-48F33C045EDD}"/>
                </a:ext>
              </a:extLst>
            </p:cNvPr>
            <p:cNvCxnSpPr/>
            <p:nvPr/>
          </p:nvCxnSpPr>
          <p:spPr>
            <a:xfrm flipV="1">
              <a:off x="5655870" y="3094827"/>
              <a:ext cx="0" cy="6685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tdelay">
              <a:extLst>
                <a:ext uri="{FF2B5EF4-FFF2-40B4-BE49-F238E27FC236}">
                  <a16:creationId xmlns:a16="http://schemas.microsoft.com/office/drawing/2014/main" id="{FF90E915-0234-2E49-81A9-306903EB2486}"/>
                </a:ext>
              </a:extLst>
            </p:cNvPr>
            <p:cNvGrpSpPr/>
            <p:nvPr/>
          </p:nvGrpSpPr>
          <p:grpSpPr>
            <a:xfrm>
              <a:off x="4776293" y="3706167"/>
              <a:ext cx="899586" cy="338554"/>
              <a:chOff x="2650470" y="3695589"/>
              <a:chExt cx="899586" cy="338554"/>
            </a:xfrm>
          </p:grpSpPr>
          <p:cxnSp>
            <p:nvCxnSpPr>
              <p:cNvPr id="60" name="Straight Connector 59">
                <a:extLst>
                  <a:ext uri="{FF2B5EF4-FFF2-40B4-BE49-F238E27FC236}">
                    <a16:creationId xmlns:a16="http://schemas.microsoft.com/office/drawing/2014/main" id="{0AA2E9EB-185E-FB40-A6A2-D04CF50ACF14}"/>
                  </a:ext>
                </a:extLst>
              </p:cNvPr>
              <p:cNvCxnSpPr>
                <a:cxnSpLocks/>
              </p:cNvCxnSpPr>
              <p:nvPr/>
            </p:nvCxnSpPr>
            <p:spPr>
              <a:xfrm>
                <a:off x="3539631" y="3752834"/>
                <a:ext cx="0" cy="2808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0F324AC-5270-E249-BF41-C4FA4662046E}"/>
                  </a:ext>
                </a:extLst>
              </p:cNvPr>
              <p:cNvGrpSpPr/>
              <p:nvPr/>
            </p:nvGrpSpPr>
            <p:grpSpPr>
              <a:xfrm>
                <a:off x="2650470" y="3695589"/>
                <a:ext cx="899586" cy="338554"/>
                <a:chOff x="2650470" y="3695589"/>
                <a:chExt cx="899586" cy="338554"/>
              </a:xfrm>
            </p:grpSpPr>
            <p:cxnSp>
              <p:nvCxnSpPr>
                <p:cNvPr id="62" name="Straight Arrow Connector 61">
                  <a:extLst>
                    <a:ext uri="{FF2B5EF4-FFF2-40B4-BE49-F238E27FC236}">
                      <a16:creationId xmlns:a16="http://schemas.microsoft.com/office/drawing/2014/main" id="{DECC8088-FFA4-4846-B537-575AB8E56312}"/>
                    </a:ext>
                  </a:extLst>
                </p:cNvPr>
                <p:cNvCxnSpPr>
                  <a:cxnSpLocks/>
                </p:cNvCxnSpPr>
                <p:nvPr/>
              </p:nvCxnSpPr>
              <p:spPr>
                <a:xfrm>
                  <a:off x="2650470" y="3880255"/>
                  <a:ext cx="899586"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40A6E78-303E-5D45-8EB5-FA050281B474}"/>
                    </a:ext>
                  </a:extLst>
                </p:cNvPr>
                <p:cNvSpPr/>
                <p:nvPr/>
              </p:nvSpPr>
              <p:spPr>
                <a:xfrm>
                  <a:off x="2887507" y="3798332"/>
                  <a:ext cx="425513" cy="199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FCED4963-46B4-804E-AB0C-292FA8A944E1}"/>
                    </a:ext>
                  </a:extLst>
                </p:cNvPr>
                <p:cNvSpPr txBox="1"/>
                <p:nvPr/>
              </p:nvSpPr>
              <p:spPr>
                <a:xfrm>
                  <a:off x="2806639" y="3695589"/>
                  <a:ext cx="7329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6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Delay</a:t>
                  </a:r>
                  <a:endParaRPr kumimoji="0" lang="en-US" sz="16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grpSp>
      </p:grpSp>
      <p:grpSp>
        <p:nvGrpSpPr>
          <p:cNvPr id="119" name="ncbf">
            <a:extLst>
              <a:ext uri="{FF2B5EF4-FFF2-40B4-BE49-F238E27FC236}">
                <a16:creationId xmlns:a16="http://schemas.microsoft.com/office/drawing/2014/main" id="{149ECB20-8B5F-8248-863B-EB33C748355A}"/>
              </a:ext>
            </a:extLst>
          </p:cNvPr>
          <p:cNvGrpSpPr/>
          <p:nvPr/>
        </p:nvGrpSpPr>
        <p:grpSpPr>
          <a:xfrm>
            <a:off x="1473371" y="2520210"/>
            <a:ext cx="6457090" cy="505943"/>
            <a:chOff x="1021734" y="2438659"/>
            <a:chExt cx="6457090" cy="505943"/>
          </a:xfrm>
        </p:grpSpPr>
        <p:sp>
          <p:nvSpPr>
            <p:cNvPr id="107" name="Right Brace 106">
              <a:extLst>
                <a:ext uri="{FF2B5EF4-FFF2-40B4-BE49-F238E27FC236}">
                  <a16:creationId xmlns:a16="http://schemas.microsoft.com/office/drawing/2014/main" id="{88CFAB83-8E42-2842-A75A-F169843B1CE4}"/>
                </a:ext>
              </a:extLst>
            </p:cNvPr>
            <p:cNvSpPr/>
            <p:nvPr/>
          </p:nvSpPr>
          <p:spPr>
            <a:xfrm rot="16200000">
              <a:off x="4149439" y="-384782"/>
              <a:ext cx="201679" cy="6457090"/>
            </a:xfrm>
            <a:prstGeom prst="rightBrace">
              <a:avLst>
                <a:gd name="adj1" fmla="val 8333"/>
                <a:gd name="adj2" fmla="val 5021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5550321C-9280-8F47-BA24-2CDDC29F813C}"/>
                </a:ext>
              </a:extLst>
            </p:cNvPr>
            <p:cNvSpPr/>
            <p:nvPr/>
          </p:nvSpPr>
          <p:spPr>
            <a:xfrm>
              <a:off x="3122084" y="2438659"/>
              <a:ext cx="22563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CBF</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row activations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1" name="RBHB">
            <a:extLst>
              <a:ext uri="{FF2B5EF4-FFF2-40B4-BE49-F238E27FC236}">
                <a16:creationId xmlns:a16="http://schemas.microsoft.com/office/drawing/2014/main" id="{A3B37DB1-83E0-2B4E-ABAD-B99AEE9AE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689" y="1288688"/>
            <a:ext cx="3055924" cy="1334276"/>
          </a:xfrm>
          <a:prstGeom prst="rect">
            <a:avLst/>
          </a:prstGeom>
        </p:spPr>
      </p:pic>
      <p:pic>
        <p:nvPicPr>
          <p:cNvPr id="73" name="RBHB_INT">
            <a:extLst>
              <a:ext uri="{FF2B5EF4-FFF2-40B4-BE49-F238E27FC236}">
                <a16:creationId xmlns:a16="http://schemas.microsoft.com/office/drawing/2014/main" id="{AC2FFD39-A874-5B4E-986B-7DC91C700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5421" y="1422661"/>
            <a:ext cx="2962703" cy="1069629"/>
          </a:xfrm>
          <a:prstGeom prst="rect">
            <a:avLst/>
          </a:prstGeom>
        </p:spPr>
      </p:pic>
      <p:grpSp>
        <p:nvGrpSpPr>
          <p:cNvPr id="76" name="Group 75">
            <a:extLst>
              <a:ext uri="{FF2B5EF4-FFF2-40B4-BE49-F238E27FC236}">
                <a16:creationId xmlns:a16="http://schemas.microsoft.com/office/drawing/2014/main" id="{D3EE65DC-3C47-E846-B593-ADB65C6F49B7}"/>
              </a:ext>
            </a:extLst>
          </p:cNvPr>
          <p:cNvGrpSpPr/>
          <p:nvPr/>
        </p:nvGrpSpPr>
        <p:grpSpPr>
          <a:xfrm>
            <a:off x="348631" y="1991950"/>
            <a:ext cx="3846851" cy="584775"/>
            <a:chOff x="2656605" y="2989403"/>
            <a:chExt cx="3846851" cy="584775"/>
          </a:xfrm>
        </p:grpSpPr>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960F2B1-35E6-7D41-BE77-B8044E8165DB}"/>
                    </a:ext>
                  </a:extLst>
                </p:cNvPr>
                <p:cNvSpPr txBox="1"/>
                <p:nvPr/>
              </p:nvSpPr>
              <p:spPr>
                <a:xfrm>
                  <a:off x="2656605" y="3097125"/>
                  <a:ext cx="165709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type m:val="lin"/>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𝐶𝐵𝐹</m:t>
                                </m:r>
                              </m:sub>
                            </m:sSub>
                          </m:num>
                          <m:den>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𝐶𝐵𝐹</m:t>
                                </m:r>
                              </m:sub>
                            </m:sSub>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4960F2B1-35E6-7D41-BE77-B8044E8165DB}"/>
                    </a:ext>
                  </a:extLst>
                </p:cNvPr>
                <p:cNvSpPr txBox="1">
                  <a:spLocks noRot="1" noChangeAspect="1" noMove="1" noResize="1" noEditPoints="1" noAdjustHandles="1" noChangeArrowheads="1" noChangeShapeType="1" noTextEdit="1"/>
                </p:cNvSpPr>
                <p:nvPr/>
              </p:nvSpPr>
              <p:spPr>
                <a:xfrm>
                  <a:off x="2656605" y="3097125"/>
                  <a:ext cx="1657096" cy="369332"/>
                </a:xfrm>
                <a:prstGeom prst="rect">
                  <a:avLst/>
                </a:prstGeom>
                <a:blipFill>
                  <a:blip r:embed="rId5"/>
                  <a:stretch>
                    <a:fillRect t="-166667" b="-2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3FC44190-B86A-CC44-B1EE-0F0F4BA5FDE9}"/>
                    </a:ext>
                  </a:extLst>
                </p:cNvPr>
                <p:cNvSpPr/>
                <p:nvPr/>
              </p:nvSpPr>
              <p:spPr>
                <a:xfrm>
                  <a:off x="4757465" y="3041352"/>
                  <a:ext cx="174599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type m:val="lin"/>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𝑅𝐻</m:t>
                                </m:r>
                              </m:sub>
                            </m:sSub>
                          </m:num>
                          <m:den>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𝑅𝐸𝐹𝑊</m:t>
                                </m:r>
                              </m:sub>
                            </m:sSub>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8" name="Rectangle 77">
                  <a:extLst>
                    <a:ext uri="{FF2B5EF4-FFF2-40B4-BE49-F238E27FC236}">
                      <a16:creationId xmlns:a16="http://schemas.microsoft.com/office/drawing/2014/main" id="{3FC44190-B86A-CC44-B1EE-0F0F4BA5FDE9}"/>
                    </a:ext>
                  </a:extLst>
                </p:cNvPr>
                <p:cNvSpPr>
                  <a:spLocks noRot="1" noChangeAspect="1" noMove="1" noResize="1" noEditPoints="1" noAdjustHandles="1" noChangeArrowheads="1" noChangeShapeType="1" noTextEdit="1"/>
                </p:cNvSpPr>
                <p:nvPr/>
              </p:nvSpPr>
              <p:spPr>
                <a:xfrm>
                  <a:off x="4757465" y="3041352"/>
                  <a:ext cx="1745991" cy="461665"/>
                </a:xfrm>
                <a:prstGeom prst="rect">
                  <a:avLst/>
                </a:prstGeom>
                <a:blipFill>
                  <a:blip r:embed="rId6"/>
                  <a:stretch>
                    <a:fillRect t="-121053"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0458B5FB-6C53-554B-B745-AEA7EFF60D03}"/>
                    </a:ext>
                  </a:extLst>
                </p:cNvPr>
                <p:cNvSpPr/>
                <p:nvPr/>
              </p:nvSpPr>
              <p:spPr>
                <a:xfrm>
                  <a:off x="4100502" y="2989403"/>
                  <a:ext cx="84995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Rectangle 79">
                  <a:extLst>
                    <a:ext uri="{FF2B5EF4-FFF2-40B4-BE49-F238E27FC236}">
                      <a16:creationId xmlns:a16="http://schemas.microsoft.com/office/drawing/2014/main" id="{0458B5FB-6C53-554B-B745-AEA7EFF60D03}"/>
                    </a:ext>
                  </a:extLst>
                </p:cNvPr>
                <p:cNvSpPr>
                  <a:spLocks noRot="1" noChangeAspect="1" noMove="1" noResize="1" noEditPoints="1" noAdjustHandles="1" noChangeArrowheads="1" noChangeShapeType="1" noTextEdit="1"/>
                </p:cNvSpPr>
                <p:nvPr/>
              </p:nvSpPr>
              <p:spPr>
                <a:xfrm>
                  <a:off x="4100502" y="2989403"/>
                  <a:ext cx="849951" cy="584775"/>
                </a:xfrm>
                <a:prstGeom prst="rect">
                  <a:avLst/>
                </a:prstGeom>
                <a:blipFill>
                  <a:blip r:embed="rId7"/>
                  <a:stretch>
                    <a:fillRect/>
                  </a:stretch>
                </a:blipFill>
              </p:spPr>
              <p:txBody>
                <a:bodyPr/>
                <a:lstStyle/>
                <a:p>
                  <a:r>
                    <a:rPr lang="en-US">
                      <a:noFill/>
                    </a:rPr>
                    <a:t> </a:t>
                  </a:r>
                </a:p>
              </p:txBody>
            </p:sp>
          </mc:Fallback>
        </mc:AlternateContent>
      </p:grpSp>
      <p:sp>
        <p:nvSpPr>
          <p:cNvPr id="109" name="Rectangle 108">
            <a:extLst>
              <a:ext uri="{FF2B5EF4-FFF2-40B4-BE49-F238E27FC236}">
                <a16:creationId xmlns:a16="http://schemas.microsoft.com/office/drawing/2014/main" id="{B4D535CE-4524-F644-8531-325B8E8A8642}"/>
              </a:ext>
            </a:extLst>
          </p:cNvPr>
          <p:cNvSpPr/>
          <p:nvPr/>
        </p:nvSpPr>
        <p:spPr>
          <a:xfrm>
            <a:off x="5895859" y="5262185"/>
            <a:ext cx="489613" cy="3131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8C8103D9-BF05-F342-8F19-D529139FCC28}"/>
              </a:ext>
            </a:extLst>
          </p:cNvPr>
          <p:cNvSpPr/>
          <p:nvPr/>
        </p:nvSpPr>
        <p:spPr>
          <a:xfrm>
            <a:off x="7365082" y="5488695"/>
            <a:ext cx="1139160" cy="33336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A877239-5A1E-4E4D-BFB8-5D34E94A05C0}"/>
              </a:ext>
            </a:extLst>
          </p:cNvPr>
          <p:cNvSpPr/>
          <p:nvPr/>
        </p:nvSpPr>
        <p:spPr>
          <a:xfrm>
            <a:off x="6746831" y="5042140"/>
            <a:ext cx="2278319" cy="33336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 name="Delay2">
            <a:extLst>
              <a:ext uri="{FF2B5EF4-FFF2-40B4-BE49-F238E27FC236}">
                <a16:creationId xmlns:a16="http://schemas.microsoft.com/office/drawing/2014/main" id="{A4FB8F75-720A-604C-9B18-30B7296C139C}"/>
              </a:ext>
            </a:extLst>
          </p:cNvPr>
          <p:cNvGrpSpPr/>
          <p:nvPr/>
        </p:nvGrpSpPr>
        <p:grpSpPr>
          <a:xfrm>
            <a:off x="4332470" y="3469599"/>
            <a:ext cx="907121" cy="951395"/>
            <a:chOff x="4332470" y="3862219"/>
            <a:chExt cx="907121" cy="951395"/>
          </a:xfrm>
        </p:grpSpPr>
        <p:sp>
          <p:nvSpPr>
            <p:cNvPr id="123" name="Rectangle 122">
              <a:extLst>
                <a:ext uri="{FF2B5EF4-FFF2-40B4-BE49-F238E27FC236}">
                  <a16:creationId xmlns:a16="http://schemas.microsoft.com/office/drawing/2014/main" id="{5CA81B68-FA61-9744-AF94-DAE30A88CD36}"/>
                </a:ext>
              </a:extLst>
            </p:cNvPr>
            <p:cNvSpPr/>
            <p:nvPr/>
          </p:nvSpPr>
          <p:spPr>
            <a:xfrm>
              <a:off x="4332470" y="4552066"/>
              <a:ext cx="892845" cy="2600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767C4FFE-A9C2-3C4C-8508-29F1B14B730E}"/>
                </a:ext>
              </a:extLst>
            </p:cNvPr>
            <p:cNvCxnSpPr/>
            <p:nvPr/>
          </p:nvCxnSpPr>
          <p:spPr>
            <a:xfrm flipV="1">
              <a:off x="5229321" y="3862219"/>
              <a:ext cx="0" cy="6685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tdelay">
              <a:extLst>
                <a:ext uri="{FF2B5EF4-FFF2-40B4-BE49-F238E27FC236}">
                  <a16:creationId xmlns:a16="http://schemas.microsoft.com/office/drawing/2014/main" id="{3B3677BD-86F9-DB48-A603-D46291C5E699}"/>
                </a:ext>
              </a:extLst>
            </p:cNvPr>
            <p:cNvGrpSpPr/>
            <p:nvPr/>
          </p:nvGrpSpPr>
          <p:grpSpPr>
            <a:xfrm>
              <a:off x="4340005" y="4475060"/>
              <a:ext cx="899586" cy="338554"/>
              <a:chOff x="2650470" y="3695589"/>
              <a:chExt cx="899586" cy="338554"/>
            </a:xfrm>
          </p:grpSpPr>
          <p:cxnSp>
            <p:nvCxnSpPr>
              <p:cNvPr id="54" name="Straight Connector 53">
                <a:extLst>
                  <a:ext uri="{FF2B5EF4-FFF2-40B4-BE49-F238E27FC236}">
                    <a16:creationId xmlns:a16="http://schemas.microsoft.com/office/drawing/2014/main" id="{BF0489B4-A3DA-414F-A6F7-11BA29FB13E4}"/>
                  </a:ext>
                </a:extLst>
              </p:cNvPr>
              <p:cNvCxnSpPr>
                <a:cxnSpLocks/>
              </p:cNvCxnSpPr>
              <p:nvPr/>
            </p:nvCxnSpPr>
            <p:spPr>
              <a:xfrm>
                <a:off x="3544843" y="3751333"/>
                <a:ext cx="0" cy="2808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D26F995-B5E7-6047-9EC7-0F5C47609DD3}"/>
                  </a:ext>
                </a:extLst>
              </p:cNvPr>
              <p:cNvGrpSpPr/>
              <p:nvPr/>
            </p:nvGrpSpPr>
            <p:grpSpPr>
              <a:xfrm>
                <a:off x="2650470" y="3695589"/>
                <a:ext cx="899586" cy="338554"/>
                <a:chOff x="2650470" y="3695589"/>
                <a:chExt cx="899586" cy="338554"/>
              </a:xfrm>
            </p:grpSpPr>
            <p:cxnSp>
              <p:nvCxnSpPr>
                <p:cNvPr id="56" name="Straight Arrow Connector 55">
                  <a:extLst>
                    <a:ext uri="{FF2B5EF4-FFF2-40B4-BE49-F238E27FC236}">
                      <a16:creationId xmlns:a16="http://schemas.microsoft.com/office/drawing/2014/main" id="{9044A35E-F008-AA42-9CE6-1E843663E033}"/>
                    </a:ext>
                  </a:extLst>
                </p:cNvPr>
                <p:cNvCxnSpPr>
                  <a:cxnSpLocks/>
                </p:cNvCxnSpPr>
                <p:nvPr/>
              </p:nvCxnSpPr>
              <p:spPr>
                <a:xfrm>
                  <a:off x="2650470" y="3880255"/>
                  <a:ext cx="899586"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08DB89A-41B0-6147-9AE7-369CC4E406E1}"/>
                    </a:ext>
                  </a:extLst>
                </p:cNvPr>
                <p:cNvSpPr/>
                <p:nvPr/>
              </p:nvSpPr>
              <p:spPr>
                <a:xfrm>
                  <a:off x="2887507" y="3798332"/>
                  <a:ext cx="425513" cy="19917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357FFC2C-B340-E747-90D5-359AD4A1FC32}"/>
                    </a:ext>
                  </a:extLst>
                </p:cNvPr>
                <p:cNvSpPr txBox="1"/>
                <p:nvPr/>
              </p:nvSpPr>
              <p:spPr>
                <a:xfrm>
                  <a:off x="2806639" y="3695589"/>
                  <a:ext cx="7329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6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Delay</a:t>
                  </a:r>
                  <a:endParaRPr kumimoji="0" lang="en-US" sz="16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gr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07BF573-B311-4E48-A8A1-BF2C3A8FD1E9}"/>
                  </a:ext>
                </a:extLst>
              </p:cNvPr>
              <p:cNvSpPr txBox="1"/>
              <p:nvPr/>
            </p:nvSpPr>
            <p:spPr>
              <a:xfrm>
                <a:off x="6746830" y="5015762"/>
                <a:ext cx="2323701" cy="8071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𝐶𝐵𝐹</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𝑅𝐶</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𝐵𝐿</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𝐷𝑒𝑙𝑎𝑦</m:t>
                              </m:r>
                            </m:sub>
                          </m:sSub>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207BF573-B311-4E48-A8A1-BF2C3A8FD1E9}"/>
                  </a:ext>
                </a:extLst>
              </p:cNvPr>
              <p:cNvSpPr txBox="1">
                <a:spLocks noRot="1" noChangeAspect="1" noMove="1" noResize="1" noEditPoints="1" noAdjustHandles="1" noChangeArrowheads="1" noChangeShapeType="1" noTextEdit="1"/>
              </p:cNvSpPr>
              <p:nvPr/>
            </p:nvSpPr>
            <p:spPr>
              <a:xfrm>
                <a:off x="6746830" y="5015762"/>
                <a:ext cx="2323701" cy="807144"/>
              </a:xfrm>
              <a:prstGeom prst="rect">
                <a:avLst/>
              </a:prstGeom>
              <a:blipFill>
                <a:blip r:embed="rId8"/>
                <a:stretch>
                  <a:fillRect l="-3804" t="-3125" r="-5435" b="-10938"/>
                </a:stretch>
              </a:blipFill>
            </p:spPr>
            <p:txBody>
              <a:bodyPr/>
              <a:lstStyle/>
              <a:p>
                <a:r>
                  <a:rPr lang="en-US">
                    <a:noFill/>
                  </a:rPr>
                  <a:t> </a:t>
                </a:r>
              </a:p>
            </p:txBody>
          </p:sp>
        </mc:Fallback>
      </mc:AlternateContent>
      <p:grpSp>
        <p:nvGrpSpPr>
          <p:cNvPr id="99" name="tCBF">
            <a:extLst>
              <a:ext uri="{FF2B5EF4-FFF2-40B4-BE49-F238E27FC236}">
                <a16:creationId xmlns:a16="http://schemas.microsoft.com/office/drawing/2014/main" id="{4401FC6B-7DED-E74B-8FE0-0CA6A2087249}"/>
              </a:ext>
            </a:extLst>
          </p:cNvPr>
          <p:cNvGrpSpPr/>
          <p:nvPr/>
        </p:nvGrpSpPr>
        <p:grpSpPr>
          <a:xfrm>
            <a:off x="1523573" y="4205870"/>
            <a:ext cx="6408427" cy="887930"/>
            <a:chOff x="1523573" y="4529233"/>
            <a:chExt cx="6408427" cy="887930"/>
          </a:xfrm>
        </p:grpSpPr>
        <p:cxnSp>
          <p:nvCxnSpPr>
            <p:cNvPr id="66" name="Straight Connector 65">
              <a:extLst>
                <a:ext uri="{FF2B5EF4-FFF2-40B4-BE49-F238E27FC236}">
                  <a16:creationId xmlns:a16="http://schemas.microsoft.com/office/drawing/2014/main" id="{576F7230-F806-0447-B561-FCB64725D78F}"/>
                </a:ext>
              </a:extLst>
            </p:cNvPr>
            <p:cNvCxnSpPr>
              <a:cxnSpLocks/>
            </p:cNvCxnSpPr>
            <p:nvPr/>
          </p:nvCxnSpPr>
          <p:spPr>
            <a:xfrm>
              <a:off x="7932000" y="4529233"/>
              <a:ext cx="0" cy="85007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874F2F1-8234-C849-9E41-1EAF5044F312}"/>
                </a:ext>
              </a:extLst>
            </p:cNvPr>
            <p:cNvCxnSpPr>
              <a:cxnSpLocks/>
            </p:cNvCxnSpPr>
            <p:nvPr/>
          </p:nvCxnSpPr>
          <p:spPr>
            <a:xfrm>
              <a:off x="1523573" y="4529233"/>
              <a:ext cx="0" cy="85007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0" name="tcbf">
              <a:extLst>
                <a:ext uri="{FF2B5EF4-FFF2-40B4-BE49-F238E27FC236}">
                  <a16:creationId xmlns:a16="http://schemas.microsoft.com/office/drawing/2014/main" id="{920CF5D9-3373-D049-9C23-C4A0D11E2949}"/>
                </a:ext>
              </a:extLst>
            </p:cNvPr>
            <p:cNvGrpSpPr/>
            <p:nvPr/>
          </p:nvGrpSpPr>
          <p:grpSpPr>
            <a:xfrm>
              <a:off x="1523573" y="5103813"/>
              <a:ext cx="6408427" cy="313350"/>
              <a:chOff x="1071936" y="3981242"/>
              <a:chExt cx="6408427" cy="313350"/>
            </a:xfrm>
          </p:grpSpPr>
          <p:cxnSp>
            <p:nvCxnSpPr>
              <p:cNvPr id="79" name="tcbf">
                <a:extLst>
                  <a:ext uri="{FF2B5EF4-FFF2-40B4-BE49-F238E27FC236}">
                    <a16:creationId xmlns:a16="http://schemas.microsoft.com/office/drawing/2014/main" id="{A2EE5B7A-62A3-7F43-B0E5-BC3FF42D9790}"/>
                  </a:ext>
                </a:extLst>
              </p:cNvPr>
              <p:cNvCxnSpPr>
                <a:cxnSpLocks/>
              </p:cNvCxnSpPr>
              <p:nvPr/>
            </p:nvCxnSpPr>
            <p:spPr>
              <a:xfrm>
                <a:off x="1071936" y="4139841"/>
                <a:ext cx="6408427"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5857C3F-720D-5841-AA94-044ECB0F30C1}"/>
                  </a:ext>
                </a:extLst>
              </p:cNvPr>
              <p:cNvSpPr txBox="1"/>
              <p:nvPr/>
            </p:nvSpPr>
            <p:spPr>
              <a:xfrm>
                <a:off x="3952257" y="3981242"/>
                <a:ext cx="596045" cy="313350"/>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CBF</a:t>
                </a:r>
                <a:endPar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grpSp>
      <p:grpSp>
        <p:nvGrpSpPr>
          <p:cNvPr id="121" name="timeline">
            <a:extLst>
              <a:ext uri="{FF2B5EF4-FFF2-40B4-BE49-F238E27FC236}">
                <a16:creationId xmlns:a16="http://schemas.microsoft.com/office/drawing/2014/main" id="{899DCF42-24F2-EB40-BE18-550DF16579A1}"/>
              </a:ext>
            </a:extLst>
          </p:cNvPr>
          <p:cNvGrpSpPr/>
          <p:nvPr/>
        </p:nvGrpSpPr>
        <p:grpSpPr>
          <a:xfrm>
            <a:off x="1487948" y="4112171"/>
            <a:ext cx="7071378" cy="369332"/>
            <a:chOff x="1036311" y="3737399"/>
            <a:chExt cx="7071378" cy="369332"/>
          </a:xfrm>
        </p:grpSpPr>
        <p:cxnSp>
          <p:nvCxnSpPr>
            <p:cNvPr id="5" name="Straight Arrow Connector 4">
              <a:extLst>
                <a:ext uri="{FF2B5EF4-FFF2-40B4-BE49-F238E27FC236}">
                  <a16:creationId xmlns:a16="http://schemas.microsoft.com/office/drawing/2014/main" id="{6E781A83-4918-ED4D-BCE7-502679DDF6C5}"/>
                </a:ext>
              </a:extLst>
            </p:cNvPr>
            <p:cNvCxnSpPr>
              <a:cxnSpLocks/>
            </p:cNvCxnSpPr>
            <p:nvPr/>
          </p:nvCxnSpPr>
          <p:spPr>
            <a:xfrm>
              <a:off x="1036311" y="3763412"/>
              <a:ext cx="67286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C38F75-6119-3E4F-972D-DA8D831EC64A}"/>
                </a:ext>
              </a:extLst>
            </p:cNvPr>
            <p:cNvSpPr txBox="1"/>
            <p:nvPr/>
          </p:nvSpPr>
          <p:spPr>
            <a:xfrm>
              <a:off x="7493418" y="3737399"/>
              <a:ext cx="6142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grpSp>
      <p:sp>
        <p:nvSpPr>
          <p:cNvPr id="43" name="ThrottleTimeHighlight">
            <a:extLst>
              <a:ext uri="{FF2B5EF4-FFF2-40B4-BE49-F238E27FC236}">
                <a16:creationId xmlns:a16="http://schemas.microsoft.com/office/drawing/2014/main" id="{72B1BA47-EE5F-894B-9E7C-3FE339047D52}"/>
              </a:ext>
            </a:extLst>
          </p:cNvPr>
          <p:cNvSpPr/>
          <p:nvPr/>
        </p:nvSpPr>
        <p:spPr>
          <a:xfrm>
            <a:off x="3421647" y="4481503"/>
            <a:ext cx="4493731" cy="33336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 name="DelayN">
            <a:extLst>
              <a:ext uri="{FF2B5EF4-FFF2-40B4-BE49-F238E27FC236}">
                <a16:creationId xmlns:a16="http://schemas.microsoft.com/office/drawing/2014/main" id="{8ED08B3F-79E2-C54D-BE83-CA8EBABD2567}"/>
              </a:ext>
            </a:extLst>
          </p:cNvPr>
          <p:cNvGrpSpPr/>
          <p:nvPr/>
        </p:nvGrpSpPr>
        <p:grpSpPr>
          <a:xfrm>
            <a:off x="6107507" y="3469599"/>
            <a:ext cx="1837533" cy="940394"/>
            <a:chOff x="6107507" y="3862219"/>
            <a:chExt cx="1837533" cy="940394"/>
          </a:xfrm>
        </p:grpSpPr>
        <p:cxnSp>
          <p:nvCxnSpPr>
            <p:cNvPr id="33" name="Straight Arrow Connector 32">
              <a:extLst>
                <a:ext uri="{FF2B5EF4-FFF2-40B4-BE49-F238E27FC236}">
                  <a16:creationId xmlns:a16="http://schemas.microsoft.com/office/drawing/2014/main" id="{757EAA1D-46C4-6A49-A08F-AA11AFF793C4}"/>
                </a:ext>
              </a:extLst>
            </p:cNvPr>
            <p:cNvCxnSpPr/>
            <p:nvPr/>
          </p:nvCxnSpPr>
          <p:spPr>
            <a:xfrm flipV="1">
              <a:off x="7936308" y="3862219"/>
              <a:ext cx="0" cy="6685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4EA602-6C03-A044-B3D0-8C963D24F7AC}"/>
                </a:ext>
              </a:extLst>
            </p:cNvPr>
            <p:cNvCxnSpPr>
              <a:cxnSpLocks/>
            </p:cNvCxnSpPr>
            <p:nvPr/>
          </p:nvCxnSpPr>
          <p:spPr>
            <a:xfrm>
              <a:off x="6107507" y="4230354"/>
              <a:ext cx="1828801"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9E36FDFE-6FE1-F849-9CE0-F3451975EF79}"/>
                </a:ext>
              </a:extLst>
            </p:cNvPr>
            <p:cNvGrpSpPr/>
            <p:nvPr/>
          </p:nvGrpSpPr>
          <p:grpSpPr>
            <a:xfrm>
              <a:off x="7045454" y="4464059"/>
              <a:ext cx="899586" cy="338554"/>
              <a:chOff x="2650470" y="3695589"/>
              <a:chExt cx="899586" cy="338554"/>
            </a:xfrm>
          </p:grpSpPr>
          <p:cxnSp>
            <p:nvCxnSpPr>
              <p:cNvPr id="68" name="Straight Arrow Connector 67">
                <a:extLst>
                  <a:ext uri="{FF2B5EF4-FFF2-40B4-BE49-F238E27FC236}">
                    <a16:creationId xmlns:a16="http://schemas.microsoft.com/office/drawing/2014/main" id="{6687E202-CD54-8E4B-B2F7-D9A51414694E}"/>
                  </a:ext>
                </a:extLst>
              </p:cNvPr>
              <p:cNvCxnSpPr>
                <a:cxnSpLocks/>
              </p:cNvCxnSpPr>
              <p:nvPr/>
            </p:nvCxnSpPr>
            <p:spPr>
              <a:xfrm>
                <a:off x="2650470" y="3880255"/>
                <a:ext cx="899586"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13E36496-CD58-274F-8960-63AA0A3EA5A4}"/>
                  </a:ext>
                </a:extLst>
              </p:cNvPr>
              <p:cNvSpPr/>
              <p:nvPr/>
            </p:nvSpPr>
            <p:spPr>
              <a:xfrm>
                <a:off x="2887507" y="3798332"/>
                <a:ext cx="425513" cy="199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74D91E79-FB2F-5144-82EC-F98B79D5A936}"/>
                  </a:ext>
                </a:extLst>
              </p:cNvPr>
              <p:cNvSpPr txBox="1"/>
              <p:nvPr/>
            </p:nvSpPr>
            <p:spPr>
              <a:xfrm>
                <a:off x="2806639" y="3695589"/>
                <a:ext cx="7329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6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Delay</a:t>
                </a:r>
                <a:endParaRPr kumimoji="0" lang="en-US" sz="16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grpSp>
        <p:cxnSp>
          <p:nvCxnSpPr>
            <p:cNvPr id="72" name="Straight Connector 71">
              <a:extLst>
                <a:ext uri="{FF2B5EF4-FFF2-40B4-BE49-F238E27FC236}">
                  <a16:creationId xmlns:a16="http://schemas.microsoft.com/office/drawing/2014/main" id="{BBD4E6D9-4240-FC4D-B04B-EE336B8B2535}"/>
                </a:ext>
              </a:extLst>
            </p:cNvPr>
            <p:cNvCxnSpPr>
              <a:cxnSpLocks/>
            </p:cNvCxnSpPr>
            <p:nvPr/>
          </p:nvCxnSpPr>
          <p:spPr>
            <a:xfrm flipV="1">
              <a:off x="6132728" y="4648725"/>
              <a:ext cx="912726" cy="800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0" name="tBurst">
            <a:extLst>
              <a:ext uri="{FF2B5EF4-FFF2-40B4-BE49-F238E27FC236}">
                <a16:creationId xmlns:a16="http://schemas.microsoft.com/office/drawing/2014/main" id="{3F56645A-BB3C-8944-AECD-5889DF242FCD}"/>
              </a:ext>
            </a:extLst>
          </p:cNvPr>
          <p:cNvGrpSpPr/>
          <p:nvPr/>
        </p:nvGrpSpPr>
        <p:grpSpPr>
          <a:xfrm>
            <a:off x="1527092" y="4162289"/>
            <a:ext cx="1901421" cy="652576"/>
            <a:chOff x="1527092" y="4554909"/>
            <a:chExt cx="1901421" cy="652576"/>
          </a:xfrm>
        </p:grpSpPr>
        <p:cxnSp>
          <p:nvCxnSpPr>
            <p:cNvPr id="44" name="Straight Arrow Connector 43">
              <a:extLst>
                <a:ext uri="{FF2B5EF4-FFF2-40B4-BE49-F238E27FC236}">
                  <a16:creationId xmlns:a16="http://schemas.microsoft.com/office/drawing/2014/main" id="{96C8BC23-C560-3B47-9EED-5632E042B89F}"/>
                </a:ext>
              </a:extLst>
            </p:cNvPr>
            <p:cNvCxnSpPr>
              <a:cxnSpLocks/>
            </p:cNvCxnSpPr>
            <p:nvPr/>
          </p:nvCxnSpPr>
          <p:spPr>
            <a:xfrm>
              <a:off x="1527092" y="5035733"/>
              <a:ext cx="1898074"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CFFD83D7-544C-2344-872F-7A5B93BEDF3B}"/>
                </a:ext>
              </a:extLst>
            </p:cNvPr>
            <p:cNvSpPr/>
            <p:nvPr/>
          </p:nvSpPr>
          <p:spPr>
            <a:xfrm>
              <a:off x="2053354" y="4946595"/>
              <a:ext cx="784225" cy="226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E36ECEF9-1736-B343-BA17-F1E8F82E21C1}"/>
                </a:ext>
              </a:extLst>
            </p:cNvPr>
            <p:cNvSpPr txBox="1"/>
            <p:nvPr/>
          </p:nvSpPr>
          <p:spPr>
            <a:xfrm>
              <a:off x="1958563" y="4838153"/>
              <a:ext cx="9749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x N</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BL</a:t>
              </a:r>
            </a:p>
          </p:txBody>
        </p:sp>
        <p:cxnSp>
          <p:nvCxnSpPr>
            <p:cNvPr id="87" name="Straight Connector 86">
              <a:extLst>
                <a:ext uri="{FF2B5EF4-FFF2-40B4-BE49-F238E27FC236}">
                  <a16:creationId xmlns:a16="http://schemas.microsoft.com/office/drawing/2014/main" id="{88006D36-D2EE-8E47-89B9-481B7E2F3DBB}"/>
                </a:ext>
              </a:extLst>
            </p:cNvPr>
            <p:cNvCxnSpPr>
              <a:cxnSpLocks/>
            </p:cNvCxnSpPr>
            <p:nvPr/>
          </p:nvCxnSpPr>
          <p:spPr>
            <a:xfrm>
              <a:off x="3428513" y="4554909"/>
              <a:ext cx="0" cy="62749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0" name="ThrottleTime">
            <a:extLst>
              <a:ext uri="{FF2B5EF4-FFF2-40B4-BE49-F238E27FC236}">
                <a16:creationId xmlns:a16="http://schemas.microsoft.com/office/drawing/2014/main" id="{D24E8ADE-7E3D-F643-8A14-57BC8CB933C9}"/>
              </a:ext>
            </a:extLst>
          </p:cNvPr>
          <p:cNvGrpSpPr/>
          <p:nvPr/>
        </p:nvGrpSpPr>
        <p:grpSpPr>
          <a:xfrm>
            <a:off x="3432792" y="4446376"/>
            <a:ext cx="4497669" cy="369332"/>
            <a:chOff x="1075455" y="3700468"/>
            <a:chExt cx="4497669" cy="369332"/>
          </a:xfrm>
        </p:grpSpPr>
        <p:cxnSp>
          <p:nvCxnSpPr>
            <p:cNvPr id="92" name="Straight Arrow Connector 91">
              <a:extLst>
                <a:ext uri="{FF2B5EF4-FFF2-40B4-BE49-F238E27FC236}">
                  <a16:creationId xmlns:a16="http://schemas.microsoft.com/office/drawing/2014/main" id="{0F45C262-1C33-3D4B-94D2-444CF4035A02}"/>
                </a:ext>
              </a:extLst>
            </p:cNvPr>
            <p:cNvCxnSpPr>
              <a:cxnSpLocks/>
            </p:cNvCxnSpPr>
            <p:nvPr/>
          </p:nvCxnSpPr>
          <p:spPr>
            <a:xfrm>
              <a:off x="1075455" y="3898048"/>
              <a:ext cx="4497669" cy="0"/>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55A4D93C-F02E-EA46-88F0-12CA0721A525}"/>
                </a:ext>
              </a:extLst>
            </p:cNvPr>
            <p:cNvSpPr/>
            <p:nvPr/>
          </p:nvSpPr>
          <p:spPr>
            <a:xfrm>
              <a:off x="2510887" y="3808910"/>
              <a:ext cx="1723683" cy="22631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AB6C589C-BB4B-4341-9A00-0BEC75287FFD}"/>
                </a:ext>
              </a:extLst>
            </p:cNvPr>
            <p:cNvSpPr txBox="1"/>
            <p:nvPr/>
          </p:nvSpPr>
          <p:spPr>
            <a:xfrm>
              <a:off x="2523940" y="3700468"/>
              <a:ext cx="18003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CBF</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 (</a:t>
              </a: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BL</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grpSp>
      <p:grpSp>
        <p:nvGrpSpPr>
          <p:cNvPr id="49" name="tRC">
            <a:extLst>
              <a:ext uri="{FF2B5EF4-FFF2-40B4-BE49-F238E27FC236}">
                <a16:creationId xmlns:a16="http://schemas.microsoft.com/office/drawing/2014/main" id="{F543FC44-4CDD-9342-AAA0-4612031A2C5F}"/>
              </a:ext>
            </a:extLst>
          </p:cNvPr>
          <p:cNvGrpSpPr/>
          <p:nvPr/>
        </p:nvGrpSpPr>
        <p:grpSpPr>
          <a:xfrm>
            <a:off x="1735351" y="4085853"/>
            <a:ext cx="1084266" cy="369332"/>
            <a:chOff x="1735351" y="4478473"/>
            <a:chExt cx="1084266" cy="369332"/>
          </a:xfrm>
        </p:grpSpPr>
        <p:cxnSp>
          <p:nvCxnSpPr>
            <p:cNvPr id="84" name="Straight Connector 83">
              <a:extLst>
                <a:ext uri="{FF2B5EF4-FFF2-40B4-BE49-F238E27FC236}">
                  <a16:creationId xmlns:a16="http://schemas.microsoft.com/office/drawing/2014/main" id="{E845B6CE-5BD7-9D43-B911-D17BE9E1C0E8}"/>
                </a:ext>
              </a:extLst>
            </p:cNvPr>
            <p:cNvCxnSpPr>
              <a:cxnSpLocks/>
            </p:cNvCxnSpPr>
            <p:nvPr/>
          </p:nvCxnSpPr>
          <p:spPr>
            <a:xfrm>
              <a:off x="2174736" y="4530295"/>
              <a:ext cx="0" cy="23568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6369796-9088-934F-9B06-0B743D544F06}"/>
                </a:ext>
              </a:extLst>
            </p:cNvPr>
            <p:cNvCxnSpPr>
              <a:cxnSpLocks/>
            </p:cNvCxnSpPr>
            <p:nvPr/>
          </p:nvCxnSpPr>
          <p:spPr>
            <a:xfrm>
              <a:off x="1958563" y="4546234"/>
              <a:ext cx="0" cy="21974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EBFE077-5B2F-8C4D-93AD-D4715FB9053E}"/>
                </a:ext>
              </a:extLst>
            </p:cNvPr>
            <p:cNvSpPr/>
            <p:nvPr/>
          </p:nvSpPr>
          <p:spPr>
            <a:xfrm>
              <a:off x="2371481" y="4478473"/>
              <a:ext cx="4481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1"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D8E91B18-369B-074C-BBB3-3B676E96E691}"/>
                </a:ext>
              </a:extLst>
            </p:cNvPr>
            <p:cNvCxnSpPr>
              <a:cxnSpLocks/>
            </p:cNvCxnSpPr>
            <p:nvPr/>
          </p:nvCxnSpPr>
          <p:spPr>
            <a:xfrm flipV="1">
              <a:off x="1735351" y="4657281"/>
              <a:ext cx="223212"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75DB371-763B-E249-8940-CEBA0938C738}"/>
                </a:ext>
              </a:extLst>
            </p:cNvPr>
            <p:cNvCxnSpPr>
              <a:cxnSpLocks/>
            </p:cNvCxnSpPr>
            <p:nvPr/>
          </p:nvCxnSpPr>
          <p:spPr>
            <a:xfrm flipH="1">
              <a:off x="2186610" y="4656106"/>
              <a:ext cx="223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NBL">
            <a:extLst>
              <a:ext uri="{FF2B5EF4-FFF2-40B4-BE49-F238E27FC236}">
                <a16:creationId xmlns:a16="http://schemas.microsoft.com/office/drawing/2014/main" id="{E8882BD7-1132-2C4D-AA7A-9B9BFA4F2390}"/>
              </a:ext>
            </a:extLst>
          </p:cNvPr>
          <p:cNvGrpSpPr/>
          <p:nvPr/>
        </p:nvGrpSpPr>
        <p:grpSpPr>
          <a:xfrm>
            <a:off x="1411366" y="3004434"/>
            <a:ext cx="2256387" cy="497195"/>
            <a:chOff x="1411366" y="3397054"/>
            <a:chExt cx="2256387" cy="497195"/>
          </a:xfrm>
        </p:grpSpPr>
        <p:sp>
          <p:nvSpPr>
            <p:cNvPr id="42" name="Rectangle 41">
              <a:extLst>
                <a:ext uri="{FF2B5EF4-FFF2-40B4-BE49-F238E27FC236}">
                  <a16:creationId xmlns:a16="http://schemas.microsoft.com/office/drawing/2014/main" id="{2FB536FF-E9A5-9E4E-ABBA-988AEEAEE677}"/>
                </a:ext>
              </a:extLst>
            </p:cNvPr>
            <p:cNvSpPr/>
            <p:nvPr/>
          </p:nvSpPr>
          <p:spPr>
            <a:xfrm>
              <a:off x="1460117" y="3418774"/>
              <a:ext cx="2027323" cy="3136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8D955AB0-CA16-7F4B-805E-D3FBED648497}"/>
                </a:ext>
              </a:extLst>
            </p:cNvPr>
            <p:cNvSpPr/>
            <p:nvPr/>
          </p:nvSpPr>
          <p:spPr>
            <a:xfrm>
              <a:off x="1411366" y="3397054"/>
              <a:ext cx="22563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a:t>
              </a:r>
              <a:r>
                <a:rPr kumimoji="0" lang="en-US" sz="1800" b="1"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BL</a:t>
              </a:r>
              <a:r>
                <a:rPr kumimoji="0" lang="en-US" sz="1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row activations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Right Brace 105">
              <a:extLst>
                <a:ext uri="{FF2B5EF4-FFF2-40B4-BE49-F238E27FC236}">
                  <a16:creationId xmlns:a16="http://schemas.microsoft.com/office/drawing/2014/main" id="{533E97B7-F9DE-D040-A772-FB18723B5449}"/>
                </a:ext>
              </a:extLst>
            </p:cNvPr>
            <p:cNvSpPr/>
            <p:nvPr/>
          </p:nvSpPr>
          <p:spPr>
            <a:xfrm rot="16200000">
              <a:off x="2345040" y="2791988"/>
              <a:ext cx="221978" cy="1982544"/>
            </a:xfrm>
            <a:prstGeom prst="rightBrace">
              <a:avLst>
                <a:gd name="adj1" fmla="val 8333"/>
                <a:gd name="adj2" fmla="val 5021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1" name="Group 130">
            <a:extLst>
              <a:ext uri="{FF2B5EF4-FFF2-40B4-BE49-F238E27FC236}">
                <a16:creationId xmlns:a16="http://schemas.microsoft.com/office/drawing/2014/main" id="{C17B33FC-94AB-E448-86D9-F6144885BD0B}"/>
              </a:ext>
            </a:extLst>
          </p:cNvPr>
          <p:cNvGrpSpPr/>
          <p:nvPr/>
        </p:nvGrpSpPr>
        <p:grpSpPr>
          <a:xfrm>
            <a:off x="4308862" y="3176808"/>
            <a:ext cx="3241428" cy="848006"/>
            <a:chOff x="4308862" y="3569428"/>
            <a:chExt cx="3241428" cy="848006"/>
          </a:xfrm>
        </p:grpSpPr>
        <p:cxnSp>
          <p:nvCxnSpPr>
            <p:cNvPr id="105" name="Curved Connector 104">
              <a:extLst>
                <a:ext uri="{FF2B5EF4-FFF2-40B4-BE49-F238E27FC236}">
                  <a16:creationId xmlns:a16="http://schemas.microsoft.com/office/drawing/2014/main" id="{FCD3ED61-AD0C-294F-B262-D20EB257D0A9}"/>
                </a:ext>
              </a:extLst>
            </p:cNvPr>
            <p:cNvCxnSpPr>
              <a:cxnSpLocks/>
              <a:endCxn id="126" idx="1"/>
            </p:cNvCxnSpPr>
            <p:nvPr/>
          </p:nvCxnSpPr>
          <p:spPr>
            <a:xfrm flipV="1">
              <a:off x="4308862" y="3755998"/>
              <a:ext cx="691077" cy="661436"/>
            </a:xfrm>
            <a:prstGeom prst="curved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27AD6B2B-9FEC-B348-A1DB-92D9DDAA71BB}"/>
                </a:ext>
              </a:extLst>
            </p:cNvPr>
            <p:cNvSpPr txBox="1"/>
            <p:nvPr/>
          </p:nvSpPr>
          <p:spPr>
            <a:xfrm>
              <a:off x="4999939" y="3569428"/>
              <a:ext cx="2550351" cy="3731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Blacklisted row activation</a:t>
              </a:r>
            </a:p>
          </p:txBody>
        </p:sp>
      </p:grpSp>
      <p:sp>
        <p:nvSpPr>
          <p:cNvPr id="138" name="Oval 137">
            <a:extLst>
              <a:ext uri="{FF2B5EF4-FFF2-40B4-BE49-F238E27FC236}">
                <a16:creationId xmlns:a16="http://schemas.microsoft.com/office/drawing/2014/main" id="{B5C2CA9F-87C3-AF46-B29B-9FBDD6CD9575}"/>
              </a:ext>
            </a:extLst>
          </p:cNvPr>
          <p:cNvSpPr/>
          <p:nvPr/>
        </p:nvSpPr>
        <p:spPr>
          <a:xfrm>
            <a:off x="3533550" y="2520210"/>
            <a:ext cx="661932" cy="405104"/>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0" name="Curved Connector 139">
            <a:extLst>
              <a:ext uri="{FF2B5EF4-FFF2-40B4-BE49-F238E27FC236}">
                <a16:creationId xmlns:a16="http://schemas.microsoft.com/office/drawing/2014/main" id="{7465D11A-BC51-F241-BFC5-98393D854AFE}"/>
              </a:ext>
            </a:extLst>
          </p:cNvPr>
          <p:cNvCxnSpPr>
            <a:cxnSpLocks/>
            <a:endCxn id="137" idx="1"/>
          </p:cNvCxnSpPr>
          <p:nvPr/>
        </p:nvCxnSpPr>
        <p:spPr>
          <a:xfrm rot="16200000" flipH="1">
            <a:off x="3080540" y="3756163"/>
            <a:ext cx="2469150" cy="839195"/>
          </a:xfrm>
          <a:prstGeom prst="curved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5D4E3D29-36F1-9448-8018-46F935A0A7C2}"/>
              </a:ext>
            </a:extLst>
          </p:cNvPr>
          <p:cNvSpPr/>
          <p:nvPr/>
        </p:nvSpPr>
        <p:spPr>
          <a:xfrm>
            <a:off x="1343795" y="3024405"/>
            <a:ext cx="661932" cy="405104"/>
          </a:xfrm>
          <a:prstGeom prst="ellipse">
            <a:avLst/>
          </a:prstGeom>
          <a:no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2" name="Curved Connector 141">
            <a:extLst>
              <a:ext uri="{FF2B5EF4-FFF2-40B4-BE49-F238E27FC236}">
                <a16:creationId xmlns:a16="http://schemas.microsoft.com/office/drawing/2014/main" id="{360831E3-29CC-3C4F-B6B7-65E5EBACDE6B}"/>
              </a:ext>
            </a:extLst>
          </p:cNvPr>
          <p:cNvCxnSpPr>
            <a:cxnSpLocks/>
            <a:stCxn id="141" idx="4"/>
            <a:endCxn id="137" idx="2"/>
          </p:cNvCxnSpPr>
          <p:nvPr/>
        </p:nvCxnSpPr>
        <p:spPr>
          <a:xfrm rot="16200000" flipH="1">
            <a:off x="2623555" y="2480715"/>
            <a:ext cx="2211659" cy="4109246"/>
          </a:xfrm>
          <a:prstGeom prst="curvedConnector3">
            <a:avLst>
              <a:gd name="adj1" fmla="val 113123"/>
            </a:avLst>
          </a:prstGeom>
          <a:ln w="571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171E6820-6190-5C4A-A0CD-F02D65E23844}"/>
                  </a:ext>
                </a:extLst>
              </p:cNvPr>
              <p:cNvSpPr/>
              <p:nvPr/>
            </p:nvSpPr>
            <p:spPr>
              <a:xfrm>
                <a:off x="4734713" y="5179503"/>
                <a:ext cx="209858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𝐶𝐵𝐹</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srgbClr val="44546A">
                                  <a:lumMod val="50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44546A">
                                  <a:lumMod val="50000"/>
                                </a:srgbClr>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srgbClr val="44546A">
                                  <a:lumMod val="50000"/>
                                </a:srgbClr>
                              </a:solidFill>
                              <a:effectLst/>
                              <a:uLnTx/>
                              <a:uFillTx/>
                              <a:latin typeface="Cambria Math" panose="02040503050406030204" pitchFamily="18" charset="0"/>
                              <a:ea typeface="+mn-ea"/>
                              <a:cs typeface="+mn-cs"/>
                            </a:rPr>
                            <m:t>𝐵𝐿</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7" name="Rectangle 136">
                <a:extLst>
                  <a:ext uri="{FF2B5EF4-FFF2-40B4-BE49-F238E27FC236}">
                    <a16:creationId xmlns:a16="http://schemas.microsoft.com/office/drawing/2014/main" id="{171E6820-6190-5C4A-A0CD-F02D65E23844}"/>
                  </a:ext>
                </a:extLst>
              </p:cNvPr>
              <p:cNvSpPr>
                <a:spLocks noRot="1" noChangeAspect="1" noMove="1" noResize="1" noEditPoints="1" noAdjustHandles="1" noChangeArrowheads="1" noChangeShapeType="1" noTextEdit="1"/>
              </p:cNvSpPr>
              <p:nvPr/>
            </p:nvSpPr>
            <p:spPr>
              <a:xfrm>
                <a:off x="4734713" y="5179503"/>
                <a:ext cx="2098588" cy="461665"/>
              </a:xfrm>
              <a:prstGeom prst="rect">
                <a:avLst/>
              </a:prstGeom>
              <a:blipFill>
                <a:blip r:embed="rId9"/>
                <a:stretch>
                  <a:fillRect/>
                </a:stretch>
              </a:blipFill>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5219415B-3FA6-EC4E-8E58-B3C8617251A8}"/>
              </a:ext>
            </a:extLst>
          </p:cNvPr>
          <p:cNvGrpSpPr/>
          <p:nvPr/>
        </p:nvGrpSpPr>
        <p:grpSpPr>
          <a:xfrm>
            <a:off x="3451358" y="3149496"/>
            <a:ext cx="5692642" cy="2775717"/>
            <a:chOff x="3451358" y="3149496"/>
            <a:chExt cx="5692642" cy="2775717"/>
          </a:xfrm>
        </p:grpSpPr>
        <p:sp>
          <p:nvSpPr>
            <p:cNvPr id="75" name="Rounded Rectangle 74">
              <a:extLst>
                <a:ext uri="{FF2B5EF4-FFF2-40B4-BE49-F238E27FC236}">
                  <a16:creationId xmlns:a16="http://schemas.microsoft.com/office/drawing/2014/main" id="{5D70A044-91EA-2F47-99CB-E12BD325C124}"/>
                </a:ext>
              </a:extLst>
            </p:cNvPr>
            <p:cNvSpPr/>
            <p:nvPr/>
          </p:nvSpPr>
          <p:spPr>
            <a:xfrm>
              <a:off x="6681633" y="4990419"/>
              <a:ext cx="2462367" cy="934794"/>
            </a:xfrm>
            <a:prstGeom prst="roundRect">
              <a:avLst>
                <a:gd name="adj" fmla="val 29856"/>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ounded Rectangle 95">
              <a:extLst>
                <a:ext uri="{FF2B5EF4-FFF2-40B4-BE49-F238E27FC236}">
                  <a16:creationId xmlns:a16="http://schemas.microsoft.com/office/drawing/2014/main" id="{C01AA25C-D17D-ED4A-908B-80321A48E623}"/>
                </a:ext>
              </a:extLst>
            </p:cNvPr>
            <p:cNvSpPr/>
            <p:nvPr/>
          </p:nvSpPr>
          <p:spPr>
            <a:xfrm>
              <a:off x="3451358" y="3149496"/>
              <a:ext cx="4551586" cy="1665370"/>
            </a:xfrm>
            <a:prstGeom prst="roundRect">
              <a:avLst>
                <a:gd name="adj" fmla="val 8112"/>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0" name="Curved Connector 109">
              <a:extLst>
                <a:ext uri="{FF2B5EF4-FFF2-40B4-BE49-F238E27FC236}">
                  <a16:creationId xmlns:a16="http://schemas.microsoft.com/office/drawing/2014/main" id="{59E0C594-82D7-F44A-BD55-740F69FD04B1}"/>
                </a:ext>
              </a:extLst>
            </p:cNvPr>
            <p:cNvCxnSpPr>
              <a:stCxn id="96" idx="3"/>
            </p:cNvCxnSpPr>
            <p:nvPr/>
          </p:nvCxnSpPr>
          <p:spPr>
            <a:xfrm>
              <a:off x="8002944" y="3982181"/>
              <a:ext cx="730090" cy="956019"/>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771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9" grpId="0" animBg="1"/>
      <p:bldP spid="122" grpId="0" animBg="1"/>
      <p:bldP spid="114" grpId="0" animBg="1"/>
      <p:bldP spid="83" grpId="0"/>
      <p:bldP spid="43" grpId="0" animBg="1"/>
      <p:bldP spid="138" grpId="0" animBg="1"/>
      <p:bldP spid="141" grpId="0" animBg="1"/>
      <p:bldP spid="137"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5C9C-B472-CA55-4A68-AFB1FF7D000A}"/>
              </a:ext>
            </a:extLst>
          </p:cNvPr>
          <p:cNvSpPr>
            <a:spLocks noGrp="1"/>
          </p:cNvSpPr>
          <p:nvPr>
            <p:ph type="title"/>
          </p:nvPr>
        </p:nvSpPr>
        <p:spPr/>
        <p:txBody>
          <a:bodyPr/>
          <a:lstStyle/>
          <a:p>
            <a:r>
              <a:rPr lang="en-US" dirty="0"/>
              <a:t>Example Adversarial of BlockHammer</a:t>
            </a:r>
          </a:p>
        </p:txBody>
      </p:sp>
      <p:sp>
        <p:nvSpPr>
          <p:cNvPr id="3" name="Content Placeholder 2">
            <a:extLst>
              <a:ext uri="{FF2B5EF4-FFF2-40B4-BE49-F238E27FC236}">
                <a16:creationId xmlns:a16="http://schemas.microsoft.com/office/drawing/2014/main" id="{7EA61D17-C2D0-A53E-B8F0-5983A9EA4DE2}"/>
              </a:ext>
            </a:extLst>
          </p:cNvPr>
          <p:cNvSpPr>
            <a:spLocks noGrp="1"/>
          </p:cNvSpPr>
          <p:nvPr>
            <p:ph idx="1"/>
          </p:nvPr>
        </p:nvSpPr>
        <p:spPr/>
        <p:txBody>
          <a:bodyPr>
            <a:normAutofit/>
          </a:bodyPr>
          <a:lstStyle/>
          <a:p>
            <a:r>
              <a:rPr lang="en-US" dirty="0"/>
              <a:t>Blacklisting threshold: 512</a:t>
            </a:r>
          </a:p>
          <a:p>
            <a:r>
              <a:rPr lang="en-US" dirty="0"/>
              <a:t>RowHammer threshold: 1024</a:t>
            </a:r>
          </a:p>
          <a:p>
            <a:r>
              <a:rPr lang="en-US" dirty="0"/>
              <a:t>512 activations can be performed in 2.56us</a:t>
            </a:r>
          </a:p>
          <a:p>
            <a:r>
              <a:rPr lang="en-US" dirty="0"/>
              <a:t>We need to spread the next 512 activations </a:t>
            </a:r>
            <a:br>
              <a:rPr lang="en-US" dirty="0"/>
            </a:br>
            <a:r>
              <a:rPr lang="en-US" dirty="0"/>
              <a:t>across 64ms-2.56us </a:t>
            </a:r>
          </a:p>
          <a:p>
            <a:r>
              <a:rPr lang="en-US" dirty="0" err="1"/>
              <a:t>tDelay</a:t>
            </a:r>
            <a:r>
              <a:rPr lang="en-US" dirty="0"/>
              <a:t>: 125us instead of 50ns</a:t>
            </a:r>
          </a:p>
          <a:p>
            <a:r>
              <a:rPr lang="en-US" dirty="0"/>
              <a:t>An adversarial can blacklist 25K rows in a refresh window and practically block the whole bank</a:t>
            </a:r>
          </a:p>
          <a:p>
            <a:pPr marL="122238" indent="0">
              <a:buNone/>
            </a:pPr>
            <a:endParaRPr lang="en-US" dirty="0"/>
          </a:p>
        </p:txBody>
      </p:sp>
    </p:spTree>
    <p:extLst>
      <p:ext uri="{BB962C8B-B14F-4D97-AF65-F5344CB8AC3E}">
        <p14:creationId xmlns:p14="http://schemas.microsoft.com/office/powerpoint/2010/main" val="1327680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E29E4-D34F-5D6E-67CF-10631DDB9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5398F-4DF6-E8E4-3AF3-147F4898C550}"/>
              </a:ext>
            </a:extLst>
          </p:cNvPr>
          <p:cNvSpPr>
            <a:spLocks noGrp="1"/>
          </p:cNvSpPr>
          <p:nvPr>
            <p:ph type="title"/>
          </p:nvPr>
        </p:nvSpPr>
        <p:spPr/>
        <p:txBody>
          <a:bodyPr>
            <a:normAutofit/>
          </a:bodyPr>
          <a:lstStyle/>
          <a:p>
            <a:r>
              <a:rPr lang="en-US" dirty="0"/>
              <a:t>Impact of Memory Access Pattern</a:t>
            </a:r>
          </a:p>
        </p:txBody>
      </p:sp>
      <p:sp>
        <p:nvSpPr>
          <p:cNvPr id="4" name="Slide Number Placeholder 3">
            <a:extLst>
              <a:ext uri="{FF2B5EF4-FFF2-40B4-BE49-F238E27FC236}">
                <a16:creationId xmlns:a16="http://schemas.microsoft.com/office/drawing/2014/main" id="{FEC36CB9-DD44-1011-4CBE-4C6C5ECDBD16}"/>
              </a:ext>
            </a:extLst>
          </p:cNvPr>
          <p:cNvSpPr>
            <a:spLocks noGrp="1"/>
          </p:cNvSpPr>
          <p:nvPr>
            <p:ph type="sldNum" sz="quarter" idx="12"/>
          </p:nvPr>
        </p:nvSpPr>
        <p:spPr/>
        <p:txBody>
          <a:bodyPr/>
          <a:lstStyle/>
          <a:p>
            <a:fld id="{676C2683-0D41-1E45-8714-724CB2570654}" type="slidenum">
              <a:rPr lang="en-US" smtClean="0"/>
              <a:pPr/>
              <a:t>23</a:t>
            </a:fld>
            <a:endParaRPr lang="en-US" dirty="0"/>
          </a:p>
        </p:txBody>
      </p:sp>
      <p:graphicFrame>
        <p:nvGraphicFramePr>
          <p:cNvPr id="88" name="Chart 87">
            <a:extLst>
              <a:ext uri="{FF2B5EF4-FFF2-40B4-BE49-F238E27FC236}">
                <a16:creationId xmlns:a16="http://schemas.microsoft.com/office/drawing/2014/main" id="{2731880E-F997-D1F9-2F3E-F95CC4C71498}"/>
              </a:ext>
            </a:extLst>
          </p:cNvPr>
          <p:cNvGraphicFramePr>
            <a:graphicFrameLocks/>
          </p:cNvGraphicFramePr>
          <p:nvPr/>
        </p:nvGraphicFramePr>
        <p:xfrm>
          <a:off x="762824" y="2955337"/>
          <a:ext cx="8381581" cy="1410491"/>
        </p:xfrm>
        <a:graphic>
          <a:graphicData uri="http://schemas.openxmlformats.org/drawingml/2006/chart">
            <c:chart xmlns:c="http://schemas.openxmlformats.org/drawingml/2006/chart" xmlns:r="http://schemas.openxmlformats.org/officeDocument/2006/relationships" r:id="rId3"/>
          </a:graphicData>
        </a:graphic>
      </p:graphicFrame>
      <p:cxnSp>
        <p:nvCxnSpPr>
          <p:cNvPr id="90" name="Straight Arrow Connector 89">
            <a:extLst>
              <a:ext uri="{FF2B5EF4-FFF2-40B4-BE49-F238E27FC236}">
                <a16:creationId xmlns:a16="http://schemas.microsoft.com/office/drawing/2014/main" id="{2F752587-2D97-E2A5-F083-ABEC17E69D85}"/>
              </a:ext>
            </a:extLst>
          </p:cNvPr>
          <p:cNvCxnSpPr>
            <a:cxnSpLocks/>
          </p:cNvCxnSpPr>
          <p:nvPr/>
        </p:nvCxnSpPr>
        <p:spPr>
          <a:xfrm flipH="1">
            <a:off x="6309075" y="3757809"/>
            <a:ext cx="24434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7584837-85A6-5A59-C68D-E373414FB459}"/>
              </a:ext>
            </a:extLst>
          </p:cNvPr>
          <p:cNvSpPr txBox="1"/>
          <p:nvPr/>
        </p:nvSpPr>
        <p:spPr>
          <a:xfrm>
            <a:off x="36672" y="3134721"/>
            <a:ext cx="1733295" cy="1007968"/>
          </a:xfrm>
          <a:prstGeom prst="rect">
            <a:avLst/>
          </a:prstGeom>
          <a:noFill/>
        </p:spPr>
        <p:txBody>
          <a:bodyPr wrap="none" rtlCol="0">
            <a:spAutoFit/>
          </a:bodyPr>
          <a:lstStyle/>
          <a:p>
            <a:pPr algn="r"/>
            <a:r>
              <a:rPr lang="en-US" dirty="0">
                <a:latin typeface="Cambria" panose="02040503050406030204" pitchFamily="18" charset="0"/>
              </a:rPr>
              <a:t>State-of-the-Art</a:t>
            </a:r>
          </a:p>
          <a:p>
            <a:pPr algn="r"/>
            <a:endParaRPr lang="en-US" sz="1050" dirty="0">
              <a:latin typeface="Cambria" panose="02040503050406030204" pitchFamily="18" charset="0"/>
            </a:endParaRPr>
          </a:p>
          <a:p>
            <a:pPr algn="r"/>
            <a:endParaRPr lang="en-US" sz="100" dirty="0">
              <a:latin typeface="Cambria" panose="02040503050406030204" pitchFamily="18" charset="0"/>
            </a:endParaRPr>
          </a:p>
          <a:p>
            <a:pPr algn="r"/>
            <a:r>
              <a:rPr lang="en-US" dirty="0">
                <a:latin typeface="Cambria" panose="02040503050406030204" pitchFamily="18" charset="0"/>
              </a:rPr>
              <a:t>Our Finding</a:t>
            </a:r>
            <a:br>
              <a:rPr lang="en-US" dirty="0">
                <a:latin typeface="Cambria" panose="02040503050406030204" pitchFamily="18" charset="0"/>
              </a:rPr>
            </a:br>
            <a:r>
              <a:rPr lang="en-US" sz="1200" dirty="0">
                <a:latin typeface="Cambria" panose="02040503050406030204" pitchFamily="18" charset="0"/>
              </a:rPr>
              <a:t>w/ 15 column accesses</a:t>
            </a:r>
            <a:endParaRPr lang="en-US" dirty="0">
              <a:latin typeface="Cambria" panose="02040503050406030204" pitchFamily="18" charset="0"/>
            </a:endParaRPr>
          </a:p>
        </p:txBody>
      </p:sp>
      <p:sp>
        <p:nvSpPr>
          <p:cNvPr id="92" name="TextBox 91">
            <a:extLst>
              <a:ext uri="{FF2B5EF4-FFF2-40B4-BE49-F238E27FC236}">
                <a16:creationId xmlns:a16="http://schemas.microsoft.com/office/drawing/2014/main" id="{D4B78A7C-021C-1A71-11AA-B076C49B4935}"/>
              </a:ext>
            </a:extLst>
          </p:cNvPr>
          <p:cNvSpPr txBox="1"/>
          <p:nvPr/>
        </p:nvSpPr>
        <p:spPr>
          <a:xfrm>
            <a:off x="2684352" y="3966195"/>
            <a:ext cx="5597366" cy="400110"/>
          </a:xfrm>
          <a:prstGeom prst="rect">
            <a:avLst/>
          </a:prstGeom>
          <a:noFill/>
        </p:spPr>
        <p:txBody>
          <a:bodyPr wrap="none" rtlCol="0">
            <a:spAutoFit/>
          </a:bodyPr>
          <a:lstStyle/>
          <a:p>
            <a:pPr algn="r"/>
            <a:r>
              <a:rPr lang="en-US" sz="2000" dirty="0">
                <a:latin typeface="Cambria" panose="02040503050406030204" pitchFamily="18" charset="0"/>
              </a:rPr>
              <a:t>Minimum hammer count to induce the first bitflip</a:t>
            </a:r>
          </a:p>
        </p:txBody>
      </p:sp>
      <p:sp>
        <p:nvSpPr>
          <p:cNvPr id="95" name="TextBox 94">
            <a:extLst>
              <a:ext uri="{FF2B5EF4-FFF2-40B4-BE49-F238E27FC236}">
                <a16:creationId xmlns:a16="http://schemas.microsoft.com/office/drawing/2014/main" id="{48981130-D067-2EBF-3445-310067EE73AC}"/>
              </a:ext>
            </a:extLst>
          </p:cNvPr>
          <p:cNvSpPr txBox="1"/>
          <p:nvPr/>
        </p:nvSpPr>
        <p:spPr>
          <a:xfrm>
            <a:off x="6721225" y="3596386"/>
            <a:ext cx="1733295"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36% reduction</a:t>
            </a:r>
          </a:p>
        </p:txBody>
      </p:sp>
      <p:sp>
        <p:nvSpPr>
          <p:cNvPr id="96" name="Rounded Rectangle 95">
            <a:extLst>
              <a:ext uri="{FF2B5EF4-FFF2-40B4-BE49-F238E27FC236}">
                <a16:creationId xmlns:a16="http://schemas.microsoft.com/office/drawing/2014/main" id="{E0697CDF-51DC-38C5-3634-0D999031AD08}"/>
              </a:ext>
            </a:extLst>
          </p:cNvPr>
          <p:cNvSpPr/>
          <p:nvPr/>
        </p:nvSpPr>
        <p:spPr>
          <a:xfrm>
            <a:off x="6868" y="2071807"/>
            <a:ext cx="9144000" cy="794566"/>
          </a:xfrm>
          <a:prstGeom prst="roundRect">
            <a:avLst>
              <a:gd name="adj" fmla="val 0"/>
            </a:avLst>
          </a:prstGeom>
          <a:solidFill>
            <a:srgbClr val="FBE5D6">
              <a:alpha val="2902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b="1" dirty="0">
                <a:solidFill>
                  <a:srgbClr val="C00000"/>
                </a:solidFill>
                <a:latin typeface="Cambria" panose="02040503050406030204" pitchFamily="18" charset="0"/>
              </a:rPr>
              <a:t>A smaller hammer count </a:t>
            </a:r>
            <a:r>
              <a:rPr lang="en-US" sz="2400" dirty="0">
                <a:solidFill>
                  <a:sysClr val="windowText" lastClr="000000"/>
                </a:solidFill>
                <a:latin typeface="Cambria" panose="02040503050406030204" pitchFamily="18" charset="0"/>
              </a:rPr>
              <a:t>is sufficient to induce bitflips</a:t>
            </a:r>
          </a:p>
          <a:p>
            <a:pPr marL="0" indent="0" algn="ctr">
              <a:buNone/>
            </a:pPr>
            <a:r>
              <a:rPr lang="en-US" sz="2400" dirty="0">
                <a:solidFill>
                  <a:sysClr val="windowText" lastClr="000000"/>
                </a:solidFill>
                <a:latin typeface="Cambria" panose="02040503050406030204" pitchFamily="18" charset="0"/>
              </a:rPr>
              <a:t>with increased </a:t>
            </a:r>
            <a:r>
              <a:rPr lang="en-US" sz="2400" b="1" dirty="0">
                <a:solidFill>
                  <a:sysClr val="windowText" lastClr="000000"/>
                </a:solidFill>
                <a:latin typeface="Cambria" panose="02040503050406030204" pitchFamily="18" charset="0"/>
              </a:rPr>
              <a:t>aggressor row on time</a:t>
            </a:r>
            <a:endParaRPr lang="en-US" sz="2400" b="1" dirty="0">
              <a:solidFill>
                <a:srgbClr val="C00000"/>
              </a:solidFill>
              <a:latin typeface="Cambria" panose="02040503050406030204" pitchFamily="18" charset="0"/>
            </a:endParaRPr>
          </a:p>
        </p:txBody>
      </p:sp>
      <p:grpSp>
        <p:nvGrpSpPr>
          <p:cNvPr id="7" name="Group 6">
            <a:extLst>
              <a:ext uri="{FF2B5EF4-FFF2-40B4-BE49-F238E27FC236}">
                <a16:creationId xmlns:a16="http://schemas.microsoft.com/office/drawing/2014/main" id="{3746BBBF-2125-107B-8EBE-890607E437B1}"/>
              </a:ext>
            </a:extLst>
          </p:cNvPr>
          <p:cNvGrpSpPr/>
          <p:nvPr/>
        </p:nvGrpSpPr>
        <p:grpSpPr>
          <a:xfrm>
            <a:off x="66410" y="1076935"/>
            <a:ext cx="5616822" cy="842035"/>
            <a:chOff x="2489747" y="2502176"/>
            <a:chExt cx="5616822" cy="842035"/>
          </a:xfrm>
        </p:grpSpPr>
        <p:cxnSp>
          <p:nvCxnSpPr>
            <p:cNvPr id="9" name="Straight Connector 8">
              <a:extLst>
                <a:ext uri="{FF2B5EF4-FFF2-40B4-BE49-F238E27FC236}">
                  <a16:creationId xmlns:a16="http://schemas.microsoft.com/office/drawing/2014/main" id="{4A84FD92-7326-29F5-14B5-9D8ABFDF68D3}"/>
                </a:ext>
              </a:extLst>
            </p:cNvPr>
            <p:cNvCxnSpPr>
              <a:cxnSpLocks/>
            </p:cNvCxnSpPr>
            <p:nvPr/>
          </p:nvCxnSpPr>
          <p:spPr>
            <a:xfrm>
              <a:off x="3235103" y="2671453"/>
              <a:ext cx="232143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3DE078-CF53-7C88-0D8C-D34B8E157B70}"/>
                </a:ext>
              </a:extLst>
            </p:cNvPr>
            <p:cNvSpPr txBox="1"/>
            <p:nvPr/>
          </p:nvSpPr>
          <p:spPr>
            <a:xfrm>
              <a:off x="2495449" y="2502176"/>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11" name="Straight Connector 10">
              <a:extLst>
                <a:ext uri="{FF2B5EF4-FFF2-40B4-BE49-F238E27FC236}">
                  <a16:creationId xmlns:a16="http://schemas.microsoft.com/office/drawing/2014/main" id="{3D9340E7-0B62-E7B0-46AF-DC18B0878888}"/>
                </a:ext>
              </a:extLst>
            </p:cNvPr>
            <p:cNvCxnSpPr>
              <a:cxnSpLocks/>
            </p:cNvCxnSpPr>
            <p:nvPr/>
          </p:nvCxnSpPr>
          <p:spPr>
            <a:xfrm>
              <a:off x="3235103" y="3208112"/>
              <a:ext cx="232143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000440A-E36F-A456-49E7-A9FD056DE20C}"/>
                </a:ext>
              </a:extLst>
            </p:cNvPr>
            <p:cNvSpPr txBox="1"/>
            <p:nvPr/>
          </p:nvSpPr>
          <p:spPr>
            <a:xfrm>
              <a:off x="2489747" y="3005657"/>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13" name="Group 12">
              <a:extLst>
                <a:ext uri="{FF2B5EF4-FFF2-40B4-BE49-F238E27FC236}">
                  <a16:creationId xmlns:a16="http://schemas.microsoft.com/office/drawing/2014/main" id="{89235C91-E561-B9EC-56FD-68119ACB7E0B}"/>
                </a:ext>
              </a:extLst>
            </p:cNvPr>
            <p:cNvGrpSpPr/>
            <p:nvPr/>
          </p:nvGrpSpPr>
          <p:grpSpPr>
            <a:xfrm>
              <a:off x="3235104" y="2671966"/>
              <a:ext cx="2213910" cy="536146"/>
              <a:chOff x="3626130" y="2598668"/>
              <a:chExt cx="2213910" cy="536146"/>
            </a:xfrm>
          </p:grpSpPr>
          <p:grpSp>
            <p:nvGrpSpPr>
              <p:cNvPr id="25" name="Group 24">
                <a:extLst>
                  <a:ext uri="{FF2B5EF4-FFF2-40B4-BE49-F238E27FC236}">
                    <a16:creationId xmlns:a16="http://schemas.microsoft.com/office/drawing/2014/main" id="{E215BBCA-065F-446C-3FB0-81A35BE0910B}"/>
                  </a:ext>
                </a:extLst>
              </p:cNvPr>
              <p:cNvGrpSpPr/>
              <p:nvPr/>
            </p:nvGrpSpPr>
            <p:grpSpPr>
              <a:xfrm>
                <a:off x="3626130" y="2598668"/>
                <a:ext cx="1886471" cy="536146"/>
                <a:chOff x="3304598" y="5462438"/>
                <a:chExt cx="2903548" cy="536146"/>
              </a:xfrm>
            </p:grpSpPr>
            <p:cxnSp>
              <p:nvCxnSpPr>
                <p:cNvPr id="27" name="Connector: Elbow 28">
                  <a:extLst>
                    <a:ext uri="{FF2B5EF4-FFF2-40B4-BE49-F238E27FC236}">
                      <a16:creationId xmlns:a16="http://schemas.microsoft.com/office/drawing/2014/main" id="{9644C654-2CE1-3217-1B51-D1073E244CB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or: Elbow 29">
                  <a:extLst>
                    <a:ext uri="{FF2B5EF4-FFF2-40B4-BE49-F238E27FC236}">
                      <a16:creationId xmlns:a16="http://schemas.microsoft.com/office/drawing/2014/main" id="{C6F36792-D830-0D10-38FA-9E00FD969BD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or: Elbow 30">
                  <a:extLst>
                    <a:ext uri="{FF2B5EF4-FFF2-40B4-BE49-F238E27FC236}">
                      <a16:creationId xmlns:a16="http://schemas.microsoft.com/office/drawing/2014/main" id="{70D9916A-CB5E-E883-ECF6-6766E9593302}"/>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31">
                  <a:extLst>
                    <a:ext uri="{FF2B5EF4-FFF2-40B4-BE49-F238E27FC236}">
                      <a16:creationId xmlns:a16="http://schemas.microsoft.com/office/drawing/2014/main" id="{06BE396D-23A2-F507-A23A-D1D305FCDC15}"/>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2">
                  <a:extLst>
                    <a:ext uri="{FF2B5EF4-FFF2-40B4-BE49-F238E27FC236}">
                      <a16:creationId xmlns:a16="http://schemas.microsoft.com/office/drawing/2014/main" id="{9B5FE44B-9A0E-4208-410D-355A02008A94}"/>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Connector: Elbow 27">
                <a:extLst>
                  <a:ext uri="{FF2B5EF4-FFF2-40B4-BE49-F238E27FC236}">
                    <a16:creationId xmlns:a16="http://schemas.microsoft.com/office/drawing/2014/main" id="{45CDCABE-64D0-FB5B-CB95-F8BFDCF5D8EF}"/>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a:extLst>
                <a:ext uri="{FF2B5EF4-FFF2-40B4-BE49-F238E27FC236}">
                  <a16:creationId xmlns:a16="http://schemas.microsoft.com/office/drawing/2014/main" id="{7A02DB25-DC06-DCC2-3C3F-561C28456C97}"/>
                </a:ext>
              </a:extLst>
            </p:cNvPr>
            <p:cNvGrpSpPr/>
            <p:nvPr/>
          </p:nvGrpSpPr>
          <p:grpSpPr>
            <a:xfrm>
              <a:off x="5224468" y="2674899"/>
              <a:ext cx="2213910" cy="536146"/>
              <a:chOff x="3626130" y="2598668"/>
              <a:chExt cx="2213910" cy="536146"/>
            </a:xfrm>
          </p:grpSpPr>
          <p:grpSp>
            <p:nvGrpSpPr>
              <p:cNvPr id="18" name="Group 17">
                <a:extLst>
                  <a:ext uri="{FF2B5EF4-FFF2-40B4-BE49-F238E27FC236}">
                    <a16:creationId xmlns:a16="http://schemas.microsoft.com/office/drawing/2014/main" id="{08561079-D286-36BF-8E7F-B1E347524AD8}"/>
                  </a:ext>
                </a:extLst>
              </p:cNvPr>
              <p:cNvGrpSpPr/>
              <p:nvPr/>
            </p:nvGrpSpPr>
            <p:grpSpPr>
              <a:xfrm>
                <a:off x="3626130" y="2598668"/>
                <a:ext cx="1886471" cy="536146"/>
                <a:chOff x="3304598" y="5462438"/>
                <a:chExt cx="2903548" cy="536146"/>
              </a:xfrm>
            </p:grpSpPr>
            <p:cxnSp>
              <p:nvCxnSpPr>
                <p:cNvPr id="20" name="Connector: Elbow 21">
                  <a:extLst>
                    <a:ext uri="{FF2B5EF4-FFF2-40B4-BE49-F238E27FC236}">
                      <a16:creationId xmlns:a16="http://schemas.microsoft.com/office/drawing/2014/main" id="{57B9F860-B95F-DD2E-70E0-1BD1421263D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or: Elbow 22">
                  <a:extLst>
                    <a:ext uri="{FF2B5EF4-FFF2-40B4-BE49-F238E27FC236}">
                      <a16:creationId xmlns:a16="http://schemas.microsoft.com/office/drawing/2014/main" id="{6EC95560-BFEF-CB20-71C3-680A57EAD03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23">
                  <a:extLst>
                    <a:ext uri="{FF2B5EF4-FFF2-40B4-BE49-F238E27FC236}">
                      <a16:creationId xmlns:a16="http://schemas.microsoft.com/office/drawing/2014/main" id="{0CB2AE0C-BB49-8308-ADC5-17D351BF1E84}"/>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4">
                  <a:extLst>
                    <a:ext uri="{FF2B5EF4-FFF2-40B4-BE49-F238E27FC236}">
                      <a16:creationId xmlns:a16="http://schemas.microsoft.com/office/drawing/2014/main" id="{D12A755C-229C-FB15-A544-DA32453AB5C3}"/>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5">
                  <a:extLst>
                    <a:ext uri="{FF2B5EF4-FFF2-40B4-BE49-F238E27FC236}">
                      <a16:creationId xmlns:a16="http://schemas.microsoft.com/office/drawing/2014/main" id="{12ACF9B3-0C5C-8055-D89F-3906F540A1DD}"/>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Connector: Elbow 20">
                <a:extLst>
                  <a:ext uri="{FF2B5EF4-FFF2-40B4-BE49-F238E27FC236}">
                    <a16:creationId xmlns:a16="http://schemas.microsoft.com/office/drawing/2014/main" id="{F79D87D5-124F-FFF5-2CB1-37468289ADAC}"/>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a:extLst>
                <a:ext uri="{FF2B5EF4-FFF2-40B4-BE49-F238E27FC236}">
                  <a16:creationId xmlns:a16="http://schemas.microsoft.com/office/drawing/2014/main" id="{E001B55A-C95A-8753-6A50-3D95C7F7F824}"/>
                </a:ext>
              </a:extLst>
            </p:cNvPr>
            <p:cNvGrpSpPr/>
            <p:nvPr/>
          </p:nvGrpSpPr>
          <p:grpSpPr>
            <a:xfrm>
              <a:off x="7213832" y="2678341"/>
              <a:ext cx="892737" cy="536144"/>
              <a:chOff x="3304598" y="5462438"/>
              <a:chExt cx="1374050" cy="536144"/>
            </a:xfrm>
          </p:grpSpPr>
          <p:cxnSp>
            <p:nvCxnSpPr>
              <p:cNvPr id="16" name="Connector: Elbow 17">
                <a:extLst>
                  <a:ext uri="{FF2B5EF4-FFF2-40B4-BE49-F238E27FC236}">
                    <a16:creationId xmlns:a16="http://schemas.microsoft.com/office/drawing/2014/main" id="{786CADE2-AB81-8FC0-32A6-1A8A4A2C38C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or: Elbow 18">
                <a:extLst>
                  <a:ext uri="{FF2B5EF4-FFF2-40B4-BE49-F238E27FC236}">
                    <a16:creationId xmlns:a16="http://schemas.microsoft.com/office/drawing/2014/main" id="{F72A791D-5329-C4D6-658C-3D243C3B75D7}"/>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59C95B13-83EA-C2BD-4850-521BA20EEFE2}"/>
              </a:ext>
            </a:extLst>
          </p:cNvPr>
          <p:cNvGrpSpPr/>
          <p:nvPr/>
        </p:nvGrpSpPr>
        <p:grpSpPr>
          <a:xfrm>
            <a:off x="4086593" y="1081218"/>
            <a:ext cx="5616822" cy="842035"/>
            <a:chOff x="2489747" y="3517675"/>
            <a:chExt cx="5616822" cy="842035"/>
          </a:xfrm>
        </p:grpSpPr>
        <p:cxnSp>
          <p:nvCxnSpPr>
            <p:cNvPr id="34" name="Straight Connector 33">
              <a:extLst>
                <a:ext uri="{FF2B5EF4-FFF2-40B4-BE49-F238E27FC236}">
                  <a16:creationId xmlns:a16="http://schemas.microsoft.com/office/drawing/2014/main" id="{2D26F016-579C-1763-74A2-335099864DC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F6E857-C0B1-A21A-6CE7-781C0A5F6EE9}"/>
                </a:ext>
              </a:extLst>
            </p:cNvPr>
            <p:cNvSpPr txBox="1"/>
            <p:nvPr/>
          </p:nvSpPr>
          <p:spPr>
            <a:xfrm>
              <a:off x="2495449" y="3517675"/>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36" name="Straight Connector 35">
              <a:extLst>
                <a:ext uri="{FF2B5EF4-FFF2-40B4-BE49-F238E27FC236}">
                  <a16:creationId xmlns:a16="http://schemas.microsoft.com/office/drawing/2014/main" id="{E5F5E2DA-4C54-BF11-B944-77D4396A5051}"/>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B28D36E-AAF1-E1D3-4942-CC37F83E861C}"/>
                </a:ext>
              </a:extLst>
            </p:cNvPr>
            <p:cNvSpPr txBox="1"/>
            <p:nvPr/>
          </p:nvSpPr>
          <p:spPr>
            <a:xfrm>
              <a:off x="2489747" y="4021156"/>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38" name="Group 37">
              <a:extLst>
                <a:ext uri="{FF2B5EF4-FFF2-40B4-BE49-F238E27FC236}">
                  <a16:creationId xmlns:a16="http://schemas.microsoft.com/office/drawing/2014/main" id="{FD42313E-2064-34F0-A624-54C185D1ECF4}"/>
                </a:ext>
              </a:extLst>
            </p:cNvPr>
            <p:cNvGrpSpPr/>
            <p:nvPr/>
          </p:nvGrpSpPr>
          <p:grpSpPr>
            <a:xfrm>
              <a:off x="3235103" y="3686952"/>
              <a:ext cx="2048884" cy="536656"/>
              <a:chOff x="5760519" y="5529943"/>
              <a:chExt cx="2048884" cy="536656"/>
            </a:xfrm>
          </p:grpSpPr>
          <p:grpSp>
            <p:nvGrpSpPr>
              <p:cNvPr id="42" name="Group 41">
                <a:extLst>
                  <a:ext uri="{FF2B5EF4-FFF2-40B4-BE49-F238E27FC236}">
                    <a16:creationId xmlns:a16="http://schemas.microsoft.com/office/drawing/2014/main" id="{433C8F0D-435E-D79E-CAA1-0AF1DAE3A007}"/>
                  </a:ext>
                </a:extLst>
              </p:cNvPr>
              <p:cNvGrpSpPr/>
              <p:nvPr/>
            </p:nvGrpSpPr>
            <p:grpSpPr>
              <a:xfrm>
                <a:off x="5760519" y="5530326"/>
                <a:ext cx="2048884" cy="536273"/>
                <a:chOff x="3807855" y="5356551"/>
                <a:chExt cx="2271864" cy="536273"/>
              </a:xfrm>
            </p:grpSpPr>
            <p:cxnSp>
              <p:nvCxnSpPr>
                <p:cNvPr id="44" name="Connector: Elbow 45">
                  <a:extLst>
                    <a:ext uri="{FF2B5EF4-FFF2-40B4-BE49-F238E27FC236}">
                      <a16:creationId xmlns:a16="http://schemas.microsoft.com/office/drawing/2014/main" id="{B833CAE8-4E67-A0D1-9A13-EE6FF5C8FB97}"/>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or: Elbow 46">
                  <a:extLst>
                    <a:ext uri="{FF2B5EF4-FFF2-40B4-BE49-F238E27FC236}">
                      <a16:creationId xmlns:a16="http://schemas.microsoft.com/office/drawing/2014/main" id="{E6F04095-29F3-F567-47BB-B1A424E6C62D}"/>
                    </a:ext>
                  </a:extLst>
                </p:cNvPr>
                <p:cNvCxnSpPr>
                  <a:cxnSpLocks/>
                </p:cNvCxnSpPr>
                <p:nvPr/>
              </p:nvCxnSpPr>
              <p:spPr>
                <a:xfrm>
                  <a:off x="5458039" y="535655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DDD9578E-4481-0DD7-9486-B4B103874E21}"/>
                  </a:ext>
                </a:extLst>
              </p:cNvPr>
              <p:cNvCxnSpPr>
                <a:cxnSpLocks/>
              </p:cNvCxnSpPr>
              <p:nvPr/>
            </p:nvCxnSpPr>
            <p:spPr>
              <a:xfrm>
                <a:off x="6265333" y="5529943"/>
                <a:ext cx="10195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Connector: Elbow 40">
              <a:extLst>
                <a:ext uri="{FF2B5EF4-FFF2-40B4-BE49-F238E27FC236}">
                  <a16:creationId xmlns:a16="http://schemas.microsoft.com/office/drawing/2014/main" id="{D308524B-2E57-2B8B-AAD1-9C876A333DAB}"/>
                </a:ext>
              </a:extLst>
            </p:cNvPr>
            <p:cNvCxnSpPr>
              <a:cxnSpLocks/>
            </p:cNvCxnSpPr>
            <p:nvPr/>
          </p:nvCxnSpPr>
          <p:spPr>
            <a:xfrm flipH="1">
              <a:off x="5059616" y="36859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or: Elbow 41">
              <a:extLst>
                <a:ext uri="{FF2B5EF4-FFF2-40B4-BE49-F238E27FC236}">
                  <a16:creationId xmlns:a16="http://schemas.microsoft.com/office/drawing/2014/main" id="{A36E2143-95C2-B41C-4875-61811A6A69E1}"/>
                </a:ext>
              </a:extLst>
            </p:cNvPr>
            <p:cNvCxnSpPr>
              <a:cxnSpLocks/>
            </p:cNvCxnSpPr>
            <p:nvPr/>
          </p:nvCxnSpPr>
          <p:spPr>
            <a:xfrm>
              <a:off x="6670700" y="3695792"/>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DFA4E6-D555-9417-4187-E77A15366A1E}"/>
                </a:ext>
              </a:extLst>
            </p:cNvPr>
            <p:cNvCxnSpPr>
              <a:cxnSpLocks/>
            </p:cNvCxnSpPr>
            <p:nvPr/>
          </p:nvCxnSpPr>
          <p:spPr>
            <a:xfrm>
              <a:off x="5620279" y="3685948"/>
              <a:ext cx="1074521" cy="9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Right Arrow 52">
            <a:extLst>
              <a:ext uri="{FF2B5EF4-FFF2-40B4-BE49-F238E27FC236}">
                <a16:creationId xmlns:a16="http://schemas.microsoft.com/office/drawing/2014/main" id="{DC523D4D-F9DE-55E8-8D51-196F2A1321A8}"/>
              </a:ext>
            </a:extLst>
          </p:cNvPr>
          <p:cNvSpPr/>
          <p:nvPr/>
        </p:nvSpPr>
        <p:spPr>
          <a:xfrm>
            <a:off x="3386553" y="1310424"/>
            <a:ext cx="549173" cy="286835"/>
          </a:xfrm>
          <a:prstGeom prst="rightArrow">
            <a:avLst/>
          </a:prstGeom>
          <a:solidFill>
            <a:srgbClr val="FBE5D6"/>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883D7D43-DA44-6A98-BDB5-A0E03ED758BF}"/>
              </a:ext>
            </a:extLst>
          </p:cNvPr>
          <p:cNvSpPr/>
          <p:nvPr/>
        </p:nvSpPr>
        <p:spPr>
          <a:xfrm>
            <a:off x="0" y="4704213"/>
            <a:ext cx="9144000" cy="448149"/>
          </a:xfrm>
          <a:prstGeom prst="roundRect">
            <a:avLst>
              <a:gd name="adj" fmla="val 0"/>
            </a:avLst>
          </a:prstGeom>
          <a:solidFill>
            <a:srgbClr val="FBE5D6">
              <a:alpha val="2902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b="1" dirty="0">
                <a:solidFill>
                  <a:srgbClr val="C00000"/>
                </a:solidFill>
                <a:latin typeface="Cambria" panose="02040503050406030204" pitchFamily="18" charset="0"/>
              </a:rPr>
              <a:t>Existing mitigations </a:t>
            </a:r>
            <a:r>
              <a:rPr lang="en-US" sz="2400" dirty="0">
                <a:solidFill>
                  <a:schemeClr val="tx1"/>
                </a:solidFill>
                <a:latin typeface="Cambria" panose="02040503050406030204" pitchFamily="18" charset="0"/>
              </a:rPr>
              <a:t>are</a:t>
            </a:r>
            <a:r>
              <a:rPr lang="en-US" sz="2400" b="1" dirty="0">
                <a:solidFill>
                  <a:srgbClr val="C00000"/>
                </a:solidFill>
                <a:latin typeface="Cambria" panose="02040503050406030204" pitchFamily="18" charset="0"/>
              </a:rPr>
              <a:t> ineffective </a:t>
            </a:r>
            <a:r>
              <a:rPr lang="en-US" sz="2400" dirty="0">
                <a:solidFill>
                  <a:schemeClr val="tx1"/>
                </a:solidFill>
                <a:latin typeface="Cambria" panose="02040503050406030204" pitchFamily="18" charset="0"/>
              </a:rPr>
              <a:t>without this insight</a:t>
            </a:r>
            <a:r>
              <a:rPr lang="en-US" sz="2400" b="1" dirty="0">
                <a:solidFill>
                  <a:srgbClr val="C00000"/>
                </a:solidFill>
                <a:latin typeface="Cambria" panose="02040503050406030204" pitchFamily="18" charset="0"/>
              </a:rPr>
              <a:t>  </a:t>
            </a:r>
          </a:p>
        </p:txBody>
      </p:sp>
      <p:sp>
        <p:nvSpPr>
          <p:cNvPr id="3" name="Rounded Rectangle 2">
            <a:extLst>
              <a:ext uri="{FF2B5EF4-FFF2-40B4-BE49-F238E27FC236}">
                <a16:creationId xmlns:a16="http://schemas.microsoft.com/office/drawing/2014/main" id="{B15999E9-564A-7E1D-748B-3F419421B6AC}"/>
              </a:ext>
            </a:extLst>
          </p:cNvPr>
          <p:cNvSpPr/>
          <p:nvPr/>
        </p:nvSpPr>
        <p:spPr>
          <a:xfrm>
            <a:off x="0" y="5451516"/>
            <a:ext cx="9144000" cy="752152"/>
          </a:xfrm>
          <a:prstGeom prst="roundRect">
            <a:avLst>
              <a:gd name="adj" fmla="val 0"/>
            </a:avLst>
          </a:prstGeom>
          <a:solidFill>
            <a:srgbClr val="FBE5D6">
              <a:alpha val="2902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dirty="0">
                <a:solidFill>
                  <a:schemeClr val="tx1"/>
                </a:solidFill>
                <a:latin typeface="Cambria" panose="02040503050406030204" pitchFamily="18" charset="0"/>
              </a:rPr>
              <a:t>This finding paved the way to </a:t>
            </a:r>
            <a:br>
              <a:rPr lang="en-US" sz="2400" dirty="0">
                <a:solidFill>
                  <a:schemeClr val="tx1"/>
                </a:solidFill>
                <a:latin typeface="Cambria" panose="02040503050406030204" pitchFamily="18" charset="0"/>
              </a:rPr>
            </a:br>
            <a:r>
              <a:rPr lang="en-US" sz="2400" b="1" dirty="0">
                <a:solidFill>
                  <a:srgbClr val="C00000"/>
                </a:solidFill>
                <a:latin typeface="Cambria" panose="02040503050406030204" pitchFamily="18" charset="0"/>
              </a:rPr>
              <a:t>the discovery of </a:t>
            </a:r>
            <a:r>
              <a:rPr lang="en-US" sz="2400" b="1" dirty="0" err="1">
                <a:solidFill>
                  <a:srgbClr val="C00000"/>
                </a:solidFill>
                <a:latin typeface="Cambria" panose="02040503050406030204" pitchFamily="18" charset="0"/>
              </a:rPr>
              <a:t>RowPress</a:t>
            </a:r>
            <a:r>
              <a:rPr lang="en-US" sz="2400" b="1" dirty="0">
                <a:solidFill>
                  <a:srgbClr val="C00000"/>
                </a:solidFill>
                <a:latin typeface="Cambria" panose="02040503050406030204" pitchFamily="18" charset="0"/>
              </a:rPr>
              <a:t> [Luo+, ISCA’23]</a:t>
            </a:r>
          </a:p>
        </p:txBody>
      </p:sp>
      <p:pic>
        <p:nvPicPr>
          <p:cNvPr id="6" name="Graphic 17">
            <a:extLst>
              <a:ext uri="{FF2B5EF4-FFF2-40B4-BE49-F238E27FC236}">
                <a16:creationId xmlns:a16="http://schemas.microsoft.com/office/drawing/2014/main" id="{6B52B6BE-2019-B4F7-311C-181E61F29E74}"/>
              </a:ext>
            </a:extLst>
          </p:cNvPr>
          <p:cNvPicPr>
            <a:picLocks noChangeAspect="1"/>
          </p:cNvPicPr>
          <p:nvPr/>
        </p:nvPicPr>
        <p:blipFill rotWithShape="1">
          <a:blip r:embed="rId4"/>
          <a:srcRect l="1818" r="1818"/>
          <a:stretch/>
        </p:blipFill>
        <p:spPr>
          <a:xfrm>
            <a:off x="8198518" y="75231"/>
            <a:ext cx="822960" cy="854004"/>
          </a:xfrm>
          <a:prstGeom prst="ellipse">
            <a:avLst/>
          </a:prstGeom>
        </p:spPr>
      </p:pic>
      <p:sp>
        <p:nvSpPr>
          <p:cNvPr id="8" name="Rounded Rectangle 7">
            <a:extLst>
              <a:ext uri="{FF2B5EF4-FFF2-40B4-BE49-F238E27FC236}">
                <a16:creationId xmlns:a16="http://schemas.microsoft.com/office/drawing/2014/main" id="{CE8FCC9C-058D-00AF-65C0-AE6DD4194738}"/>
              </a:ext>
            </a:extLst>
          </p:cNvPr>
          <p:cNvSpPr/>
          <p:nvPr/>
        </p:nvSpPr>
        <p:spPr>
          <a:xfrm>
            <a:off x="-1" y="5252120"/>
            <a:ext cx="1304333" cy="280865"/>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Follow-up</a:t>
            </a:r>
          </a:p>
        </p:txBody>
      </p:sp>
      <p:sp>
        <p:nvSpPr>
          <p:cNvPr id="33" name="Rounded Rectangle 32">
            <a:extLst>
              <a:ext uri="{FF2B5EF4-FFF2-40B4-BE49-F238E27FC236}">
                <a16:creationId xmlns:a16="http://schemas.microsoft.com/office/drawing/2014/main" id="{16CFA447-D085-0FCD-731B-BE5B23798703}"/>
              </a:ext>
            </a:extLst>
          </p:cNvPr>
          <p:cNvSpPr/>
          <p:nvPr/>
        </p:nvSpPr>
        <p:spPr>
          <a:xfrm>
            <a:off x="-3" y="4512316"/>
            <a:ext cx="2377440" cy="280865"/>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Implication on defenses</a:t>
            </a:r>
          </a:p>
        </p:txBody>
      </p:sp>
      <p:grpSp>
        <p:nvGrpSpPr>
          <p:cNvPr id="49" name="ontime">
            <a:extLst>
              <a:ext uri="{FF2B5EF4-FFF2-40B4-BE49-F238E27FC236}">
                <a16:creationId xmlns:a16="http://schemas.microsoft.com/office/drawing/2014/main" id="{0CDFB0D2-F61B-EAA2-9AAC-C772171BCD70}"/>
              </a:ext>
            </a:extLst>
          </p:cNvPr>
          <p:cNvGrpSpPr/>
          <p:nvPr/>
        </p:nvGrpSpPr>
        <p:grpSpPr>
          <a:xfrm>
            <a:off x="5080365" y="820038"/>
            <a:ext cx="1533893" cy="369332"/>
            <a:chOff x="5080365" y="820038"/>
            <a:chExt cx="1533893" cy="369332"/>
          </a:xfrm>
        </p:grpSpPr>
        <p:cxnSp>
          <p:nvCxnSpPr>
            <p:cNvPr id="47" name="Straight Arrow Connector 46">
              <a:extLst>
                <a:ext uri="{FF2B5EF4-FFF2-40B4-BE49-F238E27FC236}">
                  <a16:creationId xmlns:a16="http://schemas.microsoft.com/office/drawing/2014/main" id="{A04C1181-CDA9-480C-A0FD-97A4EF288E37}"/>
                </a:ext>
              </a:extLst>
            </p:cNvPr>
            <p:cNvCxnSpPr>
              <a:cxnSpLocks/>
            </p:cNvCxnSpPr>
            <p:nvPr/>
          </p:nvCxnSpPr>
          <p:spPr>
            <a:xfrm>
              <a:off x="5080365" y="1140997"/>
              <a:ext cx="153389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46E4ACC-F01C-64EC-DCDB-474C02B9855D}"/>
                </a:ext>
              </a:extLst>
            </p:cNvPr>
            <p:cNvSpPr txBox="1"/>
            <p:nvPr/>
          </p:nvSpPr>
          <p:spPr>
            <a:xfrm>
              <a:off x="5377360" y="820038"/>
              <a:ext cx="939903" cy="369332"/>
            </a:xfrm>
            <a:prstGeom prst="rect">
              <a:avLst/>
            </a:prstGeom>
            <a:noFill/>
          </p:spPr>
          <p:txBody>
            <a:bodyPr wrap="square" rtlCol="0">
              <a:spAutoFit/>
            </a:bodyPr>
            <a:lstStyle/>
            <a:p>
              <a:pPr algn="ctr"/>
              <a:r>
                <a:rPr lang="en-US" dirty="0">
                  <a:latin typeface="Cambria" panose="02040503050406030204" pitchFamily="18" charset="0"/>
                </a:rPr>
                <a:t>on time</a:t>
              </a:r>
            </a:p>
          </p:txBody>
        </p:sp>
      </p:grpSp>
      <p:sp>
        <p:nvSpPr>
          <p:cNvPr id="5" name="TextBox 4">
            <a:extLst>
              <a:ext uri="{FF2B5EF4-FFF2-40B4-BE49-F238E27FC236}">
                <a16:creationId xmlns:a16="http://schemas.microsoft.com/office/drawing/2014/main" id="{513F2F84-42B3-DDC8-C765-9F383041360A}"/>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116650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8" grpId="0">
        <p:bldAsOne/>
      </p:bldGraphic>
      <p:bldP spid="91" grpId="0"/>
      <p:bldP spid="92" grpId="0"/>
      <p:bldP spid="95" grpId="0" animBg="1"/>
      <p:bldP spid="96" grpId="0" animBg="1"/>
      <p:bldP spid="53" grpId="0" animBg="1"/>
      <p:bldP spid="54" grpId="0" animBg="1"/>
      <p:bldP spid="3" grpId="0" animBg="1"/>
      <p:bldP spid="8" grpId="0" animBg="1"/>
      <p:bldP spid="33"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218B-9C81-1248-87D9-78AD9BC2F226}"/>
              </a:ext>
            </a:extLst>
          </p:cNvPr>
          <p:cNvSpPr>
            <a:spLocks noGrp="1"/>
          </p:cNvSpPr>
          <p:nvPr>
            <p:ph type="title"/>
          </p:nvPr>
        </p:nvSpPr>
        <p:spPr/>
        <p:txBody>
          <a:bodyPr/>
          <a:lstStyle/>
          <a:p>
            <a:r>
              <a:rPr lang="en-US" dirty="0" err="1"/>
              <a:t>RowBlocker</a:t>
            </a:r>
            <a:r>
              <a:rPr lang="en-US" dirty="0"/>
              <a:t>-HB</a:t>
            </a:r>
            <a:br>
              <a:rPr lang="en-US" dirty="0"/>
            </a:br>
            <a:r>
              <a:rPr lang="en-US" sz="2800" dirty="0"/>
              <a:t>Delaying Row Activations</a:t>
            </a:r>
            <a:endParaRPr lang="en-US" dirty="0"/>
          </a:p>
        </p:txBody>
      </p:sp>
      <p:sp>
        <p:nvSpPr>
          <p:cNvPr id="3" name="Content Placeholder 2">
            <a:extLst>
              <a:ext uri="{FF2B5EF4-FFF2-40B4-BE49-F238E27FC236}">
                <a16:creationId xmlns:a16="http://schemas.microsoft.com/office/drawing/2014/main" id="{7A7FEF06-610C-8D42-A35B-1A9D69F489FE}"/>
              </a:ext>
            </a:extLst>
          </p:cNvPr>
          <p:cNvSpPr>
            <a:spLocks noGrp="1"/>
          </p:cNvSpPr>
          <p:nvPr>
            <p:ph idx="1"/>
          </p:nvPr>
        </p:nvSpPr>
        <p:spPr/>
        <p:txBody>
          <a:bodyPr/>
          <a:lstStyle/>
          <a:p>
            <a:r>
              <a:rPr lang="en-US" sz="2400" dirty="0" err="1"/>
              <a:t>RowBlocker</a:t>
            </a:r>
            <a:r>
              <a:rPr lang="en-US" sz="2400" dirty="0"/>
              <a:t>-HB ensures </a:t>
            </a:r>
            <a:r>
              <a:rPr lang="en-US" sz="2400" dirty="0">
                <a:solidFill>
                  <a:schemeClr val="accent2">
                    <a:lumMod val="75000"/>
                  </a:schemeClr>
                </a:solidFill>
              </a:rPr>
              <a:t>no subsequent blacklisted row activation </a:t>
            </a:r>
            <a:br>
              <a:rPr lang="en-US" sz="2400" dirty="0"/>
            </a:br>
            <a:r>
              <a:rPr lang="en-US" sz="2400" dirty="0"/>
              <a:t>is performed sooner than </a:t>
            </a:r>
            <a:r>
              <a:rPr lang="en-US" sz="2400" i="1" dirty="0" err="1"/>
              <a:t>t</a:t>
            </a:r>
            <a:r>
              <a:rPr lang="en-US" sz="2400" i="1" baseline="-25000" dirty="0" err="1"/>
              <a:t>Delay</a:t>
            </a:r>
            <a:endParaRPr lang="en-US" sz="2400" dirty="0"/>
          </a:p>
          <a:p>
            <a:endParaRPr lang="en-US" sz="2400" dirty="0"/>
          </a:p>
          <a:p>
            <a:endParaRPr lang="en-US" sz="2400" dirty="0"/>
          </a:p>
          <a:p>
            <a:pPr marL="0" indent="0">
              <a:lnSpc>
                <a:spcPct val="100000"/>
              </a:lnSpc>
              <a:buNone/>
            </a:pPr>
            <a:endParaRPr lang="en-US" sz="2400" dirty="0"/>
          </a:p>
          <a:p>
            <a:pPr>
              <a:lnSpc>
                <a:spcPct val="100000"/>
              </a:lnSpc>
            </a:pPr>
            <a:r>
              <a:rPr lang="en-US" sz="2400" dirty="0" err="1"/>
              <a:t>RowBlocker</a:t>
            </a:r>
            <a:r>
              <a:rPr lang="en-US" sz="2400" dirty="0"/>
              <a:t>-HB implements </a:t>
            </a:r>
            <a:r>
              <a:rPr lang="en-US" sz="2400" dirty="0">
                <a:solidFill>
                  <a:srgbClr val="00B050"/>
                </a:solidFill>
              </a:rPr>
              <a:t>a history buffer </a:t>
            </a:r>
            <a:r>
              <a:rPr lang="en-US" sz="2400" dirty="0"/>
              <a:t>for row activations that can fit in a </a:t>
            </a:r>
            <a:r>
              <a:rPr lang="en-US" sz="2400" i="1" dirty="0" err="1"/>
              <a:t>t</a:t>
            </a:r>
            <a:r>
              <a:rPr lang="en-US" sz="2400" i="1" baseline="-25000" dirty="0" err="1"/>
              <a:t>Delay</a:t>
            </a:r>
            <a:r>
              <a:rPr lang="en-US" sz="2400" i="1" baseline="-25000" dirty="0"/>
              <a:t> </a:t>
            </a:r>
            <a:r>
              <a:rPr lang="en-US" sz="2400" dirty="0"/>
              <a:t>time window</a:t>
            </a:r>
          </a:p>
          <a:p>
            <a:r>
              <a:rPr lang="en-US" sz="2400" dirty="0"/>
              <a:t>A blacklisted row activation </a:t>
            </a:r>
            <a:r>
              <a:rPr lang="en-US" sz="2400" dirty="0">
                <a:solidFill>
                  <a:srgbClr val="C00000"/>
                </a:solidFill>
              </a:rPr>
              <a:t>is blocked </a:t>
            </a:r>
            <a:r>
              <a:rPr lang="en-US" sz="2400" dirty="0"/>
              <a:t>as long as a valid activation record of the row exists in the history buffer</a:t>
            </a:r>
          </a:p>
        </p:txBody>
      </p:sp>
      <p:sp>
        <p:nvSpPr>
          <p:cNvPr id="4" name="Picture Placeholder 3">
            <a:extLst>
              <a:ext uri="{FF2B5EF4-FFF2-40B4-BE49-F238E27FC236}">
                <a16:creationId xmlns:a16="http://schemas.microsoft.com/office/drawing/2014/main" id="{899C8EBA-4FC5-6945-AD5E-33BA9ED43DCA}"/>
              </a:ext>
            </a:extLst>
          </p:cNvPr>
          <p:cNvSpPr>
            <a:spLocks noGrp="1"/>
          </p:cNvSpPr>
          <p:nvPr>
            <p:ph type="pic" sz="quarter" idx="10"/>
          </p:nvPr>
        </p:nvSpPr>
        <p:spPr/>
        <p:txBody>
          <a:bodyPr/>
          <a:lstStyle/>
          <a:p>
            <a:endParaRPr lang="en-US"/>
          </a:p>
        </p:txBody>
      </p:sp>
      <p:sp>
        <p:nvSpPr>
          <p:cNvPr id="7" name="Rectangle 6">
            <a:extLst>
              <a:ext uri="{FF2B5EF4-FFF2-40B4-BE49-F238E27FC236}">
                <a16:creationId xmlns:a16="http://schemas.microsoft.com/office/drawing/2014/main" id="{1737380C-89B7-2A40-9CEC-89E079275F87}"/>
              </a:ext>
            </a:extLst>
          </p:cNvPr>
          <p:cNvSpPr/>
          <p:nvPr/>
        </p:nvSpPr>
        <p:spPr>
          <a:xfrm>
            <a:off x="-2198" y="5119124"/>
            <a:ext cx="9144000" cy="1203767"/>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No row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be activated </a:t>
            </a:r>
            <a:r>
              <a:rPr kumimoji="0" lang="en-US" sz="28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at a high enough rate </a:t>
            </a:r>
            <a:br>
              <a:rPr kumimoji="0" lang="en-US" sz="28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b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 induce bit-flips</a:t>
            </a:r>
          </a:p>
        </p:txBody>
      </p:sp>
      <p:pic>
        <p:nvPicPr>
          <p:cNvPr id="8" name="RBHB">
            <a:extLst>
              <a:ext uri="{FF2B5EF4-FFF2-40B4-BE49-F238E27FC236}">
                <a16:creationId xmlns:a16="http://schemas.microsoft.com/office/drawing/2014/main" id="{C058038C-6EEF-D644-B868-329EA4077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038" y="1948239"/>
            <a:ext cx="3055924" cy="1334276"/>
          </a:xfrm>
          <a:prstGeom prst="rect">
            <a:avLst/>
          </a:prstGeom>
        </p:spPr>
      </p:pic>
      <p:pic>
        <p:nvPicPr>
          <p:cNvPr id="9" name="RBHB_INT">
            <a:extLst>
              <a:ext uri="{FF2B5EF4-FFF2-40B4-BE49-F238E27FC236}">
                <a16:creationId xmlns:a16="http://schemas.microsoft.com/office/drawing/2014/main" id="{D709F960-AC37-ED4D-AC98-2346F5DAD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9" y="2082212"/>
            <a:ext cx="2962703" cy="1069629"/>
          </a:xfrm>
          <a:prstGeom prst="rect">
            <a:avLst/>
          </a:prstGeom>
        </p:spPr>
      </p:pic>
    </p:spTree>
    <p:extLst>
      <p:ext uri="{BB962C8B-B14F-4D97-AF65-F5344CB8AC3E}">
        <p14:creationId xmlns:p14="http://schemas.microsoft.com/office/powerpoint/2010/main" val="137017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25AF-5913-8742-B576-9E948DA6199E}"/>
              </a:ext>
            </a:extLst>
          </p:cNvPr>
          <p:cNvSpPr>
            <a:spLocks noGrp="1"/>
          </p:cNvSpPr>
          <p:nvPr>
            <p:ph type="title"/>
          </p:nvPr>
        </p:nvSpPr>
        <p:spPr/>
        <p:txBody>
          <a:bodyPr/>
          <a:lstStyle/>
          <a:p>
            <a:r>
              <a:rPr lang="en-US" b="1" dirty="0" err="1"/>
              <a:t>AttackThrottler</a:t>
            </a:r>
            <a:endParaRPr lang="en-US" b="1" dirty="0"/>
          </a:p>
        </p:txBody>
      </p:sp>
      <p:sp>
        <p:nvSpPr>
          <p:cNvPr id="3" name="Content Placeholder 2">
            <a:extLst>
              <a:ext uri="{FF2B5EF4-FFF2-40B4-BE49-F238E27FC236}">
                <a16:creationId xmlns:a16="http://schemas.microsoft.com/office/drawing/2014/main" id="{79F642D4-C8EF-5C44-BF57-5C73FE8260B6}"/>
              </a:ext>
            </a:extLst>
          </p:cNvPr>
          <p:cNvSpPr>
            <a:spLocks noGrp="1"/>
          </p:cNvSpPr>
          <p:nvPr>
            <p:ph idx="1"/>
          </p:nvPr>
        </p:nvSpPr>
        <p:spPr/>
        <p:txBody>
          <a:bodyPr/>
          <a:lstStyle/>
          <a:p>
            <a:r>
              <a:rPr lang="en-US" sz="2000" dirty="0"/>
              <a:t>Tackles a RowHammer attack’s </a:t>
            </a:r>
            <a:r>
              <a:rPr lang="en-US" sz="2000" b="1" dirty="0">
                <a:solidFill>
                  <a:srgbClr val="C00000"/>
                </a:solidFill>
              </a:rPr>
              <a:t>performance degradation </a:t>
            </a:r>
            <a:br>
              <a:rPr lang="en-US" sz="2000" b="1" dirty="0"/>
            </a:br>
            <a:r>
              <a:rPr lang="en-US" sz="2000" dirty="0"/>
              <a:t>and </a:t>
            </a:r>
            <a:r>
              <a:rPr lang="en-US" sz="2000" b="1" dirty="0">
                <a:solidFill>
                  <a:srgbClr val="C00000"/>
                </a:solidFill>
              </a:rPr>
              <a:t>energy wastage </a:t>
            </a:r>
            <a:r>
              <a:rPr lang="en-US" sz="2000" dirty="0"/>
              <a:t>on a system</a:t>
            </a:r>
          </a:p>
          <a:p>
            <a:endParaRPr lang="en-US" sz="2000" dirty="0"/>
          </a:p>
          <a:p>
            <a:r>
              <a:rPr lang="en-US" sz="2000" dirty="0"/>
              <a:t>A RowHammer attack intrinsically keeps activating </a:t>
            </a:r>
            <a:r>
              <a:rPr lang="en-US" sz="2000" dirty="0">
                <a:solidFill>
                  <a:schemeClr val="accent2">
                    <a:lumMod val="75000"/>
                  </a:schemeClr>
                </a:solidFill>
              </a:rPr>
              <a:t>blacklisted rows</a:t>
            </a:r>
            <a:endParaRPr lang="en-US" sz="2000" dirty="0"/>
          </a:p>
          <a:p>
            <a:endParaRPr lang="en-US" sz="2000" dirty="0"/>
          </a:p>
          <a:p>
            <a:pPr>
              <a:buClr>
                <a:schemeClr val="tx1"/>
              </a:buClr>
            </a:pPr>
            <a:r>
              <a:rPr lang="en-US" sz="2000" b="1" dirty="0">
                <a:solidFill>
                  <a:srgbClr val="00B050"/>
                </a:solidFill>
              </a:rPr>
              <a:t>RowHammer Likelihood Index (RHLI): </a:t>
            </a:r>
            <a:r>
              <a:rPr lang="en-US" sz="2000" dirty="0"/>
              <a:t>Number of activations that target blacklisted rows (normalized to maximum possible activation count) </a:t>
            </a:r>
            <a:endParaRPr lang="en-US" sz="1800" dirty="0"/>
          </a:p>
          <a:p>
            <a:pPr marL="712788" lvl="1" indent="-223838"/>
            <a:endParaRPr lang="en-US" sz="1800" dirty="0"/>
          </a:p>
          <a:p>
            <a:pPr marL="712788" lvl="1" indent="-223838"/>
            <a:endParaRPr lang="en-US" sz="1800" dirty="0"/>
          </a:p>
          <a:p>
            <a:pPr marL="31750" indent="0">
              <a:buNone/>
            </a:pPr>
            <a:endParaRPr lang="en-US" sz="2000" dirty="0"/>
          </a:p>
        </p:txBody>
      </p:sp>
      <p:sp>
        <p:nvSpPr>
          <p:cNvPr id="4" name="Rectangle 3">
            <a:extLst>
              <a:ext uri="{FF2B5EF4-FFF2-40B4-BE49-F238E27FC236}">
                <a16:creationId xmlns:a16="http://schemas.microsoft.com/office/drawing/2014/main" id="{EBDADF98-CFE3-C342-AC34-78EE1BF12570}"/>
              </a:ext>
            </a:extLst>
          </p:cNvPr>
          <p:cNvSpPr/>
          <p:nvPr/>
        </p:nvSpPr>
        <p:spPr>
          <a:xfrm>
            <a:off x="0" y="5424973"/>
            <a:ext cx="9144000" cy="923326"/>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RHLI is larger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when the thread’s access pattern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is more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similar to 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 attack</a:t>
            </a:r>
          </a:p>
        </p:txBody>
      </p:sp>
      <p:grpSp>
        <p:nvGrpSpPr>
          <p:cNvPr id="5" name="Group 4">
            <a:extLst>
              <a:ext uri="{FF2B5EF4-FFF2-40B4-BE49-F238E27FC236}">
                <a16:creationId xmlns:a16="http://schemas.microsoft.com/office/drawing/2014/main" id="{3235374B-B0A3-C146-A3ED-AB6088BA0498}"/>
              </a:ext>
            </a:extLst>
          </p:cNvPr>
          <p:cNvGrpSpPr/>
          <p:nvPr/>
        </p:nvGrpSpPr>
        <p:grpSpPr>
          <a:xfrm>
            <a:off x="225656" y="3938323"/>
            <a:ext cx="7914677" cy="633283"/>
            <a:chOff x="197374" y="2469869"/>
            <a:chExt cx="7914677" cy="633283"/>
          </a:xfrm>
        </p:grpSpPr>
        <p:grpSp>
          <p:nvGrpSpPr>
            <p:cNvPr id="12" name="Group 11">
              <a:extLst>
                <a:ext uri="{FF2B5EF4-FFF2-40B4-BE49-F238E27FC236}">
                  <a16:creationId xmlns:a16="http://schemas.microsoft.com/office/drawing/2014/main" id="{1364C395-ADFD-4248-8BA9-C46D9400841E}"/>
                </a:ext>
              </a:extLst>
            </p:cNvPr>
            <p:cNvGrpSpPr/>
            <p:nvPr/>
          </p:nvGrpSpPr>
          <p:grpSpPr>
            <a:xfrm>
              <a:off x="443060" y="2543770"/>
              <a:ext cx="7117237" cy="263951"/>
              <a:chOff x="933254" y="3318235"/>
              <a:chExt cx="7117237" cy="263951"/>
            </a:xfrm>
          </p:grpSpPr>
          <p:cxnSp>
            <p:nvCxnSpPr>
              <p:cNvPr id="6" name="Straight Arrow Connector 5">
                <a:extLst>
                  <a:ext uri="{FF2B5EF4-FFF2-40B4-BE49-F238E27FC236}">
                    <a16:creationId xmlns:a16="http://schemas.microsoft.com/office/drawing/2014/main" id="{9A099656-C24E-894D-9DFC-3CEB0305B835}"/>
                  </a:ext>
                </a:extLst>
              </p:cNvPr>
              <p:cNvCxnSpPr>
                <a:cxnSpLocks/>
              </p:cNvCxnSpPr>
              <p:nvPr/>
            </p:nvCxnSpPr>
            <p:spPr>
              <a:xfrm>
                <a:off x="933254" y="3429000"/>
                <a:ext cx="7117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31EE63-CAAE-1949-B6A4-FD2F5A977753}"/>
                  </a:ext>
                </a:extLst>
              </p:cNvPr>
              <p:cNvCxnSpPr/>
              <p:nvPr/>
            </p:nvCxnSpPr>
            <p:spPr>
              <a:xfrm>
                <a:off x="933254" y="3318235"/>
                <a:ext cx="0" cy="263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A3D30B-8A4E-2346-A9C6-DA2454FF2AD5}"/>
                  </a:ext>
                </a:extLst>
              </p:cNvPr>
              <p:cNvCxnSpPr/>
              <p:nvPr/>
            </p:nvCxnSpPr>
            <p:spPr>
              <a:xfrm>
                <a:off x="4846949" y="3318235"/>
                <a:ext cx="0" cy="263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03971A71-F03E-FB45-B60E-F26FE61BA0A7}"/>
                </a:ext>
              </a:extLst>
            </p:cNvPr>
            <p:cNvSpPr txBox="1"/>
            <p:nvPr/>
          </p:nvSpPr>
          <p:spPr>
            <a:xfrm>
              <a:off x="197374" y="273382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0.0</a:t>
              </a:r>
            </a:p>
          </p:txBody>
        </p:sp>
        <p:sp>
          <p:nvSpPr>
            <p:cNvPr id="13" name="TextBox 12">
              <a:extLst>
                <a:ext uri="{FF2B5EF4-FFF2-40B4-BE49-F238E27FC236}">
                  <a16:creationId xmlns:a16="http://schemas.microsoft.com/office/drawing/2014/main" id="{7C85D90D-6E97-4A41-8B00-154362370547}"/>
                </a:ext>
              </a:extLst>
            </p:cNvPr>
            <p:cNvSpPr txBox="1"/>
            <p:nvPr/>
          </p:nvSpPr>
          <p:spPr>
            <a:xfrm>
              <a:off x="4101642" y="273382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4" name="TextBox 13">
              <a:extLst>
                <a:ext uri="{FF2B5EF4-FFF2-40B4-BE49-F238E27FC236}">
                  <a16:creationId xmlns:a16="http://schemas.microsoft.com/office/drawing/2014/main" id="{3D64A6A1-9E2F-734A-9FA9-9B3A7B71A93E}"/>
                </a:ext>
              </a:extLst>
            </p:cNvPr>
            <p:cNvSpPr txBox="1"/>
            <p:nvPr/>
          </p:nvSpPr>
          <p:spPr>
            <a:xfrm>
              <a:off x="7560297" y="2469869"/>
              <a:ext cx="5517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RHLI</a:t>
              </a:r>
            </a:p>
          </p:txBody>
        </p:sp>
      </p:grpSp>
      <p:sp>
        <p:nvSpPr>
          <p:cNvPr id="15" name="TextBox 14">
            <a:extLst>
              <a:ext uri="{FF2B5EF4-FFF2-40B4-BE49-F238E27FC236}">
                <a16:creationId xmlns:a16="http://schemas.microsoft.com/office/drawing/2014/main" id="{F7D4A63A-7C31-934E-8E05-5E34101B6087}"/>
              </a:ext>
            </a:extLst>
          </p:cNvPr>
          <p:cNvSpPr txBox="1"/>
          <p:nvPr/>
        </p:nvSpPr>
        <p:spPr>
          <a:xfrm>
            <a:off x="225656" y="4431981"/>
            <a:ext cx="297953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Benign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blacklisted row activations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96BE10D-279E-B849-A48C-C031D73121C8}"/>
              </a:ext>
            </a:extLst>
          </p:cNvPr>
          <p:cNvSpPr txBox="1"/>
          <p:nvPr/>
        </p:nvSpPr>
        <p:spPr>
          <a:xfrm>
            <a:off x="4129924" y="4421579"/>
            <a:ext cx="350333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RowHammer attack</a:t>
            </a:r>
            <a:b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Blacklisted row activation count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approaches RowHammer threshold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09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15" grpId="0"/>
      <p:bldP spid="1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25AF-5913-8742-B576-9E948DA6199E}"/>
              </a:ext>
            </a:extLst>
          </p:cNvPr>
          <p:cNvSpPr>
            <a:spLocks noGrp="1"/>
          </p:cNvSpPr>
          <p:nvPr>
            <p:ph type="title"/>
          </p:nvPr>
        </p:nvSpPr>
        <p:spPr/>
        <p:txBody>
          <a:bodyPr/>
          <a:lstStyle/>
          <a:p>
            <a:r>
              <a:rPr lang="en-US" b="1" dirty="0" err="1"/>
              <a:t>AttackThrottler</a:t>
            </a:r>
            <a:endParaRPr lang="en-US" b="1" dirty="0"/>
          </a:p>
        </p:txBody>
      </p:sp>
      <p:sp>
        <p:nvSpPr>
          <p:cNvPr id="3" name="Content Placeholder 2">
            <a:extLst>
              <a:ext uri="{FF2B5EF4-FFF2-40B4-BE49-F238E27FC236}">
                <a16:creationId xmlns:a16="http://schemas.microsoft.com/office/drawing/2014/main" id="{79F642D4-C8EF-5C44-BF57-5C73FE8260B6}"/>
              </a:ext>
            </a:extLst>
          </p:cNvPr>
          <p:cNvSpPr>
            <a:spLocks noGrp="1"/>
          </p:cNvSpPr>
          <p:nvPr>
            <p:ph idx="1"/>
          </p:nvPr>
        </p:nvSpPr>
        <p:spPr>
          <a:xfrm>
            <a:off x="-1129" y="1413648"/>
            <a:ext cx="9143999" cy="5140373"/>
          </a:xfrm>
        </p:spPr>
        <p:txBody>
          <a:bodyPr/>
          <a:lstStyle/>
          <a:p>
            <a:pPr marL="255588" indent="-223838"/>
            <a:r>
              <a:rPr lang="en-US" sz="2000" dirty="0"/>
              <a:t>Applies a smaller quota to a thread’s in-flight request count as RHLI increases</a:t>
            </a:r>
          </a:p>
          <a:p>
            <a:pPr marL="255588" indent="-223838"/>
            <a:endParaRPr lang="en-US" sz="2000" dirty="0"/>
          </a:p>
          <a:p>
            <a:pPr marL="255588" indent="-223838"/>
            <a:endParaRPr lang="en-US" sz="2000" dirty="0"/>
          </a:p>
          <a:p>
            <a:pPr marL="255588" indent="-223838"/>
            <a:endParaRPr lang="en-US" sz="2000" dirty="0"/>
          </a:p>
          <a:p>
            <a:pPr marL="255588" indent="-223838"/>
            <a:endParaRPr lang="en-US" sz="2000" dirty="0"/>
          </a:p>
          <a:p>
            <a:pPr marL="255588" indent="-223838"/>
            <a:endParaRPr lang="en-US" sz="2000" dirty="0"/>
          </a:p>
          <a:p>
            <a:pPr marL="255588" indent="-223838"/>
            <a:r>
              <a:rPr lang="en-US" sz="2000" dirty="0"/>
              <a:t>Reduces a RowHammer attack’s </a:t>
            </a:r>
            <a:r>
              <a:rPr lang="en-US" sz="2000" dirty="0">
                <a:solidFill>
                  <a:schemeClr val="accent2">
                    <a:lumMod val="75000"/>
                  </a:schemeClr>
                </a:solidFill>
              </a:rPr>
              <a:t>memory bandwidth consumption</a:t>
            </a:r>
            <a:r>
              <a:rPr lang="en-US" sz="2000" dirty="0"/>
              <a:t>, enabling a larger memory bandwidth for </a:t>
            </a:r>
            <a:r>
              <a:rPr lang="en-US" sz="2000" dirty="0">
                <a:solidFill>
                  <a:srgbClr val="00B050"/>
                </a:solidFill>
              </a:rPr>
              <a:t>concurrent benign applications</a:t>
            </a:r>
            <a:endParaRPr lang="en-US" sz="2000" dirty="0"/>
          </a:p>
          <a:p>
            <a:pPr marL="255588" indent="-223838"/>
            <a:endParaRPr lang="en-US" sz="2000" dirty="0"/>
          </a:p>
          <a:p>
            <a:pPr marL="255588" indent="-223838"/>
            <a:endParaRPr lang="en-US" sz="2000" dirty="0"/>
          </a:p>
          <a:p>
            <a:pPr marL="31750" indent="0">
              <a:buNone/>
            </a:pPr>
            <a:endParaRPr lang="en-US" sz="2000" dirty="0"/>
          </a:p>
          <a:p>
            <a:pPr marL="255588" indent="-223838"/>
            <a:r>
              <a:rPr lang="en-US" sz="2000" dirty="0"/>
              <a:t>RHLI can also be used as a </a:t>
            </a:r>
            <a:r>
              <a:rPr lang="en-US" sz="2000" dirty="0">
                <a:solidFill>
                  <a:srgbClr val="00B050"/>
                </a:solidFill>
              </a:rPr>
              <a:t>RowHammer attack indicator </a:t>
            </a:r>
            <a:r>
              <a:rPr lang="en-US" sz="2000" dirty="0"/>
              <a:t>by the system software</a:t>
            </a:r>
          </a:p>
        </p:txBody>
      </p:sp>
      <p:sp>
        <p:nvSpPr>
          <p:cNvPr id="4" name="Rectangle 3">
            <a:extLst>
              <a:ext uri="{FF2B5EF4-FFF2-40B4-BE49-F238E27FC236}">
                <a16:creationId xmlns:a16="http://schemas.microsoft.com/office/drawing/2014/main" id="{EBDADF98-CFE3-C342-AC34-78EE1BF12570}"/>
              </a:ext>
            </a:extLst>
          </p:cNvPr>
          <p:cNvSpPr/>
          <p:nvPr/>
        </p:nvSpPr>
        <p:spPr>
          <a:xfrm>
            <a:off x="-2198" y="4681622"/>
            <a:ext cx="9144000" cy="936975"/>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Greatly reduces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a:t>
            </a:r>
            <a:r>
              <a:rPr kumimoji="0" lang="en-US" sz="2200" b="1"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perfomance</a:t>
            </a:r>
            <a:r>
              <a:rPr kumimoji="0" lang="en-US" sz="22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degradation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a:t>
            </a: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2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energy wastage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RowHammer attack inflicts on a system</a:t>
            </a:r>
          </a:p>
        </p:txBody>
      </p:sp>
      <p:grpSp>
        <p:nvGrpSpPr>
          <p:cNvPr id="12" name="Group 11">
            <a:extLst>
              <a:ext uri="{FF2B5EF4-FFF2-40B4-BE49-F238E27FC236}">
                <a16:creationId xmlns:a16="http://schemas.microsoft.com/office/drawing/2014/main" id="{1364C395-ADFD-4248-8BA9-C46D9400841E}"/>
              </a:ext>
            </a:extLst>
          </p:cNvPr>
          <p:cNvGrpSpPr/>
          <p:nvPr/>
        </p:nvGrpSpPr>
        <p:grpSpPr>
          <a:xfrm>
            <a:off x="821432" y="1900793"/>
            <a:ext cx="7117237" cy="263951"/>
            <a:chOff x="933254" y="3318235"/>
            <a:chExt cx="7117237" cy="263951"/>
          </a:xfrm>
        </p:grpSpPr>
        <p:cxnSp>
          <p:nvCxnSpPr>
            <p:cNvPr id="6" name="Straight Arrow Connector 5">
              <a:extLst>
                <a:ext uri="{FF2B5EF4-FFF2-40B4-BE49-F238E27FC236}">
                  <a16:creationId xmlns:a16="http://schemas.microsoft.com/office/drawing/2014/main" id="{9A099656-C24E-894D-9DFC-3CEB0305B835}"/>
                </a:ext>
              </a:extLst>
            </p:cNvPr>
            <p:cNvCxnSpPr>
              <a:cxnSpLocks/>
            </p:cNvCxnSpPr>
            <p:nvPr/>
          </p:nvCxnSpPr>
          <p:spPr>
            <a:xfrm>
              <a:off x="933254" y="3429000"/>
              <a:ext cx="7117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C31EE63-CAAE-1949-B6A4-FD2F5A977753}"/>
                </a:ext>
              </a:extLst>
            </p:cNvPr>
            <p:cNvCxnSpPr/>
            <p:nvPr/>
          </p:nvCxnSpPr>
          <p:spPr>
            <a:xfrm>
              <a:off x="933254" y="3318235"/>
              <a:ext cx="0" cy="263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A3D30B-8A4E-2346-A9C6-DA2454FF2AD5}"/>
                </a:ext>
              </a:extLst>
            </p:cNvPr>
            <p:cNvCxnSpPr/>
            <p:nvPr/>
          </p:nvCxnSpPr>
          <p:spPr>
            <a:xfrm>
              <a:off x="4846949" y="3318235"/>
              <a:ext cx="0" cy="263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3D64A6A1-9E2F-734A-9FA9-9B3A7B71A93E}"/>
              </a:ext>
            </a:extLst>
          </p:cNvPr>
          <p:cNvSpPr txBox="1"/>
          <p:nvPr/>
        </p:nvSpPr>
        <p:spPr>
          <a:xfrm>
            <a:off x="8016858" y="1848102"/>
            <a:ext cx="6559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RHLI</a:t>
            </a:r>
          </a:p>
        </p:txBody>
      </p:sp>
      <p:sp>
        <p:nvSpPr>
          <p:cNvPr id="15" name="TextBox 14">
            <a:extLst>
              <a:ext uri="{FF2B5EF4-FFF2-40B4-BE49-F238E27FC236}">
                <a16:creationId xmlns:a16="http://schemas.microsoft.com/office/drawing/2014/main" id="{F7D4A63A-7C31-934E-8E05-5E34101B6087}"/>
              </a:ext>
            </a:extLst>
          </p:cNvPr>
          <p:cNvSpPr txBox="1"/>
          <p:nvPr/>
        </p:nvSpPr>
        <p:spPr>
          <a:xfrm>
            <a:off x="575746" y="2320550"/>
            <a:ext cx="297953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Benign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blacklisted row activations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No quota applied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96BE10D-279E-B849-A48C-C031D73121C8}"/>
              </a:ext>
            </a:extLst>
          </p:cNvPr>
          <p:cNvSpPr txBox="1"/>
          <p:nvPr/>
        </p:nvSpPr>
        <p:spPr>
          <a:xfrm>
            <a:off x="4480014" y="2310148"/>
            <a:ext cx="3503331"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RowHammer attack</a:t>
            </a:r>
            <a:b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Blacklisted row activation count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approaches RowHammer threshold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No request is allowed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3971A71-F03E-FB45-B60E-F26FE61BA0A7}"/>
              </a:ext>
            </a:extLst>
          </p:cNvPr>
          <p:cNvSpPr txBox="1"/>
          <p:nvPr/>
        </p:nvSpPr>
        <p:spPr>
          <a:xfrm>
            <a:off x="575746" y="2090388"/>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0.0</a:t>
            </a:r>
          </a:p>
        </p:txBody>
      </p:sp>
      <p:sp>
        <p:nvSpPr>
          <p:cNvPr id="13" name="TextBox 12">
            <a:extLst>
              <a:ext uri="{FF2B5EF4-FFF2-40B4-BE49-F238E27FC236}">
                <a16:creationId xmlns:a16="http://schemas.microsoft.com/office/drawing/2014/main" id="{7C85D90D-6E97-4A41-8B00-154362370547}"/>
              </a:ext>
            </a:extLst>
          </p:cNvPr>
          <p:cNvSpPr txBox="1"/>
          <p:nvPr/>
        </p:nvSpPr>
        <p:spPr>
          <a:xfrm>
            <a:off x="4480014" y="2090388"/>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Tree>
    <p:extLst>
      <p:ext uri="{BB962C8B-B14F-4D97-AF65-F5344CB8AC3E}">
        <p14:creationId xmlns:p14="http://schemas.microsoft.com/office/powerpoint/2010/main" val="19715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14" grpId="0"/>
      <p:bldP spid="15" grpId="0"/>
      <p:bldP spid="16" grpId="0"/>
      <p:bldP spid="11" grpId="0"/>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3AEA-7CE5-CC4A-9035-CB18912C455F}"/>
              </a:ext>
            </a:extLst>
          </p:cNvPr>
          <p:cNvSpPr>
            <a:spLocks noGrp="1"/>
          </p:cNvSpPr>
          <p:nvPr>
            <p:ph type="title"/>
          </p:nvPr>
        </p:nvSpPr>
        <p:spPr/>
        <p:txBody>
          <a:bodyPr/>
          <a:lstStyle/>
          <a:p>
            <a:r>
              <a:rPr lang="en-US" dirty="0"/>
              <a:t>Evaluation</a:t>
            </a:r>
            <a:br>
              <a:rPr lang="en-US" dirty="0"/>
            </a:br>
            <a:r>
              <a:rPr lang="en-US" sz="2800" dirty="0"/>
              <a:t>BlockHammer’s Hardware Complexity</a:t>
            </a:r>
            <a:endParaRPr lang="en-US" dirty="0"/>
          </a:p>
        </p:txBody>
      </p:sp>
      <p:sp>
        <p:nvSpPr>
          <p:cNvPr id="92" name="Content Placeholder 91">
            <a:extLst>
              <a:ext uri="{FF2B5EF4-FFF2-40B4-BE49-F238E27FC236}">
                <a16:creationId xmlns:a16="http://schemas.microsoft.com/office/drawing/2014/main" id="{F65ED39B-D8D0-A544-9C2F-90747861B3F9}"/>
              </a:ext>
            </a:extLst>
          </p:cNvPr>
          <p:cNvSpPr>
            <a:spLocks noGrp="1"/>
          </p:cNvSpPr>
          <p:nvPr>
            <p:ph idx="1"/>
          </p:nvPr>
        </p:nvSpPr>
        <p:spPr/>
        <p:txBody>
          <a:bodyPr/>
          <a:lstStyle/>
          <a:p>
            <a:r>
              <a:rPr lang="en-US" sz="2000" dirty="0"/>
              <a:t>We analyze </a:t>
            </a:r>
            <a:r>
              <a:rPr lang="en-US" sz="2000" b="1" dirty="0">
                <a:solidFill>
                  <a:schemeClr val="accent5">
                    <a:lumMod val="75000"/>
                  </a:schemeClr>
                </a:solidFill>
              </a:rPr>
              <a:t>six state-of-the-art mechanisms </a:t>
            </a:r>
            <a:r>
              <a:rPr lang="en-US" sz="2000" dirty="0"/>
              <a:t>and</a:t>
            </a:r>
            <a:r>
              <a:rPr lang="en-US" sz="2000" b="1" dirty="0">
                <a:solidFill>
                  <a:schemeClr val="accent5">
                    <a:lumMod val="75000"/>
                  </a:schemeClr>
                </a:solidFill>
              </a:rPr>
              <a:t> </a:t>
            </a:r>
            <a:r>
              <a:rPr lang="en-US" sz="2000" b="1" dirty="0">
                <a:solidFill>
                  <a:schemeClr val="accent6">
                    <a:lumMod val="75000"/>
                  </a:schemeClr>
                </a:solidFill>
              </a:rPr>
              <a:t>BlockHammer</a:t>
            </a:r>
            <a:endParaRPr lang="en-US" sz="2000" dirty="0">
              <a:solidFill>
                <a:schemeClr val="accent6">
                  <a:lumMod val="75000"/>
                </a:schemeClr>
              </a:solidFill>
            </a:endParaRPr>
          </a:p>
          <a:p>
            <a:r>
              <a:rPr lang="en-US" sz="2000" dirty="0"/>
              <a:t>We calculate </a:t>
            </a:r>
            <a:r>
              <a:rPr lang="en-US" sz="2000" b="1" dirty="0">
                <a:solidFill>
                  <a:schemeClr val="accent5">
                    <a:lumMod val="75000"/>
                  </a:schemeClr>
                </a:solidFill>
              </a:rPr>
              <a:t>area</a:t>
            </a:r>
            <a:r>
              <a:rPr lang="en-US" sz="2000" dirty="0"/>
              <a:t>, </a:t>
            </a:r>
            <a:r>
              <a:rPr lang="en-US" sz="2000" b="1" dirty="0">
                <a:solidFill>
                  <a:srgbClr val="C00000"/>
                </a:solidFill>
              </a:rPr>
              <a:t>access energy</a:t>
            </a:r>
            <a:r>
              <a:rPr lang="en-US" sz="2000" dirty="0"/>
              <a:t>, and </a:t>
            </a:r>
            <a:r>
              <a:rPr lang="en-US" sz="2000" b="1" dirty="0">
                <a:solidFill>
                  <a:schemeClr val="accent6">
                    <a:lumMod val="75000"/>
                  </a:schemeClr>
                </a:solidFill>
              </a:rPr>
              <a:t>static power </a:t>
            </a:r>
            <a:r>
              <a:rPr lang="en-US" sz="2000" dirty="0">
                <a:solidFill>
                  <a:sysClr val="windowText" lastClr="000000"/>
                </a:solidFill>
              </a:rPr>
              <a:t>consumption</a:t>
            </a:r>
            <a:r>
              <a:rPr lang="en-US" sz="2000" baseline="30000" dirty="0">
                <a:solidFill>
                  <a:sysClr val="windowText" lastClr="000000"/>
                </a:solidFill>
              </a:rPr>
              <a:t>*</a:t>
            </a:r>
          </a:p>
        </p:txBody>
      </p:sp>
      <p:sp>
        <p:nvSpPr>
          <p:cNvPr id="93" name="Picture Placeholder 92">
            <a:extLst>
              <a:ext uri="{FF2B5EF4-FFF2-40B4-BE49-F238E27FC236}">
                <a16:creationId xmlns:a16="http://schemas.microsoft.com/office/drawing/2014/main" id="{D0C81628-4F0B-0F48-B24E-96C198C7D1D2}"/>
              </a:ext>
            </a:extLst>
          </p:cNvPr>
          <p:cNvSpPr>
            <a:spLocks noGrp="1"/>
          </p:cNvSpPr>
          <p:nvPr>
            <p:ph type="pic" sz="quarter" idx="10"/>
          </p:nvPr>
        </p:nvSpPr>
        <p:spPr/>
        <p:txBody>
          <a:bodyPr/>
          <a:lstStyle/>
          <a:p>
            <a:endParaRPr lang="en-US"/>
          </a:p>
        </p:txBody>
      </p:sp>
      <p:graphicFrame>
        <p:nvGraphicFramePr>
          <p:cNvPr id="101" name="TableHalfCopy">
            <a:extLst>
              <a:ext uri="{FF2B5EF4-FFF2-40B4-BE49-F238E27FC236}">
                <a16:creationId xmlns:a16="http://schemas.microsoft.com/office/drawing/2014/main" id="{55EEFE6F-09BC-B54C-B2EA-62893615A59B}"/>
              </a:ext>
            </a:extLst>
          </p:cNvPr>
          <p:cNvGraphicFramePr>
            <a:graphicFrameLocks noGrp="1"/>
          </p:cNvGraphicFramePr>
          <p:nvPr/>
        </p:nvGraphicFramePr>
        <p:xfrm>
          <a:off x="420292" y="2186973"/>
          <a:ext cx="8303416" cy="2240788"/>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8">
                  <a:extLst>
                    <a:ext uri="{9D8B030D-6E8A-4147-A177-3AD203B41FA5}">
                      <a16:colId xmlns:a16="http://schemas.microsoft.com/office/drawing/2014/main" val="1955941346"/>
                    </a:ext>
                  </a:extLst>
                </a:gridCol>
                <a:gridCol w="978929">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b="1" dirty="0">
                          <a:latin typeface="Cambria" panose="02040503050406030204" pitchFamily="18" charset="0"/>
                        </a:rPr>
                        <a:t>CAM</a:t>
                      </a:r>
                    </a:p>
                  </a:txBody>
                  <a:tcPr marL="0" marR="0" marT="0" marB="0" anchor="ctr">
                    <a:noFill/>
                  </a:tcPr>
                </a:tc>
                <a:tc gridSpan="2">
                  <a:txBody>
                    <a:bodyPr/>
                    <a:lstStyle/>
                    <a:p>
                      <a:pPr algn="ctr"/>
                      <a:r>
                        <a:rPr lang="en-US" sz="1600" b="1" dirty="0">
                          <a:latin typeface="Cambria" panose="02040503050406030204" pitchFamily="18" charset="0"/>
                        </a:rPr>
                        <a:t>Area</a:t>
                      </a:r>
                    </a:p>
                  </a:txBody>
                  <a:tcPr marL="0" marR="0" marT="0" marB="0" anchor="ctr">
                    <a:no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noFill/>
                  </a:tcPr>
                </a:tc>
                <a:tc>
                  <a:txBody>
                    <a:bodyPr/>
                    <a:lstStyle/>
                    <a:p>
                      <a:pPr algn="r"/>
                      <a:r>
                        <a:rPr lang="en-US" sz="1600" b="1" dirty="0">
                          <a:latin typeface="Cambria" panose="02040503050406030204" pitchFamily="18" charset="0"/>
                        </a:rPr>
                        <a:t>Static Power</a:t>
                      </a:r>
                    </a:p>
                  </a:txBody>
                  <a:tcPr marL="0" marR="0" marT="0" marB="0" anchor="ctr">
                    <a:no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675762053"/>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tc>
                  <a:txBody>
                    <a:bodyPr/>
                    <a:lstStyle/>
                    <a:p>
                      <a:pPr algn="r"/>
                      <a:endParaRPr lang="en-US" sz="1600" dirty="0">
                        <a:latin typeface="Cambria" panose="02040503050406030204" pitchFamily="18" charset="0"/>
                      </a:endParaRPr>
                    </a:p>
                  </a:txBody>
                  <a:tcPr marL="0" marR="0" marT="0" marB="0" anchor="ctr">
                    <a:no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536177"/>
                  </a:ext>
                </a:extLst>
              </a:tr>
            </a:tbl>
          </a:graphicData>
        </a:graphic>
      </p:graphicFrame>
      <p:graphicFrame>
        <p:nvGraphicFramePr>
          <p:cNvPr id="91" name="TableHalf">
            <a:extLst>
              <a:ext uri="{FF2B5EF4-FFF2-40B4-BE49-F238E27FC236}">
                <a16:creationId xmlns:a16="http://schemas.microsoft.com/office/drawing/2014/main" id="{3DD2B81E-2F2A-7849-BC6C-45E8D2E3AB9C}"/>
              </a:ext>
            </a:extLst>
          </p:cNvPr>
          <p:cNvGraphicFramePr>
            <a:graphicFrameLocks noGrp="1"/>
          </p:cNvGraphicFramePr>
          <p:nvPr/>
        </p:nvGraphicFramePr>
        <p:xfrm>
          <a:off x="420292" y="2186974"/>
          <a:ext cx="8303416" cy="2240788"/>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8">
                  <a:extLst>
                    <a:ext uri="{9D8B030D-6E8A-4147-A177-3AD203B41FA5}">
                      <a16:colId xmlns:a16="http://schemas.microsoft.com/office/drawing/2014/main" val="1955941346"/>
                    </a:ext>
                  </a:extLst>
                </a:gridCol>
                <a:gridCol w="978929">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b="1" dirty="0">
                          <a:latin typeface="Cambria" panose="02040503050406030204" pitchFamily="18" charset="0"/>
                        </a:rPr>
                        <a:t>CAM</a:t>
                      </a:r>
                    </a:p>
                  </a:txBody>
                  <a:tcPr marL="0" marR="0" marT="0" marB="0" anchor="ctr">
                    <a:noFill/>
                  </a:tcPr>
                </a:tc>
                <a:tc gridSpan="2">
                  <a:txBody>
                    <a:bodyPr/>
                    <a:lstStyle/>
                    <a:p>
                      <a:pPr algn="ctr"/>
                      <a:r>
                        <a:rPr lang="en-US" sz="1600" b="1" dirty="0">
                          <a:latin typeface="Cambria" panose="02040503050406030204" pitchFamily="18" charset="0"/>
                        </a:rPr>
                        <a:t>Area</a:t>
                      </a:r>
                    </a:p>
                  </a:txBody>
                  <a:tcPr marL="0" marR="0" marT="0" marB="0" anchor="ctr">
                    <a:no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noFill/>
                  </a:tcPr>
                </a:tc>
                <a:tc>
                  <a:txBody>
                    <a:bodyPr/>
                    <a:lstStyle/>
                    <a:p>
                      <a:pPr algn="r"/>
                      <a:r>
                        <a:rPr lang="en-US" sz="1600" b="1" dirty="0">
                          <a:latin typeface="Cambria" panose="02040503050406030204" pitchFamily="18" charset="0"/>
                        </a:rPr>
                        <a:t>Static Power</a:t>
                      </a:r>
                    </a:p>
                  </a:txBody>
                  <a:tcPr marL="0" marR="0" marT="0" marB="0" anchor="ctr">
                    <a:no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51.48</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1.73</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0.14</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0.06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20.30</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22.27</a:t>
                      </a:r>
                    </a:p>
                  </a:txBody>
                  <a:tcPr marL="0" marR="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extLst>
                  <a:ext uri="{0D108BD9-81ED-4DB2-BD59-A6C34878D82A}">
                    <a16:rowId xmlns:a16="http://schemas.microsoft.com/office/drawing/2014/main" val="675762053"/>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0.22</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3.67</a:t>
                      </a:r>
                    </a:p>
                  </a:txBody>
                  <a:tcPr marL="0" marR="0" marT="0" marB="0" anchor="ctr">
                    <a:noFill/>
                  </a:tcPr>
                </a:tc>
                <a:tc>
                  <a:txBody>
                    <a:bodyPr/>
                    <a:lstStyle/>
                    <a:p>
                      <a:pPr algn="r"/>
                      <a:r>
                        <a:rPr lang="en-US" sz="1600" dirty="0">
                          <a:latin typeface="Cambria" panose="02040503050406030204" pitchFamily="18" charset="0"/>
                        </a:rPr>
                        <a:t>0.14</a:t>
                      </a:r>
                    </a:p>
                  </a:txBody>
                  <a:tcPr marL="0" marR="0" marT="0" marB="0" anchor="ctr">
                    <a:no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0.47</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4.44</a:t>
                      </a:r>
                    </a:p>
                  </a:txBody>
                  <a:tcPr marL="0" marR="0" marT="0" marB="0" anchor="ctr">
                    <a:noFill/>
                  </a:tcPr>
                </a:tc>
                <a:tc>
                  <a:txBody>
                    <a:bodyPr/>
                    <a:lstStyle/>
                    <a:p>
                      <a:pPr algn="r"/>
                      <a:r>
                        <a:rPr lang="en-US" sz="1600" dirty="0">
                          <a:latin typeface="Cambria" panose="02040503050406030204" pitchFamily="18" charset="0"/>
                        </a:rPr>
                        <a:t>0.21</a:t>
                      </a:r>
                    </a:p>
                  </a:txBody>
                  <a:tcPr marL="0" marR="0" marT="0" marB="0" anchor="ctr">
                    <a:no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16.00</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8.50</a:t>
                      </a:r>
                    </a:p>
                  </a:txBody>
                  <a:tcPr marL="0" marR="0" marT="0" marB="0" anchor="ctr">
                    <a:noFill/>
                  </a:tcPr>
                </a:tc>
                <a:tc>
                  <a:txBody>
                    <a:bodyPr/>
                    <a:lstStyle/>
                    <a:p>
                      <a:pPr algn="r"/>
                      <a:r>
                        <a:rPr lang="en-US" sz="1600" dirty="0">
                          <a:latin typeface="Cambria" panose="02040503050406030204" pitchFamily="18" charset="0"/>
                        </a:rPr>
                        <a:t>0.20</a:t>
                      </a:r>
                    </a:p>
                  </a:txBody>
                  <a:tcPr marL="0" marR="0" marT="0" marB="0" anchor="ctr">
                    <a:noFill/>
                  </a:tcPr>
                </a:tc>
                <a:tc>
                  <a:txBody>
                    <a:bodyPr/>
                    <a:lstStyle/>
                    <a:p>
                      <a:pPr algn="r"/>
                      <a:r>
                        <a:rPr lang="en-US" sz="1600" dirty="0">
                          <a:latin typeface="Cambria" panose="02040503050406030204" pitchFamily="18" charset="0"/>
                        </a:rPr>
                        <a:t>0.08</a:t>
                      </a:r>
                    </a:p>
                  </a:txBody>
                  <a:tcPr marL="0" marR="0" marT="0" marB="0" anchor="ctr">
                    <a:noFill/>
                  </a:tcPr>
                </a:tc>
                <a:tc>
                  <a:txBody>
                    <a:bodyPr/>
                    <a:lstStyle/>
                    <a:p>
                      <a:pPr algn="r"/>
                      <a:r>
                        <a:rPr lang="en-US" sz="1600" dirty="0">
                          <a:latin typeface="Cambria" panose="02040503050406030204" pitchFamily="18" charset="0"/>
                        </a:rPr>
                        <a:t>9.13</a:t>
                      </a:r>
                    </a:p>
                  </a:txBody>
                  <a:tcPr marL="0" marR="0" marT="0" marB="0" anchor="ctr">
                    <a:noFill/>
                  </a:tcPr>
                </a:tc>
                <a:tc>
                  <a:txBody>
                    <a:bodyPr/>
                    <a:lstStyle/>
                    <a:p>
                      <a:pPr algn="r"/>
                      <a:r>
                        <a:rPr lang="en-US" sz="1600" dirty="0">
                          <a:latin typeface="Cambria" panose="02040503050406030204" pitchFamily="18" charset="0"/>
                        </a:rPr>
                        <a:t>35.55</a:t>
                      </a:r>
                    </a:p>
                  </a:txBody>
                  <a:tcPr marL="0" marR="0" marT="0" marB="0" anchor="ctr">
                    <a:no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23.10</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14.02</a:t>
                      </a:r>
                    </a:p>
                  </a:txBody>
                  <a:tcPr marL="0" marR="0" marT="0" marB="0" anchor="ctr">
                    <a:noFill/>
                  </a:tcPr>
                </a:tc>
                <a:tc>
                  <a:txBody>
                    <a:bodyPr/>
                    <a:lstStyle/>
                    <a:p>
                      <a:pPr algn="r"/>
                      <a:r>
                        <a:rPr lang="en-US" sz="1600" dirty="0">
                          <a:latin typeface="Cambria" panose="02040503050406030204" pitchFamily="18" charset="0"/>
                        </a:rPr>
                        <a:t>0.15</a:t>
                      </a:r>
                    </a:p>
                  </a:txBody>
                  <a:tcPr marL="0" marR="0" marT="0" marB="0" anchor="ctr">
                    <a:noFill/>
                  </a:tcPr>
                </a:tc>
                <a:tc>
                  <a:txBody>
                    <a:bodyPr/>
                    <a:lstStyle/>
                    <a:p>
                      <a:pPr algn="r"/>
                      <a:r>
                        <a:rPr lang="en-US" sz="1600" dirty="0">
                          <a:latin typeface="Cambria" panose="02040503050406030204" pitchFamily="18" charset="0"/>
                        </a:rPr>
                        <a:t>0.06</a:t>
                      </a:r>
                    </a:p>
                  </a:txBody>
                  <a:tcPr marL="0" marR="0" marT="0" marB="0" anchor="ctr">
                    <a:noFill/>
                  </a:tcPr>
                </a:tc>
                <a:tc>
                  <a:txBody>
                    <a:bodyPr/>
                    <a:lstStyle/>
                    <a:p>
                      <a:pPr algn="r"/>
                      <a:r>
                        <a:rPr lang="en-US" sz="1600" dirty="0">
                          <a:latin typeface="Cambria" panose="02040503050406030204" pitchFamily="18" charset="0"/>
                        </a:rPr>
                        <a:t>7.99</a:t>
                      </a:r>
                    </a:p>
                  </a:txBody>
                  <a:tcPr marL="0" marR="0" marT="0" marB="0" anchor="ctr">
                    <a:noFill/>
                  </a:tcPr>
                </a:tc>
                <a:tc>
                  <a:txBody>
                    <a:bodyPr/>
                    <a:lstStyle/>
                    <a:p>
                      <a:pPr algn="r"/>
                      <a:r>
                        <a:rPr lang="en-US" sz="1600" dirty="0">
                          <a:latin typeface="Cambria" panose="02040503050406030204" pitchFamily="18" charset="0"/>
                        </a:rPr>
                        <a:t>21.28</a:t>
                      </a:r>
                    </a:p>
                  </a:txBody>
                  <a:tcPr marL="0" marR="0" marT="0" marB="0" anchor="ctr">
                    <a:no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5.22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0.04</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0.02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40.67</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3.11</a:t>
                      </a: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536177"/>
                  </a:ext>
                </a:extLst>
              </a:tr>
            </a:tbl>
          </a:graphicData>
        </a:graphic>
      </p:graphicFrame>
      <p:sp>
        <p:nvSpPr>
          <p:cNvPr id="46" name="TextBox 45">
            <a:extLst>
              <a:ext uri="{FF2B5EF4-FFF2-40B4-BE49-F238E27FC236}">
                <a16:creationId xmlns:a16="http://schemas.microsoft.com/office/drawing/2014/main" id="{4C9522CA-ED83-AE43-8044-65230567B903}"/>
              </a:ext>
            </a:extLst>
          </p:cNvPr>
          <p:cNvSpPr txBox="1"/>
          <p:nvPr/>
        </p:nvSpPr>
        <p:spPr>
          <a:xfrm rot="16200000">
            <a:off x="-402989" y="3367164"/>
            <a:ext cx="12638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a:t>
            </a:r>
            <a:r>
              <a:rPr kumimoji="0" lang="en-US" sz="1800" b="0" i="1"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RH</a:t>
            </a: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=32K</a:t>
            </a:r>
          </a:p>
        </p:txBody>
      </p:sp>
      <p:sp>
        <p:nvSpPr>
          <p:cNvPr id="97" name="Rounded Rectangle 96">
            <a:extLst>
              <a:ext uri="{FF2B5EF4-FFF2-40B4-BE49-F238E27FC236}">
                <a16:creationId xmlns:a16="http://schemas.microsoft.com/office/drawing/2014/main" id="{1505BE73-3C79-404E-9C99-5E0DA76B9460}"/>
              </a:ext>
            </a:extLst>
          </p:cNvPr>
          <p:cNvSpPr/>
          <p:nvPr/>
        </p:nvSpPr>
        <p:spPr>
          <a:xfrm>
            <a:off x="5388577" y="2710148"/>
            <a:ext cx="3363854" cy="275422"/>
          </a:xfrm>
          <a:prstGeom prst="roundRect">
            <a:avLst>
              <a:gd name="adj" fmla="val 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ounded Rectangle 97">
            <a:extLst>
              <a:ext uri="{FF2B5EF4-FFF2-40B4-BE49-F238E27FC236}">
                <a16:creationId xmlns:a16="http://schemas.microsoft.com/office/drawing/2014/main" id="{822162C9-4806-6843-9731-803E2E4631BA}"/>
              </a:ext>
            </a:extLst>
          </p:cNvPr>
          <p:cNvSpPr/>
          <p:nvPr/>
        </p:nvSpPr>
        <p:spPr>
          <a:xfrm>
            <a:off x="5388577" y="3712683"/>
            <a:ext cx="3363853" cy="715078"/>
          </a:xfrm>
          <a:prstGeom prst="roundRect">
            <a:avLst>
              <a:gd name="adj" fmla="val 0"/>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888653C-7AF9-9B47-B08F-6E84F25D8CB7}"/>
              </a:ext>
            </a:extLst>
          </p:cNvPr>
          <p:cNvSpPr/>
          <p:nvPr/>
        </p:nvSpPr>
        <p:spPr>
          <a:xfrm>
            <a:off x="-2198" y="4639335"/>
            <a:ext cx="9143999" cy="959347"/>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BlockHammer is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low cost </a:t>
            </a:r>
            <a:r>
              <a:rPr kumimoji="0" lang="en-US" sz="2400" b="0"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and</a:t>
            </a:r>
            <a:r>
              <a:rPr kumimoji="0" 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0070C0"/>
                </a:solidFill>
                <a:effectLst/>
                <a:uLnTx/>
                <a:uFillTx/>
                <a:latin typeface="Cambria" panose="02040503050406030204" pitchFamily="18" charset="0"/>
                <a:ea typeface="+mn-ea"/>
                <a:cs typeface="+mn-cs"/>
              </a:rPr>
              <a:t>competitive</a:t>
            </a:r>
            <a:r>
              <a:rPr kumimoji="0" lang="en-US" sz="2400" b="1"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 </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with state-of-the-art mechanisms</a:t>
            </a:r>
          </a:p>
        </p:txBody>
      </p:sp>
      <p:sp>
        <p:nvSpPr>
          <p:cNvPr id="103" name="TextBox 102">
            <a:extLst>
              <a:ext uri="{FF2B5EF4-FFF2-40B4-BE49-F238E27FC236}">
                <a16:creationId xmlns:a16="http://schemas.microsoft.com/office/drawing/2014/main" id="{036CCF85-5957-BC48-9117-642CB7CC6D8F}"/>
              </a:ext>
            </a:extLst>
          </p:cNvPr>
          <p:cNvSpPr txBox="1"/>
          <p:nvPr/>
        </p:nvSpPr>
        <p:spPr>
          <a:xfrm>
            <a:off x="-80386" y="5770661"/>
            <a:ext cx="91439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prstClr val="black">
                    <a:lumMod val="50000"/>
                    <a:lumOff val="50000"/>
                  </a:prstClr>
                </a:solidFill>
                <a:effectLst/>
                <a:uLnTx/>
                <a:uFillTx/>
                <a:latin typeface="Cambria" panose="02040503050406030204" pitchFamily="18" charset="0"/>
                <a:ea typeface="+mn-ea"/>
                <a:cs typeface="+mn-cs"/>
              </a:rPr>
              <a:t>*</a:t>
            </a:r>
            <a:r>
              <a:rPr kumimoji="0" lang="en-US" sz="1600" b="0" i="0" u="none" strike="noStrike" kern="1200" cap="none" spc="0" normalizeH="0" baseline="0" noProof="0" dirty="0">
                <a:ln>
                  <a:noFill/>
                </a:ln>
                <a:solidFill>
                  <a:prstClr val="black">
                    <a:lumMod val="50000"/>
                    <a:lumOff val="50000"/>
                  </a:prstClr>
                </a:solidFill>
                <a:effectLst/>
                <a:uLnTx/>
                <a:uFillTx/>
                <a:latin typeface="Cambria" panose="02040503050406030204" pitchFamily="18" charset="0"/>
                <a:ea typeface="+mn-ea"/>
                <a:cs typeface="+mn-cs"/>
              </a:rPr>
              <a:t>Assuming a high-end 28-core Intel Xeon processor system with 4-channel single-rank DDR4 DIMMs</a:t>
            </a:r>
            <a:br>
              <a:rPr kumimoji="0" lang="en-US" sz="1600" b="0" i="0" u="none" strike="noStrike" kern="1200" cap="none" spc="0" normalizeH="0" baseline="0" noProof="0" dirty="0">
                <a:ln>
                  <a:noFill/>
                </a:ln>
                <a:solidFill>
                  <a:prstClr val="black">
                    <a:lumMod val="50000"/>
                    <a:lumOff val="50000"/>
                  </a:prstClr>
                </a:solidFill>
                <a:effectLst/>
                <a:uLnTx/>
                <a:uFillTx/>
                <a:latin typeface="Cambria" panose="02040503050406030204" pitchFamily="18" charset="0"/>
                <a:ea typeface="+mn-ea"/>
                <a:cs typeface="+mn-cs"/>
              </a:rPr>
            </a:br>
            <a:r>
              <a:rPr kumimoji="0" lang="en-US" sz="1600" b="0" i="0" u="none" strike="noStrike" kern="1200" cap="none" spc="0" normalizeH="0" baseline="0" noProof="0" dirty="0">
                <a:ln>
                  <a:noFill/>
                </a:ln>
                <a:solidFill>
                  <a:prstClr val="black">
                    <a:lumMod val="50000"/>
                    <a:lumOff val="50000"/>
                  </a:prstClr>
                </a:solidFill>
                <a:effectLst/>
                <a:uLnTx/>
                <a:uFillTx/>
                <a:latin typeface="Cambria" panose="02040503050406030204" pitchFamily="18" charset="0"/>
                <a:ea typeface="+mn-ea"/>
                <a:cs typeface="+mn-cs"/>
              </a:rPr>
              <a:t>with a RowHammer threshold (NRH) of 32K</a:t>
            </a:r>
          </a:p>
        </p:txBody>
      </p:sp>
    </p:spTree>
    <p:extLst>
      <p:ext uri="{BB962C8B-B14F-4D97-AF65-F5344CB8AC3E}">
        <p14:creationId xmlns:p14="http://schemas.microsoft.com/office/powerpoint/2010/main" val="232371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uiExpand="1" build="p"/>
      <p:bldP spid="46" grpId="0"/>
      <p:bldP spid="97" grpId="0" animBg="1"/>
      <p:bldP spid="98" grpId="0" animBg="1"/>
      <p:bldP spid="99" grpId="0" animBg="1"/>
      <p:bldP spid="103"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3AEA-7CE5-CC4A-9035-CB18912C455F}"/>
              </a:ext>
            </a:extLst>
          </p:cNvPr>
          <p:cNvSpPr>
            <a:spLocks noGrp="1"/>
          </p:cNvSpPr>
          <p:nvPr>
            <p:ph type="title"/>
          </p:nvPr>
        </p:nvSpPr>
        <p:spPr/>
        <p:txBody>
          <a:bodyPr/>
          <a:lstStyle/>
          <a:p>
            <a:r>
              <a:rPr lang="en-US" dirty="0"/>
              <a:t>Evaluation</a:t>
            </a:r>
            <a:br>
              <a:rPr lang="en-US" dirty="0"/>
            </a:br>
            <a:r>
              <a:rPr lang="en-US" sz="2800" dirty="0"/>
              <a:t>BlockHammer’s Hardware Complexity</a:t>
            </a:r>
            <a:endParaRPr lang="en-US" dirty="0"/>
          </a:p>
        </p:txBody>
      </p:sp>
      <p:sp>
        <p:nvSpPr>
          <p:cNvPr id="93" name="Picture Placeholder 92">
            <a:extLst>
              <a:ext uri="{FF2B5EF4-FFF2-40B4-BE49-F238E27FC236}">
                <a16:creationId xmlns:a16="http://schemas.microsoft.com/office/drawing/2014/main" id="{D0C81628-4F0B-0F48-B24E-96C198C7D1D2}"/>
              </a:ext>
            </a:extLst>
          </p:cNvPr>
          <p:cNvSpPr>
            <a:spLocks noGrp="1"/>
          </p:cNvSpPr>
          <p:nvPr>
            <p:ph type="pic" sz="quarter" idx="10"/>
          </p:nvPr>
        </p:nvSpPr>
        <p:spPr/>
        <p:txBody>
          <a:bodyPr/>
          <a:lstStyle/>
          <a:p>
            <a:endParaRPr lang="en-US"/>
          </a:p>
        </p:txBody>
      </p:sp>
      <p:graphicFrame>
        <p:nvGraphicFramePr>
          <p:cNvPr id="91" name="TableHalf">
            <a:extLst>
              <a:ext uri="{FF2B5EF4-FFF2-40B4-BE49-F238E27FC236}">
                <a16:creationId xmlns:a16="http://schemas.microsoft.com/office/drawing/2014/main" id="{3DD2B81E-2F2A-7849-BC6C-45E8D2E3AB9C}"/>
              </a:ext>
            </a:extLst>
          </p:cNvPr>
          <p:cNvGraphicFramePr>
            <a:graphicFrameLocks noGrp="1"/>
          </p:cNvGraphicFramePr>
          <p:nvPr/>
        </p:nvGraphicFramePr>
        <p:xfrm>
          <a:off x="384876" y="1203932"/>
          <a:ext cx="8303416" cy="2240788"/>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8">
                  <a:extLst>
                    <a:ext uri="{9D8B030D-6E8A-4147-A177-3AD203B41FA5}">
                      <a16:colId xmlns:a16="http://schemas.microsoft.com/office/drawing/2014/main" val="1955941346"/>
                    </a:ext>
                  </a:extLst>
                </a:gridCol>
                <a:gridCol w="978929">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b="1" dirty="0">
                          <a:latin typeface="Cambria" panose="02040503050406030204" pitchFamily="18" charset="0"/>
                        </a:rPr>
                        <a:t>CAM</a:t>
                      </a:r>
                    </a:p>
                  </a:txBody>
                  <a:tcPr marL="0" marR="0" marT="0" marB="0" anchor="ctr">
                    <a:noFill/>
                  </a:tcPr>
                </a:tc>
                <a:tc gridSpan="2">
                  <a:txBody>
                    <a:bodyPr/>
                    <a:lstStyle/>
                    <a:p>
                      <a:pPr algn="ctr"/>
                      <a:r>
                        <a:rPr lang="en-US" sz="1600" b="1" dirty="0">
                          <a:latin typeface="Cambria" panose="02040503050406030204" pitchFamily="18" charset="0"/>
                        </a:rPr>
                        <a:t>Area</a:t>
                      </a:r>
                    </a:p>
                  </a:txBody>
                  <a:tcPr marL="0" marR="0" marT="0" marB="0" anchor="ctr">
                    <a:no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noFill/>
                  </a:tcPr>
                </a:tc>
                <a:tc>
                  <a:txBody>
                    <a:bodyPr/>
                    <a:lstStyle/>
                    <a:p>
                      <a:pPr algn="r"/>
                      <a:r>
                        <a:rPr lang="en-US" sz="1600" b="1" dirty="0">
                          <a:latin typeface="Cambria" panose="02040503050406030204" pitchFamily="18" charset="0"/>
                        </a:rPr>
                        <a:t>Static Power</a:t>
                      </a:r>
                    </a:p>
                  </a:txBody>
                  <a:tcPr marL="0" marR="0" marT="0" marB="0" anchor="ctr">
                    <a:no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51.48</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1.73</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0.14</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0.06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20.30</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algn="r"/>
                      <a:r>
                        <a:rPr lang="en-US" sz="1600" dirty="0">
                          <a:latin typeface="Cambria" panose="02040503050406030204" pitchFamily="18" charset="0"/>
                        </a:rPr>
                        <a:t>22.27</a:t>
                      </a:r>
                    </a:p>
                  </a:txBody>
                  <a:tcPr marL="0" marR="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tc>
                  <a:txBody>
                    <a:bodyPr/>
                    <a:lstStyle/>
                    <a:p>
                      <a:pPr algn="r"/>
                      <a:r>
                        <a:rPr lang="en-US" sz="1600" dirty="0">
                          <a:latin typeface="Cambria" panose="02040503050406030204" pitchFamily="18" charset="0"/>
                        </a:rPr>
                        <a:t>-</a:t>
                      </a:r>
                    </a:p>
                  </a:txBody>
                  <a:tcPr marL="0" marR="0" marT="0" marB="0" anchor="ctr">
                    <a:noFill/>
                  </a:tcPr>
                </a:tc>
                <a:extLst>
                  <a:ext uri="{0D108BD9-81ED-4DB2-BD59-A6C34878D82A}">
                    <a16:rowId xmlns:a16="http://schemas.microsoft.com/office/drawing/2014/main" val="675762053"/>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0.22</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3.67</a:t>
                      </a:r>
                    </a:p>
                  </a:txBody>
                  <a:tcPr marL="0" marR="0" marT="0" marB="0" anchor="ctr">
                    <a:noFill/>
                  </a:tcPr>
                </a:tc>
                <a:tc>
                  <a:txBody>
                    <a:bodyPr/>
                    <a:lstStyle/>
                    <a:p>
                      <a:pPr algn="r"/>
                      <a:r>
                        <a:rPr lang="en-US" sz="1600" dirty="0">
                          <a:latin typeface="Cambria" panose="02040503050406030204" pitchFamily="18" charset="0"/>
                        </a:rPr>
                        <a:t>0.14</a:t>
                      </a:r>
                    </a:p>
                  </a:txBody>
                  <a:tcPr marL="0" marR="0" marT="0" marB="0" anchor="ctr">
                    <a:no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0.47</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&lt;0.01</a:t>
                      </a:r>
                    </a:p>
                  </a:txBody>
                  <a:tcPr marL="0" marR="0" marT="0" marB="0" anchor="ctr">
                    <a:noFill/>
                  </a:tcPr>
                </a:tc>
                <a:tc>
                  <a:txBody>
                    <a:bodyPr/>
                    <a:lstStyle/>
                    <a:p>
                      <a:pPr algn="r"/>
                      <a:r>
                        <a:rPr lang="en-US" sz="1600" dirty="0">
                          <a:latin typeface="Cambria" panose="02040503050406030204" pitchFamily="18" charset="0"/>
                        </a:rPr>
                        <a:t>4.44</a:t>
                      </a:r>
                    </a:p>
                  </a:txBody>
                  <a:tcPr marL="0" marR="0" marT="0" marB="0" anchor="ctr">
                    <a:noFill/>
                  </a:tcPr>
                </a:tc>
                <a:tc>
                  <a:txBody>
                    <a:bodyPr/>
                    <a:lstStyle/>
                    <a:p>
                      <a:pPr algn="r"/>
                      <a:r>
                        <a:rPr lang="en-US" sz="1600" dirty="0">
                          <a:latin typeface="Cambria" panose="02040503050406030204" pitchFamily="18" charset="0"/>
                        </a:rPr>
                        <a:t>0.21</a:t>
                      </a:r>
                    </a:p>
                  </a:txBody>
                  <a:tcPr marL="0" marR="0" marT="0" marB="0" anchor="ctr">
                    <a:no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16.00</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8.50</a:t>
                      </a:r>
                    </a:p>
                  </a:txBody>
                  <a:tcPr marL="0" marR="0" marT="0" marB="0" anchor="ctr">
                    <a:noFill/>
                  </a:tcPr>
                </a:tc>
                <a:tc>
                  <a:txBody>
                    <a:bodyPr/>
                    <a:lstStyle/>
                    <a:p>
                      <a:pPr algn="r"/>
                      <a:r>
                        <a:rPr lang="en-US" sz="1600" dirty="0">
                          <a:latin typeface="Cambria" panose="02040503050406030204" pitchFamily="18" charset="0"/>
                        </a:rPr>
                        <a:t>0.20</a:t>
                      </a:r>
                    </a:p>
                  </a:txBody>
                  <a:tcPr marL="0" marR="0" marT="0" marB="0" anchor="ctr">
                    <a:noFill/>
                  </a:tcPr>
                </a:tc>
                <a:tc>
                  <a:txBody>
                    <a:bodyPr/>
                    <a:lstStyle/>
                    <a:p>
                      <a:pPr algn="r"/>
                      <a:r>
                        <a:rPr lang="en-US" sz="1600" dirty="0">
                          <a:latin typeface="Cambria" panose="02040503050406030204" pitchFamily="18" charset="0"/>
                        </a:rPr>
                        <a:t>0.08</a:t>
                      </a:r>
                    </a:p>
                  </a:txBody>
                  <a:tcPr marL="0" marR="0" marT="0" marB="0" anchor="ctr">
                    <a:noFill/>
                  </a:tcPr>
                </a:tc>
                <a:tc>
                  <a:txBody>
                    <a:bodyPr/>
                    <a:lstStyle/>
                    <a:p>
                      <a:pPr algn="r"/>
                      <a:r>
                        <a:rPr lang="en-US" sz="1600" dirty="0">
                          <a:latin typeface="Cambria" panose="02040503050406030204" pitchFamily="18" charset="0"/>
                        </a:rPr>
                        <a:t>9.13</a:t>
                      </a:r>
                    </a:p>
                  </a:txBody>
                  <a:tcPr marL="0" marR="0" marT="0" marB="0" anchor="ctr">
                    <a:noFill/>
                  </a:tcPr>
                </a:tc>
                <a:tc>
                  <a:txBody>
                    <a:bodyPr/>
                    <a:lstStyle/>
                    <a:p>
                      <a:pPr algn="r"/>
                      <a:r>
                        <a:rPr lang="en-US" sz="1600" dirty="0">
                          <a:latin typeface="Cambria" panose="02040503050406030204" pitchFamily="18" charset="0"/>
                        </a:rPr>
                        <a:t>35.55</a:t>
                      </a:r>
                    </a:p>
                  </a:txBody>
                  <a:tcPr marL="0" marR="0" marT="0" marB="0" anchor="ctr">
                    <a:no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dirty="0">
                          <a:latin typeface="Cambria" panose="02040503050406030204" pitchFamily="18" charset="0"/>
                        </a:rPr>
                        <a:t>23.10</a:t>
                      </a:r>
                    </a:p>
                  </a:txBody>
                  <a:tcPr marL="0" marR="0" marT="0" marB="0" anchor="ctr">
                    <a:lnL w="12700" cap="flat" cmpd="sng" algn="ctr">
                      <a:solidFill>
                        <a:schemeClr val="tx1"/>
                      </a:solidFill>
                      <a:prstDash val="solid"/>
                      <a:round/>
                      <a:headEnd type="none" w="med" len="med"/>
                      <a:tailEnd type="none" w="med" len="med"/>
                    </a:lnL>
                    <a:noFill/>
                  </a:tcPr>
                </a:tc>
                <a:tc>
                  <a:txBody>
                    <a:bodyPr/>
                    <a:lstStyle/>
                    <a:p>
                      <a:pPr algn="r"/>
                      <a:r>
                        <a:rPr lang="en-US" sz="1600" dirty="0">
                          <a:latin typeface="Cambria" panose="02040503050406030204" pitchFamily="18" charset="0"/>
                        </a:rPr>
                        <a:t>14.02</a:t>
                      </a:r>
                    </a:p>
                  </a:txBody>
                  <a:tcPr marL="0" marR="0" marT="0" marB="0" anchor="ctr">
                    <a:noFill/>
                  </a:tcPr>
                </a:tc>
                <a:tc>
                  <a:txBody>
                    <a:bodyPr/>
                    <a:lstStyle/>
                    <a:p>
                      <a:pPr algn="r"/>
                      <a:r>
                        <a:rPr lang="en-US" sz="1600" dirty="0">
                          <a:latin typeface="Cambria" panose="02040503050406030204" pitchFamily="18" charset="0"/>
                        </a:rPr>
                        <a:t>0.15</a:t>
                      </a:r>
                    </a:p>
                  </a:txBody>
                  <a:tcPr marL="0" marR="0" marT="0" marB="0" anchor="ctr">
                    <a:noFill/>
                  </a:tcPr>
                </a:tc>
                <a:tc>
                  <a:txBody>
                    <a:bodyPr/>
                    <a:lstStyle/>
                    <a:p>
                      <a:pPr algn="r"/>
                      <a:r>
                        <a:rPr lang="en-US" sz="1600" dirty="0">
                          <a:latin typeface="Cambria" panose="02040503050406030204" pitchFamily="18" charset="0"/>
                        </a:rPr>
                        <a:t>0.06</a:t>
                      </a:r>
                    </a:p>
                  </a:txBody>
                  <a:tcPr marL="0" marR="0" marT="0" marB="0" anchor="ctr">
                    <a:noFill/>
                  </a:tcPr>
                </a:tc>
                <a:tc>
                  <a:txBody>
                    <a:bodyPr/>
                    <a:lstStyle/>
                    <a:p>
                      <a:pPr algn="r"/>
                      <a:r>
                        <a:rPr lang="en-US" sz="1600" dirty="0">
                          <a:latin typeface="Cambria" panose="02040503050406030204" pitchFamily="18" charset="0"/>
                        </a:rPr>
                        <a:t>7.99</a:t>
                      </a:r>
                    </a:p>
                  </a:txBody>
                  <a:tcPr marL="0" marR="0" marT="0" marB="0" anchor="ctr">
                    <a:noFill/>
                  </a:tcPr>
                </a:tc>
                <a:tc>
                  <a:txBody>
                    <a:bodyPr/>
                    <a:lstStyle/>
                    <a:p>
                      <a:pPr algn="r"/>
                      <a:r>
                        <a:rPr lang="en-US" sz="1600" dirty="0">
                          <a:latin typeface="Cambria" panose="02040503050406030204" pitchFamily="18" charset="0"/>
                        </a:rPr>
                        <a:t>21.28</a:t>
                      </a:r>
                    </a:p>
                  </a:txBody>
                  <a:tcPr marL="0" marR="0" marT="0" marB="0" anchor="ctr">
                    <a:no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5.22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0.04</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0.02</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40.67</a:t>
                      </a:r>
                    </a:p>
                  </a:txBody>
                  <a:tcPr marL="0" marR="0" marT="0" marB="0" anchor="ctr">
                    <a:lnB w="12700" cap="flat" cmpd="sng" algn="ctr">
                      <a:solidFill>
                        <a:schemeClr val="tx1"/>
                      </a:solidFill>
                      <a:prstDash val="solid"/>
                      <a:round/>
                      <a:headEnd type="none" w="med" len="med"/>
                      <a:tailEnd type="none" w="med" len="med"/>
                    </a:lnB>
                    <a:noFill/>
                  </a:tcPr>
                </a:tc>
                <a:tc>
                  <a:txBody>
                    <a:bodyPr/>
                    <a:lstStyle/>
                    <a:p>
                      <a:pPr algn="r"/>
                      <a:r>
                        <a:rPr lang="en-US" sz="1600" dirty="0">
                          <a:latin typeface="Cambria" panose="02040503050406030204" pitchFamily="18" charset="0"/>
                        </a:rPr>
                        <a:t>3.11</a:t>
                      </a:r>
                    </a:p>
                  </a:txBody>
                  <a:tcPr marL="0" marR="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536177"/>
                  </a:ext>
                </a:extLst>
              </a:tr>
            </a:tbl>
          </a:graphicData>
        </a:graphic>
      </p:graphicFrame>
      <p:graphicFrame>
        <p:nvGraphicFramePr>
          <p:cNvPr id="5" name="TableAll">
            <a:extLst>
              <a:ext uri="{FF2B5EF4-FFF2-40B4-BE49-F238E27FC236}">
                <a16:creationId xmlns:a16="http://schemas.microsoft.com/office/drawing/2014/main" id="{BB18C72B-AAE2-9F4E-BBB9-214369782DD6}"/>
              </a:ext>
            </a:extLst>
          </p:cNvPr>
          <p:cNvGraphicFramePr>
            <a:graphicFrameLocks noGrp="1"/>
          </p:cNvGraphicFramePr>
          <p:nvPr/>
        </p:nvGraphicFramePr>
        <p:xfrm>
          <a:off x="387039" y="1203766"/>
          <a:ext cx="8303416" cy="3993896"/>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8">
                  <a:extLst>
                    <a:ext uri="{9D8B030D-6E8A-4147-A177-3AD203B41FA5}">
                      <a16:colId xmlns:a16="http://schemas.microsoft.com/office/drawing/2014/main" val="1955941346"/>
                    </a:ext>
                  </a:extLst>
                </a:gridCol>
                <a:gridCol w="978929">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b="1" dirty="0">
                          <a:latin typeface="Cambria" panose="02040503050406030204" pitchFamily="18" charset="0"/>
                        </a:rPr>
                        <a:t>CAM</a:t>
                      </a:r>
                    </a:p>
                  </a:txBody>
                  <a:tcPr marL="0" marR="0" marT="0" marB="0" anchor="ctr">
                    <a:solidFill>
                      <a:schemeClr val="bg1"/>
                    </a:solidFill>
                  </a:tcPr>
                </a:tc>
                <a:tc gridSpan="2">
                  <a:txBody>
                    <a:bodyPr/>
                    <a:lstStyle/>
                    <a:p>
                      <a:pPr algn="ctr"/>
                      <a:r>
                        <a:rPr lang="en-US" sz="1600" b="1" dirty="0">
                          <a:latin typeface="Cambria" panose="02040503050406030204" pitchFamily="18" charset="0"/>
                        </a:rPr>
                        <a:t>Area</a:t>
                      </a:r>
                    </a:p>
                  </a:txBody>
                  <a:tcPr marL="0" marR="0" marT="0" marB="0" anchor="ctr">
                    <a:solidFill>
                      <a:schemeClr val="bg1"/>
                    </a:solid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solidFill>
                      <a:schemeClr val="bg1"/>
                    </a:solidFill>
                  </a:tcPr>
                </a:tc>
                <a:tc>
                  <a:txBody>
                    <a:bodyPr/>
                    <a:lstStyle/>
                    <a:p>
                      <a:pPr algn="r"/>
                      <a:r>
                        <a:rPr lang="en-US" sz="1600" b="1" dirty="0">
                          <a:latin typeface="Cambria" panose="02040503050406030204" pitchFamily="18" charset="0"/>
                        </a:rPr>
                        <a:t>Static Power</a:t>
                      </a:r>
                    </a:p>
                  </a:txBody>
                  <a:tcPr marL="0" marR="0" marT="0" marB="0" anchor="ctr">
                    <a:solidFill>
                      <a:schemeClr val="bg1"/>
                    </a:solid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51.48</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1.73</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0.14</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0.06</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20.30</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22.27</a:t>
                      </a:r>
                    </a:p>
                  </a:txBody>
                  <a:tcPr marL="0" marR="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extLst>
                  <a:ext uri="{0D108BD9-81ED-4DB2-BD59-A6C34878D82A}">
                    <a16:rowId xmlns:a16="http://schemas.microsoft.com/office/drawing/2014/main" val="675762053"/>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0.22</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3.67</a:t>
                      </a:r>
                    </a:p>
                  </a:txBody>
                  <a:tcPr marL="0" marR="0" marT="0" marB="0" anchor="ctr">
                    <a:solidFill>
                      <a:schemeClr val="bg1"/>
                    </a:solidFill>
                  </a:tcPr>
                </a:tc>
                <a:tc>
                  <a:txBody>
                    <a:bodyPr/>
                    <a:lstStyle/>
                    <a:p>
                      <a:pPr algn="r"/>
                      <a:r>
                        <a:rPr lang="en-US" sz="1600" dirty="0">
                          <a:latin typeface="Cambria" panose="02040503050406030204" pitchFamily="18" charset="0"/>
                        </a:rPr>
                        <a:t>0.14</a:t>
                      </a:r>
                    </a:p>
                  </a:txBody>
                  <a:tcPr marL="0" marR="0" marT="0" marB="0" anchor="ctr">
                    <a:solidFill>
                      <a:schemeClr val="bg1"/>
                    </a:solid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0.47</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4.44</a:t>
                      </a:r>
                    </a:p>
                  </a:txBody>
                  <a:tcPr marL="0" marR="0" marT="0" marB="0" anchor="ctr">
                    <a:solidFill>
                      <a:schemeClr val="bg1"/>
                    </a:solidFill>
                  </a:tcPr>
                </a:tc>
                <a:tc>
                  <a:txBody>
                    <a:bodyPr/>
                    <a:lstStyle/>
                    <a:p>
                      <a:pPr algn="r"/>
                      <a:r>
                        <a:rPr lang="en-US" sz="1600" dirty="0">
                          <a:latin typeface="Cambria" panose="02040503050406030204" pitchFamily="18" charset="0"/>
                        </a:rPr>
                        <a:t>0.21</a:t>
                      </a:r>
                    </a:p>
                  </a:txBody>
                  <a:tcPr marL="0" marR="0" marT="0" marB="0" anchor="ctr">
                    <a:solidFill>
                      <a:schemeClr val="bg1"/>
                    </a:solid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16.00</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8.50</a:t>
                      </a:r>
                    </a:p>
                  </a:txBody>
                  <a:tcPr marL="0" marR="0" marT="0" marB="0" anchor="ctr">
                    <a:solidFill>
                      <a:schemeClr val="bg1"/>
                    </a:solidFill>
                  </a:tcPr>
                </a:tc>
                <a:tc>
                  <a:txBody>
                    <a:bodyPr/>
                    <a:lstStyle/>
                    <a:p>
                      <a:pPr algn="r"/>
                      <a:r>
                        <a:rPr lang="en-US" sz="1600" dirty="0">
                          <a:latin typeface="Cambria" panose="02040503050406030204" pitchFamily="18" charset="0"/>
                        </a:rPr>
                        <a:t>0.20</a:t>
                      </a:r>
                    </a:p>
                  </a:txBody>
                  <a:tcPr marL="0" marR="0" marT="0" marB="0" anchor="ctr">
                    <a:solidFill>
                      <a:schemeClr val="bg1"/>
                    </a:solidFill>
                  </a:tcPr>
                </a:tc>
                <a:tc>
                  <a:txBody>
                    <a:bodyPr/>
                    <a:lstStyle/>
                    <a:p>
                      <a:pPr algn="r"/>
                      <a:r>
                        <a:rPr lang="en-US" sz="1600" dirty="0">
                          <a:latin typeface="Cambria" panose="02040503050406030204" pitchFamily="18" charset="0"/>
                        </a:rPr>
                        <a:t>0.08</a:t>
                      </a:r>
                    </a:p>
                  </a:txBody>
                  <a:tcPr marL="0" marR="0" marT="0" marB="0" anchor="ctr">
                    <a:solidFill>
                      <a:schemeClr val="bg1"/>
                    </a:solidFill>
                  </a:tcPr>
                </a:tc>
                <a:tc>
                  <a:txBody>
                    <a:bodyPr/>
                    <a:lstStyle/>
                    <a:p>
                      <a:pPr algn="r"/>
                      <a:r>
                        <a:rPr lang="en-US" sz="1600" dirty="0">
                          <a:latin typeface="Cambria" panose="02040503050406030204" pitchFamily="18" charset="0"/>
                        </a:rPr>
                        <a:t>9.13</a:t>
                      </a:r>
                    </a:p>
                  </a:txBody>
                  <a:tcPr marL="0" marR="0" marT="0" marB="0" anchor="ctr">
                    <a:solidFill>
                      <a:schemeClr val="bg1"/>
                    </a:solidFill>
                  </a:tcPr>
                </a:tc>
                <a:tc>
                  <a:txBody>
                    <a:bodyPr/>
                    <a:lstStyle/>
                    <a:p>
                      <a:pPr algn="r"/>
                      <a:r>
                        <a:rPr lang="en-US" sz="1600" dirty="0">
                          <a:latin typeface="Cambria" panose="02040503050406030204" pitchFamily="18" charset="0"/>
                        </a:rPr>
                        <a:t>35.55</a:t>
                      </a:r>
                    </a:p>
                  </a:txBody>
                  <a:tcPr marL="0" marR="0" marT="0" marB="0" anchor="ctr">
                    <a:solidFill>
                      <a:schemeClr val="bg1"/>
                    </a:solid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23.10</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14.02</a:t>
                      </a:r>
                    </a:p>
                  </a:txBody>
                  <a:tcPr marL="0" marR="0" marT="0" marB="0" anchor="ctr">
                    <a:solidFill>
                      <a:schemeClr val="bg1"/>
                    </a:solidFill>
                  </a:tcPr>
                </a:tc>
                <a:tc>
                  <a:txBody>
                    <a:bodyPr/>
                    <a:lstStyle/>
                    <a:p>
                      <a:pPr algn="r"/>
                      <a:r>
                        <a:rPr lang="en-US" sz="1600" dirty="0">
                          <a:latin typeface="Cambria" panose="02040503050406030204" pitchFamily="18" charset="0"/>
                        </a:rPr>
                        <a:t>0.15</a:t>
                      </a:r>
                    </a:p>
                  </a:txBody>
                  <a:tcPr marL="0" marR="0" marT="0" marB="0" anchor="ctr">
                    <a:solidFill>
                      <a:schemeClr val="bg1"/>
                    </a:solidFill>
                  </a:tcPr>
                </a:tc>
                <a:tc>
                  <a:txBody>
                    <a:bodyPr/>
                    <a:lstStyle/>
                    <a:p>
                      <a:pPr algn="r"/>
                      <a:r>
                        <a:rPr lang="en-US" sz="1600" dirty="0">
                          <a:latin typeface="Cambria" panose="02040503050406030204" pitchFamily="18" charset="0"/>
                        </a:rPr>
                        <a:t>0.06</a:t>
                      </a:r>
                    </a:p>
                  </a:txBody>
                  <a:tcPr marL="0" marR="0" marT="0" marB="0" anchor="ctr">
                    <a:solidFill>
                      <a:schemeClr val="bg1"/>
                    </a:solidFill>
                  </a:tcPr>
                </a:tc>
                <a:tc>
                  <a:txBody>
                    <a:bodyPr/>
                    <a:lstStyle/>
                    <a:p>
                      <a:pPr algn="r"/>
                      <a:r>
                        <a:rPr lang="en-US" sz="1600" dirty="0">
                          <a:latin typeface="Cambria" panose="02040503050406030204" pitchFamily="18" charset="0"/>
                        </a:rPr>
                        <a:t>7.99</a:t>
                      </a:r>
                    </a:p>
                  </a:txBody>
                  <a:tcPr marL="0" marR="0" marT="0" marB="0" anchor="ctr">
                    <a:solidFill>
                      <a:schemeClr val="bg1"/>
                    </a:solidFill>
                  </a:tcPr>
                </a:tc>
                <a:tc>
                  <a:txBody>
                    <a:bodyPr/>
                    <a:lstStyle/>
                    <a:p>
                      <a:pPr algn="r"/>
                      <a:r>
                        <a:rPr lang="en-US" sz="1600" dirty="0">
                          <a:latin typeface="Cambria" panose="02040503050406030204" pitchFamily="18" charset="0"/>
                        </a:rPr>
                        <a:t>21.28</a:t>
                      </a:r>
                    </a:p>
                  </a:txBody>
                  <a:tcPr marL="0" marR="0" marT="0" marB="0" anchor="ctr">
                    <a:solidFill>
                      <a:schemeClr val="bg1"/>
                    </a:solid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5.22</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0.04</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0.02</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40.67</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600" dirty="0">
                          <a:latin typeface="Cambria" panose="02040503050406030204" pitchFamily="18" charset="0"/>
                        </a:rPr>
                        <a:t>3.11</a:t>
                      </a:r>
                    </a:p>
                  </a:txBody>
                  <a:tcPr marL="0" marR="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1536177"/>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7653691"/>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441.33</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55.58</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1.57</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0.64</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99.64</a:t>
                      </a: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r>
                        <a:rPr lang="en-US" sz="1600" dirty="0">
                          <a:latin typeface="Cambria" panose="02040503050406030204" pitchFamily="18" charset="0"/>
                        </a:rPr>
                        <a:t>220.99</a:t>
                      </a:r>
                    </a:p>
                  </a:txBody>
                  <a:tcPr marL="0" marR="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651910764"/>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&lt;0.01</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tc>
                  <a:txBody>
                    <a:bodyPr/>
                    <a:lstStyle/>
                    <a:p>
                      <a:pPr algn="r"/>
                      <a:r>
                        <a:rPr lang="en-US" sz="1600" dirty="0">
                          <a:latin typeface="Cambria" panose="02040503050406030204" pitchFamily="18" charset="0"/>
                        </a:rPr>
                        <a:t>-</a:t>
                      </a:r>
                    </a:p>
                  </a:txBody>
                  <a:tcPr marL="0" marR="0" marT="0" marB="0" anchor="ctr">
                    <a:solidFill>
                      <a:schemeClr val="bg1"/>
                    </a:solidFill>
                  </a:tcPr>
                </a:tc>
                <a:extLst>
                  <a:ext uri="{0D108BD9-81ED-4DB2-BD59-A6C34878D82A}">
                    <a16:rowId xmlns:a16="http://schemas.microsoft.com/office/drawing/2014/main" val="2057074985"/>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x</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extLst>
                  <a:ext uri="{0D108BD9-81ED-4DB2-BD59-A6C34878D82A}">
                    <a16:rowId xmlns:a16="http://schemas.microsoft.com/office/drawing/2014/main" val="149121352"/>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x</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tc>
                  <a:txBody>
                    <a:bodyPr/>
                    <a:lstStyle/>
                    <a:p>
                      <a:pPr algn="r"/>
                      <a:r>
                        <a:rPr lang="en-US" sz="1600" dirty="0">
                          <a:latin typeface="Cambria" panose="02040503050406030204" pitchFamily="18" charset="0"/>
                        </a:rPr>
                        <a:t>x</a:t>
                      </a:r>
                    </a:p>
                  </a:txBody>
                  <a:tcPr marL="0" marR="0" marT="0" marB="0" anchor="ctr">
                    <a:solidFill>
                      <a:schemeClr val="bg1"/>
                    </a:solidFill>
                  </a:tcPr>
                </a:tc>
                <a:extLst>
                  <a:ext uri="{0D108BD9-81ED-4DB2-BD59-A6C34878D82A}">
                    <a16:rowId xmlns:a16="http://schemas.microsoft.com/office/drawing/2014/main" val="870985436"/>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512.00</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272.00</a:t>
                      </a:r>
                    </a:p>
                  </a:txBody>
                  <a:tcPr marL="0" marR="0" marT="0" marB="0" anchor="ctr">
                    <a:solidFill>
                      <a:schemeClr val="bg1"/>
                    </a:solidFill>
                  </a:tcPr>
                </a:tc>
                <a:tc>
                  <a:txBody>
                    <a:bodyPr/>
                    <a:lstStyle/>
                    <a:p>
                      <a:pPr algn="r"/>
                      <a:r>
                        <a:rPr lang="en-US" sz="1600" dirty="0">
                          <a:latin typeface="Cambria" panose="02040503050406030204" pitchFamily="18" charset="0"/>
                        </a:rPr>
                        <a:t>3.95</a:t>
                      </a:r>
                    </a:p>
                  </a:txBody>
                  <a:tcPr marL="0" marR="0" marT="0" marB="0" anchor="ctr">
                    <a:solidFill>
                      <a:schemeClr val="bg1"/>
                    </a:solidFill>
                  </a:tcPr>
                </a:tc>
                <a:tc>
                  <a:txBody>
                    <a:bodyPr/>
                    <a:lstStyle/>
                    <a:p>
                      <a:pPr algn="r"/>
                      <a:r>
                        <a:rPr lang="en-US" sz="1600" dirty="0">
                          <a:latin typeface="Cambria" panose="02040503050406030204" pitchFamily="18" charset="0"/>
                        </a:rPr>
                        <a:t>1.60</a:t>
                      </a:r>
                    </a:p>
                  </a:txBody>
                  <a:tcPr marL="0" marR="0" marT="0" marB="0" anchor="ctr">
                    <a:solidFill>
                      <a:schemeClr val="bg1"/>
                    </a:solidFill>
                  </a:tcPr>
                </a:tc>
                <a:tc>
                  <a:txBody>
                    <a:bodyPr/>
                    <a:lstStyle/>
                    <a:p>
                      <a:pPr algn="r"/>
                      <a:r>
                        <a:rPr lang="en-US" sz="1600" dirty="0">
                          <a:latin typeface="Cambria" panose="02040503050406030204" pitchFamily="18" charset="0"/>
                        </a:rPr>
                        <a:t>127.93</a:t>
                      </a:r>
                    </a:p>
                  </a:txBody>
                  <a:tcPr marL="0" marR="0" marT="0" marB="0" anchor="ctr">
                    <a:solidFill>
                      <a:schemeClr val="bg1"/>
                    </a:solidFill>
                  </a:tcPr>
                </a:tc>
                <a:tc>
                  <a:txBody>
                    <a:bodyPr/>
                    <a:lstStyle/>
                    <a:p>
                      <a:pPr algn="r"/>
                      <a:r>
                        <a:rPr lang="en-US" sz="1600" dirty="0">
                          <a:latin typeface="Cambria" panose="02040503050406030204" pitchFamily="18" charset="0"/>
                        </a:rPr>
                        <a:t>535.50</a:t>
                      </a:r>
                    </a:p>
                  </a:txBody>
                  <a:tcPr marL="0" marR="0" marT="0" marB="0" anchor="ctr">
                    <a:solidFill>
                      <a:schemeClr val="bg1"/>
                    </a:solidFill>
                  </a:tcPr>
                </a:tc>
                <a:extLst>
                  <a:ext uri="{0D108BD9-81ED-4DB2-BD59-A6C34878D82A}">
                    <a16:rowId xmlns:a16="http://schemas.microsoft.com/office/drawing/2014/main" val="2875246213"/>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738.32</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448.27</a:t>
                      </a:r>
                    </a:p>
                  </a:txBody>
                  <a:tcPr marL="0" marR="0" marT="0" marB="0" anchor="ctr">
                    <a:solidFill>
                      <a:schemeClr val="bg1"/>
                    </a:solidFill>
                  </a:tcPr>
                </a:tc>
                <a:tc>
                  <a:txBody>
                    <a:bodyPr/>
                    <a:lstStyle/>
                    <a:p>
                      <a:pPr algn="r"/>
                      <a:r>
                        <a:rPr lang="en-US" sz="1600" dirty="0">
                          <a:latin typeface="Cambria" panose="02040503050406030204" pitchFamily="18" charset="0"/>
                        </a:rPr>
                        <a:t>5.17</a:t>
                      </a:r>
                    </a:p>
                  </a:txBody>
                  <a:tcPr marL="0" marR="0" marT="0" marB="0" anchor="ctr">
                    <a:solidFill>
                      <a:schemeClr val="bg1"/>
                    </a:solidFill>
                  </a:tcPr>
                </a:tc>
                <a:tc>
                  <a:txBody>
                    <a:bodyPr/>
                    <a:lstStyle/>
                    <a:p>
                      <a:pPr algn="r"/>
                      <a:r>
                        <a:rPr lang="en-US" sz="1600" dirty="0">
                          <a:latin typeface="Cambria" panose="02040503050406030204" pitchFamily="18" charset="0"/>
                        </a:rPr>
                        <a:t>2.10</a:t>
                      </a:r>
                    </a:p>
                  </a:txBody>
                  <a:tcPr marL="0" marR="0" marT="0" marB="0" anchor="ctr">
                    <a:solidFill>
                      <a:schemeClr val="bg1"/>
                    </a:solidFill>
                  </a:tcPr>
                </a:tc>
                <a:tc>
                  <a:txBody>
                    <a:bodyPr/>
                    <a:lstStyle/>
                    <a:p>
                      <a:pPr algn="r"/>
                      <a:r>
                        <a:rPr lang="en-US" sz="1600" dirty="0">
                          <a:latin typeface="Cambria" panose="02040503050406030204" pitchFamily="18" charset="0"/>
                        </a:rPr>
                        <a:t>124.79</a:t>
                      </a:r>
                    </a:p>
                  </a:txBody>
                  <a:tcPr marL="0" marR="0" marT="0" marB="0" anchor="ctr">
                    <a:solidFill>
                      <a:schemeClr val="bg1"/>
                    </a:solidFill>
                  </a:tcPr>
                </a:tc>
                <a:tc>
                  <a:txBody>
                    <a:bodyPr/>
                    <a:lstStyle/>
                    <a:p>
                      <a:pPr algn="r"/>
                      <a:r>
                        <a:rPr lang="en-US" sz="1600" dirty="0">
                          <a:latin typeface="Cambria" panose="02040503050406030204" pitchFamily="18" charset="0"/>
                        </a:rPr>
                        <a:t>631.98</a:t>
                      </a:r>
                    </a:p>
                  </a:txBody>
                  <a:tcPr marL="0" marR="0" marT="0" marB="0" anchor="ctr">
                    <a:solidFill>
                      <a:schemeClr val="bg1"/>
                    </a:solidFill>
                  </a:tcPr>
                </a:tc>
                <a:extLst>
                  <a:ext uri="{0D108BD9-81ED-4DB2-BD59-A6C34878D82A}">
                    <a16:rowId xmlns:a16="http://schemas.microsoft.com/office/drawing/2014/main" val="71577853"/>
                  </a:ext>
                </a:extLst>
              </a:tr>
              <a:tr h="175774">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a:r>
                        <a:rPr lang="en-US" sz="1600" dirty="0">
                          <a:latin typeface="Cambria" panose="02040503050406030204" pitchFamily="18" charset="0"/>
                        </a:rPr>
                        <a:t>-</a:t>
                      </a:r>
                    </a:p>
                  </a:txBody>
                  <a:tcPr marL="0" marR="0" marT="0" marB="0" anchor="ctr">
                    <a:lnL w="12700" cap="flat" cmpd="sng" algn="ctr">
                      <a:solidFill>
                        <a:schemeClr val="tx1"/>
                      </a:solidFill>
                      <a:prstDash val="solid"/>
                      <a:round/>
                      <a:headEnd type="none" w="med" len="med"/>
                      <a:tailEnd type="none" w="med" len="med"/>
                    </a:lnL>
                    <a:solidFill>
                      <a:schemeClr val="bg1"/>
                    </a:solidFill>
                  </a:tcPr>
                </a:tc>
                <a:tc>
                  <a:txBody>
                    <a:bodyPr/>
                    <a:lstStyle/>
                    <a:p>
                      <a:pPr algn="r"/>
                      <a:r>
                        <a:rPr lang="en-US" sz="1600" dirty="0">
                          <a:latin typeface="Cambria" panose="02040503050406030204" pitchFamily="18" charset="0"/>
                        </a:rPr>
                        <a:t>166.03</a:t>
                      </a:r>
                    </a:p>
                  </a:txBody>
                  <a:tcPr marL="0" marR="0" marT="0" marB="0" anchor="ctr">
                    <a:solidFill>
                      <a:schemeClr val="bg1"/>
                    </a:solidFill>
                  </a:tcPr>
                </a:tc>
                <a:tc>
                  <a:txBody>
                    <a:bodyPr/>
                    <a:lstStyle/>
                    <a:p>
                      <a:pPr algn="r"/>
                      <a:r>
                        <a:rPr lang="en-US" sz="1600" dirty="0">
                          <a:latin typeface="Cambria" panose="02040503050406030204" pitchFamily="18" charset="0"/>
                        </a:rPr>
                        <a:t>1.14</a:t>
                      </a:r>
                    </a:p>
                  </a:txBody>
                  <a:tcPr marL="0" marR="0" marT="0" marB="0" anchor="ctr">
                    <a:solidFill>
                      <a:schemeClr val="bg1"/>
                    </a:solidFill>
                  </a:tcPr>
                </a:tc>
                <a:tc>
                  <a:txBody>
                    <a:bodyPr/>
                    <a:lstStyle/>
                    <a:p>
                      <a:pPr algn="r"/>
                      <a:r>
                        <a:rPr lang="en-US" sz="1600" dirty="0">
                          <a:latin typeface="Cambria" panose="02040503050406030204" pitchFamily="18" charset="0"/>
                        </a:rPr>
                        <a:t>0.46</a:t>
                      </a:r>
                    </a:p>
                  </a:txBody>
                  <a:tcPr marL="0" marR="0" marT="0" marB="0" anchor="ctr">
                    <a:solidFill>
                      <a:schemeClr val="bg1"/>
                    </a:solidFill>
                  </a:tcPr>
                </a:tc>
                <a:tc>
                  <a:txBody>
                    <a:bodyPr/>
                    <a:lstStyle/>
                    <a:p>
                      <a:pPr algn="r"/>
                      <a:r>
                        <a:rPr lang="en-US" sz="1600" dirty="0">
                          <a:latin typeface="Cambria" panose="02040503050406030204" pitchFamily="18" charset="0"/>
                        </a:rPr>
                        <a:t>917.55</a:t>
                      </a:r>
                    </a:p>
                  </a:txBody>
                  <a:tcPr marL="0" marR="0" marT="0" marB="0" anchor="ctr">
                    <a:solidFill>
                      <a:schemeClr val="bg1"/>
                    </a:solidFill>
                  </a:tcPr>
                </a:tc>
                <a:tc>
                  <a:txBody>
                    <a:bodyPr/>
                    <a:lstStyle/>
                    <a:p>
                      <a:pPr algn="r"/>
                      <a:r>
                        <a:rPr lang="en-US" sz="1600" dirty="0">
                          <a:latin typeface="Cambria" panose="02040503050406030204" pitchFamily="18" charset="0"/>
                        </a:rPr>
                        <a:t>93.96</a:t>
                      </a:r>
                    </a:p>
                  </a:txBody>
                  <a:tcPr marL="0" marR="0" marT="0" marB="0" anchor="ctr">
                    <a:solidFill>
                      <a:schemeClr val="bg1"/>
                    </a:solidFill>
                  </a:tcPr>
                </a:tc>
                <a:extLst>
                  <a:ext uri="{0D108BD9-81ED-4DB2-BD59-A6C34878D82A}">
                    <a16:rowId xmlns:a16="http://schemas.microsoft.com/office/drawing/2014/main" val="2549842043"/>
                  </a:ext>
                </a:extLst>
              </a:tr>
            </a:tbl>
          </a:graphicData>
        </a:graphic>
      </p:graphicFrame>
      <p:graphicFrame>
        <p:nvGraphicFramePr>
          <p:cNvPr id="6" name="TableHighlight">
            <a:extLst>
              <a:ext uri="{FF2B5EF4-FFF2-40B4-BE49-F238E27FC236}">
                <a16:creationId xmlns:a16="http://schemas.microsoft.com/office/drawing/2014/main" id="{3E29361C-5E71-CF43-B11A-F4D7B76496E4}"/>
              </a:ext>
            </a:extLst>
          </p:cNvPr>
          <p:cNvGraphicFramePr>
            <a:graphicFrameLocks noGrp="1"/>
          </p:cNvGraphicFramePr>
          <p:nvPr/>
        </p:nvGraphicFramePr>
        <p:xfrm>
          <a:off x="387039" y="1209696"/>
          <a:ext cx="8303416" cy="3993896"/>
        </p:xfrm>
        <a:graphic>
          <a:graphicData uri="http://schemas.openxmlformats.org/drawingml/2006/table">
            <a:tbl>
              <a:tblPr firstRow="1" bandRow="1">
                <a:tableStyleId>{2D5ABB26-0587-4C30-8999-92F81FD0307C}</a:tableStyleId>
              </a:tblPr>
              <a:tblGrid>
                <a:gridCol w="1558164">
                  <a:extLst>
                    <a:ext uri="{9D8B030D-6E8A-4147-A177-3AD203B41FA5}">
                      <a16:colId xmlns:a16="http://schemas.microsoft.com/office/drawing/2014/main" val="3670795958"/>
                    </a:ext>
                  </a:extLst>
                </a:gridCol>
                <a:gridCol w="35526">
                  <a:extLst>
                    <a:ext uri="{9D8B030D-6E8A-4147-A177-3AD203B41FA5}">
                      <a16:colId xmlns:a16="http://schemas.microsoft.com/office/drawing/2014/main" val="3424296067"/>
                    </a:ext>
                  </a:extLst>
                </a:gridCol>
                <a:gridCol w="1150997">
                  <a:extLst>
                    <a:ext uri="{9D8B030D-6E8A-4147-A177-3AD203B41FA5}">
                      <a16:colId xmlns:a16="http://schemas.microsoft.com/office/drawing/2014/main" val="1955941346"/>
                    </a:ext>
                  </a:extLst>
                </a:gridCol>
                <a:gridCol w="978930">
                  <a:extLst>
                    <a:ext uri="{9D8B030D-6E8A-4147-A177-3AD203B41FA5}">
                      <a16:colId xmlns:a16="http://schemas.microsoft.com/office/drawing/2014/main" val="581277460"/>
                    </a:ext>
                  </a:extLst>
                </a:gridCol>
                <a:gridCol w="864803">
                  <a:extLst>
                    <a:ext uri="{9D8B030D-6E8A-4147-A177-3AD203B41FA5}">
                      <a16:colId xmlns:a16="http://schemas.microsoft.com/office/drawing/2014/main" val="2228266442"/>
                    </a:ext>
                  </a:extLst>
                </a:gridCol>
                <a:gridCol w="864803">
                  <a:extLst>
                    <a:ext uri="{9D8B030D-6E8A-4147-A177-3AD203B41FA5}">
                      <a16:colId xmlns:a16="http://schemas.microsoft.com/office/drawing/2014/main" val="3384487253"/>
                    </a:ext>
                  </a:extLst>
                </a:gridCol>
                <a:gridCol w="1546900">
                  <a:extLst>
                    <a:ext uri="{9D8B030D-6E8A-4147-A177-3AD203B41FA5}">
                      <a16:colId xmlns:a16="http://schemas.microsoft.com/office/drawing/2014/main" val="511821974"/>
                    </a:ext>
                  </a:extLst>
                </a:gridCol>
                <a:gridCol w="1303293">
                  <a:extLst>
                    <a:ext uri="{9D8B030D-6E8A-4147-A177-3AD203B41FA5}">
                      <a16:colId xmlns:a16="http://schemas.microsoft.com/office/drawing/2014/main" val="958975817"/>
                    </a:ext>
                  </a:extLst>
                </a:gridCol>
              </a:tblGrid>
              <a:tr h="0">
                <a:tc>
                  <a:txBody>
                    <a:bodyPr/>
                    <a:lstStyle/>
                    <a:p>
                      <a:r>
                        <a:rPr lang="en-US" sz="1600" b="1" dirty="0">
                          <a:latin typeface="Cambria" panose="02040503050406030204" pitchFamily="18" charset="0"/>
                        </a:rPr>
                        <a:t>Mitigation</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r>
                        <a:rPr lang="en-US" sz="1600" b="1" dirty="0">
                          <a:latin typeface="Cambria" panose="02040503050406030204" pitchFamily="18" charset="0"/>
                        </a:rPr>
                        <a:t>SRAM</a:t>
                      </a:r>
                    </a:p>
                  </a:txBody>
                  <a:tcPr marL="0" marR="0" marT="0" marB="0" anchor="ctr">
                    <a:lnL w="12700" cap="flat" cmpd="sng" algn="ctr">
                      <a:solidFill>
                        <a:schemeClr val="tx1"/>
                      </a:solidFill>
                      <a:prstDash val="solid"/>
                      <a:round/>
                      <a:headEnd type="none" w="med" len="med"/>
                      <a:tailEnd type="none" w="med" len="med"/>
                    </a:lnL>
                    <a:solidFill>
                      <a:srgbClr val="FFFFFF">
                        <a:alpha val="74902"/>
                      </a:srgbClr>
                    </a:solidFill>
                  </a:tcPr>
                </a:tc>
                <a:tc>
                  <a:txBody>
                    <a:bodyPr/>
                    <a:lstStyle/>
                    <a:p>
                      <a:pPr algn="r"/>
                      <a:r>
                        <a:rPr lang="en-US" sz="1600" b="1" dirty="0">
                          <a:latin typeface="Cambria" panose="02040503050406030204" pitchFamily="18" charset="0"/>
                        </a:rPr>
                        <a:t>CAM</a:t>
                      </a:r>
                    </a:p>
                  </a:txBody>
                  <a:tcPr marL="0" marR="0" marT="0" marB="0" anchor="ctr">
                    <a:solidFill>
                      <a:srgbClr val="FFFFFF">
                        <a:alpha val="74902"/>
                      </a:srgbClr>
                    </a:solidFill>
                  </a:tcPr>
                </a:tc>
                <a:tc gridSpan="2">
                  <a:txBody>
                    <a:bodyPr/>
                    <a:lstStyle/>
                    <a:p>
                      <a:pPr algn="ctr"/>
                      <a:r>
                        <a:rPr lang="en-US" sz="1600" b="1" dirty="0">
                          <a:latin typeface="Cambria" panose="02040503050406030204" pitchFamily="18" charset="0"/>
                        </a:rPr>
                        <a:t>Area</a:t>
                      </a:r>
                    </a:p>
                  </a:txBody>
                  <a:tcPr marL="0" marR="0" marT="0" marB="0" anchor="ctr">
                    <a:solidFill>
                      <a:srgbClr val="FFFFFF">
                        <a:alpha val="74902"/>
                      </a:srgbClr>
                    </a:solidFill>
                  </a:tcPr>
                </a:tc>
                <a:tc hMerge="1">
                  <a:txBody>
                    <a:bodyPr/>
                    <a:lstStyle/>
                    <a:p>
                      <a:endParaRPr lang="en-US" sz="1200" dirty="0"/>
                    </a:p>
                  </a:txBody>
                  <a:tcPr>
                    <a:solidFill>
                      <a:schemeClr val="bg1"/>
                    </a:solidFill>
                  </a:tcPr>
                </a:tc>
                <a:tc>
                  <a:txBody>
                    <a:bodyPr/>
                    <a:lstStyle/>
                    <a:p>
                      <a:pPr algn="r"/>
                      <a:r>
                        <a:rPr lang="en-US" sz="1600" b="1" dirty="0">
                          <a:latin typeface="Cambria" panose="02040503050406030204" pitchFamily="18" charset="0"/>
                        </a:rPr>
                        <a:t>Access Energy</a:t>
                      </a:r>
                    </a:p>
                  </a:txBody>
                  <a:tcPr marL="0" marR="0" marT="0" marB="0" anchor="ctr">
                    <a:solidFill>
                      <a:srgbClr val="FFFFFF">
                        <a:alpha val="74902"/>
                      </a:srgbClr>
                    </a:solidFill>
                  </a:tcPr>
                </a:tc>
                <a:tc>
                  <a:txBody>
                    <a:bodyPr/>
                    <a:lstStyle/>
                    <a:p>
                      <a:pPr algn="r"/>
                      <a:r>
                        <a:rPr lang="en-US" sz="1600" b="1" dirty="0">
                          <a:latin typeface="Cambria" panose="02040503050406030204" pitchFamily="18" charset="0"/>
                        </a:rPr>
                        <a:t>Static Power</a:t>
                      </a:r>
                    </a:p>
                  </a:txBody>
                  <a:tcPr marL="0" marR="0" marT="0" marB="0" anchor="ctr">
                    <a:solidFill>
                      <a:srgbClr val="FFFFFF">
                        <a:alpha val="74902"/>
                      </a:srgbClr>
                    </a:solidFill>
                  </a:tcPr>
                </a:tc>
                <a:extLst>
                  <a:ext uri="{0D108BD9-81ED-4DB2-BD59-A6C34878D82A}">
                    <a16:rowId xmlns:a16="http://schemas.microsoft.com/office/drawing/2014/main" val="2999067351"/>
                  </a:ext>
                </a:extLst>
              </a:tr>
              <a:tr h="0">
                <a:tc>
                  <a:txBody>
                    <a:bodyPr/>
                    <a:lstStyle/>
                    <a:p>
                      <a:r>
                        <a:rPr lang="en-US" sz="1600" b="1" dirty="0">
                          <a:latin typeface="Cambria" panose="02040503050406030204" pitchFamily="18" charset="0"/>
                        </a:rPr>
                        <a:t>Mechanism</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endParaRPr lang="en-US" sz="1600" b="1"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a:latin typeface="Cambria" panose="02040503050406030204" pitchFamily="18" charset="0"/>
                        </a:rPr>
                        <a:t>KB</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a:latin typeface="Cambria" panose="02040503050406030204" pitchFamily="18" charset="0"/>
                        </a:rPr>
                        <a:t>KB</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a:latin typeface="Cambria" panose="02040503050406030204" pitchFamily="18" charset="0"/>
                        </a:rPr>
                        <a:t>mm</a:t>
                      </a:r>
                      <a:r>
                        <a:rPr lang="en-US" sz="1600" b="1" baseline="30000" dirty="0">
                          <a:latin typeface="Cambria" panose="02040503050406030204" pitchFamily="18" charset="0"/>
                        </a:rPr>
                        <a:t>2</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a:latin typeface="Cambria" panose="02040503050406030204" pitchFamily="18" charset="0"/>
                        </a:rPr>
                        <a:t>%CPU</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err="1">
                          <a:latin typeface="Cambria" panose="02040503050406030204" pitchFamily="18" charset="0"/>
                        </a:rPr>
                        <a:t>pJ</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b="1" dirty="0" err="1">
                          <a:latin typeface="Cambria" panose="02040503050406030204" pitchFamily="18" charset="0"/>
                        </a:rPr>
                        <a:t>mW</a:t>
                      </a:r>
                      <a:endParaRPr lang="en-US" sz="1600" b="1"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extLst>
                  <a:ext uri="{0D108BD9-81ED-4DB2-BD59-A6C34878D82A}">
                    <a16:rowId xmlns:a16="http://schemas.microsoft.com/office/drawing/2014/main" val="1423651718"/>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baseline="300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extLst>
                  <a:ext uri="{0D108BD9-81ED-4DB2-BD59-A6C34878D82A}">
                    <a16:rowId xmlns:a16="http://schemas.microsoft.com/office/drawing/2014/main" val="463106225"/>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r>
                        <a:rPr lang="en-US" sz="1600" dirty="0">
                          <a:latin typeface="Cambria" panose="02040503050406030204" pitchFamily="18" charset="0"/>
                        </a:rPr>
                        <a:t>0.06</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r>
                        <a:rPr lang="en-US" sz="1600" dirty="0">
                          <a:latin typeface="Cambria" panose="02040503050406030204" pitchFamily="18" charset="0"/>
                        </a:rPr>
                        <a:t>20.30</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r>
                        <a:rPr lang="en-US" sz="1600" dirty="0">
                          <a:latin typeface="Cambria" panose="02040503050406030204" pitchFamily="18" charset="0"/>
                        </a:rPr>
                        <a:t>22.27</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extLst>
                  <a:ext uri="{0D108BD9-81ED-4DB2-BD59-A6C34878D82A}">
                    <a16:rowId xmlns:a16="http://schemas.microsoft.com/office/drawing/2014/main" val="2343561452"/>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74902"/>
                      </a:srgbClr>
                    </a:solidFill>
                  </a:tcPr>
                </a:tc>
                <a:extLst>
                  <a:ext uri="{0D108BD9-81ED-4DB2-BD59-A6C34878D82A}">
                    <a16:rowId xmlns:a16="http://schemas.microsoft.com/office/drawing/2014/main" val="675762053"/>
                  </a:ext>
                </a:extLst>
              </a:tr>
              <a:tr h="0">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extLst>
                  <a:ext uri="{0D108BD9-81ED-4DB2-BD59-A6C34878D82A}">
                    <a16:rowId xmlns:a16="http://schemas.microsoft.com/office/drawing/2014/main" val="1574191315"/>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extLst>
                  <a:ext uri="{0D108BD9-81ED-4DB2-BD59-A6C34878D82A}">
                    <a16:rowId xmlns:a16="http://schemas.microsoft.com/office/drawing/2014/main" val="1418106851"/>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0.08</a:t>
                      </a: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r>
                        <a:rPr lang="en-US" sz="1600" dirty="0">
                          <a:latin typeface="Cambria" panose="02040503050406030204" pitchFamily="18" charset="0"/>
                        </a:rPr>
                        <a:t>35.55</a:t>
                      </a:r>
                    </a:p>
                  </a:txBody>
                  <a:tcPr marL="0" marR="0" marT="0" marB="0" anchor="ctr">
                    <a:solidFill>
                      <a:srgbClr val="FFFFFF">
                        <a:alpha val="74902"/>
                      </a:srgbClr>
                    </a:solidFill>
                  </a:tcPr>
                </a:tc>
                <a:extLst>
                  <a:ext uri="{0D108BD9-81ED-4DB2-BD59-A6C34878D82A}">
                    <a16:rowId xmlns:a16="http://schemas.microsoft.com/office/drawing/2014/main" val="4294440185"/>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0.06</a:t>
                      </a: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r>
                        <a:rPr lang="en-US" sz="1600" dirty="0">
                          <a:latin typeface="Cambria" panose="02040503050406030204" pitchFamily="18" charset="0"/>
                        </a:rPr>
                        <a:t>21.28</a:t>
                      </a:r>
                    </a:p>
                  </a:txBody>
                  <a:tcPr marL="0" marR="0" marT="0" marB="0" anchor="ctr">
                    <a:solidFill>
                      <a:srgbClr val="FFFFFF">
                        <a:alpha val="74902"/>
                      </a:srgbClr>
                    </a:solidFill>
                  </a:tcPr>
                </a:tc>
                <a:extLst>
                  <a:ext uri="{0D108BD9-81ED-4DB2-BD59-A6C34878D82A}">
                    <a16:rowId xmlns:a16="http://schemas.microsoft.com/office/drawing/2014/main" val="1695370076"/>
                  </a:ext>
                </a:extLst>
              </a:tr>
              <a:tr h="172701">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r>
                        <a:rPr lang="en-US" sz="1600" dirty="0">
                          <a:latin typeface="Cambria" panose="02040503050406030204" pitchFamily="18" charset="0"/>
                        </a:rPr>
                        <a:t>0.02</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dirty="0">
                          <a:latin typeface="Cambria" panose="02040503050406030204" pitchFamily="18" charset="0"/>
                        </a:rPr>
                        <a:t>40.67</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r>
                        <a:rPr lang="en-US" sz="1600" dirty="0">
                          <a:latin typeface="Cambria" panose="02040503050406030204" pitchFamily="18" charset="0"/>
                        </a:rPr>
                        <a:t>3.11</a:t>
                      </a:r>
                    </a:p>
                  </a:txBody>
                  <a:tcPr marL="0" marR="0" marT="0" marB="0" anchor="ctr">
                    <a:lnB w="12700" cap="flat" cmpd="sng" algn="ctr">
                      <a:solidFill>
                        <a:schemeClr val="tx1"/>
                      </a:solidFill>
                      <a:prstDash val="solid"/>
                      <a:round/>
                      <a:headEnd type="none" w="med" len="med"/>
                      <a:tailEnd type="none" w="med" len="med"/>
                    </a:lnB>
                    <a:solidFill>
                      <a:srgbClr val="FFFFFF">
                        <a:alpha val="74902"/>
                      </a:srgbClr>
                    </a:solidFill>
                  </a:tcPr>
                </a:tc>
                <a:extLst>
                  <a:ext uri="{0D108BD9-81ED-4DB2-BD59-A6C34878D82A}">
                    <a16:rowId xmlns:a16="http://schemas.microsoft.com/office/drawing/2014/main" val="4051536177"/>
                  </a:ext>
                </a:extLst>
              </a:tr>
              <a:tr h="0">
                <a:tc>
                  <a:txBody>
                    <a:bodyPr/>
                    <a:lstStyle/>
                    <a:p>
                      <a:pPr>
                        <a:lnSpc>
                          <a:spcPts val="0"/>
                        </a:lnSpc>
                      </a:pPr>
                      <a:endParaRPr lang="en-US" sz="1600" dirty="0">
                        <a:latin typeface="Cambria" panose="02040503050406030204" pitchFamily="18"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94118"/>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tc>
                  <a:txBody>
                    <a:bodyPr/>
                    <a:lstStyle/>
                    <a:p>
                      <a:pPr algn="r">
                        <a:lnSpc>
                          <a:spcPts val="0"/>
                        </a:lnSpc>
                      </a:pP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74902"/>
                      </a:srgbClr>
                    </a:solidFill>
                  </a:tcPr>
                </a:tc>
                <a:extLst>
                  <a:ext uri="{0D108BD9-81ED-4DB2-BD59-A6C34878D82A}">
                    <a16:rowId xmlns:a16="http://schemas.microsoft.com/office/drawing/2014/main" val="3757653691"/>
                  </a:ext>
                </a:extLst>
              </a:tr>
              <a:tr h="175774">
                <a:tc>
                  <a:txBody>
                    <a:bodyPr/>
                    <a:lstStyle/>
                    <a:p>
                      <a:r>
                        <a:rPr lang="en-US" sz="1600" dirty="0">
                          <a:latin typeface="Cambria" panose="02040503050406030204" pitchFamily="18" charset="0"/>
                        </a:rPr>
                        <a:t>BlockHammer</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lnT w="12700" cap="flat" cmpd="sng" algn="ctr">
                      <a:solidFill>
                        <a:schemeClr val="tx1"/>
                      </a:solidFill>
                      <a:prstDash val="solid"/>
                      <a:round/>
                      <a:headEnd type="none" w="med" len="med"/>
                      <a:tailEnd type="none" w="med" len="med"/>
                    </a:lnT>
                    <a:solidFill>
                      <a:srgbClr val="FFFFFF">
                        <a:alpha val="94118"/>
                      </a:srgbClr>
                    </a:solidFill>
                  </a:tcPr>
                </a:tc>
                <a:tc>
                  <a:txBody>
                    <a:bodyPr/>
                    <a:lstStyle/>
                    <a:p>
                      <a:pPr algn="r"/>
                      <a:r>
                        <a:rPr lang="en-US" sz="1600" dirty="0">
                          <a:latin typeface="Cambria" panose="02040503050406030204" pitchFamily="18" charset="0"/>
                        </a:rPr>
                        <a:t>0.64</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r>
                        <a:rPr lang="en-US" sz="1600" dirty="0">
                          <a:latin typeface="Cambria" panose="02040503050406030204" pitchFamily="18" charset="0"/>
                        </a:rPr>
                        <a:t>99.64</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tc>
                  <a:txBody>
                    <a:bodyPr/>
                    <a:lstStyle/>
                    <a:p>
                      <a:pPr algn="r"/>
                      <a:r>
                        <a:rPr lang="en-US" sz="1600" dirty="0">
                          <a:latin typeface="Cambria" panose="02040503050406030204" pitchFamily="18" charset="0"/>
                        </a:rPr>
                        <a:t>220.99</a:t>
                      </a:r>
                    </a:p>
                  </a:txBody>
                  <a:tcPr marL="0" marR="0" marT="0" marB="0" anchor="ctr">
                    <a:lnT w="12700" cap="flat" cmpd="sng" algn="ctr">
                      <a:solidFill>
                        <a:schemeClr val="tx1"/>
                      </a:solidFill>
                      <a:prstDash val="solid"/>
                      <a:round/>
                      <a:headEnd type="none" w="med" len="med"/>
                      <a:tailEnd type="none" w="med" len="med"/>
                    </a:lnT>
                    <a:solidFill>
                      <a:srgbClr val="FFFFFF">
                        <a:alpha val="74902"/>
                      </a:srgbClr>
                    </a:solidFill>
                  </a:tcPr>
                </a:tc>
                <a:extLst>
                  <a:ext uri="{0D108BD9-81ED-4DB2-BD59-A6C34878D82A}">
                    <a16:rowId xmlns:a16="http://schemas.microsoft.com/office/drawing/2014/main" val="3651910764"/>
                  </a:ext>
                </a:extLst>
              </a:tr>
              <a:tr h="175774">
                <a:tc>
                  <a:txBody>
                    <a:bodyPr/>
                    <a:lstStyle/>
                    <a:p>
                      <a:r>
                        <a:rPr lang="en-US" sz="1600" dirty="0">
                          <a:latin typeface="Cambria" panose="02040503050406030204" pitchFamily="18" charset="0"/>
                        </a:rPr>
                        <a:t>PARA [73]</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extLst>
                  <a:ext uri="{0D108BD9-81ED-4DB2-BD59-A6C34878D82A}">
                    <a16:rowId xmlns:a16="http://schemas.microsoft.com/office/drawing/2014/main" val="2057074985"/>
                  </a:ext>
                </a:extLst>
              </a:tr>
              <a:tr h="175774">
                <a:tc>
                  <a:txBody>
                    <a:bodyPr/>
                    <a:lstStyle/>
                    <a:p>
                      <a:r>
                        <a:rPr lang="en-US" sz="1600" dirty="0" err="1">
                          <a:latin typeface="Cambria" panose="02040503050406030204" pitchFamily="18" charset="0"/>
                        </a:rPr>
                        <a:t>ProHIT</a:t>
                      </a:r>
                      <a:r>
                        <a:rPr lang="en-US" sz="1600" dirty="0">
                          <a:latin typeface="Cambria" panose="02040503050406030204" pitchFamily="18" charset="0"/>
                        </a:rPr>
                        <a:t> [137]</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extLst>
                  <a:ext uri="{0D108BD9-81ED-4DB2-BD59-A6C34878D82A}">
                    <a16:rowId xmlns:a16="http://schemas.microsoft.com/office/drawing/2014/main" val="149121352"/>
                  </a:ext>
                </a:extLst>
              </a:tr>
              <a:tr h="175774">
                <a:tc>
                  <a:txBody>
                    <a:bodyPr/>
                    <a:lstStyle/>
                    <a:p>
                      <a:r>
                        <a:rPr lang="en-US" sz="1600" dirty="0" err="1">
                          <a:latin typeface="Cambria" panose="02040503050406030204" pitchFamily="18" charset="0"/>
                        </a:rPr>
                        <a:t>MRLoc</a:t>
                      </a:r>
                      <a:r>
                        <a:rPr lang="en-US" sz="1600" dirty="0">
                          <a:latin typeface="Cambria" panose="02040503050406030204" pitchFamily="18" charset="0"/>
                        </a:rPr>
                        <a:t> [161]</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extLst>
                  <a:ext uri="{0D108BD9-81ED-4DB2-BD59-A6C34878D82A}">
                    <a16:rowId xmlns:a16="http://schemas.microsoft.com/office/drawing/2014/main" val="870985436"/>
                  </a:ext>
                </a:extLst>
              </a:tr>
              <a:tr h="175774">
                <a:tc>
                  <a:txBody>
                    <a:bodyPr/>
                    <a:lstStyle/>
                    <a:p>
                      <a:r>
                        <a:rPr lang="en-US" sz="1600" dirty="0">
                          <a:latin typeface="Cambria" panose="02040503050406030204" pitchFamily="18" charset="0"/>
                        </a:rPr>
                        <a:t>CBT [132]</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1.60</a:t>
                      </a: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r>
                        <a:rPr lang="en-US" sz="1600" dirty="0">
                          <a:latin typeface="Cambria" panose="02040503050406030204" pitchFamily="18" charset="0"/>
                        </a:rPr>
                        <a:t>535.50</a:t>
                      </a:r>
                    </a:p>
                  </a:txBody>
                  <a:tcPr marL="0" marR="0" marT="0" marB="0" anchor="ctr">
                    <a:solidFill>
                      <a:srgbClr val="FFFFFF">
                        <a:alpha val="74902"/>
                      </a:srgbClr>
                    </a:solidFill>
                  </a:tcPr>
                </a:tc>
                <a:extLst>
                  <a:ext uri="{0D108BD9-81ED-4DB2-BD59-A6C34878D82A}">
                    <a16:rowId xmlns:a16="http://schemas.microsoft.com/office/drawing/2014/main" val="2875246213"/>
                  </a:ext>
                </a:extLst>
              </a:tr>
              <a:tr h="175774">
                <a:tc>
                  <a:txBody>
                    <a:bodyPr/>
                    <a:lstStyle/>
                    <a:p>
                      <a:r>
                        <a:rPr lang="en-US" sz="1600" dirty="0">
                          <a:latin typeface="Cambria" panose="02040503050406030204" pitchFamily="18" charset="0"/>
                        </a:rPr>
                        <a:t>TWiCe [84]</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2.10</a:t>
                      </a:r>
                    </a:p>
                  </a:txBody>
                  <a:tcPr marL="0" marR="0" marT="0" marB="0" anchor="ct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902"/>
                      </a:srgbClr>
                    </a:solidFill>
                  </a:tcPr>
                </a:tc>
                <a:tc>
                  <a:txBody>
                    <a:bodyPr/>
                    <a:lstStyle/>
                    <a:p>
                      <a:pPr algn="r"/>
                      <a:r>
                        <a:rPr lang="en-US" sz="1600" dirty="0">
                          <a:latin typeface="Cambria" panose="02040503050406030204" pitchFamily="18" charset="0"/>
                        </a:rPr>
                        <a:t>631.98</a:t>
                      </a:r>
                    </a:p>
                  </a:txBody>
                  <a:tcPr marL="0" marR="0" marT="0" marB="0" anchor="ctr">
                    <a:solidFill>
                      <a:srgbClr val="FFFFFF">
                        <a:alpha val="74902"/>
                      </a:srgbClr>
                    </a:solidFill>
                  </a:tcPr>
                </a:tc>
                <a:extLst>
                  <a:ext uri="{0D108BD9-81ED-4DB2-BD59-A6C34878D82A}">
                    <a16:rowId xmlns:a16="http://schemas.microsoft.com/office/drawing/2014/main" val="71577853"/>
                  </a:ext>
                </a:extLst>
              </a:tr>
              <a:tr h="175774">
                <a:tc>
                  <a:txBody>
                    <a:bodyPr/>
                    <a:lstStyle/>
                    <a:p>
                      <a:r>
                        <a:rPr lang="en-US" sz="1600" dirty="0">
                          <a:latin typeface="Cambria" panose="02040503050406030204" pitchFamily="18" charset="0"/>
                        </a:rPr>
                        <a:t>Graphene [113]</a:t>
                      </a:r>
                    </a:p>
                  </a:txBody>
                  <a:tcPr marL="0" marR="0" marT="0" marB="0" anchor="ctr">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alpha val="74902"/>
                      </a:srgbClr>
                    </a:solidFill>
                  </a:tcPr>
                </a:tc>
                <a:tc>
                  <a:txBody>
                    <a:bodyPr/>
                    <a:lstStyle/>
                    <a:p>
                      <a:pPr algn="r"/>
                      <a:endParaRPr lang="en-US" sz="1600" dirty="0">
                        <a:latin typeface="Cambria" panose="02040503050406030204" pitchFamily="18" charset="0"/>
                      </a:endParaRPr>
                    </a:p>
                  </a:txBody>
                  <a:tcPr marL="0" marR="0" marT="0" marB="0" anchor="ctr">
                    <a:lnL w="12700" cap="flat" cmpd="sng" algn="ctr">
                      <a:solidFill>
                        <a:schemeClr val="tx1"/>
                      </a:solidFill>
                      <a:prstDash val="solid"/>
                      <a:round/>
                      <a:headEnd type="none" w="med" len="med"/>
                      <a:tailEnd type="none" w="med" len="med"/>
                    </a:lnL>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endParaRPr lang="en-US" sz="1600" dirty="0">
                        <a:latin typeface="Cambria" panose="02040503050406030204" pitchFamily="18" charset="0"/>
                      </a:endParaRPr>
                    </a:p>
                  </a:txBody>
                  <a:tcPr marL="0" marR="0" marT="0" marB="0" anchor="ctr">
                    <a:solidFill>
                      <a:srgbClr val="FFFFFF">
                        <a:alpha val="94118"/>
                      </a:srgbClr>
                    </a:solidFill>
                  </a:tcPr>
                </a:tc>
                <a:tc>
                  <a:txBody>
                    <a:bodyPr/>
                    <a:lstStyle/>
                    <a:p>
                      <a:pPr algn="r"/>
                      <a:r>
                        <a:rPr lang="en-US" sz="1600" dirty="0">
                          <a:latin typeface="Cambria" panose="02040503050406030204" pitchFamily="18" charset="0"/>
                        </a:rPr>
                        <a:t>0.46</a:t>
                      </a:r>
                    </a:p>
                  </a:txBody>
                  <a:tcPr marL="0" marR="0" marT="0" marB="0" anchor="ctr">
                    <a:solidFill>
                      <a:srgbClr val="FFFFFF">
                        <a:alpha val="74902"/>
                      </a:srgbClr>
                    </a:solidFill>
                  </a:tcPr>
                </a:tc>
                <a:tc>
                  <a:txBody>
                    <a:bodyPr/>
                    <a:lstStyle/>
                    <a:p>
                      <a:pPr algn="r"/>
                      <a:r>
                        <a:rPr lang="en-US" sz="1600" dirty="0">
                          <a:latin typeface="Cambria" panose="02040503050406030204" pitchFamily="18" charset="0"/>
                        </a:rPr>
                        <a:t>917.55</a:t>
                      </a:r>
                    </a:p>
                  </a:txBody>
                  <a:tcPr marL="0" marR="0" marT="0" marB="0" anchor="ctr">
                    <a:solidFill>
                      <a:srgbClr val="FFFFFF">
                        <a:alpha val="74902"/>
                      </a:srgbClr>
                    </a:solidFill>
                  </a:tcPr>
                </a:tc>
                <a:tc>
                  <a:txBody>
                    <a:bodyPr/>
                    <a:lstStyle/>
                    <a:p>
                      <a:pPr algn="r"/>
                      <a:r>
                        <a:rPr lang="en-US" sz="1600" dirty="0">
                          <a:latin typeface="Cambria" panose="02040503050406030204" pitchFamily="18" charset="0"/>
                        </a:rPr>
                        <a:t>93.96</a:t>
                      </a:r>
                    </a:p>
                  </a:txBody>
                  <a:tcPr marL="0" marR="0" marT="0" marB="0" anchor="ctr">
                    <a:solidFill>
                      <a:srgbClr val="FFFFFF">
                        <a:alpha val="74902"/>
                      </a:srgbClr>
                    </a:solidFill>
                  </a:tcPr>
                </a:tc>
                <a:extLst>
                  <a:ext uri="{0D108BD9-81ED-4DB2-BD59-A6C34878D82A}">
                    <a16:rowId xmlns:a16="http://schemas.microsoft.com/office/drawing/2014/main" val="2549842043"/>
                  </a:ext>
                </a:extLst>
              </a:tr>
            </a:tbl>
          </a:graphicData>
        </a:graphic>
      </p:graphicFrame>
      <p:grpSp>
        <p:nvGrpSpPr>
          <p:cNvPr id="7" name="Area">
            <a:extLst>
              <a:ext uri="{FF2B5EF4-FFF2-40B4-BE49-F238E27FC236}">
                <a16:creationId xmlns:a16="http://schemas.microsoft.com/office/drawing/2014/main" id="{CE52ACB7-E7D0-C84D-A8FB-40524ADE6D6D}"/>
              </a:ext>
            </a:extLst>
          </p:cNvPr>
          <p:cNvGrpSpPr/>
          <p:nvPr/>
        </p:nvGrpSpPr>
        <p:grpSpPr>
          <a:xfrm>
            <a:off x="4893433" y="1766553"/>
            <a:ext cx="1274710" cy="3574016"/>
            <a:chOff x="3579668" y="3030036"/>
            <a:chExt cx="1274710" cy="3574016"/>
          </a:xfrm>
        </p:grpSpPr>
        <p:grpSp>
          <p:nvGrpSpPr>
            <p:cNvPr id="8" name="Group 7">
              <a:extLst>
                <a:ext uri="{FF2B5EF4-FFF2-40B4-BE49-F238E27FC236}">
                  <a16:creationId xmlns:a16="http://schemas.microsoft.com/office/drawing/2014/main" id="{2188DF72-8F9A-7C48-A8E5-0A134BDE4C40}"/>
                </a:ext>
              </a:extLst>
            </p:cNvPr>
            <p:cNvGrpSpPr/>
            <p:nvPr/>
          </p:nvGrpSpPr>
          <p:grpSpPr>
            <a:xfrm>
              <a:off x="3579668" y="3993376"/>
              <a:ext cx="1046015" cy="2610676"/>
              <a:chOff x="3414205" y="3993376"/>
              <a:chExt cx="1046015" cy="2610676"/>
            </a:xfrm>
          </p:grpSpPr>
          <p:sp>
            <p:nvSpPr>
              <p:cNvPr id="15" name="TextBox 14">
                <a:extLst>
                  <a:ext uri="{FF2B5EF4-FFF2-40B4-BE49-F238E27FC236}">
                    <a16:creationId xmlns:a16="http://schemas.microsoft.com/office/drawing/2014/main" id="{0930A810-AE73-804E-A8AF-FD0BF375A64B}"/>
                  </a:ext>
                </a:extLst>
              </p:cNvPr>
              <p:cNvSpPr txBox="1"/>
              <p:nvPr/>
            </p:nvSpPr>
            <p:spPr>
              <a:xfrm>
                <a:off x="3414205" y="5680722"/>
                <a:ext cx="54401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20x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35x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23x</a:t>
                </a:r>
              </a:p>
            </p:txBody>
          </p:sp>
          <p:grpSp>
            <p:nvGrpSpPr>
              <p:cNvPr id="16" name="AREA">
                <a:extLst>
                  <a:ext uri="{FF2B5EF4-FFF2-40B4-BE49-F238E27FC236}">
                    <a16:creationId xmlns:a16="http://schemas.microsoft.com/office/drawing/2014/main" id="{560E50F2-FF86-DE4E-AAB3-BAB49C9391D5}"/>
                  </a:ext>
                </a:extLst>
              </p:cNvPr>
              <p:cNvGrpSpPr/>
              <p:nvPr/>
            </p:nvGrpSpPr>
            <p:grpSpPr>
              <a:xfrm>
                <a:off x="3916209" y="3993376"/>
                <a:ext cx="544011" cy="2525197"/>
                <a:chOff x="4942389" y="3963406"/>
                <a:chExt cx="544011" cy="2525197"/>
              </a:xfrm>
            </p:grpSpPr>
            <p:sp>
              <p:nvSpPr>
                <p:cNvPr id="17" name="Rectangle 16">
                  <a:extLst>
                    <a:ext uri="{FF2B5EF4-FFF2-40B4-BE49-F238E27FC236}">
                      <a16:creationId xmlns:a16="http://schemas.microsoft.com/office/drawing/2014/main" id="{7BEEA5D0-5ABC-0F4A-99CE-957AE5771F80}"/>
                    </a:ext>
                  </a:extLst>
                </p:cNvPr>
                <p:cNvSpPr/>
                <p:nvPr/>
              </p:nvSpPr>
              <p:spPr>
                <a:xfrm>
                  <a:off x="4942389" y="3963406"/>
                  <a:ext cx="544010" cy="698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407366F-19E6-EF41-812B-9C3E2963592B}"/>
                    </a:ext>
                  </a:extLst>
                </p:cNvPr>
                <p:cNvSpPr/>
                <p:nvPr/>
              </p:nvSpPr>
              <p:spPr>
                <a:xfrm>
                  <a:off x="4942390" y="5703222"/>
                  <a:ext cx="544010" cy="7853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Curved Connector 18">
                  <a:extLst>
                    <a:ext uri="{FF2B5EF4-FFF2-40B4-BE49-F238E27FC236}">
                      <a16:creationId xmlns:a16="http://schemas.microsoft.com/office/drawing/2014/main" id="{DA398252-216B-7143-97C5-B3A9BD13B592}"/>
                    </a:ext>
                  </a:extLst>
                </p:cNvPr>
                <p:cNvCxnSpPr>
                  <a:cxnSpLocks/>
                  <a:stCxn id="17" idx="3"/>
                  <a:endCxn id="18" idx="3"/>
                </p:cNvCxnSpPr>
                <p:nvPr/>
              </p:nvCxnSpPr>
              <p:spPr>
                <a:xfrm>
                  <a:off x="5486399" y="4312611"/>
                  <a:ext cx="1" cy="1783302"/>
                </a:xfrm>
                <a:prstGeom prst="curvedConnector3">
                  <a:avLst>
                    <a:gd name="adj1" fmla="val 2286010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24E0919-0BEF-B84E-BBA6-3348723B027B}"/>
                </a:ext>
              </a:extLst>
            </p:cNvPr>
            <p:cNvGrpSpPr/>
            <p:nvPr/>
          </p:nvGrpSpPr>
          <p:grpSpPr>
            <a:xfrm>
              <a:off x="4081672" y="3030036"/>
              <a:ext cx="772706" cy="1968673"/>
              <a:chOff x="3916209" y="3030036"/>
              <a:chExt cx="772706" cy="1968673"/>
            </a:xfrm>
          </p:grpSpPr>
          <p:sp>
            <p:nvSpPr>
              <p:cNvPr id="10" name="TextBox 9">
                <a:extLst>
                  <a:ext uri="{FF2B5EF4-FFF2-40B4-BE49-F238E27FC236}">
                    <a16:creationId xmlns:a16="http://schemas.microsoft.com/office/drawing/2014/main" id="{822A1695-51BB-CB4E-B4D3-C7C48EC8C2B5}"/>
                  </a:ext>
                </a:extLst>
              </p:cNvPr>
              <p:cNvSpPr txBox="1"/>
              <p:nvPr/>
            </p:nvSpPr>
            <p:spPr>
              <a:xfrm>
                <a:off x="4170824" y="3542304"/>
                <a:ext cx="5180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10x</a:t>
                </a:r>
              </a:p>
            </p:txBody>
          </p:sp>
          <p:grpSp>
            <p:nvGrpSpPr>
              <p:cNvPr id="11" name="BH-Area">
                <a:extLst>
                  <a:ext uri="{FF2B5EF4-FFF2-40B4-BE49-F238E27FC236}">
                    <a16:creationId xmlns:a16="http://schemas.microsoft.com/office/drawing/2014/main" id="{E9853D67-110C-2B49-BE75-FB614B7E3D5D}"/>
                  </a:ext>
                </a:extLst>
              </p:cNvPr>
              <p:cNvGrpSpPr/>
              <p:nvPr/>
            </p:nvGrpSpPr>
            <p:grpSpPr>
              <a:xfrm>
                <a:off x="3916209" y="3030036"/>
                <a:ext cx="556710" cy="1968673"/>
                <a:chOff x="3916209" y="3030036"/>
                <a:chExt cx="556710" cy="1968673"/>
              </a:xfrm>
            </p:grpSpPr>
            <p:sp>
              <p:nvSpPr>
                <p:cNvPr id="12" name="Rectangle 11">
                  <a:extLst>
                    <a:ext uri="{FF2B5EF4-FFF2-40B4-BE49-F238E27FC236}">
                      <a16:creationId xmlns:a16="http://schemas.microsoft.com/office/drawing/2014/main" id="{86F9DA28-A333-C447-9816-7EFE11C11908}"/>
                    </a:ext>
                  </a:extLst>
                </p:cNvPr>
                <p:cNvSpPr/>
                <p:nvPr/>
              </p:nvSpPr>
              <p:spPr>
                <a:xfrm>
                  <a:off x="3916209" y="3030036"/>
                  <a:ext cx="544010" cy="217714"/>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66C6BF9-0C11-434E-9799-9643E051D2D3}"/>
                    </a:ext>
                  </a:extLst>
                </p:cNvPr>
                <p:cNvSpPr/>
                <p:nvPr/>
              </p:nvSpPr>
              <p:spPr>
                <a:xfrm>
                  <a:off x="3916209" y="4780995"/>
                  <a:ext cx="544010" cy="217714"/>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Curved Connector 13">
                  <a:extLst>
                    <a:ext uri="{FF2B5EF4-FFF2-40B4-BE49-F238E27FC236}">
                      <a16:creationId xmlns:a16="http://schemas.microsoft.com/office/drawing/2014/main" id="{BD9381C0-0384-0240-BD19-6708137AE632}"/>
                    </a:ext>
                  </a:extLst>
                </p:cNvPr>
                <p:cNvCxnSpPr>
                  <a:cxnSpLocks/>
                  <a:stCxn id="12" idx="3"/>
                  <a:endCxn id="13" idx="3"/>
                </p:cNvCxnSpPr>
                <p:nvPr/>
              </p:nvCxnSpPr>
              <p:spPr>
                <a:xfrm>
                  <a:off x="4460219" y="3138893"/>
                  <a:ext cx="12700" cy="1750959"/>
                </a:xfrm>
                <a:prstGeom prst="curvedConnector3">
                  <a:avLst>
                    <a:gd name="adj1" fmla="val 180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3" name="Power">
            <a:extLst>
              <a:ext uri="{FF2B5EF4-FFF2-40B4-BE49-F238E27FC236}">
                <a16:creationId xmlns:a16="http://schemas.microsoft.com/office/drawing/2014/main" id="{81B7F546-6FB2-AB40-A309-2844DC0F1818}"/>
              </a:ext>
            </a:extLst>
          </p:cNvPr>
          <p:cNvGrpSpPr/>
          <p:nvPr/>
        </p:nvGrpSpPr>
        <p:grpSpPr>
          <a:xfrm>
            <a:off x="7527945" y="1716807"/>
            <a:ext cx="1492205" cy="3601286"/>
            <a:chOff x="5490513" y="2971888"/>
            <a:chExt cx="1492205" cy="3601286"/>
          </a:xfrm>
        </p:grpSpPr>
        <p:grpSp>
          <p:nvGrpSpPr>
            <p:cNvPr id="34" name="Group 33">
              <a:extLst>
                <a:ext uri="{FF2B5EF4-FFF2-40B4-BE49-F238E27FC236}">
                  <a16:creationId xmlns:a16="http://schemas.microsoft.com/office/drawing/2014/main" id="{9542718B-5F81-5F4C-979F-3B7345FAA71C}"/>
                </a:ext>
              </a:extLst>
            </p:cNvPr>
            <p:cNvGrpSpPr/>
            <p:nvPr/>
          </p:nvGrpSpPr>
          <p:grpSpPr>
            <a:xfrm>
              <a:off x="5490513" y="3984973"/>
              <a:ext cx="1233161" cy="2588201"/>
              <a:chOff x="5325050" y="3984973"/>
              <a:chExt cx="1233161" cy="2588201"/>
            </a:xfrm>
          </p:grpSpPr>
          <p:sp>
            <p:nvSpPr>
              <p:cNvPr id="41" name="TextBox 40">
                <a:extLst>
                  <a:ext uri="{FF2B5EF4-FFF2-40B4-BE49-F238E27FC236}">
                    <a16:creationId xmlns:a16="http://schemas.microsoft.com/office/drawing/2014/main" id="{CC2C3E1C-3910-7D46-BA9D-9024649941EA}"/>
                  </a:ext>
                </a:extLst>
              </p:cNvPr>
              <p:cNvSpPr txBox="1"/>
              <p:nvPr/>
            </p:nvSpPr>
            <p:spPr>
              <a:xfrm>
                <a:off x="5325050" y="5649844"/>
                <a:ext cx="544011" cy="923330"/>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15x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30x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30x</a:t>
                </a:r>
              </a:p>
            </p:txBody>
          </p:sp>
          <p:grpSp>
            <p:nvGrpSpPr>
              <p:cNvPr id="42" name="STATIC">
                <a:extLst>
                  <a:ext uri="{FF2B5EF4-FFF2-40B4-BE49-F238E27FC236}">
                    <a16:creationId xmlns:a16="http://schemas.microsoft.com/office/drawing/2014/main" id="{CCDF55C9-6017-1943-8333-8CB9624D2969}"/>
                  </a:ext>
                </a:extLst>
              </p:cNvPr>
              <p:cNvGrpSpPr/>
              <p:nvPr/>
            </p:nvGrpSpPr>
            <p:grpSpPr>
              <a:xfrm>
                <a:off x="5843720" y="3984973"/>
                <a:ext cx="714491" cy="2525198"/>
                <a:chOff x="7127378" y="3954465"/>
                <a:chExt cx="714491" cy="2525198"/>
              </a:xfrm>
            </p:grpSpPr>
            <p:sp>
              <p:nvSpPr>
                <p:cNvPr id="43" name="Rectangle 42">
                  <a:extLst>
                    <a:ext uri="{FF2B5EF4-FFF2-40B4-BE49-F238E27FC236}">
                      <a16:creationId xmlns:a16="http://schemas.microsoft.com/office/drawing/2014/main" id="{37C29BB8-CFB5-FA4F-AC4A-BCFA2CB89634}"/>
                    </a:ext>
                  </a:extLst>
                </p:cNvPr>
                <p:cNvSpPr/>
                <p:nvPr/>
              </p:nvSpPr>
              <p:spPr>
                <a:xfrm>
                  <a:off x="7127378" y="3954465"/>
                  <a:ext cx="701791" cy="726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277D7BDD-E8C8-3C4A-820B-35464E99AD97}"/>
                    </a:ext>
                  </a:extLst>
                </p:cNvPr>
                <p:cNvSpPr/>
                <p:nvPr/>
              </p:nvSpPr>
              <p:spPr>
                <a:xfrm>
                  <a:off x="7129115" y="5688978"/>
                  <a:ext cx="700054" cy="790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Curved Connector 44">
                  <a:extLst>
                    <a:ext uri="{FF2B5EF4-FFF2-40B4-BE49-F238E27FC236}">
                      <a16:creationId xmlns:a16="http://schemas.microsoft.com/office/drawing/2014/main" id="{FF8BE57A-FA08-DB49-B8CB-3C2142780F29}"/>
                    </a:ext>
                  </a:extLst>
                </p:cNvPr>
                <p:cNvCxnSpPr>
                  <a:cxnSpLocks/>
                  <a:stCxn id="43" idx="3"/>
                  <a:endCxn id="44" idx="3"/>
                </p:cNvCxnSpPr>
                <p:nvPr/>
              </p:nvCxnSpPr>
              <p:spPr>
                <a:xfrm>
                  <a:off x="7829169" y="4317928"/>
                  <a:ext cx="12700" cy="1766393"/>
                </a:xfrm>
                <a:prstGeom prst="curvedConnector3">
                  <a:avLst>
                    <a:gd name="adj1" fmla="val 180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B291FACE-105A-1D42-BE10-D18B888B936C}"/>
                </a:ext>
              </a:extLst>
            </p:cNvPr>
            <p:cNvGrpSpPr/>
            <p:nvPr/>
          </p:nvGrpSpPr>
          <p:grpSpPr>
            <a:xfrm>
              <a:off x="6009182" y="2971888"/>
              <a:ext cx="973536" cy="2043931"/>
              <a:chOff x="5843719" y="2971888"/>
              <a:chExt cx="973536" cy="2043931"/>
            </a:xfrm>
          </p:grpSpPr>
          <p:sp>
            <p:nvSpPr>
              <p:cNvPr id="36" name="TextBox 35">
                <a:extLst>
                  <a:ext uri="{FF2B5EF4-FFF2-40B4-BE49-F238E27FC236}">
                    <a16:creationId xmlns:a16="http://schemas.microsoft.com/office/drawing/2014/main" id="{D73FC5BD-0A5B-9648-8E4E-FF3E7B03A6C1}"/>
                  </a:ext>
                </a:extLst>
              </p:cNvPr>
              <p:cNvSpPr txBox="1"/>
              <p:nvPr/>
            </p:nvSpPr>
            <p:spPr>
              <a:xfrm>
                <a:off x="6299164" y="3533902"/>
                <a:ext cx="518091" cy="369332"/>
              </a:xfrm>
              <a:prstGeom prst="rect">
                <a:avLst/>
              </a:prstGeom>
              <a:solidFill>
                <a:srgbClr val="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10x</a:t>
                </a:r>
              </a:p>
            </p:txBody>
          </p:sp>
          <p:grpSp>
            <p:nvGrpSpPr>
              <p:cNvPr id="37" name="BH-Static">
                <a:extLst>
                  <a:ext uri="{FF2B5EF4-FFF2-40B4-BE49-F238E27FC236}">
                    <a16:creationId xmlns:a16="http://schemas.microsoft.com/office/drawing/2014/main" id="{0A19E73E-D737-E64A-9E75-D0484B2ECE17}"/>
                  </a:ext>
                </a:extLst>
              </p:cNvPr>
              <p:cNvGrpSpPr/>
              <p:nvPr/>
            </p:nvGrpSpPr>
            <p:grpSpPr>
              <a:xfrm>
                <a:off x="5843719" y="2971888"/>
                <a:ext cx="714491" cy="2043931"/>
                <a:chOff x="5843719" y="2971888"/>
                <a:chExt cx="714491" cy="2043931"/>
              </a:xfrm>
            </p:grpSpPr>
            <p:sp>
              <p:nvSpPr>
                <p:cNvPr id="38" name="Rectangle 37">
                  <a:extLst>
                    <a:ext uri="{FF2B5EF4-FFF2-40B4-BE49-F238E27FC236}">
                      <a16:creationId xmlns:a16="http://schemas.microsoft.com/office/drawing/2014/main" id="{F70989B1-8850-9444-A3AA-ADF305CA61CD}"/>
                    </a:ext>
                  </a:extLst>
                </p:cNvPr>
                <p:cNvSpPr/>
                <p:nvPr/>
              </p:nvSpPr>
              <p:spPr>
                <a:xfrm>
                  <a:off x="5843719" y="2971888"/>
                  <a:ext cx="701791" cy="333122"/>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49DBB20-600C-674B-9FD4-3A3716AE914A}"/>
                    </a:ext>
                  </a:extLst>
                </p:cNvPr>
                <p:cNvSpPr/>
                <p:nvPr/>
              </p:nvSpPr>
              <p:spPr>
                <a:xfrm>
                  <a:off x="5843719" y="4781540"/>
                  <a:ext cx="714491" cy="234279"/>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 name="Curved Connector 39">
                  <a:extLst>
                    <a:ext uri="{FF2B5EF4-FFF2-40B4-BE49-F238E27FC236}">
                      <a16:creationId xmlns:a16="http://schemas.microsoft.com/office/drawing/2014/main" id="{D30CE47C-2580-EB4A-A416-601F0919069E}"/>
                    </a:ext>
                  </a:extLst>
                </p:cNvPr>
                <p:cNvCxnSpPr>
                  <a:cxnSpLocks/>
                  <a:stCxn id="38" idx="3"/>
                  <a:endCxn id="39" idx="3"/>
                </p:cNvCxnSpPr>
                <p:nvPr/>
              </p:nvCxnSpPr>
              <p:spPr>
                <a:xfrm>
                  <a:off x="6545510" y="3138449"/>
                  <a:ext cx="12700" cy="1760231"/>
                </a:xfrm>
                <a:prstGeom prst="curvedConnector3">
                  <a:avLst>
                    <a:gd name="adj1" fmla="val 190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3" name="Energy">
            <a:extLst>
              <a:ext uri="{FF2B5EF4-FFF2-40B4-BE49-F238E27FC236}">
                <a16:creationId xmlns:a16="http://schemas.microsoft.com/office/drawing/2014/main" id="{D9EA9CEC-832E-284E-B72F-CED6BC9C0E42}"/>
              </a:ext>
            </a:extLst>
          </p:cNvPr>
          <p:cNvGrpSpPr/>
          <p:nvPr/>
        </p:nvGrpSpPr>
        <p:grpSpPr>
          <a:xfrm>
            <a:off x="6499602" y="1756471"/>
            <a:ext cx="1300348" cy="3498621"/>
            <a:chOff x="6532855" y="2954239"/>
            <a:chExt cx="1300348" cy="3498621"/>
          </a:xfrm>
        </p:grpSpPr>
        <p:sp>
          <p:nvSpPr>
            <p:cNvPr id="28" name="TextBox 27">
              <a:extLst>
                <a:ext uri="{FF2B5EF4-FFF2-40B4-BE49-F238E27FC236}">
                  <a16:creationId xmlns:a16="http://schemas.microsoft.com/office/drawing/2014/main" id="{F9BAD8BB-DE3D-B945-A860-A4E7DC807EF2}"/>
                </a:ext>
              </a:extLst>
            </p:cNvPr>
            <p:cNvSpPr txBox="1"/>
            <p:nvPr/>
          </p:nvSpPr>
          <p:spPr>
            <a:xfrm>
              <a:off x="6532855" y="5223313"/>
              <a:ext cx="518091" cy="369332"/>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23x</a:t>
              </a:r>
            </a:p>
          </p:txBody>
        </p:sp>
        <p:sp>
          <p:nvSpPr>
            <p:cNvPr id="23" name="TextBox 22">
              <a:extLst>
                <a:ext uri="{FF2B5EF4-FFF2-40B4-BE49-F238E27FC236}">
                  <a16:creationId xmlns:a16="http://schemas.microsoft.com/office/drawing/2014/main" id="{D6870C0F-17E1-344E-AA1B-AEFC79BBC219}"/>
                </a:ext>
              </a:extLst>
            </p:cNvPr>
            <p:cNvSpPr txBox="1"/>
            <p:nvPr/>
          </p:nvSpPr>
          <p:spPr>
            <a:xfrm>
              <a:off x="7315112" y="3511532"/>
              <a:ext cx="518091" cy="369332"/>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5x</a:t>
              </a:r>
            </a:p>
          </p:txBody>
        </p:sp>
        <p:sp>
          <p:nvSpPr>
            <p:cNvPr id="30" name="Rectangle 29">
              <a:extLst>
                <a:ext uri="{FF2B5EF4-FFF2-40B4-BE49-F238E27FC236}">
                  <a16:creationId xmlns:a16="http://schemas.microsoft.com/office/drawing/2014/main" id="{79197202-38D0-C946-A61D-2713DFB5AEF5}"/>
                </a:ext>
              </a:extLst>
            </p:cNvPr>
            <p:cNvSpPr/>
            <p:nvPr/>
          </p:nvSpPr>
          <p:spPr>
            <a:xfrm>
              <a:off x="6778746" y="4409665"/>
              <a:ext cx="701792" cy="283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F75BF86-47D7-EB46-AB38-86F7BFCB18C7}"/>
                </a:ext>
              </a:extLst>
            </p:cNvPr>
            <p:cNvSpPr/>
            <p:nvPr/>
          </p:nvSpPr>
          <p:spPr>
            <a:xfrm>
              <a:off x="6778745" y="6152968"/>
              <a:ext cx="701792" cy="299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Curved Connector 31">
              <a:extLst>
                <a:ext uri="{FF2B5EF4-FFF2-40B4-BE49-F238E27FC236}">
                  <a16:creationId xmlns:a16="http://schemas.microsoft.com/office/drawing/2014/main" id="{5BCA3FE8-5113-1744-B7EC-7F0781D4A44E}"/>
                </a:ext>
              </a:extLst>
            </p:cNvPr>
            <p:cNvCxnSpPr>
              <a:cxnSpLocks/>
              <a:stCxn id="30" idx="1"/>
              <a:endCxn id="31" idx="1"/>
            </p:cNvCxnSpPr>
            <p:nvPr/>
          </p:nvCxnSpPr>
          <p:spPr>
            <a:xfrm rot="10800000" flipV="1">
              <a:off x="6778746" y="4551180"/>
              <a:ext cx="1" cy="1751734"/>
            </a:xfrm>
            <a:prstGeom prst="curvedConnector3">
              <a:avLst>
                <a:gd name="adj1" fmla="val 2286010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692E23D-27FD-7B47-A539-8F2AEDDFBA99}"/>
                </a:ext>
              </a:extLst>
            </p:cNvPr>
            <p:cNvSpPr/>
            <p:nvPr/>
          </p:nvSpPr>
          <p:spPr>
            <a:xfrm>
              <a:off x="6791901" y="2954239"/>
              <a:ext cx="701791" cy="29345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7B9EA39-D46B-7A4C-9821-38D1157E73A7}"/>
                </a:ext>
              </a:extLst>
            </p:cNvPr>
            <p:cNvSpPr/>
            <p:nvPr/>
          </p:nvSpPr>
          <p:spPr>
            <a:xfrm>
              <a:off x="6783017" y="4717388"/>
              <a:ext cx="710217" cy="22535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7" name="Curved Connector 26">
              <a:extLst>
                <a:ext uri="{FF2B5EF4-FFF2-40B4-BE49-F238E27FC236}">
                  <a16:creationId xmlns:a16="http://schemas.microsoft.com/office/drawing/2014/main" id="{7539EF35-5C5E-874A-A58A-0D19D5D3D48E}"/>
                </a:ext>
              </a:extLst>
            </p:cNvPr>
            <p:cNvCxnSpPr>
              <a:cxnSpLocks/>
              <a:stCxn id="25" idx="3"/>
              <a:endCxn id="26" idx="3"/>
            </p:cNvCxnSpPr>
            <p:nvPr/>
          </p:nvCxnSpPr>
          <p:spPr>
            <a:xfrm flipH="1">
              <a:off x="7493234" y="3100968"/>
              <a:ext cx="458" cy="1729096"/>
            </a:xfrm>
            <a:prstGeom prst="curvedConnector3">
              <a:avLst>
                <a:gd name="adj1" fmla="val -49912664"/>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C9522CA-ED83-AE43-8044-65230567B903}"/>
              </a:ext>
            </a:extLst>
          </p:cNvPr>
          <p:cNvSpPr txBox="1"/>
          <p:nvPr/>
        </p:nvSpPr>
        <p:spPr>
          <a:xfrm rot="16200000">
            <a:off x="-438405" y="2384122"/>
            <a:ext cx="12638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a:t>
            </a:r>
            <a:r>
              <a:rPr kumimoji="0" lang="en-US" sz="1800" b="0" i="1"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RH</a:t>
            </a: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=32K</a:t>
            </a:r>
          </a:p>
        </p:txBody>
      </p:sp>
      <p:sp>
        <p:nvSpPr>
          <p:cNvPr id="47" name="TextBox 46">
            <a:extLst>
              <a:ext uri="{FF2B5EF4-FFF2-40B4-BE49-F238E27FC236}">
                <a16:creationId xmlns:a16="http://schemas.microsoft.com/office/drawing/2014/main" id="{C989FB55-3303-5C4F-84F9-BE283559EA6A}"/>
              </a:ext>
            </a:extLst>
          </p:cNvPr>
          <p:cNvSpPr txBox="1"/>
          <p:nvPr/>
        </p:nvSpPr>
        <p:spPr>
          <a:xfrm rot="16200000">
            <a:off x="-493289" y="4099999"/>
            <a:ext cx="13559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a:t>
            </a:r>
            <a:r>
              <a:rPr kumimoji="0" lang="en-US" sz="1800" b="0" i="1"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RH</a:t>
            </a: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=1K</a:t>
            </a:r>
          </a:p>
        </p:txBody>
      </p:sp>
      <p:sp>
        <p:nvSpPr>
          <p:cNvPr id="49" name="Rectangle 48">
            <a:extLst>
              <a:ext uri="{FF2B5EF4-FFF2-40B4-BE49-F238E27FC236}">
                <a16:creationId xmlns:a16="http://schemas.microsoft.com/office/drawing/2014/main" id="{C5FF3780-79BB-3945-A0F2-29B2B4D560E7}"/>
              </a:ext>
            </a:extLst>
          </p:cNvPr>
          <p:cNvSpPr/>
          <p:nvPr/>
        </p:nvSpPr>
        <p:spPr>
          <a:xfrm>
            <a:off x="0" y="5403321"/>
            <a:ext cx="9143999" cy="844100"/>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BlockHammer’s hardware complexity</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scales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more efficiently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than state-of-the-art mechanisms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0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9"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BB34-DA34-8642-B47D-14389E011DA9}"/>
              </a:ext>
            </a:extLst>
          </p:cNvPr>
          <p:cNvSpPr>
            <a:spLocks noGrp="1"/>
          </p:cNvSpPr>
          <p:nvPr>
            <p:ph type="title"/>
          </p:nvPr>
        </p:nvSpPr>
        <p:spPr/>
        <p:txBody>
          <a:bodyPr/>
          <a:lstStyle/>
          <a:p>
            <a:r>
              <a:rPr lang="en-US" dirty="0"/>
              <a:t>Evaluation</a:t>
            </a:r>
            <a:br>
              <a:rPr lang="en-US" dirty="0"/>
            </a:br>
            <a:r>
              <a:rPr lang="en-US" sz="2800" dirty="0"/>
              <a:t>Performance </a:t>
            </a:r>
            <a:r>
              <a:rPr lang="en-US" sz="2800" b="1" dirty="0"/>
              <a:t>and DRAM Energy</a:t>
            </a:r>
          </a:p>
        </p:txBody>
      </p:sp>
      <p:sp>
        <p:nvSpPr>
          <p:cNvPr id="7" name="Content Placeholder 6">
            <a:extLst>
              <a:ext uri="{FF2B5EF4-FFF2-40B4-BE49-F238E27FC236}">
                <a16:creationId xmlns:a16="http://schemas.microsoft.com/office/drawing/2014/main" id="{AA25DC70-C4CA-DE4B-AE0D-57F6924190D6}"/>
              </a:ext>
            </a:extLst>
          </p:cNvPr>
          <p:cNvSpPr>
            <a:spLocks noGrp="1"/>
          </p:cNvSpPr>
          <p:nvPr>
            <p:ph idx="1"/>
          </p:nvPr>
        </p:nvSpPr>
        <p:spPr>
          <a:xfrm>
            <a:off x="-30480" y="1215342"/>
            <a:ext cx="9311639" cy="5140373"/>
          </a:xfrm>
        </p:spPr>
        <p:txBody>
          <a:bodyPr>
            <a:noAutofit/>
          </a:bodyPr>
          <a:lstStyle/>
          <a:p>
            <a:r>
              <a:rPr lang="en-US" sz="2400" dirty="0"/>
              <a:t>Cycle-level simulations using </a:t>
            </a:r>
            <a:r>
              <a:rPr lang="en-US" sz="2400" b="1" dirty="0" err="1"/>
              <a:t>Ramulator</a:t>
            </a:r>
            <a:r>
              <a:rPr lang="en-US" sz="2400" dirty="0"/>
              <a:t> and </a:t>
            </a:r>
            <a:r>
              <a:rPr lang="en-US" sz="2400" b="1" dirty="0" err="1"/>
              <a:t>DRAMPower</a:t>
            </a:r>
            <a:endParaRPr lang="en-US" sz="2400" b="1" dirty="0"/>
          </a:p>
          <a:p>
            <a:r>
              <a:rPr lang="en-US" sz="2400" dirty="0">
                <a:solidFill>
                  <a:schemeClr val="tx2">
                    <a:lumMod val="75000"/>
                  </a:schemeClr>
                </a:solidFill>
              </a:rPr>
              <a:t>System Configuration: </a:t>
            </a:r>
            <a:br>
              <a:rPr lang="en-US" sz="2400" dirty="0"/>
            </a:br>
            <a:endParaRPr lang="en-US" sz="2400" dirty="0"/>
          </a:p>
          <a:p>
            <a:pPr marL="457200" lvl="1" indent="0">
              <a:buNone/>
            </a:pPr>
            <a:endParaRPr lang="en-US" sz="1800" dirty="0">
              <a:latin typeface="NimbusRomNo9L"/>
            </a:endParaRPr>
          </a:p>
          <a:p>
            <a:pPr marL="457200" lvl="1" indent="0">
              <a:buNone/>
            </a:pPr>
            <a:endParaRPr lang="en-US" sz="1800" dirty="0">
              <a:latin typeface="NimbusRomNo9L"/>
            </a:endParaRPr>
          </a:p>
          <a:p>
            <a:pPr marL="457200" lvl="1" indent="0">
              <a:buNone/>
            </a:pPr>
            <a:endParaRPr lang="en-US" sz="1800" dirty="0">
              <a:latin typeface="NimbusRomNo9L"/>
            </a:endParaRPr>
          </a:p>
          <a:p>
            <a:r>
              <a:rPr lang="en-US" sz="2400" dirty="0">
                <a:solidFill>
                  <a:schemeClr val="accent2">
                    <a:lumMod val="75000"/>
                  </a:schemeClr>
                </a:solidFill>
              </a:rPr>
              <a:t>Single-Core Benign Workloads:</a:t>
            </a:r>
          </a:p>
          <a:p>
            <a:pPr lvl="1"/>
            <a:r>
              <a:rPr lang="en-US" sz="1800" dirty="0">
                <a:solidFill>
                  <a:schemeClr val="accent2">
                    <a:lumMod val="75000"/>
                  </a:schemeClr>
                </a:solidFill>
              </a:rPr>
              <a:t>22 SPEC CPU 2006</a:t>
            </a:r>
          </a:p>
          <a:p>
            <a:pPr lvl="1"/>
            <a:r>
              <a:rPr lang="en-US" sz="1800" dirty="0">
                <a:solidFill>
                  <a:schemeClr val="accent2">
                    <a:lumMod val="75000"/>
                  </a:schemeClr>
                </a:solidFill>
              </a:rPr>
              <a:t>   4 YCSB Disk I/O</a:t>
            </a:r>
          </a:p>
          <a:p>
            <a:pPr lvl="1"/>
            <a:r>
              <a:rPr lang="en-US" sz="1800" dirty="0">
                <a:solidFill>
                  <a:schemeClr val="accent2">
                    <a:lumMod val="75000"/>
                  </a:schemeClr>
                </a:solidFill>
              </a:rPr>
              <a:t>   2 Network Accelerator Traces</a:t>
            </a:r>
          </a:p>
          <a:p>
            <a:pPr lvl="1"/>
            <a:r>
              <a:rPr lang="en-US" sz="1800" dirty="0">
                <a:solidFill>
                  <a:schemeClr val="accent2">
                    <a:lumMod val="75000"/>
                  </a:schemeClr>
                </a:solidFill>
              </a:rPr>
              <a:t>   2 Bulk Data Copy with Non-Temporal Hint (</a:t>
            </a:r>
            <a:r>
              <a:rPr lang="en-US" sz="1800" dirty="0" err="1">
                <a:solidFill>
                  <a:schemeClr val="accent2">
                    <a:lumMod val="75000"/>
                  </a:schemeClr>
                </a:solidFill>
              </a:rPr>
              <a:t>movnti</a:t>
            </a:r>
            <a:r>
              <a:rPr lang="en-US" sz="1800" dirty="0">
                <a:solidFill>
                  <a:schemeClr val="accent2">
                    <a:lumMod val="75000"/>
                  </a:schemeClr>
                </a:solidFill>
              </a:rPr>
              <a:t>)</a:t>
            </a:r>
            <a:endParaRPr lang="en-US" sz="1800" dirty="0"/>
          </a:p>
          <a:p>
            <a:r>
              <a:rPr lang="en-US" sz="2400" dirty="0">
                <a:solidFill>
                  <a:schemeClr val="accent6">
                    <a:lumMod val="75000"/>
                  </a:schemeClr>
                </a:solidFill>
              </a:rPr>
              <a:t>Randomly Chosen </a:t>
            </a:r>
            <a:r>
              <a:rPr lang="en-US" sz="2400" dirty="0" err="1">
                <a:solidFill>
                  <a:schemeClr val="accent6">
                    <a:lumMod val="75000"/>
                  </a:schemeClr>
                </a:solidFill>
              </a:rPr>
              <a:t>Multiprogrammed</a:t>
            </a:r>
            <a:r>
              <a:rPr lang="en-US" sz="2400" dirty="0">
                <a:solidFill>
                  <a:schemeClr val="accent6">
                    <a:lumMod val="75000"/>
                  </a:schemeClr>
                </a:solidFill>
              </a:rPr>
              <a:t> Workloads: </a:t>
            </a:r>
          </a:p>
          <a:p>
            <a:pPr lvl="1"/>
            <a:r>
              <a:rPr lang="en-US" sz="1800" dirty="0">
                <a:solidFill>
                  <a:schemeClr val="accent6">
                    <a:lumMod val="75000"/>
                  </a:schemeClr>
                </a:solidFill>
              </a:rPr>
              <a:t>125 workloads containing </a:t>
            </a:r>
            <a:r>
              <a:rPr lang="en-US" sz="1800" b="1" dirty="0">
                <a:solidFill>
                  <a:schemeClr val="accent6">
                    <a:lumMod val="75000"/>
                  </a:schemeClr>
                </a:solidFill>
              </a:rPr>
              <a:t>8 benign applications</a:t>
            </a:r>
            <a:endParaRPr lang="en-US" sz="1800" dirty="0">
              <a:solidFill>
                <a:schemeClr val="accent6">
                  <a:lumMod val="75000"/>
                </a:schemeClr>
              </a:solidFill>
            </a:endParaRPr>
          </a:p>
          <a:p>
            <a:pPr lvl="1"/>
            <a:r>
              <a:rPr lang="en-US" sz="1800" dirty="0">
                <a:solidFill>
                  <a:schemeClr val="accent6">
                    <a:lumMod val="75000"/>
                  </a:schemeClr>
                </a:solidFill>
              </a:rPr>
              <a:t>125 workloads containing </a:t>
            </a:r>
            <a:r>
              <a:rPr lang="en-US" sz="1800" b="1" dirty="0">
                <a:solidFill>
                  <a:schemeClr val="accent6">
                    <a:lumMod val="75000"/>
                  </a:schemeClr>
                </a:solidFill>
              </a:rPr>
              <a:t>7 benign applications </a:t>
            </a:r>
            <a:r>
              <a:rPr lang="en-US" sz="1800" dirty="0">
                <a:solidFill>
                  <a:schemeClr val="accent6">
                    <a:lumMod val="75000"/>
                  </a:schemeClr>
                </a:solidFill>
              </a:rPr>
              <a:t>and </a:t>
            </a:r>
            <a:r>
              <a:rPr lang="en-US" sz="1800" b="1" dirty="0">
                <a:solidFill>
                  <a:schemeClr val="accent6">
                    <a:lumMod val="75000"/>
                  </a:schemeClr>
                </a:solidFill>
              </a:rPr>
              <a:t>1 RowHammer attack thread</a:t>
            </a:r>
          </a:p>
        </p:txBody>
      </p:sp>
      <p:graphicFrame>
        <p:nvGraphicFramePr>
          <p:cNvPr id="3" name="Table 3">
            <a:extLst>
              <a:ext uri="{FF2B5EF4-FFF2-40B4-BE49-F238E27FC236}">
                <a16:creationId xmlns:a16="http://schemas.microsoft.com/office/drawing/2014/main" id="{84EC3AF2-CA1D-3641-9ECE-BEF927669B55}"/>
              </a:ext>
            </a:extLst>
          </p:cNvPr>
          <p:cNvGraphicFramePr>
            <a:graphicFrameLocks noGrp="1"/>
          </p:cNvGraphicFramePr>
          <p:nvPr/>
        </p:nvGraphicFramePr>
        <p:xfrm>
          <a:off x="540734" y="2016978"/>
          <a:ext cx="8435626" cy="1408146"/>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{1,8} core, 4-wide issue, 128-entry instr. window</a:t>
                      </a:r>
                    </a:p>
                  </a:txBody>
                  <a:tcPr marL="0" marR="0" marT="0" marB="0"/>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LLC</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a:t>
                      </a:r>
                      <a:r>
                        <a:rPr lang="en-US" sz="1600" dirty="0" err="1">
                          <a:solidFill>
                            <a:schemeClr val="tx2">
                              <a:lumMod val="75000"/>
                            </a:schemeClr>
                          </a:solidFill>
                          <a:latin typeface="Cambria" panose="02040503050406030204" pitchFamily="18" charset="0"/>
                        </a:rPr>
                        <a:t>cacheline</a:t>
                      </a:r>
                      <a:r>
                        <a:rPr lang="en-US" sz="1600" dirty="0">
                          <a:solidFill>
                            <a:schemeClr val="tx2">
                              <a:lumMod val="75000"/>
                            </a:schemeClr>
                          </a:solidFill>
                          <a:latin typeface="Cambria" panose="02040503050406030204" pitchFamily="18" charset="0"/>
                        </a:rPr>
                        <a:t>,  8-way set-associative, {2,16} MB</a:t>
                      </a:r>
                    </a:p>
                  </a:txBody>
                  <a:tcPr marL="0" marR="0" marT="0" marB="0"/>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tc>
                <a:tc>
                  <a:txBody>
                    <a:bodyPr/>
                    <a:lstStyle/>
                    <a:p>
                      <a:r>
                        <a:rPr lang="en-US" sz="1600" dirty="0">
                          <a:solidFill>
                            <a:schemeClr val="tx2">
                              <a:lumMod val="75000"/>
                            </a:schemeClr>
                          </a:solidFill>
                          <a:latin typeface="Cambria" panose="02040503050406030204" pitchFamily="18" charset="0"/>
                        </a:rPr>
                        <a:t>FR-FCFS</a:t>
                      </a:r>
                    </a:p>
                  </a:txBody>
                  <a:tcPr marL="0" marR="0" marT="0" marB="0"/>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tc>
                <a:extLst>
                  <a:ext uri="{0D108BD9-81ED-4DB2-BD59-A6C34878D82A}">
                    <a16:rowId xmlns:a16="http://schemas.microsoft.com/office/drawing/2014/main" val="1896841590"/>
                  </a:ext>
                </a:extLst>
              </a:tr>
              <a:tr h="386558">
                <a:tc>
                  <a:txBody>
                    <a:bodyPr/>
                    <a:lstStyle/>
                    <a:p>
                      <a:r>
                        <a:rPr lang="en-US" sz="1600" b="1" dirty="0">
                          <a:solidFill>
                            <a:schemeClr val="tx2">
                              <a:lumMod val="75000"/>
                            </a:schemeClr>
                          </a:solidFill>
                          <a:latin typeface="Cambria" panose="02040503050406030204" pitchFamily="18" charset="0"/>
                        </a:rPr>
                        <a:t>DRAM</a:t>
                      </a:r>
                    </a:p>
                  </a:txBody>
                  <a:tcPr marL="0" marR="0" marT="0" marB="0"/>
                </a:tc>
                <a:tc>
                  <a:txBody>
                    <a:bodyPr/>
                    <a:lstStyle/>
                    <a:p>
                      <a:r>
                        <a:rPr lang="en-US" sz="1600" dirty="0">
                          <a:solidFill>
                            <a:schemeClr val="tx2">
                              <a:lumMod val="75000"/>
                            </a:schemeClr>
                          </a:solidFill>
                          <a:latin typeface="Cambria" panose="02040503050406030204" pitchFamily="18" charset="0"/>
                        </a:rPr>
                        <a:t>DDR4 1 channel, 1 rank, 4 bank group, 4 banks per bank group</a:t>
                      </a:r>
                    </a:p>
                  </a:txBody>
                  <a:tcPr marL="0" marR="0" marT="0" marB="0"/>
                </a:tc>
                <a:extLst>
                  <a:ext uri="{0D108BD9-81ED-4DB2-BD59-A6C34878D82A}">
                    <a16:rowId xmlns:a16="http://schemas.microsoft.com/office/drawing/2014/main" val="2252355117"/>
                  </a:ext>
                </a:extLst>
              </a:tr>
              <a:tr h="0">
                <a:tc>
                  <a:txBody>
                    <a:bodyPr/>
                    <a:lstStyle/>
                    <a:p>
                      <a:pPr>
                        <a:lnSpc>
                          <a:spcPts val="0"/>
                        </a:lnSpc>
                      </a:pPr>
                      <a:r>
                        <a:rPr lang="en-US" sz="1600" b="1" dirty="0">
                          <a:solidFill>
                            <a:schemeClr val="tx2">
                              <a:lumMod val="75000"/>
                            </a:schemeClr>
                          </a:solidFill>
                          <a:latin typeface="Cambria" panose="02040503050406030204" pitchFamily="18" charset="0"/>
                        </a:rPr>
                        <a:t>RowHammer Threshold</a:t>
                      </a:r>
                    </a:p>
                  </a:txBody>
                  <a:tcPr marL="0" marR="0" marT="0" marB="0"/>
                </a:tc>
                <a:tc>
                  <a:txBody>
                    <a:bodyPr/>
                    <a:lstStyle/>
                    <a:p>
                      <a:pPr>
                        <a:lnSpc>
                          <a:spcPts val="0"/>
                        </a:lnSpc>
                      </a:pPr>
                      <a:r>
                        <a:rPr lang="en-US" sz="1600" dirty="0">
                          <a:solidFill>
                            <a:schemeClr val="tx2">
                              <a:lumMod val="75000"/>
                            </a:schemeClr>
                          </a:solidFill>
                          <a:latin typeface="Cambria" panose="02040503050406030204" pitchFamily="18" charset="0"/>
                        </a:rPr>
                        <a:t>32K </a:t>
                      </a:r>
                    </a:p>
                  </a:txBody>
                  <a:tcPr marL="0" marR="0" marT="0" marB="0"/>
                </a:tc>
                <a:extLst>
                  <a:ext uri="{0D108BD9-81ED-4DB2-BD59-A6C34878D82A}">
                    <a16:rowId xmlns:a16="http://schemas.microsoft.com/office/drawing/2014/main" val="3822947968"/>
                  </a:ext>
                </a:extLst>
              </a:tr>
            </a:tbl>
          </a:graphicData>
        </a:graphic>
      </p:graphicFrame>
    </p:spTree>
    <p:extLst>
      <p:ext uri="{BB962C8B-B14F-4D97-AF65-F5344CB8AC3E}">
        <p14:creationId xmlns:p14="http://schemas.microsoft.com/office/powerpoint/2010/main" val="169767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BB34-DA34-8642-B47D-14389E011DA9}"/>
              </a:ext>
            </a:extLst>
          </p:cNvPr>
          <p:cNvSpPr>
            <a:spLocks noGrp="1"/>
          </p:cNvSpPr>
          <p:nvPr>
            <p:ph type="title"/>
          </p:nvPr>
        </p:nvSpPr>
        <p:spPr/>
        <p:txBody>
          <a:bodyPr/>
          <a:lstStyle/>
          <a:p>
            <a:r>
              <a:rPr lang="en-US" dirty="0"/>
              <a:t>Evaluation</a:t>
            </a:r>
            <a:br>
              <a:rPr lang="en-US" dirty="0"/>
            </a:br>
            <a:r>
              <a:rPr lang="en-US" sz="2800" dirty="0"/>
              <a:t>Performance and DRAM Energy</a:t>
            </a:r>
            <a:endParaRPr lang="en-US" sz="2800" b="1" dirty="0"/>
          </a:p>
        </p:txBody>
      </p:sp>
      <p:sp>
        <p:nvSpPr>
          <p:cNvPr id="16" name="text">
            <a:extLst>
              <a:ext uri="{FF2B5EF4-FFF2-40B4-BE49-F238E27FC236}">
                <a16:creationId xmlns:a16="http://schemas.microsoft.com/office/drawing/2014/main" id="{4FA69FAA-B942-544B-8206-D6E9BB18AE19}"/>
              </a:ext>
            </a:extLst>
          </p:cNvPr>
          <p:cNvSpPr>
            <a:spLocks noGrp="1"/>
          </p:cNvSpPr>
          <p:nvPr>
            <p:ph idx="1"/>
          </p:nvPr>
        </p:nvSpPr>
        <p:spPr/>
        <p:txBody>
          <a:bodyPr/>
          <a:lstStyle/>
          <a:p>
            <a:r>
              <a:rPr lang="en-US" sz="2400" dirty="0"/>
              <a:t>We classify </a:t>
            </a:r>
            <a:r>
              <a:rPr lang="en-US" sz="2400" dirty="0">
                <a:solidFill>
                  <a:schemeClr val="accent1">
                    <a:lumMod val="50000"/>
                  </a:schemeClr>
                </a:solidFill>
              </a:rPr>
              <a:t>single-core workloads </a:t>
            </a:r>
            <a:r>
              <a:rPr lang="en-US" sz="2400" dirty="0"/>
              <a:t>into </a:t>
            </a:r>
            <a:r>
              <a:rPr lang="en-US" sz="2400" dirty="0">
                <a:solidFill>
                  <a:srgbClr val="00B050"/>
                </a:solidFill>
              </a:rPr>
              <a:t>three categories </a:t>
            </a:r>
            <a:r>
              <a:rPr lang="en-US" sz="2400" dirty="0"/>
              <a:t>based on row buffer conflicts per thousand instructions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No application’s row activation count exceeds BlockHammer’s blacklisting threshold (</a:t>
            </a:r>
            <a:r>
              <a:rPr lang="en-US" sz="2400" i="1" dirty="0"/>
              <a:t>N</a:t>
            </a:r>
            <a:r>
              <a:rPr lang="en-US" sz="2400" i="1" baseline="-25000" dirty="0"/>
              <a:t>BL</a:t>
            </a:r>
            <a:r>
              <a:rPr lang="en-US" sz="2400" dirty="0"/>
              <a:t>)</a:t>
            </a:r>
          </a:p>
          <a:p>
            <a:pPr marL="0" indent="0">
              <a:buNone/>
            </a:pPr>
            <a:endParaRPr lang="en-US" sz="2400" dirty="0"/>
          </a:p>
        </p:txBody>
      </p:sp>
      <p:grpSp>
        <p:nvGrpSpPr>
          <p:cNvPr id="40" name="RBCPKI">
            <a:extLst>
              <a:ext uri="{FF2B5EF4-FFF2-40B4-BE49-F238E27FC236}">
                <a16:creationId xmlns:a16="http://schemas.microsoft.com/office/drawing/2014/main" id="{2CE71A1D-B308-7742-8FA7-067C71E73002}"/>
              </a:ext>
            </a:extLst>
          </p:cNvPr>
          <p:cNvGrpSpPr/>
          <p:nvPr/>
        </p:nvGrpSpPr>
        <p:grpSpPr>
          <a:xfrm>
            <a:off x="1584027" y="2018191"/>
            <a:ext cx="5971547" cy="723275"/>
            <a:chOff x="2025491" y="1457904"/>
            <a:chExt cx="5971547" cy="723275"/>
          </a:xfrm>
        </p:grpSpPr>
        <p:cxnSp>
          <p:nvCxnSpPr>
            <p:cNvPr id="19" name="Straight Arrow Connector 18">
              <a:extLst>
                <a:ext uri="{FF2B5EF4-FFF2-40B4-BE49-F238E27FC236}">
                  <a16:creationId xmlns:a16="http://schemas.microsoft.com/office/drawing/2014/main" id="{8273C73B-677C-3645-BF0F-29F9ACE602A7}"/>
                </a:ext>
              </a:extLst>
            </p:cNvPr>
            <p:cNvCxnSpPr>
              <a:cxnSpLocks/>
            </p:cNvCxnSpPr>
            <p:nvPr/>
          </p:nvCxnSpPr>
          <p:spPr>
            <a:xfrm>
              <a:off x="2263698" y="1831009"/>
              <a:ext cx="4950182" cy="1"/>
            </a:xfrm>
            <a:prstGeom prst="straightConnector1">
              <a:avLst/>
            </a:prstGeom>
            <a:ln w="38100">
              <a:solidFill>
                <a:srgbClr val="31313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7CF235-A2C8-A14F-9D50-22B9421B506D}"/>
                </a:ext>
              </a:extLst>
            </p:cNvPr>
            <p:cNvCxnSpPr>
              <a:cxnSpLocks/>
            </p:cNvCxnSpPr>
            <p:nvPr/>
          </p:nvCxnSpPr>
          <p:spPr>
            <a:xfrm flipV="1">
              <a:off x="2263698" y="1747996"/>
              <a:ext cx="0" cy="158480"/>
            </a:xfrm>
            <a:prstGeom prst="line">
              <a:avLst/>
            </a:prstGeom>
            <a:ln w="28575">
              <a:solidFill>
                <a:srgbClr val="31313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665C27-7E96-C345-96EF-03EF3CE095ED}"/>
                </a:ext>
              </a:extLst>
            </p:cNvPr>
            <p:cNvSpPr txBox="1"/>
            <p:nvPr/>
          </p:nvSpPr>
          <p:spPr>
            <a:xfrm>
              <a:off x="2025491" y="1457904"/>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0.0</a:t>
              </a:r>
            </a:p>
          </p:txBody>
        </p:sp>
        <p:sp>
          <p:nvSpPr>
            <p:cNvPr id="27" name="TextBox 26">
              <a:extLst>
                <a:ext uri="{FF2B5EF4-FFF2-40B4-BE49-F238E27FC236}">
                  <a16:creationId xmlns:a16="http://schemas.microsoft.com/office/drawing/2014/main" id="{F961A2DD-181D-C74B-9799-D915811BFBA6}"/>
                </a:ext>
              </a:extLst>
            </p:cNvPr>
            <p:cNvSpPr txBox="1"/>
            <p:nvPr/>
          </p:nvSpPr>
          <p:spPr>
            <a:xfrm>
              <a:off x="2668546" y="1457904"/>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28" name="TextBox 27">
              <a:extLst>
                <a:ext uri="{FF2B5EF4-FFF2-40B4-BE49-F238E27FC236}">
                  <a16:creationId xmlns:a16="http://schemas.microsoft.com/office/drawing/2014/main" id="{38E924FD-5132-DE49-B7EC-E96053E61A92}"/>
                </a:ext>
              </a:extLst>
            </p:cNvPr>
            <p:cNvSpPr txBox="1"/>
            <p:nvPr/>
          </p:nvSpPr>
          <p:spPr>
            <a:xfrm>
              <a:off x="4988000" y="1457904"/>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5.0</a:t>
              </a:r>
            </a:p>
          </p:txBody>
        </p:sp>
        <p:cxnSp>
          <p:nvCxnSpPr>
            <p:cNvPr id="32" name="Straight Connector 31">
              <a:extLst>
                <a:ext uri="{FF2B5EF4-FFF2-40B4-BE49-F238E27FC236}">
                  <a16:creationId xmlns:a16="http://schemas.microsoft.com/office/drawing/2014/main" id="{419DFD83-D562-0F4C-AACA-F0F00BFDE006}"/>
                </a:ext>
              </a:extLst>
            </p:cNvPr>
            <p:cNvCxnSpPr>
              <a:cxnSpLocks/>
            </p:cNvCxnSpPr>
            <p:nvPr/>
          </p:nvCxnSpPr>
          <p:spPr>
            <a:xfrm flipV="1">
              <a:off x="2906752" y="1752916"/>
              <a:ext cx="0" cy="158480"/>
            </a:xfrm>
            <a:prstGeom prst="line">
              <a:avLst/>
            </a:prstGeom>
            <a:ln w="28575">
              <a:solidFill>
                <a:srgbClr val="31313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ED3270F-6E87-154C-8985-72F4F26A02C6}"/>
                </a:ext>
              </a:extLst>
            </p:cNvPr>
            <p:cNvCxnSpPr>
              <a:cxnSpLocks/>
            </p:cNvCxnSpPr>
            <p:nvPr/>
          </p:nvCxnSpPr>
          <p:spPr>
            <a:xfrm flipV="1">
              <a:off x="5226206" y="1747996"/>
              <a:ext cx="0" cy="158480"/>
            </a:xfrm>
            <a:prstGeom prst="line">
              <a:avLst/>
            </a:prstGeom>
            <a:ln w="28575">
              <a:solidFill>
                <a:srgbClr val="31313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193BB90-9E4B-4042-9D93-F0BDE3AE6C18}"/>
                </a:ext>
              </a:extLst>
            </p:cNvPr>
            <p:cNvSpPr txBox="1"/>
            <p:nvPr/>
          </p:nvSpPr>
          <p:spPr>
            <a:xfrm>
              <a:off x="7142317" y="1642570"/>
              <a:ext cx="8547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RBCPKI</a:t>
              </a:r>
            </a:p>
          </p:txBody>
        </p:sp>
        <p:sp>
          <p:nvSpPr>
            <p:cNvPr id="37" name="TextBox 36">
              <a:extLst>
                <a:ext uri="{FF2B5EF4-FFF2-40B4-BE49-F238E27FC236}">
                  <a16:creationId xmlns:a16="http://schemas.microsoft.com/office/drawing/2014/main" id="{FB08D11F-A8F9-AD41-9B28-9AB9E8CBAD2E}"/>
                </a:ext>
              </a:extLst>
            </p:cNvPr>
            <p:cNvSpPr txBox="1"/>
            <p:nvPr/>
          </p:nvSpPr>
          <p:spPr>
            <a:xfrm>
              <a:off x="2199142" y="1842625"/>
              <a:ext cx="78495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Low (L)</a:t>
              </a:r>
            </a:p>
          </p:txBody>
        </p:sp>
        <p:sp>
          <p:nvSpPr>
            <p:cNvPr id="38" name="TextBox 37">
              <a:extLst>
                <a:ext uri="{FF2B5EF4-FFF2-40B4-BE49-F238E27FC236}">
                  <a16:creationId xmlns:a16="http://schemas.microsoft.com/office/drawing/2014/main" id="{886D2B47-8E80-204E-B70B-97F51495ADBE}"/>
                </a:ext>
              </a:extLst>
            </p:cNvPr>
            <p:cNvSpPr txBox="1"/>
            <p:nvPr/>
          </p:nvSpPr>
          <p:spPr>
            <a:xfrm>
              <a:off x="2906752" y="1842625"/>
              <a:ext cx="23194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Medium (M)</a:t>
              </a:r>
            </a:p>
          </p:txBody>
        </p:sp>
        <p:sp>
          <p:nvSpPr>
            <p:cNvPr id="39" name="TextBox 38">
              <a:extLst>
                <a:ext uri="{FF2B5EF4-FFF2-40B4-BE49-F238E27FC236}">
                  <a16:creationId xmlns:a16="http://schemas.microsoft.com/office/drawing/2014/main" id="{2DD6C6AF-7AE0-FC42-83B3-86B58CB1B033}"/>
                </a:ext>
              </a:extLst>
            </p:cNvPr>
            <p:cNvSpPr txBox="1"/>
            <p:nvPr/>
          </p:nvSpPr>
          <p:spPr>
            <a:xfrm>
              <a:off x="5226197" y="1842625"/>
              <a:ext cx="191611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High (H)</a:t>
              </a:r>
            </a:p>
          </p:txBody>
        </p:sp>
      </p:grpSp>
      <p:sp>
        <p:nvSpPr>
          <p:cNvPr id="41" name="Rectangle 40">
            <a:extLst>
              <a:ext uri="{FF2B5EF4-FFF2-40B4-BE49-F238E27FC236}">
                <a16:creationId xmlns:a16="http://schemas.microsoft.com/office/drawing/2014/main" id="{01D915DC-0A3C-AE44-AA5D-4409D99D8348}"/>
              </a:ext>
            </a:extLst>
          </p:cNvPr>
          <p:cNvSpPr/>
          <p:nvPr/>
        </p:nvSpPr>
        <p:spPr>
          <a:xfrm>
            <a:off x="-2198" y="5520191"/>
            <a:ext cx="9144000" cy="835524"/>
          </a:xfrm>
          <a:prstGeom prst="rect">
            <a:avLst/>
          </a:prstGeom>
          <a:solidFill>
            <a:schemeClr val="bg1">
              <a:lumMod val="9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BlockHammer does not incur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performance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DRAM energy</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overheads for single-core benign applications</a:t>
            </a:r>
          </a:p>
        </p:txBody>
      </p:sp>
      <p:pic>
        <p:nvPicPr>
          <p:cNvPr id="5" name="Picture 4">
            <a:extLst>
              <a:ext uri="{FF2B5EF4-FFF2-40B4-BE49-F238E27FC236}">
                <a16:creationId xmlns:a16="http://schemas.microsoft.com/office/drawing/2014/main" id="{6103BAD4-98CF-8940-921A-C7765421B1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2000" y="2677611"/>
            <a:ext cx="7560000" cy="2151091"/>
          </a:xfrm>
          <a:prstGeom prst="rect">
            <a:avLst/>
          </a:prstGeom>
        </p:spPr>
      </p:pic>
      <p:sp>
        <p:nvSpPr>
          <p:cNvPr id="6" name="Rectangle 5">
            <a:extLst>
              <a:ext uri="{FF2B5EF4-FFF2-40B4-BE49-F238E27FC236}">
                <a16:creationId xmlns:a16="http://schemas.microsoft.com/office/drawing/2014/main" id="{3066B278-C993-0A45-A370-7155E0CBC7CD}"/>
              </a:ext>
            </a:extLst>
          </p:cNvPr>
          <p:cNvSpPr/>
          <p:nvPr/>
        </p:nvSpPr>
        <p:spPr>
          <a:xfrm>
            <a:off x="1893030" y="3010027"/>
            <a:ext cx="1606070" cy="1158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3FA506D-28A5-4940-8B93-08AAE7854647}"/>
              </a:ext>
            </a:extLst>
          </p:cNvPr>
          <p:cNvSpPr/>
          <p:nvPr/>
        </p:nvSpPr>
        <p:spPr>
          <a:xfrm>
            <a:off x="4696305" y="3020848"/>
            <a:ext cx="1606070" cy="1147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C249C06C-FC69-DF46-AD6F-EC6B45D983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2000" y="2678177"/>
            <a:ext cx="7560000" cy="2151094"/>
          </a:xfrm>
          <a:prstGeom prst="rect">
            <a:avLst/>
          </a:prstGeom>
        </p:spPr>
      </p:pic>
    </p:spTree>
    <p:extLst>
      <p:ext uri="{BB962C8B-B14F-4D97-AF65-F5344CB8AC3E}">
        <p14:creationId xmlns:p14="http://schemas.microsoft.com/office/powerpoint/2010/main" val="350946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41"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a:lstStyle/>
          <a:p>
            <a:r>
              <a:rPr lang="en-US" dirty="0"/>
              <a:t>Evaluation</a:t>
            </a:r>
            <a:br>
              <a:rPr lang="en-US" dirty="0"/>
            </a:br>
            <a:r>
              <a:rPr lang="en-US" sz="2800" dirty="0"/>
              <a:t>Performance and DRAM Energy</a:t>
            </a:r>
            <a:endParaRPr lang="en-US" dirty="0"/>
          </a:p>
        </p:txBody>
      </p:sp>
      <p:sp>
        <p:nvSpPr>
          <p:cNvPr id="4" name="Rectangle 3">
            <a:extLst>
              <a:ext uri="{FF2B5EF4-FFF2-40B4-BE49-F238E27FC236}">
                <a16:creationId xmlns:a16="http://schemas.microsoft.com/office/drawing/2014/main" id="{A3827689-BBE3-4D4C-8BAE-7EA3F6694DE5}"/>
              </a:ext>
            </a:extLst>
          </p:cNvPr>
          <p:cNvSpPr/>
          <p:nvPr/>
        </p:nvSpPr>
        <p:spPr>
          <a:xfrm>
            <a:off x="288336" y="1242901"/>
            <a:ext cx="4572000" cy="646331"/>
          </a:xfrm>
          <a:prstGeom prst="rect">
            <a:avLst/>
          </a:prstGeom>
        </p:spPr>
        <p:txBody>
          <a:bodyP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throughput (weighted speedup)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Job turnaround time (harmonic speedup)</a:t>
            </a:r>
          </a:p>
        </p:txBody>
      </p:sp>
      <p:sp>
        <p:nvSpPr>
          <p:cNvPr id="5" name="TextBox 4">
            <a:extLst>
              <a:ext uri="{FF2B5EF4-FFF2-40B4-BE49-F238E27FC236}">
                <a16:creationId xmlns:a16="http://schemas.microsoft.com/office/drawing/2014/main" id="{577FB9C0-1A89-5B48-8016-BCA3C26FFA55}"/>
              </a:ext>
            </a:extLst>
          </p:cNvPr>
          <p:cNvSpPr txBox="1"/>
          <p:nvPr/>
        </p:nvSpPr>
        <p:spPr>
          <a:xfrm>
            <a:off x="5306872" y="1243630"/>
            <a:ext cx="3761030" cy="646331"/>
          </a:xfrm>
          <a:prstGeom prst="rect">
            <a:avLst/>
          </a:prstGeom>
          <a:noFill/>
        </p:spPr>
        <p:txBody>
          <a:bodyPr wrap="none" rtlCol="0">
            <a:spAutoFit/>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Unfairness (maximum slowdown)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energy consumption </a:t>
            </a:r>
          </a:p>
        </p:txBody>
      </p:sp>
      <p:sp>
        <p:nvSpPr>
          <p:cNvPr id="6" name="Rounded Rectangle 5">
            <a:extLst>
              <a:ext uri="{FF2B5EF4-FFF2-40B4-BE49-F238E27FC236}">
                <a16:creationId xmlns:a16="http://schemas.microsoft.com/office/drawing/2014/main" id="{0C305773-7C91-304B-8B38-E24B34B97915}"/>
              </a:ext>
            </a:extLst>
          </p:cNvPr>
          <p:cNvSpPr/>
          <p:nvPr/>
        </p:nvSpPr>
        <p:spPr>
          <a:xfrm>
            <a:off x="204278" y="4178642"/>
            <a:ext cx="8731045" cy="1720645"/>
          </a:xfrm>
          <a:prstGeom prst="roundRect">
            <a:avLst>
              <a:gd name="adj" fmla="val 2382"/>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RowHammer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Attack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Present</a:t>
            </a:r>
          </a:p>
        </p:txBody>
      </p:sp>
      <p:pic>
        <p:nvPicPr>
          <p:cNvPr id="7" name="Picture 6" descr="Chart, bar chart&#10;&#10;Description automatically generated">
            <a:extLst>
              <a:ext uri="{FF2B5EF4-FFF2-40B4-BE49-F238E27FC236}">
                <a16:creationId xmlns:a16="http://schemas.microsoft.com/office/drawing/2014/main" id="{B0803606-3495-4E45-81BD-8A0B3C141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851" y="4263587"/>
            <a:ext cx="7200000" cy="1544831"/>
          </a:xfrm>
          <a:prstGeom prst="rect">
            <a:avLst/>
          </a:prstGeom>
          <a:ln w="19050">
            <a:solidFill>
              <a:schemeClr val="tx2">
                <a:lumMod val="50000"/>
              </a:schemeClr>
            </a:solidFill>
          </a:ln>
        </p:spPr>
      </p:pic>
      <p:sp>
        <p:nvSpPr>
          <p:cNvPr id="8" name="Rounded Rectangle 7">
            <a:extLst>
              <a:ext uri="{FF2B5EF4-FFF2-40B4-BE49-F238E27FC236}">
                <a16:creationId xmlns:a16="http://schemas.microsoft.com/office/drawing/2014/main" id="{F03F4A6C-63E9-8945-9E6F-1EE304A7C1BA}"/>
              </a:ext>
            </a:extLst>
          </p:cNvPr>
          <p:cNvSpPr/>
          <p:nvPr/>
        </p:nvSpPr>
        <p:spPr>
          <a:xfrm>
            <a:off x="206476" y="2090215"/>
            <a:ext cx="8731045" cy="1691149"/>
          </a:xfrm>
          <a:prstGeom prst="roundRect">
            <a:avLst>
              <a:gd name="adj" fmla="val 238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No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RowHammer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Attack</a:t>
            </a:r>
          </a:p>
        </p:txBody>
      </p:sp>
      <p:pic>
        <p:nvPicPr>
          <p:cNvPr id="9" name="Picture 8" descr="Chart, bar chart&#10;&#10;Description automatically generated">
            <a:extLst>
              <a:ext uri="{FF2B5EF4-FFF2-40B4-BE49-F238E27FC236}">
                <a16:creationId xmlns:a16="http://schemas.microsoft.com/office/drawing/2014/main" id="{A6C59962-A095-AD45-8716-9A7BFABC2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51" y="2172852"/>
            <a:ext cx="7200000" cy="1544828"/>
          </a:xfrm>
          <a:prstGeom prst="rect">
            <a:avLst/>
          </a:prstGeom>
          <a:ln w="19050">
            <a:solidFill>
              <a:schemeClr val="tx2">
                <a:lumMod val="50000"/>
              </a:schemeClr>
            </a:solidFill>
          </a:ln>
        </p:spPr>
      </p:pic>
      <p:sp>
        <p:nvSpPr>
          <p:cNvPr id="10" name="Rectangle 9">
            <a:extLst>
              <a:ext uri="{FF2B5EF4-FFF2-40B4-BE49-F238E27FC236}">
                <a16:creationId xmlns:a16="http://schemas.microsoft.com/office/drawing/2014/main" id="{9C261FD6-46E6-BA49-9931-66C3BDBB908E}"/>
              </a:ext>
            </a:extLst>
          </p:cNvPr>
          <p:cNvSpPr/>
          <p:nvPr/>
        </p:nvSpPr>
        <p:spPr>
          <a:xfrm>
            <a:off x="2212974" y="23169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71CFF49-49F4-0C45-8790-53E289E2A035}"/>
              </a:ext>
            </a:extLst>
          </p:cNvPr>
          <p:cNvSpPr/>
          <p:nvPr/>
        </p:nvSpPr>
        <p:spPr>
          <a:xfrm>
            <a:off x="3938447" y="23169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A29FB19-1065-0148-8C3D-85F4D78E4CBD}"/>
              </a:ext>
            </a:extLst>
          </p:cNvPr>
          <p:cNvSpPr/>
          <p:nvPr/>
        </p:nvSpPr>
        <p:spPr>
          <a:xfrm>
            <a:off x="5663920" y="23169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D7D5C25-48C6-4340-9BFE-5B608FA90E31}"/>
              </a:ext>
            </a:extLst>
          </p:cNvPr>
          <p:cNvSpPr/>
          <p:nvPr/>
        </p:nvSpPr>
        <p:spPr>
          <a:xfrm>
            <a:off x="7389393" y="231697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DE55014-30CB-1E40-8317-7A9368782BC8}"/>
              </a:ext>
            </a:extLst>
          </p:cNvPr>
          <p:cNvSpPr/>
          <p:nvPr/>
        </p:nvSpPr>
        <p:spPr>
          <a:xfrm>
            <a:off x="2212974"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02284A1-4FEA-494F-939B-C59FB71BDE13}"/>
              </a:ext>
            </a:extLst>
          </p:cNvPr>
          <p:cNvSpPr/>
          <p:nvPr/>
        </p:nvSpPr>
        <p:spPr>
          <a:xfrm>
            <a:off x="3938447"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706309A-9757-2A43-8E54-3B75863429DA}"/>
              </a:ext>
            </a:extLst>
          </p:cNvPr>
          <p:cNvSpPr/>
          <p:nvPr/>
        </p:nvSpPr>
        <p:spPr>
          <a:xfrm>
            <a:off x="5663920"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1F9941E-6FAD-0740-8521-12FD674CB101}"/>
              </a:ext>
            </a:extLst>
          </p:cNvPr>
          <p:cNvSpPr/>
          <p:nvPr/>
        </p:nvSpPr>
        <p:spPr>
          <a:xfrm>
            <a:off x="7389393" y="4402304"/>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descr="Chart, bar chart&#10;&#10;Description automatically generated">
            <a:extLst>
              <a:ext uri="{FF2B5EF4-FFF2-40B4-BE49-F238E27FC236}">
                <a16:creationId xmlns:a16="http://schemas.microsoft.com/office/drawing/2014/main" id="{E065157A-D112-FC40-AE0F-AB3890E69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51" y="2176605"/>
            <a:ext cx="7200000" cy="1544828"/>
          </a:xfrm>
          <a:prstGeom prst="rect">
            <a:avLst/>
          </a:prstGeom>
          <a:ln w="19050">
            <a:solidFill>
              <a:schemeClr val="tx2">
                <a:lumMod val="50000"/>
              </a:schemeClr>
            </a:solidFill>
          </a:ln>
        </p:spPr>
      </p:pic>
      <p:pic>
        <p:nvPicPr>
          <p:cNvPr id="21" name="Picture 20" descr="Chart, bar chart&#10;&#10;Description automatically generated">
            <a:extLst>
              <a:ext uri="{FF2B5EF4-FFF2-40B4-BE49-F238E27FC236}">
                <a16:creationId xmlns:a16="http://schemas.microsoft.com/office/drawing/2014/main" id="{F06F12A5-EA10-0C4B-9E05-DB1B543B7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851" y="4265266"/>
            <a:ext cx="7200000" cy="1544831"/>
          </a:xfrm>
          <a:prstGeom prst="rect">
            <a:avLst/>
          </a:prstGeom>
          <a:ln w="19050">
            <a:solidFill>
              <a:schemeClr val="tx2">
                <a:lumMod val="50000"/>
              </a:schemeClr>
            </a:solidFill>
          </a:ln>
        </p:spPr>
      </p:pic>
      <p:sp>
        <p:nvSpPr>
          <p:cNvPr id="18" name="Rectangle 17">
            <a:extLst>
              <a:ext uri="{FF2B5EF4-FFF2-40B4-BE49-F238E27FC236}">
                <a16:creationId xmlns:a16="http://schemas.microsoft.com/office/drawing/2014/main" id="{12E91960-FBF3-B940-A450-29043374AC30}"/>
              </a:ext>
            </a:extLst>
          </p:cNvPr>
          <p:cNvSpPr/>
          <p:nvPr/>
        </p:nvSpPr>
        <p:spPr>
          <a:xfrm>
            <a:off x="0" y="3653849"/>
            <a:ext cx="9144000" cy="47945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BlockHammer introduces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very low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performance (&lt;0.5%) and DRAM energy (&lt;0.4%) overheads</a:t>
            </a:r>
          </a:p>
        </p:txBody>
      </p:sp>
      <p:sp>
        <p:nvSpPr>
          <p:cNvPr id="19" name="Rectangle 18">
            <a:extLst>
              <a:ext uri="{FF2B5EF4-FFF2-40B4-BE49-F238E27FC236}">
                <a16:creationId xmlns:a16="http://schemas.microsoft.com/office/drawing/2014/main" id="{D3B8CCA1-F25A-BB4A-94C3-E832E2F274F3}"/>
              </a:ext>
            </a:extLst>
          </p:cNvPr>
          <p:cNvSpPr/>
          <p:nvPr/>
        </p:nvSpPr>
        <p:spPr>
          <a:xfrm>
            <a:off x="-2200" y="5765405"/>
            <a:ext cx="9144000" cy="655059"/>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BlockHammer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significantly increases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benign application performance (by 45% on average)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and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reduces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DRAM energy consumption (by 29% on average)</a:t>
            </a:r>
          </a:p>
        </p:txBody>
      </p:sp>
    </p:spTree>
    <p:extLst>
      <p:ext uri="{BB962C8B-B14F-4D97-AF65-F5344CB8AC3E}">
        <p14:creationId xmlns:p14="http://schemas.microsoft.com/office/powerpoint/2010/main" val="20289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xEl>
                                              <p:pRg st="0" end="0"/>
                                            </p:txEl>
                                          </p:spTgt>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5" grpId="0" uiExpand="1" build="allAtOnce"/>
      <p:bldP spid="6" grpId="0" animBg="1"/>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BB34-DA34-8642-B47D-14389E011DA9}"/>
              </a:ext>
            </a:extLst>
          </p:cNvPr>
          <p:cNvSpPr>
            <a:spLocks noGrp="1"/>
          </p:cNvSpPr>
          <p:nvPr>
            <p:ph type="title"/>
          </p:nvPr>
        </p:nvSpPr>
        <p:spPr/>
        <p:txBody>
          <a:bodyPr>
            <a:noAutofit/>
          </a:bodyPr>
          <a:lstStyle/>
          <a:p>
            <a:r>
              <a:rPr lang="en-US" dirty="0"/>
              <a:t>Evaluation</a:t>
            </a:r>
            <a:br>
              <a:rPr lang="en-US" dirty="0"/>
            </a:br>
            <a:r>
              <a:rPr lang="en-US" sz="2800" dirty="0"/>
              <a:t>Scaling with RowHammer Vulnerability</a:t>
            </a:r>
            <a:endParaRPr lang="en-US" sz="2800" b="1" dirty="0"/>
          </a:p>
        </p:txBody>
      </p:sp>
      <p:pic>
        <p:nvPicPr>
          <p:cNvPr id="35" name="Picture 34" descr="Chart, line chart&#10;&#10;Description automatically generated">
            <a:extLst>
              <a:ext uri="{FF2B5EF4-FFF2-40B4-BE49-F238E27FC236}">
                <a16:creationId xmlns:a16="http://schemas.microsoft.com/office/drawing/2014/main" id="{03E376D7-6E59-E74F-A5A3-405C73CEC9C0}"/>
              </a:ext>
            </a:extLst>
          </p:cNvPr>
          <p:cNvPicPr>
            <a:picLocks noChangeAspect="1"/>
          </p:cNvPicPr>
          <p:nvPr/>
        </p:nvPicPr>
        <p:blipFill rotWithShape="1">
          <a:blip r:embed="rId3">
            <a:extLst>
              <a:ext uri="{28A0092B-C50C-407E-A947-70E740481C1C}">
                <a14:useLocalDpi xmlns:a14="http://schemas.microsoft.com/office/drawing/2010/main" val="0"/>
              </a:ext>
            </a:extLst>
          </a:blip>
          <a:srcRect l="23403" t="2424" r="19399" b="84017"/>
          <a:stretch/>
        </p:blipFill>
        <p:spPr>
          <a:xfrm>
            <a:off x="3241964" y="2061132"/>
            <a:ext cx="4759036" cy="313380"/>
          </a:xfrm>
          <a:prstGeom prst="rect">
            <a:avLst/>
          </a:prstGeom>
          <a:ln w="19050">
            <a:noFill/>
          </a:ln>
        </p:spPr>
      </p:pic>
      <p:sp>
        <p:nvSpPr>
          <p:cNvPr id="15" name="Rounded Rectangle 14">
            <a:extLst>
              <a:ext uri="{FF2B5EF4-FFF2-40B4-BE49-F238E27FC236}">
                <a16:creationId xmlns:a16="http://schemas.microsoft.com/office/drawing/2014/main" id="{E577201E-FC48-DE47-B799-25AB9CE693E8}"/>
              </a:ext>
            </a:extLst>
          </p:cNvPr>
          <p:cNvSpPr/>
          <p:nvPr/>
        </p:nvSpPr>
        <p:spPr>
          <a:xfrm>
            <a:off x="206478" y="4438494"/>
            <a:ext cx="8731045" cy="1720645"/>
          </a:xfrm>
          <a:prstGeom prst="roundRect">
            <a:avLst>
              <a:gd name="adj" fmla="val 2382"/>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RowHammer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Attack Present</a:t>
            </a:r>
          </a:p>
        </p:txBody>
      </p:sp>
      <p:sp>
        <p:nvSpPr>
          <p:cNvPr id="16" name="Rounded Rectangle 15">
            <a:extLst>
              <a:ext uri="{FF2B5EF4-FFF2-40B4-BE49-F238E27FC236}">
                <a16:creationId xmlns:a16="http://schemas.microsoft.com/office/drawing/2014/main" id="{A090A9AB-5FFD-5B47-8F48-A9A823712257}"/>
              </a:ext>
            </a:extLst>
          </p:cNvPr>
          <p:cNvSpPr/>
          <p:nvPr/>
        </p:nvSpPr>
        <p:spPr>
          <a:xfrm>
            <a:off x="208677" y="2357451"/>
            <a:ext cx="8731045" cy="1691149"/>
          </a:xfrm>
          <a:prstGeom prst="roundRect">
            <a:avLst>
              <a:gd name="adj" fmla="val 238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No RowHammer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Attack</a:t>
            </a:r>
          </a:p>
        </p:txBody>
      </p:sp>
      <p:pic>
        <p:nvPicPr>
          <p:cNvPr id="28" name="Picture 27" descr="Chart, line chart&#10;&#10;Description automatically generated">
            <a:extLst>
              <a:ext uri="{FF2B5EF4-FFF2-40B4-BE49-F238E27FC236}">
                <a16:creationId xmlns:a16="http://schemas.microsoft.com/office/drawing/2014/main" id="{F748D571-13D6-AF4C-AC87-A62D4BE044FF}"/>
              </a:ext>
            </a:extLst>
          </p:cNvPr>
          <p:cNvPicPr>
            <a:picLocks noChangeAspect="1"/>
          </p:cNvPicPr>
          <p:nvPr/>
        </p:nvPicPr>
        <p:blipFill rotWithShape="1">
          <a:blip r:embed="rId3">
            <a:extLst>
              <a:ext uri="{28A0092B-C50C-407E-A947-70E740481C1C}">
                <a14:useLocalDpi xmlns:a14="http://schemas.microsoft.com/office/drawing/2010/main" val="0"/>
              </a:ext>
            </a:extLst>
          </a:blip>
          <a:srcRect l="-136" t="13255" r="136" b="2868"/>
          <a:stretch/>
        </p:blipFill>
        <p:spPr>
          <a:xfrm>
            <a:off x="2277956" y="2436611"/>
            <a:ext cx="6588000" cy="1534948"/>
          </a:xfrm>
          <a:prstGeom prst="rect">
            <a:avLst/>
          </a:prstGeom>
          <a:ln w="19050">
            <a:solidFill>
              <a:schemeClr val="tx2">
                <a:lumMod val="50000"/>
              </a:schemeClr>
            </a:solidFill>
          </a:ln>
        </p:spPr>
      </p:pic>
      <p:sp>
        <p:nvSpPr>
          <p:cNvPr id="17" name="Rectangle 16">
            <a:extLst>
              <a:ext uri="{FF2B5EF4-FFF2-40B4-BE49-F238E27FC236}">
                <a16:creationId xmlns:a16="http://schemas.microsoft.com/office/drawing/2014/main" id="{43B7C787-5BF2-F643-970E-4C8A8CD99C71}"/>
              </a:ext>
            </a:extLst>
          </p:cNvPr>
          <p:cNvSpPr/>
          <p:nvPr/>
        </p:nvSpPr>
        <p:spPr>
          <a:xfrm>
            <a:off x="2912253" y="2556986"/>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D6D2F06-AA5A-5547-84BE-267A1F0AB33D}"/>
              </a:ext>
            </a:extLst>
          </p:cNvPr>
          <p:cNvSpPr/>
          <p:nvPr/>
        </p:nvSpPr>
        <p:spPr>
          <a:xfrm>
            <a:off x="4468895" y="2548540"/>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B1AB5F4-9EB3-F946-9859-C4C7B404793D}"/>
              </a:ext>
            </a:extLst>
          </p:cNvPr>
          <p:cNvSpPr>
            <a:spLocks noChangeAspect="1"/>
          </p:cNvSpPr>
          <p:nvPr/>
        </p:nvSpPr>
        <p:spPr>
          <a:xfrm>
            <a:off x="6021031" y="2573028"/>
            <a:ext cx="1188000" cy="838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E3B476CD-1607-8942-A42D-8CCB94654B48}"/>
              </a:ext>
            </a:extLst>
          </p:cNvPr>
          <p:cNvSpPr>
            <a:spLocks/>
          </p:cNvSpPr>
          <p:nvPr/>
        </p:nvSpPr>
        <p:spPr>
          <a:xfrm>
            <a:off x="7571475" y="2557346"/>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Chart&#10;&#10;Description automatically generated">
            <a:extLst>
              <a:ext uri="{FF2B5EF4-FFF2-40B4-BE49-F238E27FC236}">
                <a16:creationId xmlns:a16="http://schemas.microsoft.com/office/drawing/2014/main" id="{3DD07603-CB97-EC4A-9322-BF43EEBF0B33}"/>
              </a:ext>
            </a:extLst>
          </p:cNvPr>
          <p:cNvPicPr>
            <a:picLocks noChangeAspect="1"/>
          </p:cNvPicPr>
          <p:nvPr/>
        </p:nvPicPr>
        <p:blipFill rotWithShape="1">
          <a:blip r:embed="rId4">
            <a:extLst>
              <a:ext uri="{28A0092B-C50C-407E-A947-70E740481C1C}">
                <a14:useLocalDpi xmlns:a14="http://schemas.microsoft.com/office/drawing/2010/main" val="0"/>
              </a:ext>
            </a:extLst>
          </a:blip>
          <a:srcRect t="15280"/>
          <a:stretch/>
        </p:blipFill>
        <p:spPr>
          <a:xfrm>
            <a:off x="2277956" y="4522504"/>
            <a:ext cx="6588000" cy="1550379"/>
          </a:xfrm>
          <a:prstGeom prst="rect">
            <a:avLst/>
          </a:prstGeom>
          <a:ln w="19050">
            <a:solidFill>
              <a:schemeClr val="accent2">
                <a:lumMod val="75000"/>
              </a:schemeClr>
            </a:solidFill>
          </a:ln>
        </p:spPr>
      </p:pic>
      <p:sp>
        <p:nvSpPr>
          <p:cNvPr id="31" name="Rectangle 30">
            <a:extLst>
              <a:ext uri="{FF2B5EF4-FFF2-40B4-BE49-F238E27FC236}">
                <a16:creationId xmlns:a16="http://schemas.microsoft.com/office/drawing/2014/main" id="{BD39FE46-AF17-784D-B012-1FDAF95AA825}"/>
              </a:ext>
            </a:extLst>
          </p:cNvPr>
          <p:cNvSpPr/>
          <p:nvPr/>
        </p:nvSpPr>
        <p:spPr>
          <a:xfrm>
            <a:off x="2905733" y="4615961"/>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79CB961-FD57-C64C-8704-A4671B62A5F2}"/>
              </a:ext>
            </a:extLst>
          </p:cNvPr>
          <p:cNvSpPr/>
          <p:nvPr/>
        </p:nvSpPr>
        <p:spPr>
          <a:xfrm>
            <a:off x="4462375" y="4607515"/>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A9A046B-33CB-9646-BEEA-C1F53B5B86C4}"/>
              </a:ext>
            </a:extLst>
          </p:cNvPr>
          <p:cNvSpPr>
            <a:spLocks noChangeAspect="1"/>
          </p:cNvSpPr>
          <p:nvPr/>
        </p:nvSpPr>
        <p:spPr>
          <a:xfrm>
            <a:off x="6014511" y="4632003"/>
            <a:ext cx="1188000" cy="838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3E3FD64-3A57-1F4B-BE60-52C6F77C7547}"/>
              </a:ext>
            </a:extLst>
          </p:cNvPr>
          <p:cNvSpPr>
            <a:spLocks/>
          </p:cNvSpPr>
          <p:nvPr/>
        </p:nvSpPr>
        <p:spPr>
          <a:xfrm>
            <a:off x="7564955" y="4616321"/>
            <a:ext cx="1188000" cy="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Chart, line chart&#10;&#10;Description automatically generated">
            <a:extLst>
              <a:ext uri="{FF2B5EF4-FFF2-40B4-BE49-F238E27FC236}">
                <a16:creationId xmlns:a16="http://schemas.microsoft.com/office/drawing/2014/main" id="{C590B68B-EFC6-7B4C-88A1-56958C7B0F99}"/>
              </a:ext>
            </a:extLst>
          </p:cNvPr>
          <p:cNvPicPr>
            <a:picLocks noChangeAspect="1"/>
          </p:cNvPicPr>
          <p:nvPr/>
        </p:nvPicPr>
        <p:blipFill rotWithShape="1">
          <a:blip r:embed="rId3">
            <a:extLst>
              <a:ext uri="{28A0092B-C50C-407E-A947-70E740481C1C}">
                <a14:useLocalDpi xmlns:a14="http://schemas.microsoft.com/office/drawing/2010/main" val="0"/>
              </a:ext>
            </a:extLst>
          </a:blip>
          <a:srcRect l="-136" t="13255" r="136" b="2868"/>
          <a:stretch/>
        </p:blipFill>
        <p:spPr>
          <a:xfrm>
            <a:off x="2280456" y="2424121"/>
            <a:ext cx="6588000" cy="1534948"/>
          </a:xfrm>
          <a:prstGeom prst="rect">
            <a:avLst/>
          </a:prstGeom>
          <a:ln w="19050">
            <a:solidFill>
              <a:schemeClr val="tx2">
                <a:lumMod val="50000"/>
              </a:schemeClr>
            </a:solidFill>
          </a:ln>
        </p:spPr>
      </p:pic>
      <p:pic>
        <p:nvPicPr>
          <p:cNvPr id="37" name="Picture 36" descr="Chart&#10;&#10;Description automatically generated">
            <a:extLst>
              <a:ext uri="{FF2B5EF4-FFF2-40B4-BE49-F238E27FC236}">
                <a16:creationId xmlns:a16="http://schemas.microsoft.com/office/drawing/2014/main" id="{D6DE88FA-966F-144F-AC6D-B26249ACE0D8}"/>
              </a:ext>
            </a:extLst>
          </p:cNvPr>
          <p:cNvPicPr>
            <a:picLocks noChangeAspect="1"/>
          </p:cNvPicPr>
          <p:nvPr/>
        </p:nvPicPr>
        <p:blipFill rotWithShape="1">
          <a:blip r:embed="rId4">
            <a:extLst>
              <a:ext uri="{28A0092B-C50C-407E-A947-70E740481C1C}">
                <a14:useLocalDpi xmlns:a14="http://schemas.microsoft.com/office/drawing/2010/main" val="0"/>
              </a:ext>
            </a:extLst>
          </a:blip>
          <a:srcRect t="15280"/>
          <a:stretch/>
        </p:blipFill>
        <p:spPr>
          <a:xfrm>
            <a:off x="2280456" y="4510014"/>
            <a:ext cx="6588000" cy="1550379"/>
          </a:xfrm>
          <a:prstGeom prst="rect">
            <a:avLst/>
          </a:prstGeom>
          <a:ln w="19050">
            <a:solidFill>
              <a:schemeClr val="accent2">
                <a:lumMod val="75000"/>
              </a:schemeClr>
            </a:solidFill>
          </a:ln>
        </p:spPr>
      </p:pic>
      <p:sp>
        <p:nvSpPr>
          <p:cNvPr id="25" name="Rectangle 24">
            <a:extLst>
              <a:ext uri="{FF2B5EF4-FFF2-40B4-BE49-F238E27FC236}">
                <a16:creationId xmlns:a16="http://schemas.microsoft.com/office/drawing/2014/main" id="{BAC5504E-8914-BE40-9BA7-892F34E3E9CB}"/>
              </a:ext>
            </a:extLst>
          </p:cNvPr>
          <p:cNvSpPr/>
          <p:nvPr/>
        </p:nvSpPr>
        <p:spPr>
          <a:xfrm>
            <a:off x="2199" y="3765443"/>
            <a:ext cx="9144000" cy="486703"/>
          </a:xfrm>
          <a:prstGeom prst="rect">
            <a:avLst/>
          </a:prstGeom>
          <a:solidFill>
            <a:schemeClr val="accent1">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BlockHammer’s performance and energy overheads remain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negligible (&lt;0.6%)</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 name="Rectangle 25">
            <a:extLst>
              <a:ext uri="{FF2B5EF4-FFF2-40B4-BE49-F238E27FC236}">
                <a16:creationId xmlns:a16="http://schemas.microsoft.com/office/drawing/2014/main" id="{6EE1CC81-A11D-9A4E-8149-92DB38FA577E}"/>
              </a:ext>
            </a:extLst>
          </p:cNvPr>
          <p:cNvSpPr/>
          <p:nvPr/>
        </p:nvSpPr>
        <p:spPr>
          <a:xfrm>
            <a:off x="0" y="5850447"/>
            <a:ext cx="9144000" cy="552736"/>
          </a:xfrm>
          <a:prstGeom prst="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BlockHammer scalably provides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much higher performance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(71% on average)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and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lower energy consumption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(32% on average)</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than state-of-the-art mechanisms</a:t>
            </a:r>
          </a:p>
        </p:txBody>
      </p:sp>
      <p:sp>
        <p:nvSpPr>
          <p:cNvPr id="38" name="Rectangle 37">
            <a:extLst>
              <a:ext uri="{FF2B5EF4-FFF2-40B4-BE49-F238E27FC236}">
                <a16:creationId xmlns:a16="http://schemas.microsoft.com/office/drawing/2014/main" id="{946C25EF-E925-5C48-AF8A-9E07A9A8EC5D}"/>
              </a:ext>
            </a:extLst>
          </p:cNvPr>
          <p:cNvSpPr/>
          <p:nvPr/>
        </p:nvSpPr>
        <p:spPr>
          <a:xfrm>
            <a:off x="288336" y="1242901"/>
            <a:ext cx="4572000" cy="646331"/>
          </a:xfrm>
          <a:prstGeom prst="rect">
            <a:avLst/>
          </a:prstGeom>
        </p:spPr>
        <p:txBody>
          <a:bodyP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throughput (weighted speedup)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Job turnaround time (harmonic speedup)</a:t>
            </a:r>
          </a:p>
        </p:txBody>
      </p:sp>
      <p:sp>
        <p:nvSpPr>
          <p:cNvPr id="39" name="TextBox 38">
            <a:extLst>
              <a:ext uri="{FF2B5EF4-FFF2-40B4-BE49-F238E27FC236}">
                <a16:creationId xmlns:a16="http://schemas.microsoft.com/office/drawing/2014/main" id="{9D9C4D1D-39F8-6E4F-B0DB-5D67D6CD506A}"/>
              </a:ext>
            </a:extLst>
          </p:cNvPr>
          <p:cNvSpPr txBox="1"/>
          <p:nvPr/>
        </p:nvSpPr>
        <p:spPr>
          <a:xfrm>
            <a:off x="5306872" y="1243630"/>
            <a:ext cx="3761030" cy="646331"/>
          </a:xfrm>
          <a:prstGeom prst="rect">
            <a:avLst/>
          </a:prstGeom>
          <a:noFill/>
        </p:spPr>
        <p:txBody>
          <a:bodyPr wrap="none" rtlCol="0">
            <a:spAutoFit/>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Unfairness (maximum slowdown)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energy consumption </a:t>
            </a:r>
          </a:p>
        </p:txBody>
      </p:sp>
    </p:spTree>
    <p:extLst>
      <p:ext uri="{BB962C8B-B14F-4D97-AF65-F5344CB8AC3E}">
        <p14:creationId xmlns:p14="http://schemas.microsoft.com/office/powerpoint/2010/main" val="239657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xEl>
                                              <p:pRg st="1" end="1"/>
                                            </p:txEl>
                                          </p:spTgt>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xEl>
                                              <p:pRg st="0" end="0"/>
                                            </p:txEl>
                                          </p:spTgt>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xEl>
                                              <p:pRg st="1" end="1"/>
                                            </p:txEl>
                                          </p:spTgt>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7" grpId="1" animBg="1"/>
      <p:bldP spid="18" grpId="0" animBg="1"/>
      <p:bldP spid="18" grpId="1" animBg="1"/>
      <p:bldP spid="19" grpId="0" animBg="1"/>
      <p:bldP spid="19" grpId="1" animBg="1"/>
      <p:bldP spid="20" grpId="0" animBg="1"/>
      <p:bldP spid="20" grpId="1" animBg="1"/>
      <p:bldP spid="31" grpId="0" animBg="1"/>
      <p:bldP spid="31" grpId="1" animBg="1"/>
      <p:bldP spid="32" grpId="0" animBg="1"/>
      <p:bldP spid="32" grpId="1" animBg="1"/>
      <p:bldP spid="33" grpId="0" animBg="1"/>
      <p:bldP spid="33" grpId="1" animBg="1"/>
      <p:bldP spid="34" grpId="0" animBg="1"/>
      <p:bldP spid="34" grpId="1" animBg="1"/>
      <p:bldP spid="25" grpId="0" animBg="1"/>
      <p:bldP spid="26" grpId="0" animBg="1"/>
      <p:bldP spid="38" grpId="0" uiExpand="1" build="allAtOnce"/>
      <p:bldP spid="39" grpId="0" uiExpand="1" build="allAtOnce"/>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EF6B-2A67-1446-9CC9-3560765BDA3F}"/>
              </a:ext>
            </a:extLst>
          </p:cNvPr>
          <p:cNvSpPr>
            <a:spLocks noGrp="1"/>
          </p:cNvSpPr>
          <p:nvPr>
            <p:ph type="title"/>
          </p:nvPr>
        </p:nvSpPr>
        <p:spPr/>
        <p:txBody>
          <a:bodyPr>
            <a:normAutofit/>
          </a:bodyPr>
          <a:lstStyle/>
          <a:p>
            <a:r>
              <a:rPr lang="en-US" b="1" dirty="0"/>
              <a:t>More in the Paper</a:t>
            </a:r>
          </a:p>
        </p:txBody>
      </p:sp>
      <p:sp>
        <p:nvSpPr>
          <p:cNvPr id="3" name="Content Placeholder 2">
            <a:extLst>
              <a:ext uri="{FF2B5EF4-FFF2-40B4-BE49-F238E27FC236}">
                <a16:creationId xmlns:a16="http://schemas.microsoft.com/office/drawing/2014/main" id="{949AB57A-B547-3A4C-A274-434D7824D025}"/>
              </a:ext>
            </a:extLst>
          </p:cNvPr>
          <p:cNvSpPr>
            <a:spLocks noGrp="1"/>
          </p:cNvSpPr>
          <p:nvPr>
            <p:ph idx="1"/>
          </p:nvPr>
        </p:nvSpPr>
        <p:spPr/>
        <p:txBody>
          <a:bodyPr>
            <a:normAutofit/>
          </a:bodyPr>
          <a:lstStyle/>
          <a:p>
            <a:r>
              <a:rPr lang="en-US" sz="2000" dirty="0"/>
              <a:t>Security Proof</a:t>
            </a:r>
          </a:p>
          <a:p>
            <a:pPr lvl="1"/>
            <a:r>
              <a:rPr lang="en-US" sz="1800" dirty="0"/>
              <a:t>Mathematically represent </a:t>
            </a:r>
            <a:r>
              <a:rPr lang="en-US" sz="1800" b="1" dirty="0">
                <a:solidFill>
                  <a:schemeClr val="accent5">
                    <a:lumMod val="75000"/>
                  </a:schemeClr>
                </a:solidFill>
              </a:rPr>
              <a:t>all possible </a:t>
            </a:r>
            <a:r>
              <a:rPr lang="en-US" sz="1800" dirty="0"/>
              <a:t>access patterns </a:t>
            </a:r>
          </a:p>
          <a:p>
            <a:pPr lvl="1"/>
            <a:r>
              <a:rPr lang="en-US" sz="1800" dirty="0"/>
              <a:t>We show that </a:t>
            </a:r>
            <a:r>
              <a:rPr lang="en-US" sz="1800" b="1" dirty="0">
                <a:solidFill>
                  <a:srgbClr val="00B050"/>
                </a:solidFill>
              </a:rPr>
              <a:t>no row can be activated high-enough times</a:t>
            </a:r>
            <a:r>
              <a:rPr lang="en-US" sz="1800" dirty="0">
                <a:solidFill>
                  <a:srgbClr val="00B050"/>
                </a:solidFill>
              </a:rPr>
              <a:t> </a:t>
            </a:r>
            <a:r>
              <a:rPr lang="en-US" sz="1800" dirty="0"/>
              <a:t>to induce bit-flips</a:t>
            </a:r>
            <a:br>
              <a:rPr lang="en-US" sz="1800" dirty="0">
                <a:solidFill>
                  <a:srgbClr val="00B050"/>
                </a:solidFill>
              </a:rPr>
            </a:br>
            <a:r>
              <a:rPr lang="en-US" sz="1800" dirty="0"/>
              <a:t>when BlockHammer is configured correctly</a:t>
            </a:r>
          </a:p>
          <a:p>
            <a:r>
              <a:rPr lang="en-US" sz="2000" dirty="0"/>
              <a:t>Addressing </a:t>
            </a:r>
            <a:r>
              <a:rPr lang="en-US" sz="2000" b="1" dirty="0">
                <a:solidFill>
                  <a:schemeClr val="accent2">
                    <a:lumMod val="75000"/>
                  </a:schemeClr>
                </a:solidFill>
              </a:rPr>
              <a:t>Many-Sided</a:t>
            </a:r>
            <a:r>
              <a:rPr lang="en-US" sz="2000" b="1" dirty="0"/>
              <a:t> </a:t>
            </a:r>
            <a:r>
              <a:rPr lang="en-US" sz="2000" b="1" dirty="0">
                <a:solidFill>
                  <a:schemeClr val="accent2">
                    <a:lumMod val="75000"/>
                  </a:schemeClr>
                </a:solidFill>
              </a:rPr>
              <a:t>Attacks</a:t>
            </a:r>
            <a:r>
              <a:rPr lang="en-US" sz="1800" b="1" dirty="0"/>
              <a:t> </a:t>
            </a:r>
          </a:p>
          <a:p>
            <a:r>
              <a:rPr lang="en-US" sz="2000" dirty="0"/>
              <a:t>Evaluation of </a:t>
            </a:r>
            <a:r>
              <a:rPr lang="en-US" sz="2000" b="1" dirty="0">
                <a:solidFill>
                  <a:srgbClr val="00B050"/>
                </a:solidFill>
              </a:rPr>
              <a:t>14 mechanisms</a:t>
            </a:r>
            <a:r>
              <a:rPr lang="en-US" sz="2000" dirty="0">
                <a:solidFill>
                  <a:srgbClr val="00B050"/>
                </a:solidFill>
              </a:rPr>
              <a:t> </a:t>
            </a:r>
            <a:r>
              <a:rPr lang="en-US" sz="2000" dirty="0"/>
              <a:t>representing</a:t>
            </a:r>
            <a:r>
              <a:rPr lang="en-US" sz="2000" dirty="0">
                <a:solidFill>
                  <a:srgbClr val="00B050"/>
                </a:solidFill>
              </a:rPr>
              <a:t> </a:t>
            </a:r>
            <a:r>
              <a:rPr lang="en-US" sz="2000" b="1" dirty="0">
                <a:solidFill>
                  <a:srgbClr val="00B050"/>
                </a:solidFill>
              </a:rPr>
              <a:t>four mitigation approaches</a:t>
            </a:r>
          </a:p>
          <a:p>
            <a:pPr lvl="1"/>
            <a:r>
              <a:rPr lang="en-US" sz="1800" dirty="0"/>
              <a:t>Comprehensive Protection</a:t>
            </a:r>
          </a:p>
          <a:p>
            <a:pPr lvl="1"/>
            <a:r>
              <a:rPr lang="en-US" sz="1800" dirty="0"/>
              <a:t>Compatibility with Commodity DRAM Chips</a:t>
            </a:r>
          </a:p>
          <a:p>
            <a:pPr lvl="1"/>
            <a:r>
              <a:rPr lang="en-US" sz="1800" dirty="0"/>
              <a:t>Scalability with RowHammer Vulnerability</a:t>
            </a:r>
          </a:p>
          <a:p>
            <a:pPr lvl="1"/>
            <a:r>
              <a:rPr lang="en-US" sz="1800" dirty="0"/>
              <a:t>Deterministic Protection</a:t>
            </a:r>
          </a:p>
          <a:p>
            <a:endParaRPr lang="en-US" sz="1800" dirty="0"/>
          </a:p>
          <a:p>
            <a:endParaRPr lang="en-US" sz="2000" dirty="0"/>
          </a:p>
        </p:txBody>
      </p:sp>
      <p:sp>
        <p:nvSpPr>
          <p:cNvPr id="5" name="Picture Placeholder 4">
            <a:extLst>
              <a:ext uri="{FF2B5EF4-FFF2-40B4-BE49-F238E27FC236}">
                <a16:creationId xmlns:a16="http://schemas.microsoft.com/office/drawing/2014/main" id="{571C4D8A-5607-BA49-B0FE-3DF5EDFC30FC}"/>
              </a:ext>
            </a:extLst>
          </p:cNvPr>
          <p:cNvSpPr>
            <a:spLocks noGrp="1"/>
          </p:cNvSpPr>
          <p:nvPr>
            <p:ph type="pic" sz="quarter" idx="10"/>
          </p:nvPr>
        </p:nvSpPr>
        <p:spPr/>
        <p:txBody>
          <a:bodyPr/>
          <a:lstStyle/>
          <a:p>
            <a:endParaRPr lang="en-US"/>
          </a:p>
        </p:txBody>
      </p:sp>
      <p:sp>
        <p:nvSpPr>
          <p:cNvPr id="49" name="Rectangle 48">
            <a:extLst>
              <a:ext uri="{FF2B5EF4-FFF2-40B4-BE49-F238E27FC236}">
                <a16:creationId xmlns:a16="http://schemas.microsoft.com/office/drawing/2014/main" id="{DF11731B-B121-DE45-975D-A04446B278D0}"/>
              </a:ext>
            </a:extLst>
          </p:cNvPr>
          <p:cNvSpPr/>
          <p:nvPr/>
        </p:nvSpPr>
        <p:spPr>
          <a:xfrm>
            <a:off x="6733568" y="3413125"/>
            <a:ext cx="601747"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B7189C0-AC5D-E749-9751-8734453202AC}"/>
              </a:ext>
            </a:extLst>
          </p:cNvPr>
          <p:cNvSpPr/>
          <p:nvPr/>
        </p:nvSpPr>
        <p:spPr>
          <a:xfrm>
            <a:off x="7342540" y="3413125"/>
            <a:ext cx="597417"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55AC971-77EB-FA4C-B3E6-FBA4ACBD6B8F}"/>
              </a:ext>
            </a:extLst>
          </p:cNvPr>
          <p:cNvSpPr/>
          <p:nvPr/>
        </p:nvSpPr>
        <p:spPr>
          <a:xfrm>
            <a:off x="7947406" y="3413125"/>
            <a:ext cx="425410" cy="30901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0CDC59E2-BFDB-9E4F-BFCA-4EFB471ABF5F}"/>
              </a:ext>
            </a:extLst>
          </p:cNvPr>
          <p:cNvSpPr/>
          <p:nvPr/>
        </p:nvSpPr>
        <p:spPr>
          <a:xfrm>
            <a:off x="6310023" y="3413124"/>
            <a:ext cx="420833" cy="30901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2991F55-737C-F54F-A832-CF12B873FE4C}"/>
              </a:ext>
            </a:extLst>
          </p:cNvPr>
          <p:cNvSpPr/>
          <p:nvPr/>
        </p:nvSpPr>
        <p:spPr>
          <a:xfrm>
            <a:off x="7339651" y="6082044"/>
            <a:ext cx="599276" cy="302650"/>
          </a:xfrm>
          <a:prstGeom prst="rect">
            <a:avLst/>
          </a:prstGeom>
          <a:solidFill>
            <a:srgbClr val="EC6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91B33C4-5FDE-914F-8610-406A22836CCD}"/>
              </a:ext>
            </a:extLst>
          </p:cNvPr>
          <p:cNvSpPr/>
          <p:nvPr/>
        </p:nvSpPr>
        <p:spPr>
          <a:xfrm>
            <a:off x="7337439" y="5923608"/>
            <a:ext cx="599276" cy="186780"/>
          </a:xfrm>
          <a:prstGeom prst="rect">
            <a:avLst/>
          </a:prstGeom>
          <a:solidFill>
            <a:srgbClr val="9DC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grpSp>
        <p:nvGrpSpPr>
          <p:cNvPr id="67" name="Group 66">
            <a:extLst>
              <a:ext uri="{FF2B5EF4-FFF2-40B4-BE49-F238E27FC236}">
                <a16:creationId xmlns:a16="http://schemas.microsoft.com/office/drawing/2014/main" id="{7E561239-BC1C-584C-BDD0-DAFD40472F43}"/>
              </a:ext>
            </a:extLst>
          </p:cNvPr>
          <p:cNvGrpSpPr/>
          <p:nvPr/>
        </p:nvGrpSpPr>
        <p:grpSpPr>
          <a:xfrm>
            <a:off x="6305513" y="4527743"/>
            <a:ext cx="2063587" cy="1857013"/>
            <a:chOff x="5409415" y="3716854"/>
            <a:chExt cx="2964835" cy="2697889"/>
          </a:xfrm>
          <a:solidFill>
            <a:schemeClr val="accent1">
              <a:lumMod val="60000"/>
              <a:lumOff val="40000"/>
            </a:schemeClr>
          </a:solidFill>
        </p:grpSpPr>
        <p:sp>
          <p:nvSpPr>
            <p:cNvPr id="69" name="Rectangle 68">
              <a:extLst>
                <a:ext uri="{FF2B5EF4-FFF2-40B4-BE49-F238E27FC236}">
                  <a16:creationId xmlns:a16="http://schemas.microsoft.com/office/drawing/2014/main" id="{3E06DA67-D31B-544C-98B3-1685E83D14B5}"/>
                </a:ext>
              </a:extLst>
            </p:cNvPr>
            <p:cNvSpPr/>
            <p:nvPr/>
          </p:nvSpPr>
          <p:spPr>
            <a:xfrm>
              <a:off x="5409415" y="4738886"/>
              <a:ext cx="604627" cy="167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4D0BBF6-EAAF-204A-ADED-65516DF6BFF9}"/>
                </a:ext>
              </a:extLst>
            </p:cNvPr>
            <p:cNvSpPr/>
            <p:nvPr/>
          </p:nvSpPr>
          <p:spPr>
            <a:xfrm>
              <a:off x="5422067" y="3724582"/>
              <a:ext cx="1470871" cy="20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4A331E2F-1B66-0E40-97A9-202CA13E3216}"/>
                </a:ext>
              </a:extLst>
            </p:cNvPr>
            <p:cNvSpPr/>
            <p:nvPr/>
          </p:nvSpPr>
          <p:spPr>
            <a:xfrm>
              <a:off x="6021366" y="5977238"/>
              <a:ext cx="861003" cy="288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1DD9EDF5-0C67-3E41-9AC4-7944B03FB2D9}"/>
                </a:ext>
              </a:extLst>
            </p:cNvPr>
            <p:cNvSpPr/>
            <p:nvPr/>
          </p:nvSpPr>
          <p:spPr>
            <a:xfrm>
              <a:off x="7757686" y="5346203"/>
              <a:ext cx="609868" cy="10685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DB1EC9B5-7409-4344-B5AC-579896C1DDF3}"/>
                </a:ext>
              </a:extLst>
            </p:cNvPr>
            <p:cNvSpPr/>
            <p:nvPr/>
          </p:nvSpPr>
          <p:spPr>
            <a:xfrm>
              <a:off x="7764382" y="3716854"/>
              <a:ext cx="609868" cy="9877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grpSp>
      <p:sp>
        <p:nvSpPr>
          <p:cNvPr id="53" name="Rectangle 52">
            <a:extLst>
              <a:ext uri="{FF2B5EF4-FFF2-40B4-BE49-F238E27FC236}">
                <a16:creationId xmlns:a16="http://schemas.microsoft.com/office/drawing/2014/main" id="{C89F9F40-964F-E64F-B218-AB62D87380D7}"/>
              </a:ext>
            </a:extLst>
          </p:cNvPr>
          <p:cNvSpPr/>
          <p:nvPr/>
        </p:nvSpPr>
        <p:spPr>
          <a:xfrm>
            <a:off x="5049378" y="6384757"/>
            <a:ext cx="3300872" cy="1398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id="{8F0E7B4C-2FE4-9A48-9C49-E7294624D01D}"/>
              </a:ext>
            </a:extLst>
          </p:cNvPr>
          <p:cNvGrpSpPr/>
          <p:nvPr/>
        </p:nvGrpSpPr>
        <p:grpSpPr>
          <a:xfrm>
            <a:off x="6305510" y="4527746"/>
            <a:ext cx="2058927" cy="1860185"/>
            <a:chOff x="5409177" y="3715548"/>
            <a:chExt cx="2958142" cy="2702497"/>
          </a:xfrm>
          <a:solidFill>
            <a:srgbClr val="EC6362"/>
          </a:solidFill>
        </p:grpSpPr>
        <p:sp>
          <p:nvSpPr>
            <p:cNvPr id="56" name="Rectangle 55">
              <a:extLst>
                <a:ext uri="{FF2B5EF4-FFF2-40B4-BE49-F238E27FC236}">
                  <a16:creationId xmlns:a16="http://schemas.microsoft.com/office/drawing/2014/main" id="{1ABD22E7-EB82-784B-AEA9-A82279B62406}"/>
                </a:ext>
              </a:extLst>
            </p:cNvPr>
            <p:cNvSpPr/>
            <p:nvPr/>
          </p:nvSpPr>
          <p:spPr>
            <a:xfrm>
              <a:off x="5409177" y="3926472"/>
              <a:ext cx="604627" cy="813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AB97A39F-6DA6-904B-94EA-AECD5F18E1B3}"/>
                </a:ext>
              </a:extLst>
            </p:cNvPr>
            <p:cNvSpPr/>
            <p:nvPr/>
          </p:nvSpPr>
          <p:spPr>
            <a:xfrm>
              <a:off x="6027573" y="3926473"/>
              <a:ext cx="861004" cy="20860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1F567970-1F30-F64C-A8B8-6CE2F8F9A3EE}"/>
                </a:ext>
              </a:extLst>
            </p:cNvPr>
            <p:cNvSpPr/>
            <p:nvPr/>
          </p:nvSpPr>
          <p:spPr>
            <a:xfrm>
              <a:off x="6025352" y="6214845"/>
              <a:ext cx="861004" cy="20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C8C39675-0703-054A-AF45-4C0A12E8FF3F}"/>
                </a:ext>
              </a:extLst>
            </p:cNvPr>
            <p:cNvSpPr/>
            <p:nvPr/>
          </p:nvSpPr>
          <p:spPr>
            <a:xfrm>
              <a:off x="6896754" y="3715548"/>
              <a:ext cx="861004" cy="2058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ABCDD1F-D431-3743-87FA-BC4A4CAC158C}"/>
                </a:ext>
              </a:extLst>
            </p:cNvPr>
            <p:cNvSpPr/>
            <p:nvPr/>
          </p:nvSpPr>
          <p:spPr>
            <a:xfrm>
              <a:off x="7757450" y="4698420"/>
              <a:ext cx="609869" cy="636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20000"/>
                    <a:lumOff val="80000"/>
                  </a:srgbClr>
                </a:solidFill>
                <a:effectLst/>
                <a:uLnTx/>
                <a:uFillTx/>
                <a:latin typeface="Calibri" panose="020F0502020204030204"/>
                <a:ea typeface="+mn-ea"/>
                <a:cs typeface="+mn-cs"/>
              </a:endParaRPr>
            </a:p>
          </p:txBody>
        </p:sp>
      </p:grpSp>
      <p:pic>
        <p:nvPicPr>
          <p:cNvPr id="81" name="Picture 80">
            <a:extLst>
              <a:ext uri="{FF2B5EF4-FFF2-40B4-BE49-F238E27FC236}">
                <a16:creationId xmlns:a16="http://schemas.microsoft.com/office/drawing/2014/main" id="{E901E39D-5896-8C40-A174-3E622D2163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94413" y="3393962"/>
            <a:ext cx="4099827" cy="3167301"/>
          </a:xfrm>
          <a:prstGeom prst="rect">
            <a:avLst/>
          </a:prstGeom>
        </p:spPr>
      </p:pic>
      <p:cxnSp>
        <p:nvCxnSpPr>
          <p:cNvPr id="80" name="Straight Arrow Connector 79">
            <a:extLst>
              <a:ext uri="{FF2B5EF4-FFF2-40B4-BE49-F238E27FC236}">
                <a16:creationId xmlns:a16="http://schemas.microsoft.com/office/drawing/2014/main" id="{CA6545A1-6FA0-8C43-821A-9DF76F6F12CF}"/>
              </a:ext>
            </a:extLst>
          </p:cNvPr>
          <p:cNvCxnSpPr>
            <a:cxnSpLocks/>
          </p:cNvCxnSpPr>
          <p:nvPr/>
        </p:nvCxnSpPr>
        <p:spPr>
          <a:xfrm>
            <a:off x="4021390" y="6475873"/>
            <a:ext cx="985400"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9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5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4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5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51"/>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animBg="1"/>
      <p:bldP spid="49" grpId="1" animBg="1"/>
      <p:bldP spid="50" grpId="0" animBg="1"/>
      <p:bldP spid="50" grpId="1" animBg="1"/>
      <p:bldP spid="51" grpId="0" animBg="1"/>
      <p:bldP spid="51" grpId="1" animBg="1"/>
      <p:bldP spid="52" grpId="0" animBg="1"/>
      <p:bldP spid="52" grpId="1" animBg="1"/>
      <p:bldP spid="24" grpId="0" animBg="1"/>
      <p:bldP spid="25" grpId="0" animBg="1"/>
      <p:bldP spid="5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a:xfrm>
            <a:off x="-1" y="0"/>
            <a:ext cx="9144002" cy="646331"/>
          </a:xfrm>
        </p:spPr>
        <p:txBody>
          <a:bodyPr>
            <a:normAutofit/>
          </a:bodyPr>
          <a:lstStyle/>
          <a:p>
            <a:r>
              <a:rPr lang="en-US" dirty="0"/>
              <a:t>Our Work Led to the Discovery of </a:t>
            </a:r>
            <a:r>
              <a:rPr lang="en-US" dirty="0" err="1"/>
              <a:t>RowPress</a:t>
            </a:r>
            <a:endParaRPr lang="en-CH"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31B401-36E9-4C00-B8DC-84A96D356336}" type="slidenum">
              <a:rPr kumimoji="0" lang="en-CH" sz="1800" b="1" i="0" u="none" strike="noStrike" kern="1200" cap="none" spc="0" normalizeH="0" baseline="0" noProof="0" smtClean="0">
                <a:ln>
                  <a:noFill/>
                </a:ln>
                <a:solidFill>
                  <a:prstClr val="black">
                    <a:tint val="75000"/>
                  </a:prstClr>
                </a:solidFill>
                <a:effectLst/>
                <a:uLnTx/>
                <a:uFillTx/>
                <a:latin typeface="Cambria" panose="02040503050406030204" pitchFamily="18"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CH" sz="1800" b="1" i="0" u="none" strike="noStrike" kern="1200" cap="none" spc="0" normalizeH="0" baseline="0" noProof="0" dirty="0">
              <a:ln>
                <a:noFill/>
              </a:ln>
              <a:solidFill>
                <a:prstClr val="black">
                  <a:tint val="75000"/>
                </a:prstClr>
              </a:solidFill>
              <a:effectLst/>
              <a:uLnTx/>
              <a:uFillTx/>
              <a:latin typeface="Cambria" panose="02040503050406030204" pitchFamily="18" charset="0"/>
              <a:cs typeface="+mn-cs"/>
            </a:endParaRPr>
          </a:p>
        </p:txBody>
      </p:sp>
      <p:sp>
        <p:nvSpPr>
          <p:cNvPr id="3" name="Content Placeholder 2">
            <a:extLst>
              <a:ext uri="{FF2B5EF4-FFF2-40B4-BE49-F238E27FC236}">
                <a16:creationId xmlns:a16="http://schemas.microsoft.com/office/drawing/2014/main" id="{D82DAA74-29A5-A3B3-2BAA-7F7669A9D592}"/>
              </a:ext>
            </a:extLst>
          </p:cNvPr>
          <p:cNvSpPr>
            <a:spLocks noGrp="1"/>
          </p:cNvSpPr>
          <p:nvPr>
            <p:ph idx="1"/>
          </p:nvPr>
        </p:nvSpPr>
        <p:spPr>
          <a:xfrm>
            <a:off x="161802" y="646332"/>
            <a:ext cx="8863692" cy="5822634"/>
          </a:xfrm>
        </p:spPr>
        <p:txBody>
          <a:bodyPr>
            <a:normAutofit/>
          </a:bodyPr>
          <a:lstStyle/>
          <a:p>
            <a:pPr>
              <a:lnSpc>
                <a:spcPct val="100000"/>
              </a:lnSpc>
              <a:spcBef>
                <a:spcPts val="400"/>
              </a:spcBef>
              <a:spcAft>
                <a:spcPts val="600"/>
              </a:spcAft>
            </a:pPr>
            <a:r>
              <a:rPr lang="en-GB" dirty="0"/>
              <a:t>Reduces the minimum number of row activations needed to induce a bitflip (</a:t>
            </a:r>
            <a:r>
              <a:rPr lang="en-GB" b="1" dirty="0" err="1"/>
              <a:t>AC</a:t>
            </a:r>
            <a:r>
              <a:rPr lang="en-GB" sz="2000" b="1" dirty="0" err="1"/>
              <a:t>min</a:t>
            </a:r>
            <a:r>
              <a:rPr lang="en-GB" dirty="0"/>
              <a:t>) by </a:t>
            </a:r>
            <a:r>
              <a:rPr lang="en-GB" b="1" dirty="0">
                <a:solidFill>
                  <a:srgbClr val="C00000"/>
                </a:solidFill>
              </a:rPr>
              <a:t>1-2 orders of magnitude</a:t>
            </a:r>
          </a:p>
          <a:p>
            <a:pPr>
              <a:lnSpc>
                <a:spcPct val="100000"/>
              </a:lnSpc>
              <a:spcBef>
                <a:spcPts val="400"/>
              </a:spcBef>
              <a:spcAft>
                <a:spcPts val="600"/>
              </a:spcAft>
            </a:pPr>
            <a:r>
              <a:rPr lang="en-GB" dirty="0"/>
              <a:t>In extreme cases, activating a row </a:t>
            </a:r>
            <a:r>
              <a:rPr lang="en-GB" b="1" dirty="0">
                <a:solidFill>
                  <a:srgbClr val="C00000"/>
                </a:solidFill>
              </a:rPr>
              <a:t>only once</a:t>
            </a:r>
            <a:r>
              <a:rPr lang="en-GB" dirty="0"/>
              <a:t> induces bitflips</a:t>
            </a:r>
          </a:p>
        </p:txBody>
      </p:sp>
      <p:pic>
        <p:nvPicPr>
          <p:cNvPr id="5" name="Picture 4">
            <a:extLst>
              <a:ext uri="{FF2B5EF4-FFF2-40B4-BE49-F238E27FC236}">
                <a16:creationId xmlns:a16="http://schemas.microsoft.com/office/drawing/2014/main" id="{192FFCAD-FAC3-7ADB-1F63-C606036ED596}"/>
              </a:ext>
            </a:extLst>
          </p:cNvPr>
          <p:cNvPicPr>
            <a:picLocks noChangeAspect="1"/>
          </p:cNvPicPr>
          <p:nvPr/>
        </p:nvPicPr>
        <p:blipFill>
          <a:blip r:embed="rId3"/>
          <a:stretch>
            <a:fillRect/>
          </a:stretch>
        </p:blipFill>
        <p:spPr>
          <a:xfrm>
            <a:off x="494421" y="1958730"/>
            <a:ext cx="8423564" cy="3027540"/>
          </a:xfrm>
          <a:prstGeom prst="rect">
            <a:avLst/>
          </a:prstGeom>
        </p:spPr>
      </p:pic>
      <p:sp>
        <p:nvSpPr>
          <p:cNvPr id="19" name="Rectangle 18">
            <a:extLst>
              <a:ext uri="{FF2B5EF4-FFF2-40B4-BE49-F238E27FC236}">
                <a16:creationId xmlns:a16="http://schemas.microsoft.com/office/drawing/2014/main" id="{D8D1173E-49C7-5C6A-4797-677210A579B1}"/>
              </a:ext>
            </a:extLst>
          </p:cNvPr>
          <p:cNvSpPr/>
          <p:nvPr/>
        </p:nvSpPr>
        <p:spPr>
          <a:xfrm>
            <a:off x="5627214" y="2812517"/>
            <a:ext cx="663106" cy="16337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C2A360-6883-44AD-2D5F-F090F78F43F9}"/>
              </a:ext>
            </a:extLst>
          </p:cNvPr>
          <p:cNvSpPr txBox="1"/>
          <p:nvPr/>
        </p:nvSpPr>
        <p:spPr>
          <a:xfrm>
            <a:off x="-1" y="5276187"/>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err="1">
                <a:ln>
                  <a:noFill/>
                </a:ln>
                <a:effectLst/>
                <a:uLnTx/>
                <a:uFillTx/>
                <a:latin typeface="Cambria" panose="02040503050406030204" pitchFamily="18" charset="0"/>
                <a:ea typeface="Cambria" panose="02040503050406030204" pitchFamily="18" charset="0"/>
                <a:cs typeface="+mn-cs"/>
              </a:rPr>
              <a:t>RowPress</a:t>
            </a:r>
            <a:r>
              <a:rPr kumimoji="0" lang="en-US" sz="2000" b="0"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n-cs"/>
              </a:rPr>
              <a:t> on HBM2-20nm for row on time of 3.9 us </a:t>
            </a:r>
            <a:br>
              <a:rPr kumimoji="0" lang="en-US" sz="2000" b="0" i="1"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n-cs"/>
              </a:rPr>
            </a:br>
            <a:r>
              <a:rPr kumimoji="0" lang="en-US" sz="2000" b="0" i="0"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n-cs"/>
              </a:rPr>
              <a:t>Read Disturbance Threshold: </a:t>
            </a:r>
            <a:r>
              <a:rPr kumimoji="0" lang="en-US" sz="2000" b="1" i="0" u="none" strike="noStrike" kern="1200" cap="none" spc="0" normalizeH="0" baseline="0" noProof="0" dirty="0">
                <a:ln>
                  <a:noFill/>
                </a:ln>
                <a:solidFill>
                  <a:srgbClr val="640002"/>
                </a:solidFill>
                <a:effectLst/>
                <a:uLnTx/>
                <a:uFillTx/>
                <a:latin typeface="Cambria" panose="02040503050406030204" pitchFamily="18" charset="0"/>
                <a:ea typeface="Cambria" panose="02040503050406030204" pitchFamily="18" charset="0"/>
                <a:cs typeface="+mn-cs"/>
              </a:rPr>
              <a:t>335 activations [</a:t>
            </a:r>
            <a:r>
              <a:rPr kumimoji="0" lang="en-US" sz="2000" b="1" i="0" u="none" strike="noStrike" kern="1200" cap="none" spc="0" normalizeH="0" baseline="0" noProof="0" dirty="0" err="1">
                <a:ln>
                  <a:noFill/>
                </a:ln>
                <a:solidFill>
                  <a:srgbClr val="640002"/>
                </a:solidFill>
                <a:effectLst/>
                <a:uLnTx/>
                <a:uFillTx/>
                <a:latin typeface="Cambria" panose="02040503050406030204" pitchFamily="18" charset="0"/>
                <a:ea typeface="Cambria" panose="02040503050406030204" pitchFamily="18" charset="0"/>
                <a:cs typeface="+mn-cs"/>
              </a:rPr>
              <a:t>Olgun</a:t>
            </a:r>
            <a:r>
              <a:rPr kumimoji="0" lang="en-US" sz="2000" b="1" i="0" u="none" strike="noStrike" kern="1200" cap="none" spc="0" normalizeH="0" baseline="0" noProof="0" dirty="0">
                <a:ln>
                  <a:noFill/>
                </a:ln>
                <a:solidFill>
                  <a:srgbClr val="640002"/>
                </a:solidFill>
                <a:effectLst/>
                <a:uLnTx/>
                <a:uFillTx/>
                <a:latin typeface="Cambria" panose="02040503050406030204" pitchFamily="18" charset="0"/>
                <a:ea typeface="Cambria" panose="02040503050406030204" pitchFamily="18" charset="0"/>
                <a:cs typeface="+mn-cs"/>
              </a:rPr>
              <a:t>+, DSN’24]</a:t>
            </a:r>
            <a:endParaRPr kumimoji="0" lang="en-CH" sz="2000" b="1" i="0" u="none" strike="noStrike" kern="1200" cap="none" spc="0" normalizeH="0" baseline="0" noProof="0">
              <a:ln>
                <a:noFill/>
              </a:ln>
              <a:solidFill>
                <a:srgbClr val="640002"/>
              </a:solidFill>
              <a:effectLst/>
              <a:uLnTx/>
              <a:uFillTx/>
              <a:latin typeface="Cambria" panose="02040503050406030204" pitchFamily="18" charset="0"/>
              <a:ea typeface="Cambria" panose="02040503050406030204" pitchFamily="18" charset="0"/>
              <a:cs typeface="+mn-cs"/>
            </a:endParaRPr>
          </a:p>
        </p:txBody>
      </p:sp>
      <p:sp>
        <p:nvSpPr>
          <p:cNvPr id="8" name="TextBox 7">
            <a:extLst>
              <a:ext uri="{FF2B5EF4-FFF2-40B4-BE49-F238E27FC236}">
                <a16:creationId xmlns:a16="http://schemas.microsoft.com/office/drawing/2014/main" id="{00FFB598-8A19-A297-79D1-133CE05A0A9D}"/>
              </a:ext>
            </a:extLst>
          </p:cNvPr>
          <p:cNvSpPr txBox="1"/>
          <p:nvPr/>
        </p:nvSpPr>
        <p:spPr>
          <a:xfrm>
            <a:off x="3985615" y="4931182"/>
            <a:ext cx="1780103" cy="369332"/>
          </a:xfrm>
          <a:prstGeom prst="rect">
            <a:avLst/>
          </a:prstGeom>
          <a:noFill/>
        </p:spPr>
        <p:txBody>
          <a:bodyPr wrap="none" rtlCol="0">
            <a:spAutoFit/>
          </a:bodyPr>
          <a:lstStyle/>
          <a:p>
            <a:r>
              <a:rPr lang="en-US" b="1" dirty="0">
                <a:latin typeface="Cambria" panose="02040503050406030204" pitchFamily="18" charset="0"/>
              </a:rPr>
              <a:t>[Luo+, ISCA’23]</a:t>
            </a:r>
          </a:p>
        </p:txBody>
      </p:sp>
      <p:sp>
        <p:nvSpPr>
          <p:cNvPr id="9" name="TextBox 8">
            <a:extLst>
              <a:ext uri="{FF2B5EF4-FFF2-40B4-BE49-F238E27FC236}">
                <a16:creationId xmlns:a16="http://schemas.microsoft.com/office/drawing/2014/main" id="{FD57C3C0-36D7-1277-68D3-0AA53C22E456}"/>
              </a:ext>
            </a:extLst>
          </p:cNvPr>
          <p:cNvSpPr txBox="1"/>
          <p:nvPr/>
        </p:nvSpPr>
        <p:spPr>
          <a:xfrm>
            <a:off x="142571" y="6045374"/>
            <a:ext cx="8845370" cy="400110"/>
          </a:xfrm>
          <a:prstGeom prst="rect">
            <a:avLst/>
          </a:prstGeom>
          <a:noFill/>
        </p:spPr>
        <p:txBody>
          <a:bodyPr wrap="none" rtlCol="0">
            <a:spAutoFit/>
          </a:bodyPr>
          <a:lstStyle/>
          <a:p>
            <a:r>
              <a:rPr lang="en-US" sz="2000" b="1" dirty="0">
                <a:solidFill>
                  <a:srgbClr val="C00000"/>
                </a:solidFill>
                <a:latin typeface="Cambria" panose="02040503050406030204" pitchFamily="18" charset="0"/>
              </a:rPr>
              <a:t>Benign becomes attacker:</a:t>
            </a:r>
            <a:r>
              <a:rPr lang="en-US" sz="2000" dirty="0">
                <a:solidFill>
                  <a:srgbClr val="C00000"/>
                </a:solidFill>
                <a:latin typeface="Cambria" panose="02040503050406030204" pitchFamily="18" charset="0"/>
              </a:rPr>
              <a:t> Even SPEC workloads reach to this activation count</a:t>
            </a:r>
          </a:p>
        </p:txBody>
      </p:sp>
      <p:sp>
        <p:nvSpPr>
          <p:cNvPr id="10" name="TextBox 9">
            <a:extLst>
              <a:ext uri="{FF2B5EF4-FFF2-40B4-BE49-F238E27FC236}">
                <a16:creationId xmlns:a16="http://schemas.microsoft.com/office/drawing/2014/main" id="{D346BBA0-7CD3-81B5-606B-3B2FA752BB82}"/>
              </a:ext>
            </a:extLst>
          </p:cNvPr>
          <p:cNvSpPr txBox="1"/>
          <p:nvPr/>
        </p:nvSpPr>
        <p:spPr>
          <a:xfrm>
            <a:off x="0" y="6486007"/>
            <a:ext cx="1772601" cy="369332"/>
          </a:xfrm>
          <a:prstGeom prst="rect">
            <a:avLst/>
          </a:prstGeom>
          <a:noFill/>
        </p:spPr>
        <p:txBody>
          <a:bodyPr wrap="none" rtlCol="0">
            <a:spAutoFit/>
          </a:bodyPr>
          <a:lstStyle/>
          <a:p>
            <a:r>
              <a:rPr lang="en-US" dirty="0">
                <a:latin typeface="Cambria" panose="02040503050406030204" pitchFamily="18" charset="0"/>
              </a:rPr>
              <a:t>Mentored paper</a:t>
            </a:r>
          </a:p>
        </p:txBody>
      </p:sp>
      <p:sp>
        <p:nvSpPr>
          <p:cNvPr id="11" name="Rectangle 10">
            <a:extLst>
              <a:ext uri="{FF2B5EF4-FFF2-40B4-BE49-F238E27FC236}">
                <a16:creationId xmlns:a16="http://schemas.microsoft.com/office/drawing/2014/main" id="{9F783A0D-7CDA-9D10-2918-7A07468A0FD4}"/>
              </a:ext>
            </a:extLst>
          </p:cNvPr>
          <p:cNvSpPr/>
          <p:nvPr/>
        </p:nvSpPr>
        <p:spPr>
          <a:xfrm>
            <a:off x="1147682" y="2005816"/>
            <a:ext cx="2599361" cy="27498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A9C2300-5092-C97B-DF9C-1E4B4D0C572D}"/>
              </a:ext>
            </a:extLst>
          </p:cNvPr>
          <p:cNvSpPr/>
          <p:nvPr/>
        </p:nvSpPr>
        <p:spPr>
          <a:xfrm>
            <a:off x="3702588" y="2005816"/>
            <a:ext cx="2637002" cy="2440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438903-8A45-281A-D024-354804757883}"/>
              </a:ext>
            </a:extLst>
          </p:cNvPr>
          <p:cNvSpPr/>
          <p:nvPr/>
        </p:nvSpPr>
        <p:spPr>
          <a:xfrm>
            <a:off x="6304472" y="2005816"/>
            <a:ext cx="2599361" cy="27498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38037DF-68BF-155B-ED12-080C346E429D}"/>
              </a:ext>
            </a:extLst>
          </p:cNvPr>
          <p:cNvPicPr>
            <a:picLocks noChangeAspect="1"/>
          </p:cNvPicPr>
          <p:nvPr/>
        </p:nvPicPr>
        <p:blipFill>
          <a:blip r:embed="rId3"/>
          <a:stretch>
            <a:fillRect/>
          </a:stretch>
        </p:blipFill>
        <p:spPr>
          <a:xfrm>
            <a:off x="494421" y="1958730"/>
            <a:ext cx="8423564" cy="3027540"/>
          </a:xfrm>
          <a:prstGeom prst="rect">
            <a:avLst/>
          </a:prstGeom>
        </p:spPr>
      </p:pic>
      <p:cxnSp>
        <p:nvCxnSpPr>
          <p:cNvPr id="13" name="Straight Arrow Connector 12">
            <a:extLst>
              <a:ext uri="{FF2B5EF4-FFF2-40B4-BE49-F238E27FC236}">
                <a16:creationId xmlns:a16="http://schemas.microsoft.com/office/drawing/2014/main" id="{6E0F24EC-55BE-C8CB-47FA-528AC4288ECF}"/>
              </a:ext>
            </a:extLst>
          </p:cNvPr>
          <p:cNvCxnSpPr>
            <a:cxnSpLocks/>
          </p:cNvCxnSpPr>
          <p:nvPr/>
        </p:nvCxnSpPr>
        <p:spPr>
          <a:xfrm>
            <a:off x="3916933" y="2854081"/>
            <a:ext cx="1696129" cy="1161799"/>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C24AECD-F6C6-A82F-FD4E-317656B6DF3E}"/>
              </a:ext>
            </a:extLst>
          </p:cNvPr>
          <p:cNvCxnSpPr>
            <a:cxnSpLocks/>
          </p:cNvCxnSpPr>
          <p:nvPr/>
        </p:nvCxnSpPr>
        <p:spPr>
          <a:xfrm>
            <a:off x="1315049" y="2812517"/>
            <a:ext cx="1917469" cy="1313410"/>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50C1E3-F4A9-9F21-2C4B-C9375FE576BB}"/>
              </a:ext>
            </a:extLst>
          </p:cNvPr>
          <p:cNvCxnSpPr>
            <a:cxnSpLocks/>
          </p:cNvCxnSpPr>
          <p:nvPr/>
        </p:nvCxnSpPr>
        <p:spPr>
          <a:xfrm>
            <a:off x="6511210" y="2840603"/>
            <a:ext cx="1917469" cy="1313410"/>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1800617-F201-43B6-996F-EDFA0FBD2770}"/>
              </a:ext>
            </a:extLst>
          </p:cNvPr>
          <p:cNvGrpSpPr/>
          <p:nvPr/>
        </p:nvGrpSpPr>
        <p:grpSpPr>
          <a:xfrm>
            <a:off x="90581" y="2102486"/>
            <a:ext cx="403840" cy="2704330"/>
            <a:chOff x="90581" y="2102486"/>
            <a:chExt cx="403840" cy="2704330"/>
          </a:xfrm>
        </p:grpSpPr>
        <p:cxnSp>
          <p:nvCxnSpPr>
            <p:cNvPr id="21" name="Straight Arrow Connector 20">
              <a:extLst>
                <a:ext uri="{FF2B5EF4-FFF2-40B4-BE49-F238E27FC236}">
                  <a16:creationId xmlns:a16="http://schemas.microsoft.com/office/drawing/2014/main" id="{115DAD9D-CE2B-B05B-ECA6-3DB94AC42AB2}"/>
                </a:ext>
              </a:extLst>
            </p:cNvPr>
            <p:cNvCxnSpPr/>
            <p:nvPr/>
          </p:nvCxnSpPr>
          <p:spPr>
            <a:xfrm>
              <a:off x="494421" y="2342508"/>
              <a:ext cx="0" cy="21037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56CD2B-0E74-BC38-6789-B115CA99F553}"/>
                </a:ext>
              </a:extLst>
            </p:cNvPr>
            <p:cNvSpPr txBox="1"/>
            <p:nvPr/>
          </p:nvSpPr>
          <p:spPr>
            <a:xfrm rot="16200000">
              <a:off x="-1076918" y="3269985"/>
              <a:ext cx="2704330" cy="369332"/>
            </a:xfrm>
            <a:prstGeom prst="rect">
              <a:avLst/>
            </a:prstGeom>
            <a:noFill/>
          </p:spPr>
          <p:txBody>
            <a:bodyPr wrap="none" rtlCol="0">
              <a:spAutoFit/>
            </a:bodyPr>
            <a:lstStyle/>
            <a:p>
              <a:r>
                <a:rPr lang="en-US" dirty="0">
                  <a:latin typeface="Cambria" panose="02040503050406030204" pitchFamily="18" charset="0"/>
                </a:rPr>
                <a:t>Lower is more vulnerable</a:t>
              </a:r>
            </a:p>
          </p:txBody>
        </p:sp>
      </p:grpSp>
    </p:spTree>
    <p:extLst>
      <p:ext uri="{BB962C8B-B14F-4D97-AF65-F5344CB8AC3E}">
        <p14:creationId xmlns:p14="http://schemas.microsoft.com/office/powerpoint/2010/main" val="140347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animBg="1"/>
      <p:bldP spid="4" grpId="0"/>
      <p:bldP spid="9" grpId="0"/>
      <p:bldP spid="11" grpId="0" animBg="1"/>
      <p:bldP spid="12" grpId="0" animBg="1"/>
      <p:bldP spid="14"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5B92-DBAC-A84E-BE3F-D3940699200C}"/>
              </a:ext>
            </a:extLst>
          </p:cNvPr>
          <p:cNvSpPr>
            <a:spLocks noGrp="1"/>
          </p:cNvSpPr>
          <p:nvPr>
            <p:ph type="title"/>
          </p:nvPr>
        </p:nvSpPr>
        <p:spPr/>
        <p:txBody>
          <a:bodyPr>
            <a:noAutofit/>
          </a:bodyPr>
          <a:lstStyle/>
          <a:p>
            <a:r>
              <a:rPr lang="en-US" b="1" dirty="0"/>
              <a:t>BlockHammer Hardware Complexity</a:t>
            </a:r>
          </a:p>
        </p:txBody>
      </p:sp>
      <p:sp>
        <p:nvSpPr>
          <p:cNvPr id="3" name="Content Placeholder 2">
            <a:extLst>
              <a:ext uri="{FF2B5EF4-FFF2-40B4-BE49-F238E27FC236}">
                <a16:creationId xmlns:a16="http://schemas.microsoft.com/office/drawing/2014/main" id="{DB81D9ED-8259-9D4E-9076-25BEEFC2BBF0}"/>
              </a:ext>
            </a:extLst>
          </p:cNvPr>
          <p:cNvSpPr>
            <a:spLocks noGrp="1"/>
          </p:cNvSpPr>
          <p:nvPr>
            <p:ph idx="1"/>
          </p:nvPr>
        </p:nvSpPr>
        <p:spPr/>
        <p:txBody>
          <a:bodyPr/>
          <a:lstStyle/>
          <a:p>
            <a:r>
              <a:rPr lang="en-US" sz="2800" dirty="0" err="1"/>
              <a:t>RowBlocker</a:t>
            </a:r>
            <a:endParaRPr lang="en-US" sz="2800" dirty="0"/>
          </a:p>
          <a:p>
            <a:pPr lvl="1"/>
            <a:r>
              <a:rPr lang="en-US" sz="2000" dirty="0" err="1"/>
              <a:t>RowBlocker</a:t>
            </a:r>
            <a:r>
              <a:rPr lang="en-US" sz="2000" dirty="0"/>
              <a:t>-BL: Implemented per-bank</a:t>
            </a:r>
          </a:p>
          <a:p>
            <a:pPr lvl="2"/>
            <a:r>
              <a:rPr lang="en-US" sz="1800" dirty="0"/>
              <a:t>1K counters in a CBF </a:t>
            </a:r>
          </a:p>
          <a:p>
            <a:pPr lvl="2"/>
            <a:r>
              <a:rPr lang="en-US" sz="1800" dirty="0"/>
              <a:t>4 H3 hash functions </a:t>
            </a:r>
          </a:p>
          <a:p>
            <a:pPr lvl="1"/>
            <a:endParaRPr lang="en-US" sz="2000" dirty="0"/>
          </a:p>
          <a:p>
            <a:pPr lvl="1"/>
            <a:r>
              <a:rPr lang="en-US" sz="2000" dirty="0" err="1"/>
              <a:t>RowBlocker</a:t>
            </a:r>
            <a:r>
              <a:rPr lang="en-US" sz="2000" dirty="0"/>
              <a:t>-HB: Implemented per-rank</a:t>
            </a:r>
          </a:p>
          <a:p>
            <a:pPr lvl="2"/>
            <a:r>
              <a:rPr lang="en-US" sz="1800" dirty="0"/>
              <a:t>887 entries </a:t>
            </a:r>
          </a:p>
          <a:p>
            <a:pPr lvl="2"/>
            <a:endParaRPr lang="en-US" sz="1800" dirty="0"/>
          </a:p>
          <a:p>
            <a:r>
              <a:rPr lang="en-US" sz="2800" dirty="0" err="1"/>
              <a:t>AttackThrottler</a:t>
            </a:r>
            <a:r>
              <a:rPr lang="en-US" sz="2800" dirty="0"/>
              <a:t> </a:t>
            </a:r>
          </a:p>
          <a:p>
            <a:pPr lvl="1"/>
            <a:r>
              <a:rPr lang="en-US" sz="2000" dirty="0"/>
              <a:t>Two counters per &lt;Bank, Thread&gt; pair.</a:t>
            </a:r>
          </a:p>
        </p:txBody>
      </p:sp>
    </p:spTree>
    <p:extLst>
      <p:ext uri="{BB962C8B-B14F-4D97-AF65-F5344CB8AC3E}">
        <p14:creationId xmlns:p14="http://schemas.microsoft.com/office/powerpoint/2010/main" val="39489159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E92D-CC16-4142-A8F8-B3A82D4069E6}"/>
              </a:ext>
            </a:extLst>
          </p:cNvPr>
          <p:cNvSpPr>
            <a:spLocks noGrp="1"/>
          </p:cNvSpPr>
          <p:nvPr>
            <p:ph type="title"/>
          </p:nvPr>
        </p:nvSpPr>
        <p:spPr/>
        <p:txBody>
          <a:bodyPr/>
          <a:lstStyle/>
          <a:p>
            <a:r>
              <a:rPr lang="en-US" b="1" dirty="0"/>
              <a:t>RowHammer Characteristics</a:t>
            </a:r>
          </a:p>
        </p:txBody>
      </p:sp>
      <p:sp>
        <p:nvSpPr>
          <p:cNvPr id="3" name="Content Placeholder 2">
            <a:extLst>
              <a:ext uri="{FF2B5EF4-FFF2-40B4-BE49-F238E27FC236}">
                <a16:creationId xmlns:a16="http://schemas.microsoft.com/office/drawing/2014/main" id="{165EBD7F-6D94-C149-91DB-4FD240C080AB}"/>
              </a:ext>
            </a:extLst>
          </p:cNvPr>
          <p:cNvSpPr>
            <a:spLocks noGrp="1"/>
          </p:cNvSpPr>
          <p:nvPr>
            <p:ph idx="1"/>
          </p:nvPr>
        </p:nvSpPr>
        <p:spPr/>
        <p:txBody>
          <a:bodyPr>
            <a:normAutofit/>
          </a:bodyPr>
          <a:lstStyle/>
          <a:p>
            <a:r>
              <a:rPr lang="en-US" sz="2400" b="1" dirty="0"/>
              <a:t>RowHammer Threshold (N</a:t>
            </a:r>
            <a:r>
              <a:rPr lang="en-US" sz="2400" b="1" baseline="-25000" dirty="0"/>
              <a:t>RH</a:t>
            </a:r>
            <a:r>
              <a:rPr lang="en-US" sz="2400" b="1" dirty="0"/>
              <a:t>): </a:t>
            </a:r>
            <a:br>
              <a:rPr lang="en-US" sz="2400" dirty="0"/>
            </a:br>
            <a:r>
              <a:rPr lang="en-US" sz="2400" dirty="0"/>
              <a:t>The minimum row activation count in a refresh window to induce a RowHammer bit-flip.</a:t>
            </a:r>
          </a:p>
          <a:p>
            <a:endParaRPr lang="en-US" sz="2400" dirty="0"/>
          </a:p>
          <a:p>
            <a:endParaRPr lang="en-US" sz="2400" dirty="0"/>
          </a:p>
          <a:p>
            <a:r>
              <a:rPr lang="en-US" sz="2400" b="1" dirty="0"/>
              <a:t>Blast Radius (</a:t>
            </a:r>
            <a:r>
              <a:rPr lang="en-US" sz="2400" b="1" dirty="0" err="1"/>
              <a:t>r</a:t>
            </a:r>
            <a:r>
              <a:rPr lang="en-US" sz="2400" b="1" baseline="-25000" dirty="0" err="1"/>
              <a:t>Blast</a:t>
            </a:r>
            <a:r>
              <a:rPr lang="en-US" sz="2400" b="1" dirty="0"/>
              <a:t>):</a:t>
            </a:r>
            <a:r>
              <a:rPr lang="en-US" sz="2400" dirty="0"/>
              <a:t> </a:t>
            </a:r>
            <a:br>
              <a:rPr lang="en-US" sz="2400" dirty="0"/>
            </a:br>
            <a:r>
              <a:rPr lang="en-US" sz="2400" dirty="0"/>
              <a:t>The maximum physical distance from the aggressor row at which RowHammer bit-flips can be observed. </a:t>
            </a:r>
          </a:p>
          <a:p>
            <a:endParaRPr lang="en-US" sz="2400" dirty="0"/>
          </a:p>
          <a:p>
            <a:endParaRPr lang="en-US" sz="2400" dirty="0"/>
          </a:p>
          <a:p>
            <a:r>
              <a:rPr lang="en-US" sz="2400" b="1" dirty="0"/>
              <a:t>Blast Impact Factor (c</a:t>
            </a:r>
            <a:r>
              <a:rPr lang="en-US" sz="2400" b="1" baseline="-25000" dirty="0"/>
              <a:t>i</a:t>
            </a:r>
            <a:r>
              <a:rPr lang="en-US" sz="2400" b="1" dirty="0"/>
              <a:t>):</a:t>
            </a:r>
            <a:r>
              <a:rPr lang="en-US" sz="2400" dirty="0"/>
              <a:t> </a:t>
            </a:r>
            <a:br>
              <a:rPr lang="en-US" sz="2400" dirty="0"/>
            </a:br>
            <a:r>
              <a:rPr lang="en-US" sz="2400" dirty="0"/>
              <a:t>Set of coefficients that scale a RowHammer attacks impact on victim rows based on their physical distance to the aggressor row.</a:t>
            </a:r>
          </a:p>
        </p:txBody>
      </p:sp>
      <p:sp>
        <p:nvSpPr>
          <p:cNvPr id="4" name="Picture Placeholder 3">
            <a:extLst>
              <a:ext uri="{FF2B5EF4-FFF2-40B4-BE49-F238E27FC236}">
                <a16:creationId xmlns:a16="http://schemas.microsoft.com/office/drawing/2014/main" id="{F434EE31-C19C-654F-8E6C-7DB7AF3C7464}"/>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72227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D67F-26F8-014C-BCC5-64ADE30772E8}"/>
              </a:ext>
            </a:extLst>
          </p:cNvPr>
          <p:cNvSpPr>
            <a:spLocks noGrp="1"/>
          </p:cNvSpPr>
          <p:nvPr>
            <p:ph type="title"/>
          </p:nvPr>
        </p:nvSpPr>
        <p:spPr/>
        <p:txBody>
          <a:bodyPr>
            <a:normAutofit/>
          </a:bodyPr>
          <a:lstStyle/>
          <a:p>
            <a:r>
              <a:rPr lang="en-US" b="1" dirty="0"/>
              <a:t>Many-Sided Attacks</a:t>
            </a:r>
          </a:p>
        </p:txBody>
      </p:sp>
      <p:sp>
        <p:nvSpPr>
          <p:cNvPr id="3" name="Content Placeholder 2">
            <a:extLst>
              <a:ext uri="{FF2B5EF4-FFF2-40B4-BE49-F238E27FC236}">
                <a16:creationId xmlns:a16="http://schemas.microsoft.com/office/drawing/2014/main" id="{E80C492C-D31B-AF4A-B21F-8858F405BD8B}"/>
              </a:ext>
            </a:extLst>
          </p:cNvPr>
          <p:cNvSpPr>
            <a:spLocks noGrp="1"/>
          </p:cNvSpPr>
          <p:nvPr>
            <p:ph idx="1"/>
          </p:nvPr>
        </p:nvSpPr>
        <p:spPr/>
        <p:txBody>
          <a:bodyPr/>
          <a:lstStyle/>
          <a:p>
            <a:r>
              <a:rPr lang="en-US" sz="2400" dirty="0"/>
              <a:t>N</a:t>
            </a:r>
            <a:r>
              <a:rPr lang="en-US" sz="2400" baseline="-25000" dirty="0"/>
              <a:t>RH   </a:t>
            </a:r>
            <a:r>
              <a:rPr lang="en-US" sz="2400" dirty="0"/>
              <a:t>: RowHammer threshold for single-sided attack.</a:t>
            </a:r>
          </a:p>
          <a:p>
            <a:r>
              <a:rPr lang="en-US" sz="2400" dirty="0"/>
              <a:t>N</a:t>
            </a:r>
            <a:r>
              <a:rPr lang="en-US" sz="2400" baseline="-25000" dirty="0"/>
              <a:t>RH</a:t>
            </a:r>
            <a:r>
              <a:rPr lang="en-US" sz="2400" baseline="30000" dirty="0"/>
              <a:t>* </a:t>
            </a:r>
            <a:r>
              <a:rPr lang="en-US" sz="2400" dirty="0"/>
              <a:t>: Maximum activation count that BlockHammer allows </a:t>
            </a:r>
            <a:br>
              <a:rPr lang="en-US" sz="2400" dirty="0"/>
            </a:br>
            <a:r>
              <a:rPr lang="en-US" sz="2400" dirty="0"/>
              <a:t>	 in a refresh window.</a:t>
            </a:r>
          </a:p>
          <a:p>
            <a:r>
              <a:rPr lang="en-US" sz="2400" dirty="0" err="1"/>
              <a:t>r</a:t>
            </a:r>
            <a:r>
              <a:rPr lang="en-US" sz="2400" baseline="-25000" dirty="0" err="1"/>
              <a:t>Blast</a:t>
            </a:r>
            <a:r>
              <a:rPr lang="en-US" sz="2400" baseline="-25000" dirty="0"/>
              <a:t> </a:t>
            </a:r>
            <a:r>
              <a:rPr lang="en-US" sz="2400" dirty="0"/>
              <a:t>: Blast radius</a:t>
            </a:r>
          </a:p>
          <a:p>
            <a:r>
              <a:rPr lang="en-US" sz="2400" dirty="0"/>
              <a:t>c</a:t>
            </a:r>
            <a:r>
              <a:rPr lang="en-US" sz="2400" baseline="-25000" dirty="0"/>
              <a:t>i         </a:t>
            </a:r>
            <a:r>
              <a:rPr lang="en-US" sz="2400" dirty="0"/>
              <a:t>: Blast impact factor</a:t>
            </a:r>
          </a:p>
          <a:p>
            <a:r>
              <a:rPr lang="en-US" sz="2400" dirty="0"/>
              <a:t>We configure N</a:t>
            </a:r>
            <a:r>
              <a:rPr lang="en-US" sz="2400" baseline="-25000" dirty="0"/>
              <a:t>RH</a:t>
            </a:r>
            <a:r>
              <a:rPr lang="en-US" sz="2400" baseline="30000" dirty="0"/>
              <a:t>*</a:t>
            </a:r>
            <a:r>
              <a:rPr lang="en-US" sz="2400" dirty="0"/>
              <a:t> such that hammering all rows N</a:t>
            </a:r>
            <a:r>
              <a:rPr lang="en-US" sz="2400" baseline="-25000" dirty="0"/>
              <a:t>RH</a:t>
            </a:r>
            <a:r>
              <a:rPr lang="en-US" sz="2400" baseline="30000" dirty="0"/>
              <a:t>*</a:t>
            </a:r>
            <a:r>
              <a:rPr lang="en-US" sz="2400" dirty="0"/>
              <a:t> times does not cause bit-flips. </a:t>
            </a:r>
          </a:p>
          <a:p>
            <a:pPr marL="0" indent="0">
              <a:buNone/>
            </a:pPr>
            <a:endParaRPr lang="en-US"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B6F218-95A2-BB4D-AA02-D681A4A95FF4}"/>
                  </a:ext>
                </a:extLst>
              </p:cNvPr>
              <p:cNvSpPr txBox="1"/>
              <p:nvPr/>
            </p:nvSpPr>
            <p:spPr>
              <a:xfrm>
                <a:off x="3226389" y="4669957"/>
                <a:ext cx="2686826" cy="100822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𝑅𝐻</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nary>
                        <m:naryPr>
                          <m: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𝐵𝑙𝑎𝑠𝑡</m:t>
                              </m:r>
                            </m:sub>
                          </m:sSub>
                        </m:sup>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nary>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𝑅𝐻</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94B6F218-95A2-BB4D-AA02-D681A4A95FF4}"/>
                  </a:ext>
                </a:extLst>
              </p:cNvPr>
              <p:cNvSpPr txBox="1">
                <a:spLocks noRot="1" noChangeAspect="1" noMove="1" noResize="1" noEditPoints="1" noAdjustHandles="1" noChangeArrowheads="1" noChangeShapeType="1" noTextEdit="1"/>
              </p:cNvSpPr>
              <p:nvPr/>
            </p:nvSpPr>
            <p:spPr>
              <a:xfrm>
                <a:off x="3226389" y="4669957"/>
                <a:ext cx="2686826" cy="1008225"/>
              </a:xfrm>
              <a:prstGeom prst="rect">
                <a:avLst/>
              </a:prstGeom>
              <a:blipFill>
                <a:blip r:embed="rId2"/>
                <a:stretch>
                  <a:fillRect l="-9390" t="-121250" r="-469" b="-18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373AA9-59D6-BA41-8526-A23CFA3ABD36}"/>
                  </a:ext>
                </a:extLst>
              </p:cNvPr>
              <p:cNvSpPr txBox="1"/>
              <p:nvPr/>
            </p:nvSpPr>
            <p:spPr>
              <a:xfrm>
                <a:off x="1971879" y="4186753"/>
                <a:ext cx="5195846" cy="43037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𝐵𝑙𝑎𝑠𝑡</m:t>
                                </m:r>
                              </m:sub>
                            </m:sSub>
                          </m:sub>
                        </m:sSub>
                      </m:e>
                    </m:d>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𝑅𝐻</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𝑅𝐻</m:t>
                        </m:r>
                      </m:sub>
                    </m:sSub>
                  </m:oMath>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7F373AA9-59D6-BA41-8526-A23CFA3ABD36}"/>
                  </a:ext>
                </a:extLst>
              </p:cNvPr>
              <p:cNvSpPr txBox="1">
                <a:spLocks noRot="1" noChangeAspect="1" noMove="1" noResize="1" noEditPoints="1" noAdjustHandles="1" noChangeArrowheads="1" noChangeShapeType="1" noTextEdit="1"/>
              </p:cNvSpPr>
              <p:nvPr/>
            </p:nvSpPr>
            <p:spPr>
              <a:xfrm>
                <a:off x="1971879" y="4186753"/>
                <a:ext cx="5195846" cy="430374"/>
              </a:xfrm>
              <a:prstGeom prst="rect">
                <a:avLst/>
              </a:prstGeom>
              <a:blipFill>
                <a:blip r:embed="rId3"/>
                <a:stretch>
                  <a:fillRect l="-2195" t="-14286" b="-34286"/>
                </a:stretch>
              </a:blipFill>
            </p:spPr>
            <p:txBody>
              <a:bodyPr/>
              <a:lstStyle/>
              <a:p>
                <a:r>
                  <a:rPr lang="en-US">
                    <a:noFill/>
                  </a:rPr>
                  <a:t> </a:t>
                </a:r>
              </a:p>
            </p:txBody>
          </p:sp>
        </mc:Fallback>
      </mc:AlternateContent>
    </p:spTree>
    <p:extLst>
      <p:ext uri="{BB962C8B-B14F-4D97-AF65-F5344CB8AC3E}">
        <p14:creationId xmlns:p14="http://schemas.microsoft.com/office/powerpoint/2010/main" val="35303213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E328-14B7-0A44-9AEA-83724F96BCC8}"/>
              </a:ext>
            </a:extLst>
          </p:cNvPr>
          <p:cNvSpPr>
            <a:spLocks noGrp="1"/>
          </p:cNvSpPr>
          <p:nvPr>
            <p:ph type="title"/>
          </p:nvPr>
        </p:nvSpPr>
        <p:spPr/>
        <p:txBody>
          <a:bodyPr/>
          <a:lstStyle/>
          <a:p>
            <a:r>
              <a:rPr lang="en-US" dirty="0"/>
              <a:t>Security Analysis</a:t>
            </a:r>
          </a:p>
        </p:txBody>
      </p:sp>
      <p:sp>
        <p:nvSpPr>
          <p:cNvPr id="4" name="Picture Placeholder 3">
            <a:extLst>
              <a:ext uri="{FF2B5EF4-FFF2-40B4-BE49-F238E27FC236}">
                <a16:creationId xmlns:a16="http://schemas.microsoft.com/office/drawing/2014/main" id="{29EF50AA-FD76-6C49-8DC3-6D7BDE2A4003}"/>
              </a:ext>
            </a:extLst>
          </p:cNvPr>
          <p:cNvSpPr>
            <a:spLocks noGrp="1"/>
          </p:cNvSpPr>
          <p:nvPr>
            <p:ph type="pic" sz="quarter" idx="10"/>
          </p:nvPr>
        </p:nvSpPr>
        <p:spPr/>
        <p:txBody>
          <a:bodyPr/>
          <a:lstStyle/>
          <a:p>
            <a:endParaRPr lang="en-US"/>
          </a:p>
        </p:txBody>
      </p:sp>
      <p:pic>
        <p:nvPicPr>
          <p:cNvPr id="5" name="Picture 4">
            <a:extLst>
              <a:ext uri="{FF2B5EF4-FFF2-40B4-BE49-F238E27FC236}">
                <a16:creationId xmlns:a16="http://schemas.microsoft.com/office/drawing/2014/main" id="{B4496FB0-06A3-8E42-98EF-5F2C6485AFDC}"/>
              </a:ext>
            </a:extLst>
          </p:cNvPr>
          <p:cNvPicPr>
            <a:picLocks noChangeAspect="1"/>
          </p:cNvPicPr>
          <p:nvPr/>
        </p:nvPicPr>
        <p:blipFill>
          <a:blip r:embed="rId2"/>
          <a:stretch>
            <a:fillRect/>
          </a:stretch>
        </p:blipFill>
        <p:spPr>
          <a:xfrm>
            <a:off x="1114440" y="1183999"/>
            <a:ext cx="6915118" cy="2749632"/>
          </a:xfrm>
          <a:prstGeom prst="rect">
            <a:avLst/>
          </a:prstGeom>
        </p:spPr>
      </p:pic>
      <p:pic>
        <p:nvPicPr>
          <p:cNvPr id="6" name="Picture 5">
            <a:extLst>
              <a:ext uri="{FF2B5EF4-FFF2-40B4-BE49-F238E27FC236}">
                <a16:creationId xmlns:a16="http://schemas.microsoft.com/office/drawing/2014/main" id="{3F11A261-EEF0-114F-ABEC-8305965C6B82}"/>
              </a:ext>
            </a:extLst>
          </p:cNvPr>
          <p:cNvPicPr>
            <a:picLocks noChangeAspect="1"/>
          </p:cNvPicPr>
          <p:nvPr/>
        </p:nvPicPr>
        <p:blipFill>
          <a:blip r:embed="rId3"/>
          <a:stretch>
            <a:fillRect/>
          </a:stretch>
        </p:blipFill>
        <p:spPr>
          <a:xfrm>
            <a:off x="1505163" y="3933631"/>
            <a:ext cx="6133671" cy="1344776"/>
          </a:xfrm>
          <a:prstGeom prst="rect">
            <a:avLst/>
          </a:prstGeom>
        </p:spPr>
      </p:pic>
      <p:sp>
        <p:nvSpPr>
          <p:cNvPr id="7" name="Rectangle 6">
            <a:extLst>
              <a:ext uri="{FF2B5EF4-FFF2-40B4-BE49-F238E27FC236}">
                <a16:creationId xmlns:a16="http://schemas.microsoft.com/office/drawing/2014/main" id="{A3C3AADF-48F8-8143-9D90-E7FCC8199542}"/>
              </a:ext>
            </a:extLst>
          </p:cNvPr>
          <p:cNvSpPr/>
          <p:nvPr/>
        </p:nvSpPr>
        <p:spPr>
          <a:xfrm>
            <a:off x="-2198" y="5520191"/>
            <a:ext cx="9144000" cy="835524"/>
          </a:xfrm>
          <a:prstGeom prst="rect">
            <a:avLst/>
          </a:prstGeom>
          <a:solidFill>
            <a:schemeClr val="bg1">
              <a:lumMod val="95000"/>
            </a:schemeClr>
          </a:solid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mn-cs"/>
              </a:rPr>
              <a:t>No permutation of epochs</a:t>
            </a: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satisfy </a:t>
            </a:r>
            <a:b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the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necessary constraints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of a successful attack</a:t>
            </a:r>
          </a:p>
        </p:txBody>
      </p:sp>
    </p:spTree>
    <p:extLst>
      <p:ext uri="{BB962C8B-B14F-4D97-AF65-F5344CB8AC3E}">
        <p14:creationId xmlns:p14="http://schemas.microsoft.com/office/powerpoint/2010/main" val="257178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194660"/>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0"/>
            <a:ext cx="9144000" cy="3195587"/>
          </a:xfrm>
          <a:prstGeom prst="rect">
            <a:avLst/>
          </a:prstGeom>
          <a:noFill/>
        </p:spPr>
        <p:txBody>
          <a:bodyPr anchor="ctr">
            <a:noAutofit/>
          </a:bodyPr>
          <a:lstStyle/>
          <a:p>
            <a:pPr algn="ctr">
              <a:lnSpc>
                <a:spcPct val="100000"/>
              </a:lnSpc>
            </a:pPr>
            <a:r>
              <a:rPr lang="en-US" sz="5400" b="1" i="1" dirty="0">
                <a:solidFill>
                  <a:srgbClr val="FFFFFF"/>
                </a:solidFill>
                <a:latin typeface="Cambria"/>
                <a:cs typeface="Cambria"/>
              </a:rPr>
              <a:t>HiRA: Hidden Row Activation</a:t>
            </a:r>
            <a:r>
              <a:rPr lang="en-US" sz="2000" b="1" i="1" dirty="0">
                <a:solidFill>
                  <a:schemeClr val="bg1"/>
                </a:solidFill>
                <a:latin typeface="Cambria"/>
                <a:cs typeface="Cambria"/>
              </a:rPr>
              <a:t> </a:t>
            </a:r>
            <a:br>
              <a:rPr lang="en-US" sz="32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for Reducing Refresh Latency of Off-the-Shelf DRAM Chips</a:t>
            </a:r>
            <a:endParaRPr lang="en-US" sz="3200" b="1" dirty="0">
              <a:solidFill>
                <a:schemeClr val="bg1"/>
              </a:solidFill>
              <a:latin typeface="Cambria"/>
              <a:cs typeface="Cambria"/>
            </a:endParaRPr>
          </a:p>
        </p:txBody>
      </p:sp>
      <p:sp>
        <p:nvSpPr>
          <p:cNvPr id="103" name="Subtitle 2"/>
          <p:cNvSpPr>
            <a:spLocks noGrp="1"/>
          </p:cNvSpPr>
          <p:nvPr>
            <p:ph type="subTitle" idx="4294967295"/>
          </p:nvPr>
        </p:nvSpPr>
        <p:spPr>
          <a:xfrm>
            <a:off x="228600" y="3338416"/>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Haocong</a:t>
            </a:r>
            <a:r>
              <a:rPr lang="en-US" sz="2400" dirty="0">
                <a:latin typeface="Cambria"/>
                <a:cs typeface="Cambria"/>
              </a:rPr>
              <a:t> Luo    Hasan Hassan</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a:t>
            </a:r>
            <a:r>
              <a:rPr lang="en-US" sz="2400" dirty="0" err="1">
                <a:latin typeface="Cambria" panose="02040503050406030204" pitchFamily="18" charset="0"/>
              </a:rPr>
              <a:t>ğ</a:t>
            </a:r>
            <a:r>
              <a:rPr lang="en-US" sz="2400" dirty="0" err="1">
                <a:latin typeface="Cambria"/>
                <a:cs typeface="Cambria"/>
              </a:rPr>
              <a:t>uz</a:t>
            </a:r>
            <a:r>
              <a:rPr lang="en-US" sz="2400" dirty="0">
                <a:latin typeface="Cambria"/>
                <a:cs typeface="Cambria"/>
              </a:rPr>
              <a:t> </a:t>
            </a:r>
            <a:r>
              <a:rPr lang="en-US" sz="2400" dirty="0" err="1">
                <a:latin typeface="Cambria"/>
                <a:cs typeface="Cambria"/>
              </a:rPr>
              <a:t>Ergin</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4011" y="5084104"/>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97934" y="5981660"/>
            <a:ext cx="2462054" cy="7590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58A822FA-2304-B16D-92A2-49C81F3732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205711" y="6016272"/>
            <a:ext cx="2724761" cy="72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55928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56F9BAD4-3CCC-036B-457D-6239630C21C9}"/>
              </a:ext>
            </a:extLst>
          </p:cNvPr>
          <p:cNvGrpSpPr/>
          <p:nvPr/>
        </p:nvGrpSpPr>
        <p:grpSpPr>
          <a:xfrm>
            <a:off x="-2199" y="2688168"/>
            <a:ext cx="9144000" cy="3522132"/>
            <a:chOff x="-2199" y="2688168"/>
            <a:chExt cx="9144000" cy="3522132"/>
          </a:xfrm>
        </p:grpSpPr>
        <p:grpSp>
          <p:nvGrpSpPr>
            <p:cNvPr id="35" name="Group 34">
              <a:extLst>
                <a:ext uri="{FF2B5EF4-FFF2-40B4-BE49-F238E27FC236}">
                  <a16:creationId xmlns:a16="http://schemas.microsoft.com/office/drawing/2014/main" id="{258183E0-C2B5-401B-C88B-3AA539332777}"/>
                </a:ext>
              </a:extLst>
            </p:cNvPr>
            <p:cNvGrpSpPr/>
            <p:nvPr/>
          </p:nvGrpSpPr>
          <p:grpSpPr>
            <a:xfrm>
              <a:off x="-2199" y="2688168"/>
              <a:ext cx="9144000" cy="3522132"/>
              <a:chOff x="-2199" y="2688168"/>
              <a:chExt cx="9144000" cy="3522132"/>
            </a:xfrm>
          </p:grpSpPr>
          <p:sp>
            <p:nvSpPr>
              <p:cNvPr id="13" name="Content Placeholder 2">
                <a:extLst>
                  <a:ext uri="{FF2B5EF4-FFF2-40B4-BE49-F238E27FC236}">
                    <a16:creationId xmlns:a16="http://schemas.microsoft.com/office/drawing/2014/main" id="{FA302B34-4C8B-4AF3-1F4D-5729AD01A11D}"/>
                  </a:ext>
                </a:extLst>
              </p:cNvPr>
              <p:cNvSpPr txBox="1">
                <a:spLocks/>
              </p:cNvSpPr>
              <p:nvPr/>
            </p:nvSpPr>
            <p:spPr>
              <a:xfrm>
                <a:off x="-2199" y="2688168"/>
                <a:ext cx="9144000" cy="3522132"/>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endPar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endParaRPr>
              </a:p>
            </p:txBody>
          </p:sp>
          <p:sp>
            <p:nvSpPr>
              <p:cNvPr id="15" name="TextBox 14">
                <a:extLst>
                  <a:ext uri="{FF2B5EF4-FFF2-40B4-BE49-F238E27FC236}">
                    <a16:creationId xmlns:a16="http://schemas.microsoft.com/office/drawing/2014/main" id="{B2B8C83B-2A3A-2883-7705-7AFC899D803A}"/>
                  </a:ext>
                </a:extLst>
              </p:cNvPr>
              <p:cNvSpPr txBox="1"/>
              <p:nvPr/>
            </p:nvSpPr>
            <p:spPr>
              <a:xfrm>
                <a:off x="75991" y="3814402"/>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a:t>
                </a:r>
              </a:p>
            </p:txBody>
          </p:sp>
        </p:grpSp>
        <p:pic>
          <p:nvPicPr>
            <p:cNvPr id="43" name="Graphic 42" descr="Shield outline">
              <a:extLst>
                <a:ext uri="{FF2B5EF4-FFF2-40B4-BE49-F238E27FC236}">
                  <a16:creationId xmlns:a16="http://schemas.microsoft.com/office/drawing/2014/main" id="{50452336-1A8D-1CA5-9750-D9B3ADBDB3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348" y="3653373"/>
              <a:ext cx="1604937" cy="1604937"/>
            </a:xfrm>
            <a:prstGeom prst="rect">
              <a:avLst/>
            </a:prstGeom>
          </p:spPr>
        </p:pic>
        <p:pic>
          <p:nvPicPr>
            <p:cNvPr id="33" name="Graphic 32" descr="Hammer with solid fill">
              <a:extLst>
                <a:ext uri="{FF2B5EF4-FFF2-40B4-BE49-F238E27FC236}">
                  <a16:creationId xmlns:a16="http://schemas.microsoft.com/office/drawing/2014/main" id="{15F649C4-F702-1FEF-1012-84D1BF75D0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7333" y="4040343"/>
              <a:ext cx="830997" cy="830997"/>
            </a:xfrm>
            <a:prstGeom prst="rect">
              <a:avLst/>
            </a:prstGeom>
          </p:spPr>
        </p:pic>
      </p:grpSp>
      <p:sp>
        <p:nvSpPr>
          <p:cNvPr id="2" name="Title 1">
            <a:extLst>
              <a:ext uri="{FF2B5EF4-FFF2-40B4-BE49-F238E27FC236}">
                <a16:creationId xmlns:a16="http://schemas.microsoft.com/office/drawing/2014/main" id="{488BE49E-3705-5ACD-99D6-33E2966D9603}"/>
              </a:ext>
            </a:extLst>
          </p:cNvPr>
          <p:cNvSpPr>
            <a:spLocks noGrp="1"/>
          </p:cNvSpPr>
          <p:nvPr>
            <p:ph type="title"/>
          </p:nvPr>
        </p:nvSpPr>
        <p:spPr/>
        <p:txBody>
          <a:bodyPr/>
          <a:lstStyle/>
          <a:p>
            <a:r>
              <a:rPr lang="en-US" dirty="0"/>
              <a:t>Two Main Types of DRAM Refresh</a:t>
            </a:r>
          </a:p>
        </p:txBody>
      </p:sp>
      <p:grpSp>
        <p:nvGrpSpPr>
          <p:cNvPr id="36" name="Group 35">
            <a:extLst>
              <a:ext uri="{FF2B5EF4-FFF2-40B4-BE49-F238E27FC236}">
                <a16:creationId xmlns:a16="http://schemas.microsoft.com/office/drawing/2014/main" id="{EF2CFE52-347B-BA5D-23F2-E4AAD621E16D}"/>
              </a:ext>
            </a:extLst>
          </p:cNvPr>
          <p:cNvGrpSpPr/>
          <p:nvPr/>
        </p:nvGrpSpPr>
        <p:grpSpPr>
          <a:xfrm>
            <a:off x="0" y="770467"/>
            <a:ext cx="9144000" cy="1718733"/>
            <a:chOff x="0" y="770467"/>
            <a:chExt cx="9144000" cy="1718733"/>
          </a:xfrm>
        </p:grpSpPr>
        <p:grpSp>
          <p:nvGrpSpPr>
            <p:cNvPr id="34" name="Group 33">
              <a:extLst>
                <a:ext uri="{FF2B5EF4-FFF2-40B4-BE49-F238E27FC236}">
                  <a16:creationId xmlns:a16="http://schemas.microsoft.com/office/drawing/2014/main" id="{2EB6504E-94B6-C1A7-E37A-E69B3DD2C523}"/>
                </a:ext>
              </a:extLst>
            </p:cNvPr>
            <p:cNvGrpSpPr/>
            <p:nvPr/>
          </p:nvGrpSpPr>
          <p:grpSpPr>
            <a:xfrm>
              <a:off x="0" y="770467"/>
              <a:ext cx="9144000" cy="1718733"/>
              <a:chOff x="0" y="770467"/>
              <a:chExt cx="9144000" cy="1718733"/>
            </a:xfrm>
          </p:grpSpPr>
          <p:sp>
            <p:nvSpPr>
              <p:cNvPr id="7" name="Content Placeholder 2">
                <a:extLst>
                  <a:ext uri="{FF2B5EF4-FFF2-40B4-BE49-F238E27FC236}">
                    <a16:creationId xmlns:a16="http://schemas.microsoft.com/office/drawing/2014/main" id="{485151AB-66A4-F771-5F39-4587AB7623C7}"/>
                  </a:ext>
                </a:extLst>
              </p:cNvPr>
              <p:cNvSpPr txBox="1">
                <a:spLocks/>
              </p:cNvSpPr>
              <p:nvPr/>
            </p:nvSpPr>
            <p:spPr>
              <a:xfrm>
                <a:off x="0" y="770467"/>
                <a:ext cx="9144000" cy="1718733"/>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841375" algn="l"/>
                    <a:tab pos="3325813" algn="l"/>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sng" strike="noStrike" kern="1200" cap="none" spc="0" normalizeH="0" baseline="0" noProof="0" dirty="0">
                    <a:ln>
                      <a:noFill/>
                    </a:ln>
                    <a:solidFill>
                      <a:srgbClr val="7030A0"/>
                    </a:solidFill>
                    <a:effectLst/>
                    <a:uLnTx/>
                    <a:uFillTx/>
                    <a:latin typeface="Cambria" panose="02040503050406030204" pitchFamily="18" charset="0"/>
                    <a:ea typeface="+mn-ea"/>
                    <a:cs typeface="+mn-cs"/>
                  </a:rPr>
                  <a:t>Periodic Refresh</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Periodically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restores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charge</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cells leak</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over time</a:t>
                </a:r>
              </a:p>
            </p:txBody>
          </p:sp>
          <p:sp>
            <p:nvSpPr>
              <p:cNvPr id="10" name="TextBox 9">
                <a:extLst>
                  <a:ext uri="{FF2B5EF4-FFF2-40B4-BE49-F238E27FC236}">
                    <a16:creationId xmlns:a16="http://schemas.microsoft.com/office/drawing/2014/main" id="{9D7ED3B8-87D8-230F-8D97-56D18B0FF599}"/>
                  </a:ext>
                </a:extLst>
              </p:cNvPr>
              <p:cNvSpPr txBox="1"/>
              <p:nvPr/>
            </p:nvSpPr>
            <p:spPr>
              <a:xfrm>
                <a:off x="75991" y="1122001"/>
                <a:ext cx="61106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p>
            </p:txBody>
          </p:sp>
        </p:grpSp>
        <p:pic>
          <p:nvPicPr>
            <p:cNvPr id="12" name="Graphic 11" descr="Stopwatch with solid fill">
              <a:extLst>
                <a:ext uri="{FF2B5EF4-FFF2-40B4-BE49-F238E27FC236}">
                  <a16:creationId xmlns:a16="http://schemas.microsoft.com/office/drawing/2014/main" id="{EB1FC87B-76AB-4D41-565D-48C611F6B9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4566" y="899583"/>
              <a:ext cx="1460500" cy="1460500"/>
            </a:xfrm>
            <a:prstGeom prst="rect">
              <a:avLst/>
            </a:prstGeom>
          </p:spPr>
        </p:pic>
      </p:grpSp>
      <p:pic>
        <p:nvPicPr>
          <p:cNvPr id="18" name="Graphic 17" descr="Hammer with solid fill">
            <a:extLst>
              <a:ext uri="{FF2B5EF4-FFF2-40B4-BE49-F238E27FC236}">
                <a16:creationId xmlns:a16="http://schemas.microsoft.com/office/drawing/2014/main" id="{7AF45758-C427-DF85-F3DE-B2F246D03C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491" y="4136705"/>
            <a:ext cx="439618" cy="432063"/>
          </a:xfrm>
          <a:prstGeom prst="rect">
            <a:avLst/>
          </a:prstGeom>
        </p:spPr>
      </p:pic>
      <p:sp>
        <p:nvSpPr>
          <p:cNvPr id="19" name="Rectangle 18">
            <a:extLst>
              <a:ext uri="{FF2B5EF4-FFF2-40B4-BE49-F238E27FC236}">
                <a16:creationId xmlns:a16="http://schemas.microsoft.com/office/drawing/2014/main" id="{D2EED576-F16C-BBF1-0FD6-7D822F428DD4}"/>
              </a:ext>
            </a:extLst>
          </p:cNvPr>
          <p:cNvSpPr/>
          <p:nvPr/>
        </p:nvSpPr>
        <p:spPr>
          <a:xfrm>
            <a:off x="1525104" y="4110859"/>
            <a:ext cx="1230156" cy="30744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0" name="Rectangle 19">
            <a:extLst>
              <a:ext uri="{FF2B5EF4-FFF2-40B4-BE49-F238E27FC236}">
                <a16:creationId xmlns:a16="http://schemas.microsoft.com/office/drawing/2014/main" id="{DA6AED5D-8832-5CC5-35F3-670C248CF3C2}"/>
              </a:ext>
            </a:extLst>
          </p:cNvPr>
          <p:cNvSpPr/>
          <p:nvPr/>
        </p:nvSpPr>
        <p:spPr>
          <a:xfrm>
            <a:off x="1525104" y="443818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A2A3E5F-7535-198A-4CF5-EB0B682CEBCE}"/>
              </a:ext>
            </a:extLst>
          </p:cNvPr>
          <p:cNvSpPr/>
          <p:nvPr/>
        </p:nvSpPr>
        <p:spPr>
          <a:xfrm>
            <a:off x="1525104" y="3783534"/>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2BF565B7-BD99-7605-D269-3E91C50CEA2F}"/>
              </a:ext>
            </a:extLst>
          </p:cNvPr>
          <p:cNvGrpSpPr/>
          <p:nvPr/>
        </p:nvGrpSpPr>
        <p:grpSpPr>
          <a:xfrm>
            <a:off x="1629899" y="3783534"/>
            <a:ext cx="1048680" cy="978650"/>
            <a:chOff x="969499" y="1721468"/>
            <a:chExt cx="1048680" cy="978650"/>
          </a:xfrm>
        </p:grpSpPr>
        <p:sp>
          <p:nvSpPr>
            <p:cNvPr id="23" name="Multiply 22">
              <a:extLst>
                <a:ext uri="{FF2B5EF4-FFF2-40B4-BE49-F238E27FC236}">
                  <a16:creationId xmlns:a16="http://schemas.microsoft.com/office/drawing/2014/main" id="{D4C81D2A-C790-AF6D-3E32-9A0BDAFF051B}"/>
                </a:ext>
              </a:extLst>
            </p:cNvPr>
            <p:cNvSpPr>
              <a:spLocks noChangeAspect="1"/>
            </p:cNvSpPr>
            <p:nvPr/>
          </p:nvSpPr>
          <p:spPr>
            <a:xfrm>
              <a:off x="969499" y="1724793"/>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4" name="Multiply 23">
              <a:extLst>
                <a:ext uri="{FF2B5EF4-FFF2-40B4-BE49-F238E27FC236}">
                  <a16:creationId xmlns:a16="http://schemas.microsoft.com/office/drawing/2014/main" id="{7333C980-7B79-669A-B364-345168470063}"/>
                </a:ext>
              </a:extLst>
            </p:cNvPr>
            <p:cNvSpPr>
              <a:spLocks noChangeAspect="1"/>
            </p:cNvSpPr>
            <p:nvPr/>
          </p:nvSpPr>
          <p:spPr>
            <a:xfrm>
              <a:off x="1532179" y="172146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5" name="Multiply 24">
              <a:extLst>
                <a:ext uri="{FF2B5EF4-FFF2-40B4-BE49-F238E27FC236}">
                  <a16:creationId xmlns:a16="http://schemas.microsoft.com/office/drawing/2014/main" id="{95F77C0C-4A75-5AF9-4048-93443B91FE69}"/>
                </a:ext>
              </a:extLst>
            </p:cNvPr>
            <p:cNvSpPr>
              <a:spLocks noChangeAspect="1"/>
            </p:cNvSpPr>
            <p:nvPr/>
          </p:nvSpPr>
          <p:spPr>
            <a:xfrm>
              <a:off x="1155782"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26" name="Multiply 25">
              <a:extLst>
                <a:ext uri="{FF2B5EF4-FFF2-40B4-BE49-F238E27FC236}">
                  <a16:creationId xmlns:a16="http://schemas.microsoft.com/office/drawing/2014/main" id="{B6DBB01A-101A-3EF2-E2CE-3DE9B74548F5}"/>
                </a:ext>
              </a:extLst>
            </p:cNvPr>
            <p:cNvSpPr>
              <a:spLocks noChangeAspect="1"/>
            </p:cNvSpPr>
            <p:nvPr/>
          </p:nvSpPr>
          <p:spPr>
            <a:xfrm>
              <a:off x="1694179"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cxnSp>
        <p:nvCxnSpPr>
          <p:cNvPr id="27" name="Straight Arrow Connector 26">
            <a:extLst>
              <a:ext uri="{FF2B5EF4-FFF2-40B4-BE49-F238E27FC236}">
                <a16:creationId xmlns:a16="http://schemas.microsoft.com/office/drawing/2014/main" id="{6D440E56-6D89-436E-ABA0-9484A1F67018}"/>
              </a:ext>
            </a:extLst>
          </p:cNvPr>
          <p:cNvCxnSpPr>
            <a:cxnSpLocks/>
          </p:cNvCxnSpPr>
          <p:nvPr/>
        </p:nvCxnSpPr>
        <p:spPr>
          <a:xfrm flipH="1">
            <a:off x="2755260" y="4600184"/>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DC03351-DA10-67F7-A78C-0CD5121F215E}"/>
              </a:ext>
            </a:extLst>
          </p:cNvPr>
          <p:cNvGrpSpPr/>
          <p:nvPr/>
        </p:nvGrpSpPr>
        <p:grpSpPr>
          <a:xfrm>
            <a:off x="2755260" y="3738202"/>
            <a:ext cx="2755780" cy="369332"/>
            <a:chOff x="2094860" y="1676136"/>
            <a:chExt cx="2755780" cy="369332"/>
          </a:xfrm>
        </p:grpSpPr>
        <p:cxnSp>
          <p:nvCxnSpPr>
            <p:cNvPr id="29" name="Straight Arrow Connector 28">
              <a:extLst>
                <a:ext uri="{FF2B5EF4-FFF2-40B4-BE49-F238E27FC236}">
                  <a16:creationId xmlns:a16="http://schemas.microsoft.com/office/drawing/2014/main" id="{9E1CC325-5C21-D495-7707-93B719F282B4}"/>
                </a:ext>
              </a:extLst>
            </p:cNvPr>
            <p:cNvCxnSpPr>
              <a:cxnSpLocks/>
            </p:cNvCxnSpPr>
            <p:nvPr/>
          </p:nvCxnSpPr>
          <p:spPr>
            <a:xfrm flipH="1">
              <a:off x="2094860" y="1875191"/>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511571-311E-0107-C4E1-A1BDB1E1536A}"/>
                </a:ext>
              </a:extLst>
            </p:cNvPr>
            <p:cNvSpPr txBox="1"/>
            <p:nvPr/>
          </p:nvSpPr>
          <p:spPr>
            <a:xfrm>
              <a:off x="2709861" y="1676136"/>
              <a:ext cx="21407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  </a:t>
              </a:r>
            </a:p>
          </p:txBody>
        </p:sp>
      </p:grpSp>
      <p:sp>
        <p:nvSpPr>
          <p:cNvPr id="31" name="TextBox 30">
            <a:extLst>
              <a:ext uri="{FF2B5EF4-FFF2-40B4-BE49-F238E27FC236}">
                <a16:creationId xmlns:a16="http://schemas.microsoft.com/office/drawing/2014/main" id="{629E26B5-0AA9-DC06-AC4C-7E9DD9B9A684}"/>
              </a:ext>
            </a:extLst>
          </p:cNvPr>
          <p:cNvSpPr txBox="1"/>
          <p:nvPr/>
        </p:nvSpPr>
        <p:spPr>
          <a:xfrm>
            <a:off x="3370261" y="4418306"/>
            <a:ext cx="2038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Preventive Refresh</a:t>
            </a:r>
          </a:p>
        </p:txBody>
      </p:sp>
      <p:sp>
        <p:nvSpPr>
          <p:cNvPr id="38" name="TextBox 37">
            <a:extLst>
              <a:ext uri="{FF2B5EF4-FFF2-40B4-BE49-F238E27FC236}">
                <a16:creationId xmlns:a16="http://schemas.microsoft.com/office/drawing/2014/main" id="{8936CC0B-0C6A-1A4A-C2C4-A607F2854FC1}"/>
              </a:ext>
            </a:extLst>
          </p:cNvPr>
          <p:cNvSpPr txBox="1"/>
          <p:nvPr/>
        </p:nvSpPr>
        <p:spPr>
          <a:xfrm>
            <a:off x="851089" y="2903880"/>
            <a:ext cx="829291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Repeatedly accessing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DRAM row can cause</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other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39" name="TextBox 38">
            <a:extLst>
              <a:ext uri="{FF2B5EF4-FFF2-40B4-BE49-F238E27FC236}">
                <a16:creationId xmlns:a16="http://schemas.microsoft.com/office/drawing/2014/main" id="{BC13E0C4-C52E-936A-2FAB-8E9156E4DD88}"/>
              </a:ext>
            </a:extLst>
          </p:cNvPr>
          <p:cNvSpPr txBox="1"/>
          <p:nvPr/>
        </p:nvSpPr>
        <p:spPr>
          <a:xfrm>
            <a:off x="851089" y="4974424"/>
            <a:ext cx="817570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002060"/>
                </a:solidFill>
                <a:effectLst/>
                <a:uLnTx/>
                <a:uFillTx/>
                <a:latin typeface="Cambria" panose="02040503050406030204" pitchFamily="18" charset="0"/>
                <a:ea typeface="+mn-ea"/>
                <a:cs typeface="+mn-cs"/>
              </a:rPr>
              <a:t>Preventive Refresh</a:t>
            </a:r>
            <a:r>
              <a:rPr kumimoji="0" lang="en-US" sz="2400" b="1"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a:t>
            </a:r>
            <a:r>
              <a:rPr kumimoji="0" lang="en-US" sz="2400" b="0"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 Mitigates RowHammer </a:t>
            </a:r>
            <a:b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physically nearby rows </a:t>
            </a:r>
            <a:b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of a repeatedly accessed row</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15307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1000" fill="hold"/>
                                        <p:tgtEl>
                                          <p:spTgt spid="21"/>
                                        </p:tgtEl>
                                        <p:attrNameLst>
                                          <p:attrName>fillcolor</p:attrName>
                                        </p:attrNameLst>
                                      </p:cBhvr>
                                      <p:to>
                                        <a:srgbClr val="FB6D67"/>
                                      </p:to>
                                    </p:animClr>
                                    <p:set>
                                      <p:cBhvr>
                                        <p:cTn id="21" dur="1000" fill="hold"/>
                                        <p:tgtEl>
                                          <p:spTgt spid="21"/>
                                        </p:tgtEl>
                                        <p:attrNameLst>
                                          <p:attrName>fill.type</p:attrName>
                                        </p:attrNameLst>
                                      </p:cBhvr>
                                      <p:to>
                                        <p:strVal val="solid"/>
                                      </p:to>
                                    </p:set>
                                    <p:set>
                                      <p:cBhvr>
                                        <p:cTn id="22" dur="1000" fill="hold"/>
                                        <p:tgtEl>
                                          <p:spTgt spid="21"/>
                                        </p:tgtEl>
                                        <p:attrNameLst>
                                          <p:attrName>fill.on</p:attrName>
                                        </p:attrNameLst>
                                      </p:cBhvr>
                                      <p:to>
                                        <p:strVal val="tru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mph" presetSubtype="2" fill="hold" nodeType="withEffect">
                                  <p:stCondLst>
                                    <p:cond delay="0"/>
                                  </p:stCondLst>
                                  <p:childTnLst>
                                    <p:animClr clrSpc="rgb" dir="cw">
                                      <p:cBhvr>
                                        <p:cTn id="26" dur="1000" fill="hold"/>
                                        <p:tgtEl>
                                          <p:spTgt spid="20"/>
                                        </p:tgtEl>
                                        <p:attrNameLst>
                                          <p:attrName>fillcolor</p:attrName>
                                        </p:attrNameLst>
                                      </p:cBhvr>
                                      <p:to>
                                        <a:srgbClr val="FB6D67"/>
                                      </p:to>
                                    </p:animClr>
                                    <p:set>
                                      <p:cBhvr>
                                        <p:cTn id="27" dur="1000" fill="hold"/>
                                        <p:tgtEl>
                                          <p:spTgt spid="20"/>
                                        </p:tgtEl>
                                        <p:attrNameLst>
                                          <p:attrName>fill.type</p:attrName>
                                        </p:attrNameLst>
                                      </p:cBhvr>
                                      <p:to>
                                        <p:strVal val="solid"/>
                                      </p:to>
                                    </p:set>
                                    <p:set>
                                      <p:cBhvr>
                                        <p:cTn id="28" dur="1000" fill="hold"/>
                                        <p:tgtEl>
                                          <p:spTgt spid="20"/>
                                        </p:tgtEl>
                                        <p:attrNameLst>
                                          <p:attrName>fill.on</p:attrName>
                                        </p:attrNameLst>
                                      </p:cBhvr>
                                      <p:to>
                                        <p:strVal val="tru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mph" presetSubtype="2" fill="hold" nodeType="withEffect">
                                  <p:stCondLst>
                                    <p:cond delay="0"/>
                                  </p:stCondLst>
                                  <p:childTnLst>
                                    <p:animClr clrSpc="rgb" dir="cw">
                                      <p:cBhvr>
                                        <p:cTn id="43" dur="1000" fill="hold"/>
                                        <p:tgtEl>
                                          <p:spTgt spid="21"/>
                                        </p:tgtEl>
                                        <p:attrNameLst>
                                          <p:attrName>fillcolor</p:attrName>
                                        </p:attrNameLst>
                                      </p:cBhvr>
                                      <p:to>
                                        <a:srgbClr val="DAE3F3"/>
                                      </p:to>
                                    </p:animClr>
                                    <p:set>
                                      <p:cBhvr>
                                        <p:cTn id="44" dur="1000" fill="hold"/>
                                        <p:tgtEl>
                                          <p:spTgt spid="21"/>
                                        </p:tgtEl>
                                        <p:attrNameLst>
                                          <p:attrName>fill.type</p:attrName>
                                        </p:attrNameLst>
                                      </p:cBhvr>
                                      <p:to>
                                        <p:strVal val="solid"/>
                                      </p:to>
                                    </p:set>
                                    <p:set>
                                      <p:cBhvr>
                                        <p:cTn id="45" dur="1000" fill="hold"/>
                                        <p:tgtEl>
                                          <p:spTgt spid="21"/>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1000" fill="hold"/>
                                        <p:tgtEl>
                                          <p:spTgt spid="20"/>
                                        </p:tgtEl>
                                        <p:attrNameLst>
                                          <p:attrName>fillcolor</p:attrName>
                                        </p:attrNameLst>
                                      </p:cBhvr>
                                      <p:to>
                                        <a:srgbClr val="DAE3F3"/>
                                      </p:to>
                                    </p:animClr>
                                    <p:set>
                                      <p:cBhvr>
                                        <p:cTn id="48" dur="1000" fill="hold"/>
                                        <p:tgtEl>
                                          <p:spTgt spid="20"/>
                                        </p:tgtEl>
                                        <p:attrNameLst>
                                          <p:attrName>fill.type</p:attrName>
                                        </p:attrNameLst>
                                      </p:cBhvr>
                                      <p:to>
                                        <p:strVal val="solid"/>
                                      </p:to>
                                    </p:set>
                                    <p:set>
                                      <p:cBhvr>
                                        <p:cTn id="49" dur="1000" fill="hold"/>
                                        <p:tgtEl>
                                          <p:spTgt spid="20"/>
                                        </p:tgtEl>
                                        <p:attrNameLst>
                                          <p:attrName>fill.on</p:attrName>
                                        </p:attrNameLst>
                                      </p:cBhvr>
                                      <p:to>
                                        <p:strVal val="true"/>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p:bldP spid="38" grpId="0"/>
      <p:bldP spid="39"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607E-C67D-0765-52BD-FDAF3DF5B79B}"/>
              </a:ext>
            </a:extLst>
          </p:cNvPr>
          <p:cNvSpPr>
            <a:spLocks noGrp="1"/>
          </p:cNvSpPr>
          <p:nvPr>
            <p:ph type="title"/>
          </p:nvPr>
        </p:nvSpPr>
        <p:spPr>
          <a:xfrm>
            <a:off x="75991" y="0"/>
            <a:ext cx="8987621" cy="1056193"/>
          </a:xfrm>
          <a:prstGeom prst="rect">
            <a:avLst/>
          </a:prstGeom>
        </p:spPr>
        <p:txBody>
          <a:bodyPr/>
          <a:lstStyle/>
          <a:p>
            <a:r>
              <a:rPr lang="en-US" dirty="0"/>
              <a:t>Periodic Refresh</a:t>
            </a:r>
            <a:br>
              <a:rPr lang="en-US" dirty="0"/>
            </a:br>
            <a:r>
              <a:rPr lang="en-US" sz="2800" dirty="0"/>
              <a:t>with Increasing DRAM Chip Density</a:t>
            </a:r>
            <a:endParaRPr lang="en-US" sz="2400" dirty="0"/>
          </a:p>
        </p:txBody>
      </p:sp>
      <p:sp>
        <p:nvSpPr>
          <p:cNvPr id="3" name="Content Placeholder 2">
            <a:extLst>
              <a:ext uri="{FF2B5EF4-FFF2-40B4-BE49-F238E27FC236}">
                <a16:creationId xmlns:a16="http://schemas.microsoft.com/office/drawing/2014/main" id="{721CBF15-DB82-A851-D7DF-9617CF096367}"/>
              </a:ext>
            </a:extLst>
          </p:cNvPr>
          <p:cNvSpPr>
            <a:spLocks noGrp="1"/>
          </p:cNvSpPr>
          <p:nvPr>
            <p:ph idx="1"/>
          </p:nvPr>
        </p:nvSpPr>
        <p:spPr>
          <a:xfrm>
            <a:off x="75991" y="1116418"/>
            <a:ext cx="8987622" cy="5239297"/>
          </a:xfrm>
        </p:spPr>
        <p:txBody>
          <a:bodyPr/>
          <a:lstStyle/>
          <a:p>
            <a:pPr marL="0" indent="0">
              <a:buClr>
                <a:schemeClr val="tx1"/>
              </a:buClr>
              <a:buNone/>
            </a:pPr>
            <a:r>
              <a:rPr lang="en-US" dirty="0"/>
              <a:t>A </a:t>
            </a:r>
            <a:r>
              <a:rPr lang="en-US" b="1" dirty="0">
                <a:solidFill>
                  <a:srgbClr val="C00000"/>
                </a:solidFill>
              </a:rPr>
              <a:t>larger capacity </a:t>
            </a:r>
            <a:r>
              <a:rPr lang="en-US" dirty="0"/>
              <a:t>chip has </a:t>
            </a:r>
            <a:r>
              <a:rPr lang="en-US" b="1" dirty="0">
                <a:solidFill>
                  <a:srgbClr val="C00000"/>
                </a:solidFill>
              </a:rPr>
              <a:t>more rows to be refreshed</a:t>
            </a:r>
          </a:p>
          <a:p>
            <a:pPr>
              <a:buClr>
                <a:schemeClr val="tx1"/>
              </a:buClr>
            </a:pPr>
            <a:endParaRPr lang="en-US" dirty="0"/>
          </a:p>
          <a:p>
            <a:pPr>
              <a:buClr>
                <a:schemeClr val="tx1"/>
              </a:buClr>
            </a:pPr>
            <a:endParaRPr lang="en-US" dirty="0"/>
          </a:p>
          <a:p>
            <a:pPr>
              <a:buClr>
                <a:schemeClr val="tx1"/>
              </a:buClr>
            </a:pPr>
            <a:endParaRPr lang="en-US" dirty="0"/>
          </a:p>
          <a:p>
            <a:pPr marL="0" indent="0">
              <a:buClr>
                <a:schemeClr val="tx1"/>
              </a:buClr>
              <a:buNone/>
            </a:pPr>
            <a:r>
              <a:rPr lang="en-US" dirty="0"/>
              <a:t>A </a:t>
            </a:r>
            <a:r>
              <a:rPr lang="en-US" b="1" dirty="0">
                <a:solidFill>
                  <a:srgbClr val="C00000"/>
                </a:solidFill>
              </a:rPr>
              <a:t>smaller</a:t>
            </a:r>
            <a:r>
              <a:rPr lang="en-US" dirty="0"/>
              <a:t> cell stores </a:t>
            </a:r>
            <a:r>
              <a:rPr lang="en-US" b="1" dirty="0">
                <a:solidFill>
                  <a:srgbClr val="C00000"/>
                </a:solidFill>
              </a:rPr>
              <a:t>less charge </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endParaRPr lang="en-US" dirty="0"/>
          </a:p>
          <a:p>
            <a:endParaRPr lang="en-US" dirty="0"/>
          </a:p>
          <a:p>
            <a:endParaRPr lang="en-US" dirty="0"/>
          </a:p>
          <a:p>
            <a:endParaRPr lang="en-US" dirty="0"/>
          </a:p>
          <a:p>
            <a:endParaRPr lang="en-US" dirty="0"/>
          </a:p>
          <a:p>
            <a:endParaRPr lang="en-US" dirty="0"/>
          </a:p>
        </p:txBody>
      </p:sp>
      <p:grpSp>
        <p:nvGrpSpPr>
          <p:cNvPr id="104" name="Group 103">
            <a:extLst>
              <a:ext uri="{FF2B5EF4-FFF2-40B4-BE49-F238E27FC236}">
                <a16:creationId xmlns:a16="http://schemas.microsoft.com/office/drawing/2014/main" id="{BBC37720-0DBC-AE0C-DE61-236CF7424FB3}"/>
              </a:ext>
            </a:extLst>
          </p:cNvPr>
          <p:cNvGrpSpPr/>
          <p:nvPr/>
        </p:nvGrpSpPr>
        <p:grpSpPr>
          <a:xfrm>
            <a:off x="2094860" y="7944319"/>
            <a:ext cx="4667174" cy="1346665"/>
            <a:chOff x="-36388" y="168367"/>
            <a:chExt cx="4667174" cy="898397"/>
          </a:xfrm>
        </p:grpSpPr>
        <p:sp>
          <p:nvSpPr>
            <p:cNvPr id="105" name="Title 1">
              <a:extLst>
                <a:ext uri="{FF2B5EF4-FFF2-40B4-BE49-F238E27FC236}">
                  <a16:creationId xmlns:a16="http://schemas.microsoft.com/office/drawing/2014/main" id="{546DFC86-426F-114C-6398-FCF2E1E85071}"/>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Quire Sans" panose="020B0502040400020003" pitchFamily="34" charset="0"/>
                  <a:ea typeface="+mj-ea"/>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BC447611-FC2D-B31E-0D59-0A5DE8716232}"/>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Quire Sans" panose="020B0502040400020003" pitchFamily="34" charset="0"/>
                <a:ea typeface="+mn-ea"/>
                <a:cs typeface="Quire Sans" panose="020B0502040400020003" pitchFamily="34" charset="0"/>
              </a:endParaRPr>
            </a:p>
          </p:txBody>
        </p:sp>
      </p:grpSp>
      <p:grpSp>
        <p:nvGrpSpPr>
          <p:cNvPr id="72" name="Group 71">
            <a:extLst>
              <a:ext uri="{FF2B5EF4-FFF2-40B4-BE49-F238E27FC236}">
                <a16:creationId xmlns:a16="http://schemas.microsoft.com/office/drawing/2014/main" id="{FE9F99A0-924A-CB35-5ACB-1B4DA25421FA}"/>
              </a:ext>
            </a:extLst>
          </p:cNvPr>
          <p:cNvGrpSpPr/>
          <p:nvPr/>
        </p:nvGrpSpPr>
        <p:grpSpPr>
          <a:xfrm>
            <a:off x="554693" y="3580808"/>
            <a:ext cx="3201569" cy="1136821"/>
            <a:chOff x="2721528" y="3690317"/>
            <a:chExt cx="3201569" cy="1136821"/>
          </a:xfrm>
        </p:grpSpPr>
        <p:grpSp>
          <p:nvGrpSpPr>
            <p:cNvPr id="50" name="Group 49">
              <a:extLst>
                <a:ext uri="{FF2B5EF4-FFF2-40B4-BE49-F238E27FC236}">
                  <a16:creationId xmlns:a16="http://schemas.microsoft.com/office/drawing/2014/main" id="{6649378F-5571-7070-B9AF-98F41F059C1D}"/>
                </a:ext>
              </a:extLst>
            </p:cNvPr>
            <p:cNvGrpSpPr/>
            <p:nvPr/>
          </p:nvGrpSpPr>
          <p:grpSpPr>
            <a:xfrm>
              <a:off x="2721528" y="3690536"/>
              <a:ext cx="1008574" cy="1136602"/>
              <a:chOff x="2195736" y="4205514"/>
              <a:chExt cx="1008574" cy="1599156"/>
            </a:xfrm>
          </p:grpSpPr>
          <p:cxnSp>
            <p:nvCxnSpPr>
              <p:cNvPr id="51" name="Straight Connector 50">
                <a:extLst>
                  <a:ext uri="{FF2B5EF4-FFF2-40B4-BE49-F238E27FC236}">
                    <a16:creationId xmlns:a16="http://schemas.microsoft.com/office/drawing/2014/main" id="{1D6E0EC7-FE10-F787-E9C7-1946EA0847C4}"/>
                  </a:ext>
                </a:extLst>
              </p:cNvPr>
              <p:cNvCxnSpPr/>
              <p:nvPr/>
            </p:nvCxnSpPr>
            <p:spPr>
              <a:xfrm flipH="1" flipV="1">
                <a:off x="2688123" y="4205514"/>
                <a:ext cx="516187" cy="2770"/>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1564735-17F0-658B-AAAF-9129347D01A4}"/>
                  </a:ext>
                </a:extLst>
              </p:cNvPr>
              <p:cNvCxnSpPr/>
              <p:nvPr/>
            </p:nvCxnSpPr>
            <p:spPr>
              <a:xfrm flipV="1">
                <a:off x="2688122" y="420551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5F071CCF-6302-0E5F-7815-43098BD299FD}"/>
                  </a:ext>
                </a:extLst>
              </p:cNvPr>
              <p:cNvGrpSpPr/>
              <p:nvPr/>
            </p:nvGrpSpPr>
            <p:grpSpPr>
              <a:xfrm>
                <a:off x="2195736" y="4446586"/>
                <a:ext cx="984772" cy="1358084"/>
                <a:chOff x="1913714" y="2287584"/>
                <a:chExt cx="938478" cy="1293816"/>
              </a:xfrm>
            </p:grpSpPr>
            <p:sp>
              <p:nvSpPr>
                <p:cNvPr id="54" name="Rectangle 53">
                  <a:extLst>
                    <a:ext uri="{FF2B5EF4-FFF2-40B4-BE49-F238E27FC236}">
                      <a16:creationId xmlns:a16="http://schemas.microsoft.com/office/drawing/2014/main" id="{906CAF3B-001E-19EA-D18A-113E9DDF635E}"/>
                    </a:ext>
                  </a:extLst>
                </p:cNvPr>
                <p:cNvSpPr/>
                <p:nvPr/>
              </p:nvSpPr>
              <p:spPr>
                <a:xfrm>
                  <a:off x="1917669" y="2355236"/>
                  <a:ext cx="933730" cy="122415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55" name="Straight Connector 54">
                  <a:extLst>
                    <a:ext uri="{FF2B5EF4-FFF2-40B4-BE49-F238E27FC236}">
                      <a16:creationId xmlns:a16="http://schemas.microsoft.com/office/drawing/2014/main" id="{83E2F88A-7C0B-5672-EBEB-DF5262C9B220}"/>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1D9708A-BCA5-1A74-9BE5-F18E45DF68E6}"/>
                    </a:ext>
                  </a:extLst>
                </p:cNvPr>
                <p:cNvCxnSpPr/>
                <p:nvPr/>
              </p:nvCxnSpPr>
              <p:spPr>
                <a:xfrm flipV="1">
                  <a:off x="2852192"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662D126-8C8F-976D-BCF0-67AA71CF7AF1}"/>
                    </a:ext>
                  </a:extLst>
                </p:cNvPr>
                <p:cNvCxnSpPr/>
                <p:nvPr/>
              </p:nvCxnSpPr>
              <p:spPr>
                <a:xfrm flipH="1">
                  <a:off x="1916088" y="3581400"/>
                  <a:ext cx="936104"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D3BF4C-C225-4CE6-ABD6-21C766C4DCE6}"/>
                    </a:ext>
                  </a:extLst>
                </p:cNvPr>
                <p:cNvCxnSpPr/>
                <p:nvPr/>
              </p:nvCxnSpPr>
              <p:spPr>
                <a:xfrm flipH="1" flipV="1">
                  <a:off x="1913714" y="2287584"/>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3FC7FD4-A85D-BF88-EB26-A66D3359425A}"/>
                    </a:ext>
                  </a:extLst>
                </p:cNvPr>
                <p:cNvCxnSpPr/>
                <p:nvPr/>
              </p:nvCxnSpPr>
              <p:spPr>
                <a:xfrm flipH="1" flipV="1">
                  <a:off x="1913714" y="2928049"/>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852A19EB-2E66-8BCF-1626-BC6390410B6C}"/>
                </a:ext>
              </a:extLst>
            </p:cNvPr>
            <p:cNvGrpSpPr/>
            <p:nvPr/>
          </p:nvGrpSpPr>
          <p:grpSpPr>
            <a:xfrm>
              <a:off x="5201316" y="3690317"/>
              <a:ext cx="721781" cy="1135618"/>
              <a:chOff x="5009163" y="4208284"/>
              <a:chExt cx="721781" cy="1597771"/>
            </a:xfrm>
          </p:grpSpPr>
          <p:cxnSp>
            <p:nvCxnSpPr>
              <p:cNvPr id="61" name="Straight Connector 60">
                <a:extLst>
                  <a:ext uri="{FF2B5EF4-FFF2-40B4-BE49-F238E27FC236}">
                    <a16:creationId xmlns:a16="http://schemas.microsoft.com/office/drawing/2014/main" id="{780AB74B-E6D8-FCC3-8182-6E31DB1A8FCC}"/>
                  </a:ext>
                </a:extLst>
              </p:cNvPr>
              <p:cNvCxnSpPr/>
              <p:nvPr/>
            </p:nvCxnSpPr>
            <p:spPr>
              <a:xfrm flipH="1">
                <a:off x="5195308" y="4209668"/>
                <a:ext cx="535636" cy="2503"/>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1895CA-5385-0ADD-38E6-82297242664F}"/>
                  </a:ext>
                </a:extLst>
              </p:cNvPr>
              <p:cNvCxnSpPr/>
              <p:nvPr/>
            </p:nvCxnSpPr>
            <p:spPr>
              <a:xfrm flipV="1">
                <a:off x="5191922" y="420828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8BC0FE1-1062-1702-FB85-3C21B2580DDD}"/>
                  </a:ext>
                </a:extLst>
              </p:cNvPr>
              <p:cNvGrpSpPr/>
              <p:nvPr/>
            </p:nvGrpSpPr>
            <p:grpSpPr>
              <a:xfrm>
                <a:off x="5009163" y="4445728"/>
                <a:ext cx="365081" cy="1360327"/>
                <a:chOff x="1916088" y="2285447"/>
                <a:chExt cx="528676" cy="1295953"/>
              </a:xfrm>
            </p:grpSpPr>
            <p:sp>
              <p:nvSpPr>
                <p:cNvPr id="64" name="Rectangle 63">
                  <a:extLst>
                    <a:ext uri="{FF2B5EF4-FFF2-40B4-BE49-F238E27FC236}">
                      <a16:creationId xmlns:a16="http://schemas.microsoft.com/office/drawing/2014/main" id="{9F8FF92E-C358-21C9-BCCA-2299B63E658C}"/>
                    </a:ext>
                  </a:extLst>
                </p:cNvPr>
                <p:cNvSpPr/>
                <p:nvPr/>
              </p:nvSpPr>
              <p:spPr>
                <a:xfrm>
                  <a:off x="1917669" y="2357242"/>
                  <a:ext cx="512620" cy="122215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cxnSp>
              <p:nvCxnSpPr>
                <p:cNvPr id="65" name="Straight Connector 64">
                  <a:extLst>
                    <a:ext uri="{FF2B5EF4-FFF2-40B4-BE49-F238E27FC236}">
                      <a16:creationId xmlns:a16="http://schemas.microsoft.com/office/drawing/2014/main" id="{E3A7F9EC-FED8-E722-DC0D-11CED6350976}"/>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F5FD5A0-E892-FB47-F918-14E19A98F279}"/>
                    </a:ext>
                  </a:extLst>
                </p:cNvPr>
                <p:cNvCxnSpPr/>
                <p:nvPr/>
              </p:nvCxnSpPr>
              <p:spPr>
                <a:xfrm flipV="1">
                  <a:off x="2444764" y="2291367"/>
                  <a:ext cx="0" cy="129003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1EFEDC-C443-25D5-14CE-5C73230D2311}"/>
                    </a:ext>
                  </a:extLst>
                </p:cNvPr>
                <p:cNvCxnSpPr>
                  <a:cxnSpLocks/>
                </p:cNvCxnSpPr>
                <p:nvPr/>
              </p:nvCxnSpPr>
              <p:spPr>
                <a:xfrm flipH="1">
                  <a:off x="1916088" y="3581400"/>
                  <a:ext cx="528676"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0835ADB-34CE-6B91-0137-FD24F8694413}"/>
                    </a:ext>
                  </a:extLst>
                </p:cNvPr>
                <p:cNvCxnSpPr>
                  <a:cxnSpLocks/>
                </p:cNvCxnSpPr>
                <p:nvPr/>
              </p:nvCxnSpPr>
              <p:spPr>
                <a:xfrm flipH="1" flipV="1">
                  <a:off x="1952305" y="2285447"/>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8ED75E-78FA-5F39-EAAE-AE022CECE18D}"/>
                    </a:ext>
                  </a:extLst>
                </p:cNvPr>
                <p:cNvCxnSpPr>
                  <a:cxnSpLocks/>
                </p:cNvCxnSpPr>
                <p:nvPr/>
              </p:nvCxnSpPr>
              <p:spPr>
                <a:xfrm flipH="1" flipV="1">
                  <a:off x="1952305" y="2925912"/>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70" name="Right Arrow 69">
              <a:extLst>
                <a:ext uri="{FF2B5EF4-FFF2-40B4-BE49-F238E27FC236}">
                  <a16:creationId xmlns:a16="http://schemas.microsoft.com/office/drawing/2014/main" id="{BBE533EB-A4CB-213B-8D9A-EE9B76960390}"/>
                </a:ext>
              </a:extLst>
            </p:cNvPr>
            <p:cNvSpPr/>
            <p:nvPr/>
          </p:nvSpPr>
          <p:spPr>
            <a:xfrm>
              <a:off x="4037932" y="4159493"/>
              <a:ext cx="736600" cy="388427"/>
            </a:xfrm>
            <a:prstGeom prs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637CE9C2-C6E2-EA9A-8C80-D195712B1DCB}"/>
              </a:ext>
            </a:extLst>
          </p:cNvPr>
          <p:cNvGrpSpPr/>
          <p:nvPr/>
        </p:nvGrpSpPr>
        <p:grpSpPr>
          <a:xfrm>
            <a:off x="554694" y="1690801"/>
            <a:ext cx="3763306" cy="1120198"/>
            <a:chOff x="2321648" y="1819886"/>
            <a:chExt cx="4399189" cy="1385327"/>
          </a:xfrm>
        </p:grpSpPr>
        <p:grpSp>
          <p:nvGrpSpPr>
            <p:cNvPr id="78" name="Group 77">
              <a:extLst>
                <a:ext uri="{FF2B5EF4-FFF2-40B4-BE49-F238E27FC236}">
                  <a16:creationId xmlns:a16="http://schemas.microsoft.com/office/drawing/2014/main" id="{A0DAD0AA-E160-CDCC-9FF1-809DC425F516}"/>
                </a:ext>
              </a:extLst>
            </p:cNvPr>
            <p:cNvGrpSpPr/>
            <p:nvPr/>
          </p:nvGrpSpPr>
          <p:grpSpPr>
            <a:xfrm>
              <a:off x="2321648" y="2117132"/>
              <a:ext cx="579230" cy="506875"/>
              <a:chOff x="1642975" y="2076837"/>
              <a:chExt cx="918189" cy="754911"/>
            </a:xfrm>
          </p:grpSpPr>
          <p:sp>
            <p:nvSpPr>
              <p:cNvPr id="73" name="Rectangle 72">
                <a:extLst>
                  <a:ext uri="{FF2B5EF4-FFF2-40B4-BE49-F238E27FC236}">
                    <a16:creationId xmlns:a16="http://schemas.microsoft.com/office/drawing/2014/main" id="{CDE4CED1-916C-2F84-7DFD-2F4DB14D1D72}"/>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082FDFA4-750F-9E77-95F2-3E4C2F384C72}"/>
                  </a:ext>
                </a:extLst>
              </p:cNvPr>
              <p:cNvCxnSpPr>
                <a:cxnSpLocks/>
                <a:stCxn id="73" idx="1"/>
                <a:endCxn id="7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958A94A-7078-0B09-4D50-52AF05BC567D}"/>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A84C019-47BD-053D-548A-5A2A7EF3DBA1}"/>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5318AF-85D0-E203-E65F-722337792609}"/>
                </a:ext>
              </a:extLst>
            </p:cNvPr>
            <p:cNvGrpSpPr/>
            <p:nvPr/>
          </p:nvGrpSpPr>
          <p:grpSpPr>
            <a:xfrm>
              <a:off x="4215767" y="1982988"/>
              <a:ext cx="588695" cy="798474"/>
              <a:chOff x="3537095" y="1942693"/>
              <a:chExt cx="588695" cy="798474"/>
            </a:xfrm>
          </p:grpSpPr>
          <p:grpSp>
            <p:nvGrpSpPr>
              <p:cNvPr id="79" name="Group 78">
                <a:extLst>
                  <a:ext uri="{FF2B5EF4-FFF2-40B4-BE49-F238E27FC236}">
                    <a16:creationId xmlns:a16="http://schemas.microsoft.com/office/drawing/2014/main" id="{92CEA0E8-8324-544D-3CA3-F598AA29D343}"/>
                  </a:ext>
                </a:extLst>
              </p:cNvPr>
              <p:cNvGrpSpPr/>
              <p:nvPr/>
            </p:nvGrpSpPr>
            <p:grpSpPr>
              <a:xfrm>
                <a:off x="3546560" y="1942693"/>
                <a:ext cx="579230" cy="798474"/>
                <a:chOff x="1642975" y="2076837"/>
                <a:chExt cx="918189" cy="754911"/>
              </a:xfrm>
            </p:grpSpPr>
            <p:sp>
              <p:nvSpPr>
                <p:cNvPr id="80" name="Rectangle 79">
                  <a:extLst>
                    <a:ext uri="{FF2B5EF4-FFF2-40B4-BE49-F238E27FC236}">
                      <a16:creationId xmlns:a16="http://schemas.microsoft.com/office/drawing/2014/main" id="{0D4F147A-E1A4-20EC-9364-CBED8DE3CC24}"/>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D2A8D45E-2CF7-2EA6-6848-0AD4D9D9748F}"/>
                    </a:ext>
                  </a:extLst>
                </p:cNvPr>
                <p:cNvCxnSpPr>
                  <a:cxnSpLocks/>
                  <a:stCxn id="80" idx="1"/>
                  <a:endCxn id="80"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08B6967-F63B-21BB-8934-FB88649EAB87}"/>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5636B61-F997-D659-94D8-B4315B87484B}"/>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F82D37CE-BC53-EE96-8A9B-335B8D1B54DB}"/>
                  </a:ext>
                </a:extLst>
              </p:cNvPr>
              <p:cNvCxnSpPr/>
              <p:nvPr/>
            </p:nvCxnSpPr>
            <p:spPr>
              <a:xfrm>
                <a:off x="3537095" y="2041063"/>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27210F8-A71A-0EF7-083D-CC8DB7BC2963}"/>
                  </a:ext>
                </a:extLst>
              </p:cNvPr>
              <p:cNvCxnSpPr/>
              <p:nvPr/>
            </p:nvCxnSpPr>
            <p:spPr>
              <a:xfrm>
                <a:off x="3547728" y="223605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3D98121-1787-3F37-4ADE-89A21E40FF5B}"/>
                  </a:ext>
                </a:extLst>
              </p:cNvPr>
              <p:cNvCxnSpPr/>
              <p:nvPr/>
            </p:nvCxnSpPr>
            <p:spPr>
              <a:xfrm>
                <a:off x="3555561" y="24398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764F5AA-6554-A6D7-C79B-C0EE585FBD89}"/>
                  </a:ext>
                </a:extLst>
              </p:cNvPr>
              <p:cNvCxnSpPr/>
              <p:nvPr/>
            </p:nvCxnSpPr>
            <p:spPr>
              <a:xfrm>
                <a:off x="3546560" y="264751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1DE3F4E-2152-36A8-2B0A-F6126DF6941D}"/>
                </a:ext>
              </a:extLst>
            </p:cNvPr>
            <p:cNvGrpSpPr/>
            <p:nvPr/>
          </p:nvGrpSpPr>
          <p:grpSpPr>
            <a:xfrm>
              <a:off x="6127746" y="1819886"/>
              <a:ext cx="593091" cy="1385327"/>
              <a:chOff x="5449074" y="1779591"/>
              <a:chExt cx="593091" cy="1385327"/>
            </a:xfrm>
          </p:grpSpPr>
          <p:grpSp>
            <p:nvGrpSpPr>
              <p:cNvPr id="112" name="Group 111">
                <a:extLst>
                  <a:ext uri="{FF2B5EF4-FFF2-40B4-BE49-F238E27FC236}">
                    <a16:creationId xmlns:a16="http://schemas.microsoft.com/office/drawing/2014/main" id="{048718CB-7D82-F414-A8B7-AC22D6904596}"/>
                  </a:ext>
                </a:extLst>
              </p:cNvPr>
              <p:cNvGrpSpPr/>
              <p:nvPr/>
            </p:nvGrpSpPr>
            <p:grpSpPr>
              <a:xfrm>
                <a:off x="5450145" y="1779591"/>
                <a:ext cx="579230" cy="1385327"/>
                <a:chOff x="1642975" y="2076837"/>
                <a:chExt cx="918189" cy="754911"/>
              </a:xfrm>
            </p:grpSpPr>
            <p:sp>
              <p:nvSpPr>
                <p:cNvPr id="113" name="Rectangle 112">
                  <a:extLst>
                    <a:ext uri="{FF2B5EF4-FFF2-40B4-BE49-F238E27FC236}">
                      <a16:creationId xmlns:a16="http://schemas.microsoft.com/office/drawing/2014/main" id="{2E39F250-8C8A-F13E-4CCF-6FFCED191DFD}"/>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4" name="Straight Connector 113">
                  <a:extLst>
                    <a:ext uri="{FF2B5EF4-FFF2-40B4-BE49-F238E27FC236}">
                      <a16:creationId xmlns:a16="http://schemas.microsoft.com/office/drawing/2014/main" id="{D5160957-435D-6353-3B8D-50835B89EF33}"/>
                    </a:ext>
                  </a:extLst>
                </p:cNvPr>
                <p:cNvCxnSpPr>
                  <a:cxnSpLocks/>
                  <a:stCxn id="113" idx="1"/>
                  <a:endCxn id="11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A00E62A-B7AD-0427-AF1B-87042B693E13}"/>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91F6246-8FB1-FAD2-3A9F-56253C32E897}"/>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3A0F0F4F-0C95-4F0A-9368-19252B7D3939}"/>
                  </a:ext>
                </a:extLst>
              </p:cNvPr>
              <p:cNvCxnSpPr/>
              <p:nvPr/>
            </p:nvCxnSpPr>
            <p:spPr>
              <a:xfrm>
                <a:off x="5459243" y="189724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53A6D5B-1376-76C3-72B0-875F78017626}"/>
                  </a:ext>
                </a:extLst>
              </p:cNvPr>
              <p:cNvCxnSpPr/>
              <p:nvPr/>
            </p:nvCxnSpPr>
            <p:spPr>
              <a:xfrm>
                <a:off x="5449074" y="20126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4DD5460-4356-1726-0D83-17C272B47D2D}"/>
                  </a:ext>
                </a:extLst>
              </p:cNvPr>
              <p:cNvCxnSpPr/>
              <p:nvPr/>
            </p:nvCxnSpPr>
            <p:spPr>
              <a:xfrm>
                <a:off x="5465039" y="2238967"/>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001B580-5230-9F2B-FDED-B8CDB6DCF2CB}"/>
                  </a:ext>
                </a:extLst>
              </p:cNvPr>
              <p:cNvCxnSpPr/>
              <p:nvPr/>
            </p:nvCxnSpPr>
            <p:spPr>
              <a:xfrm>
                <a:off x="5452249" y="23555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1AB9AFA-EF6C-C30D-22D1-04AE2C98BA82}"/>
                  </a:ext>
                </a:extLst>
              </p:cNvPr>
              <p:cNvCxnSpPr/>
              <p:nvPr/>
            </p:nvCxnSpPr>
            <p:spPr>
              <a:xfrm>
                <a:off x="5466237" y="258939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EDDF199-8B4B-DFC4-EA4E-F21FEE6BD4D1}"/>
                  </a:ext>
                </a:extLst>
              </p:cNvPr>
              <p:cNvCxnSpPr/>
              <p:nvPr/>
            </p:nvCxnSpPr>
            <p:spPr>
              <a:xfrm>
                <a:off x="5456068" y="270484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CB1A4BB-3FAA-18BA-0AE0-7C455FE489CF}"/>
                  </a:ext>
                </a:extLst>
              </p:cNvPr>
              <p:cNvCxnSpPr/>
              <p:nvPr/>
            </p:nvCxnSpPr>
            <p:spPr>
              <a:xfrm>
                <a:off x="5472033" y="29469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7E9B3F-8849-E613-0FCA-8382EB26F919}"/>
                  </a:ext>
                </a:extLst>
              </p:cNvPr>
              <p:cNvCxnSpPr/>
              <p:nvPr/>
            </p:nvCxnSpPr>
            <p:spPr>
              <a:xfrm>
                <a:off x="5459243" y="30540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5" name="Right Arrow 134">
              <a:extLst>
                <a:ext uri="{FF2B5EF4-FFF2-40B4-BE49-F238E27FC236}">
                  <a16:creationId xmlns:a16="http://schemas.microsoft.com/office/drawing/2014/main" id="{C0035C57-4054-A5E7-9137-B60ED9F252DA}"/>
                </a:ext>
              </a:extLst>
            </p:cNvPr>
            <p:cNvSpPr/>
            <p:nvPr/>
          </p:nvSpPr>
          <p:spPr>
            <a:xfrm>
              <a:off x="3194707" y="219303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ight Arrow 135">
              <a:extLst>
                <a:ext uri="{FF2B5EF4-FFF2-40B4-BE49-F238E27FC236}">
                  <a16:creationId xmlns:a16="http://schemas.microsoft.com/office/drawing/2014/main" id="{C53B8440-44CE-C532-7347-D711840E3FDD}"/>
                </a:ext>
              </a:extLst>
            </p:cNvPr>
            <p:cNvSpPr/>
            <p:nvPr/>
          </p:nvSpPr>
          <p:spPr>
            <a:xfrm>
              <a:off x="5107119" y="218902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40" name="Chart 139">
            <a:extLst>
              <a:ext uri="{FF2B5EF4-FFF2-40B4-BE49-F238E27FC236}">
                <a16:creationId xmlns:a16="http://schemas.microsoft.com/office/drawing/2014/main" id="{6741653B-E5A4-8126-9FE9-FC700E5FFAF7}"/>
              </a:ext>
            </a:extLst>
          </p:cNvPr>
          <p:cNvGraphicFramePr/>
          <p:nvPr/>
        </p:nvGraphicFramePr>
        <p:xfrm>
          <a:off x="4780892" y="1504237"/>
          <a:ext cx="4238158" cy="3275127"/>
        </p:xfrm>
        <a:graphic>
          <a:graphicData uri="http://schemas.openxmlformats.org/drawingml/2006/chart">
            <c:chart xmlns:c="http://schemas.openxmlformats.org/drawingml/2006/chart" xmlns:r="http://schemas.openxmlformats.org/officeDocument/2006/relationships" r:id="rId3"/>
          </a:graphicData>
        </a:graphic>
      </p:graphicFrame>
      <p:grpSp>
        <p:nvGrpSpPr>
          <p:cNvPr id="151" name="Group 150">
            <a:extLst>
              <a:ext uri="{FF2B5EF4-FFF2-40B4-BE49-F238E27FC236}">
                <a16:creationId xmlns:a16="http://schemas.microsoft.com/office/drawing/2014/main" id="{DDD549EC-4FED-F7CF-F476-E3250BC1D474}"/>
              </a:ext>
            </a:extLst>
          </p:cNvPr>
          <p:cNvGrpSpPr/>
          <p:nvPr/>
        </p:nvGrpSpPr>
        <p:grpSpPr>
          <a:xfrm>
            <a:off x="8391607" y="1934649"/>
            <a:ext cx="369332" cy="1941612"/>
            <a:chOff x="8520560" y="1934649"/>
            <a:chExt cx="369332" cy="1941612"/>
          </a:xfrm>
        </p:grpSpPr>
        <p:cxnSp>
          <p:nvCxnSpPr>
            <p:cNvPr id="142" name="Straight Arrow Connector 141">
              <a:extLst>
                <a:ext uri="{FF2B5EF4-FFF2-40B4-BE49-F238E27FC236}">
                  <a16:creationId xmlns:a16="http://schemas.microsoft.com/office/drawing/2014/main" id="{43F6093E-3CA3-143B-DDE0-D0AD7F38B1AD}"/>
                </a:ext>
              </a:extLst>
            </p:cNvPr>
            <p:cNvCxnSpPr/>
            <p:nvPr/>
          </p:nvCxnSpPr>
          <p:spPr>
            <a:xfrm>
              <a:off x="8875643" y="2059901"/>
              <a:ext cx="0" cy="18163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2EE782CE-9CF7-FFC1-DBA2-A991E2429D81}"/>
                </a:ext>
              </a:extLst>
            </p:cNvPr>
            <p:cNvSpPr txBox="1"/>
            <p:nvPr/>
          </p:nvSpPr>
          <p:spPr>
            <a:xfrm rot="16200000">
              <a:off x="7841271" y="2613938"/>
              <a:ext cx="1727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Slowdown</a:t>
              </a:r>
            </a:p>
          </p:txBody>
        </p:sp>
      </p:grpSp>
      <p:grpSp>
        <p:nvGrpSpPr>
          <p:cNvPr id="147" name="Group 146">
            <a:extLst>
              <a:ext uri="{FF2B5EF4-FFF2-40B4-BE49-F238E27FC236}">
                <a16:creationId xmlns:a16="http://schemas.microsoft.com/office/drawing/2014/main" id="{CAF6BE4D-6194-8DA3-7465-2ACC78BC0CC2}"/>
              </a:ext>
            </a:extLst>
          </p:cNvPr>
          <p:cNvGrpSpPr/>
          <p:nvPr/>
        </p:nvGrpSpPr>
        <p:grpSpPr>
          <a:xfrm>
            <a:off x="-2200" y="5152016"/>
            <a:ext cx="9144001" cy="913989"/>
            <a:chOff x="-1" y="5309113"/>
            <a:chExt cx="9144001" cy="913989"/>
          </a:xfrm>
        </p:grpSpPr>
        <p:sp>
          <p:nvSpPr>
            <p:cNvPr id="148" name="Content Placeholder 2">
              <a:extLst>
                <a:ext uri="{FF2B5EF4-FFF2-40B4-BE49-F238E27FC236}">
                  <a16:creationId xmlns:a16="http://schemas.microsoft.com/office/drawing/2014/main" id="{EDF531DF-D3C0-083A-0ABA-02C3BD482045}"/>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More</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periodic refresh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operations incur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larger performance overhead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149" name="Straight Connector 148">
              <a:extLst>
                <a:ext uri="{FF2B5EF4-FFF2-40B4-BE49-F238E27FC236}">
                  <a16:creationId xmlns:a16="http://schemas.microsoft.com/office/drawing/2014/main" id="{2915A216-EBD0-9FC8-1522-8A7606A94D96}"/>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E34925E-8565-27E7-441D-7323A62DED5B}"/>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52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
                                            <p:graphicEl>
                                              <a:chart seriesIdx="-3" categoryIdx="-3" bldStep="gridLegen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40" grpId="0" uiExpand="1">
        <p:bldSub>
          <a:bldChart bld="series"/>
        </p:bldSub>
      </p:bldGraphic>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607E-C67D-0765-52BD-FDAF3DF5B79B}"/>
              </a:ext>
            </a:extLst>
          </p:cNvPr>
          <p:cNvSpPr>
            <a:spLocks noGrp="1"/>
          </p:cNvSpPr>
          <p:nvPr>
            <p:ph type="title"/>
          </p:nvPr>
        </p:nvSpPr>
        <p:spPr>
          <a:xfrm>
            <a:off x="75991" y="0"/>
            <a:ext cx="8987621" cy="928675"/>
          </a:xfrm>
          <a:prstGeom prst="rect">
            <a:avLst/>
          </a:prstGeom>
        </p:spPr>
        <p:txBody>
          <a:bodyPr>
            <a:normAutofit fontScale="90000"/>
          </a:bodyPr>
          <a:lstStyle/>
          <a:p>
            <a:r>
              <a:rPr lang="en-US" dirty="0"/>
              <a:t>RowHammer and Preventive Refresh</a:t>
            </a:r>
            <a:br>
              <a:rPr lang="en-US" sz="2800" dirty="0"/>
            </a:br>
            <a:r>
              <a:rPr lang="en-US" sz="2800" dirty="0"/>
              <a:t>with Increasing DRAM Chip Density</a:t>
            </a:r>
          </a:p>
        </p:txBody>
      </p:sp>
      <p:sp>
        <p:nvSpPr>
          <p:cNvPr id="3" name="Content Placeholder 2">
            <a:extLst>
              <a:ext uri="{FF2B5EF4-FFF2-40B4-BE49-F238E27FC236}">
                <a16:creationId xmlns:a16="http://schemas.microsoft.com/office/drawing/2014/main" id="{721CBF15-DB82-A851-D7DF-9617CF096367}"/>
              </a:ext>
            </a:extLst>
          </p:cNvPr>
          <p:cNvSpPr>
            <a:spLocks noGrp="1"/>
          </p:cNvSpPr>
          <p:nvPr>
            <p:ph idx="1"/>
          </p:nvPr>
        </p:nvSpPr>
        <p:spPr>
          <a:xfrm>
            <a:off x="75990" y="993912"/>
            <a:ext cx="9068009" cy="5361803"/>
          </a:xfrm>
        </p:spPr>
        <p:txBody>
          <a:bodyPr/>
          <a:lstStyle/>
          <a:p>
            <a:pPr>
              <a:buClr>
                <a:schemeClr val="tx1"/>
              </a:buClr>
            </a:pPr>
            <a:endParaRPr lang="en-US" sz="2000" b="1" dirty="0">
              <a:solidFill>
                <a:srgbClr val="C00000"/>
              </a:solidFill>
            </a:endParaRPr>
          </a:p>
          <a:p>
            <a:pPr marL="0" indent="0">
              <a:buClr>
                <a:schemeClr val="tx1"/>
              </a:buClr>
              <a:buNone/>
            </a:pPr>
            <a:endParaRPr lang="en-US" sz="2000" dirty="0"/>
          </a:p>
          <a:p>
            <a:pPr>
              <a:buClr>
                <a:schemeClr val="tx1"/>
              </a:buClr>
            </a:pPr>
            <a:endParaRPr lang="en-US" sz="2000" dirty="0"/>
          </a:p>
          <a:p>
            <a:pPr>
              <a:buClr>
                <a:schemeClr val="tx1"/>
              </a:buCl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grpSp>
        <p:nvGrpSpPr>
          <p:cNvPr id="104" name="Group 103">
            <a:extLst>
              <a:ext uri="{FF2B5EF4-FFF2-40B4-BE49-F238E27FC236}">
                <a16:creationId xmlns:a16="http://schemas.microsoft.com/office/drawing/2014/main" id="{BBC37720-0DBC-AE0C-DE61-236CF7424FB3}"/>
              </a:ext>
            </a:extLst>
          </p:cNvPr>
          <p:cNvGrpSpPr/>
          <p:nvPr/>
        </p:nvGrpSpPr>
        <p:grpSpPr>
          <a:xfrm>
            <a:off x="2094860" y="7944319"/>
            <a:ext cx="4667174" cy="1346665"/>
            <a:chOff x="-36388" y="168367"/>
            <a:chExt cx="4667174" cy="898397"/>
          </a:xfrm>
        </p:grpSpPr>
        <p:sp>
          <p:nvSpPr>
            <p:cNvPr id="105" name="Title 1">
              <a:extLst>
                <a:ext uri="{FF2B5EF4-FFF2-40B4-BE49-F238E27FC236}">
                  <a16:creationId xmlns:a16="http://schemas.microsoft.com/office/drawing/2014/main" id="{546DFC86-426F-114C-6398-FCF2E1E85071}"/>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Quire Sans" panose="020B0502040400020003" pitchFamily="34" charset="0"/>
                  <a:ea typeface="+mj-ea"/>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BC447611-FC2D-B31E-0D59-0A5DE8716232}"/>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Quire Sans" panose="020B0502040400020003" pitchFamily="34" charset="0"/>
                <a:ea typeface="+mn-ea"/>
                <a:cs typeface="Quire Sans" panose="020B0502040400020003" pitchFamily="34" charset="0"/>
              </a:endParaRPr>
            </a:p>
          </p:txBody>
        </p:sp>
      </p:grpSp>
      <p:graphicFrame>
        <p:nvGraphicFramePr>
          <p:cNvPr id="150" name="Chart 149">
            <a:extLst>
              <a:ext uri="{FF2B5EF4-FFF2-40B4-BE49-F238E27FC236}">
                <a16:creationId xmlns:a16="http://schemas.microsoft.com/office/drawing/2014/main" id="{19C3A064-5782-DEDD-84BD-4B30F23B40FF}"/>
              </a:ext>
            </a:extLst>
          </p:cNvPr>
          <p:cNvGraphicFramePr>
            <a:graphicFrameLocks/>
          </p:cNvGraphicFramePr>
          <p:nvPr/>
        </p:nvGraphicFramePr>
        <p:xfrm>
          <a:off x="-244046" y="2323384"/>
          <a:ext cx="5069500" cy="2593406"/>
        </p:xfrm>
        <a:graphic>
          <a:graphicData uri="http://schemas.openxmlformats.org/drawingml/2006/chart">
            <c:chart xmlns:c="http://schemas.openxmlformats.org/drawingml/2006/chart" xmlns:r="http://schemas.openxmlformats.org/officeDocument/2006/relationships" r:id="rId3"/>
          </a:graphicData>
        </a:graphic>
      </p:graphicFrame>
      <p:grpSp>
        <p:nvGrpSpPr>
          <p:cNvPr id="151" name="Group 150">
            <a:extLst>
              <a:ext uri="{FF2B5EF4-FFF2-40B4-BE49-F238E27FC236}">
                <a16:creationId xmlns:a16="http://schemas.microsoft.com/office/drawing/2014/main" id="{C92080BA-968F-75D3-F926-B3C34C20F6F9}"/>
              </a:ext>
            </a:extLst>
          </p:cNvPr>
          <p:cNvGrpSpPr/>
          <p:nvPr/>
        </p:nvGrpSpPr>
        <p:grpSpPr>
          <a:xfrm>
            <a:off x="-2200" y="5138455"/>
            <a:ext cx="9144001" cy="913989"/>
            <a:chOff x="-1" y="5309113"/>
            <a:chExt cx="9144001" cy="913989"/>
          </a:xfrm>
        </p:grpSpPr>
        <p:sp>
          <p:nvSpPr>
            <p:cNvPr id="152" name="Content Placeholder 2">
              <a:extLst>
                <a:ext uri="{FF2B5EF4-FFF2-40B4-BE49-F238E27FC236}">
                  <a16:creationId xmlns:a16="http://schemas.microsoft.com/office/drawing/2014/main" id="{AB820B1C-2C59-4D2E-9D47-6715959550B4}"/>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Preventive refresh operations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need to be performed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more aggressively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153" name="Straight Connector 152">
              <a:extLst>
                <a:ext uri="{FF2B5EF4-FFF2-40B4-BE49-F238E27FC236}">
                  <a16:creationId xmlns:a16="http://schemas.microsoft.com/office/drawing/2014/main" id="{C9E40BA9-C165-82E2-A8E8-AFD463C995AE}"/>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4320ED6-DD44-5599-BC04-9BA87E39B193}"/>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60" name="Chart 159">
            <a:extLst>
              <a:ext uri="{FF2B5EF4-FFF2-40B4-BE49-F238E27FC236}">
                <a16:creationId xmlns:a16="http://schemas.microsoft.com/office/drawing/2014/main" id="{FA4F03AC-46FE-47E0-293B-B27CCEFCCB74}"/>
              </a:ext>
            </a:extLst>
          </p:cNvPr>
          <p:cNvGraphicFramePr/>
          <p:nvPr/>
        </p:nvGraphicFramePr>
        <p:xfrm>
          <a:off x="4825454" y="2147460"/>
          <a:ext cx="4238158" cy="2905185"/>
        </p:xfrm>
        <a:graphic>
          <a:graphicData uri="http://schemas.openxmlformats.org/drawingml/2006/chart">
            <c:chart xmlns:c="http://schemas.openxmlformats.org/drawingml/2006/chart" xmlns:r="http://schemas.openxmlformats.org/officeDocument/2006/relationships" r:id="rId4"/>
          </a:graphicData>
        </a:graphic>
      </p:graphicFrame>
      <p:grpSp>
        <p:nvGrpSpPr>
          <p:cNvPr id="161" name="Group 160">
            <a:extLst>
              <a:ext uri="{FF2B5EF4-FFF2-40B4-BE49-F238E27FC236}">
                <a16:creationId xmlns:a16="http://schemas.microsoft.com/office/drawing/2014/main" id="{2787ADEE-1318-7C32-C974-58A65702B17C}"/>
              </a:ext>
            </a:extLst>
          </p:cNvPr>
          <p:cNvGrpSpPr/>
          <p:nvPr/>
        </p:nvGrpSpPr>
        <p:grpSpPr>
          <a:xfrm>
            <a:off x="8497995" y="2242635"/>
            <a:ext cx="377648" cy="1661004"/>
            <a:chOff x="8497995" y="1960893"/>
            <a:chExt cx="377648" cy="1599686"/>
          </a:xfrm>
        </p:grpSpPr>
        <p:cxnSp>
          <p:nvCxnSpPr>
            <p:cNvPr id="162" name="Straight Arrow Connector 161">
              <a:extLst>
                <a:ext uri="{FF2B5EF4-FFF2-40B4-BE49-F238E27FC236}">
                  <a16:creationId xmlns:a16="http://schemas.microsoft.com/office/drawing/2014/main" id="{52C48B17-E982-BB9D-B143-80C424B662AE}"/>
                </a:ext>
              </a:extLst>
            </p:cNvPr>
            <p:cNvCxnSpPr>
              <a:cxnSpLocks/>
            </p:cNvCxnSpPr>
            <p:nvPr/>
          </p:nvCxnSpPr>
          <p:spPr>
            <a:xfrm>
              <a:off x="8875643" y="2038662"/>
              <a:ext cx="0" cy="15219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595A0754-2C27-86E5-C033-DF75E8EC0FD3}"/>
                </a:ext>
              </a:extLst>
            </p:cNvPr>
            <p:cNvSpPr txBox="1"/>
            <p:nvPr/>
          </p:nvSpPr>
          <p:spPr>
            <a:xfrm rot="16200000">
              <a:off x="7917528" y="2541360"/>
              <a:ext cx="14994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96% Slowdown</a:t>
              </a:r>
            </a:p>
          </p:txBody>
        </p:sp>
      </p:grpSp>
      <p:grpSp>
        <p:nvGrpSpPr>
          <p:cNvPr id="4" name="Group 3">
            <a:extLst>
              <a:ext uri="{FF2B5EF4-FFF2-40B4-BE49-F238E27FC236}">
                <a16:creationId xmlns:a16="http://schemas.microsoft.com/office/drawing/2014/main" id="{448B7FB5-D3FA-4236-C753-161DE4BA27D6}"/>
              </a:ext>
            </a:extLst>
          </p:cNvPr>
          <p:cNvGrpSpPr/>
          <p:nvPr/>
        </p:nvGrpSpPr>
        <p:grpSpPr>
          <a:xfrm>
            <a:off x="0" y="1128661"/>
            <a:ext cx="9144001" cy="913989"/>
            <a:chOff x="-1" y="5309113"/>
            <a:chExt cx="9144001" cy="913989"/>
          </a:xfrm>
          <a:solidFill>
            <a:schemeClr val="accent2">
              <a:lumMod val="20000"/>
              <a:lumOff val="80000"/>
            </a:schemeClr>
          </a:solidFill>
        </p:grpSpPr>
        <p:sp>
          <p:nvSpPr>
            <p:cNvPr id="5" name="Content Placeholder 2">
              <a:extLst>
                <a:ext uri="{FF2B5EF4-FFF2-40B4-BE49-F238E27FC236}">
                  <a16:creationId xmlns:a16="http://schemas.microsoft.com/office/drawing/2014/main" id="{C321FE26-1B90-E790-B678-D83C8AA69668}"/>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prstClr val="black"/>
                </a:buClr>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RowHammer vulnerability worsens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DRAM</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chip density increases</a:t>
              </a:r>
            </a:p>
          </p:txBody>
        </p:sp>
        <p:cxnSp>
          <p:nvCxnSpPr>
            <p:cNvPr id="6" name="Straight Connector 5">
              <a:extLst>
                <a:ext uri="{FF2B5EF4-FFF2-40B4-BE49-F238E27FC236}">
                  <a16:creationId xmlns:a16="http://schemas.microsoft.com/office/drawing/2014/main" id="{0E0BC1FF-A9CE-0D7D-EDD7-A0779C3AA7E3}"/>
                </a:ext>
              </a:extLst>
            </p:cNvPr>
            <p:cNvCxnSpPr/>
            <p:nvPr/>
          </p:nvCxnSpPr>
          <p:spPr>
            <a:xfrm>
              <a:off x="0" y="5309113"/>
              <a:ext cx="9144000" cy="0"/>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CA63E1-ACEA-59F4-6629-4855EAF735AC}"/>
                </a:ext>
              </a:extLst>
            </p:cNvPr>
            <p:cNvCxnSpPr/>
            <p:nvPr/>
          </p:nvCxnSpPr>
          <p:spPr>
            <a:xfrm>
              <a:off x="-1" y="6223102"/>
              <a:ext cx="9144000" cy="0"/>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308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
                                            <p:graphicEl>
                                              <a:chart seriesIdx="-3" categoryIdx="-3" bldStep="gridLegen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0">
                                            <p:graphicEl>
                                              <a:chart seriesIdx="0" categoryIdx="-4" bldStep="series"/>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0" grpId="0">
        <p:bldAsOne/>
      </p:bldGraphic>
      <p:bldGraphic spid="160" grpId="0" uiExpand="1">
        <p:bldSub>
          <a:bldChart bld="series"/>
        </p:bldSub>
      </p:bldGraphic>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39012C0-94E7-91F7-A714-4F6C384ABFB8}"/>
              </a:ext>
            </a:extLst>
          </p:cNvPr>
          <p:cNvGrpSpPr/>
          <p:nvPr/>
        </p:nvGrpSpPr>
        <p:grpSpPr>
          <a:xfrm>
            <a:off x="1859009" y="3415840"/>
            <a:ext cx="3810269" cy="2684822"/>
            <a:chOff x="1859009" y="3415840"/>
            <a:chExt cx="3810269" cy="2684822"/>
          </a:xfrm>
        </p:grpSpPr>
        <p:grpSp>
          <p:nvGrpSpPr>
            <p:cNvPr id="29" name="Group 28">
              <a:extLst>
                <a:ext uri="{FF2B5EF4-FFF2-40B4-BE49-F238E27FC236}">
                  <a16:creationId xmlns:a16="http://schemas.microsoft.com/office/drawing/2014/main" id="{FB210E07-046C-A523-626C-4E0FCAB3BA78}"/>
                </a:ext>
              </a:extLst>
            </p:cNvPr>
            <p:cNvGrpSpPr/>
            <p:nvPr/>
          </p:nvGrpSpPr>
          <p:grpSpPr>
            <a:xfrm>
              <a:off x="1899136" y="3495795"/>
              <a:ext cx="3770142" cy="2604867"/>
              <a:chOff x="1899136" y="3495795"/>
              <a:chExt cx="3770142" cy="2604867"/>
            </a:xfrm>
          </p:grpSpPr>
          <p:sp>
            <p:nvSpPr>
              <p:cNvPr id="14" name="Rectangle 13">
                <a:extLst>
                  <a:ext uri="{FF2B5EF4-FFF2-40B4-BE49-F238E27FC236}">
                    <a16:creationId xmlns:a16="http://schemas.microsoft.com/office/drawing/2014/main" id="{D68C5B49-72EF-0CD0-77E2-F98BCEA62E77}"/>
                  </a:ext>
                </a:extLst>
              </p:cNvPr>
              <p:cNvSpPr/>
              <p:nvPr/>
            </p:nvSpPr>
            <p:spPr>
              <a:xfrm>
                <a:off x="1899136" y="3495795"/>
                <a:ext cx="3770142" cy="1200443"/>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BADAA15-B3BB-E833-0BB5-2754730ACA0A}"/>
                  </a:ext>
                </a:extLst>
              </p:cNvPr>
              <p:cNvSpPr/>
              <p:nvPr/>
            </p:nvSpPr>
            <p:spPr>
              <a:xfrm>
                <a:off x="1899136" y="4900219"/>
                <a:ext cx="3770142" cy="1200443"/>
              </a:xfrm>
              <a:prstGeom prst="rect">
                <a:avLst/>
              </a:prstGeom>
              <a:solidFill>
                <a:schemeClr val="accent4">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D3A7059D-9545-5AA9-0750-08880016F766}"/>
                </a:ext>
              </a:extLst>
            </p:cNvPr>
            <p:cNvGrpSpPr/>
            <p:nvPr/>
          </p:nvGrpSpPr>
          <p:grpSpPr>
            <a:xfrm>
              <a:off x="1859009" y="3415840"/>
              <a:ext cx="1617751" cy="1876356"/>
              <a:chOff x="1859009" y="3415840"/>
              <a:chExt cx="1617751" cy="1876356"/>
            </a:xfrm>
          </p:grpSpPr>
          <p:sp>
            <p:nvSpPr>
              <p:cNvPr id="16" name="TextBox 15">
                <a:extLst>
                  <a:ext uri="{FF2B5EF4-FFF2-40B4-BE49-F238E27FC236}">
                    <a16:creationId xmlns:a16="http://schemas.microsoft.com/office/drawing/2014/main" id="{73B013A6-69BE-B924-239D-D3E60C62D6A9}"/>
                  </a:ext>
                </a:extLst>
              </p:cNvPr>
              <p:cNvSpPr txBox="1"/>
              <p:nvPr/>
            </p:nvSpPr>
            <p:spPr>
              <a:xfrm>
                <a:off x="1859009" y="3415840"/>
                <a:ext cx="16177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Subarray X</a:t>
                </a:r>
              </a:p>
            </p:txBody>
          </p:sp>
          <p:sp>
            <p:nvSpPr>
              <p:cNvPr id="17" name="TextBox 16">
                <a:extLst>
                  <a:ext uri="{FF2B5EF4-FFF2-40B4-BE49-F238E27FC236}">
                    <a16:creationId xmlns:a16="http://schemas.microsoft.com/office/drawing/2014/main" id="{B5BF9F1A-A229-BF0E-02E5-701A5F5AEC43}"/>
                  </a:ext>
                </a:extLst>
              </p:cNvPr>
              <p:cNvSpPr txBox="1"/>
              <p:nvPr/>
            </p:nvSpPr>
            <p:spPr>
              <a:xfrm>
                <a:off x="1859009" y="4830531"/>
                <a:ext cx="16176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Subarray Y</a:t>
                </a:r>
              </a:p>
            </p:txBody>
          </p:sp>
        </p:grpSp>
      </p:grpSp>
      <p:sp>
        <p:nvSpPr>
          <p:cNvPr id="2" name="Title 1">
            <a:extLst>
              <a:ext uri="{FF2B5EF4-FFF2-40B4-BE49-F238E27FC236}">
                <a16:creationId xmlns:a16="http://schemas.microsoft.com/office/drawing/2014/main" id="{75F7A590-0ED8-887C-6A4F-594761456007}"/>
              </a:ext>
            </a:extLst>
          </p:cNvPr>
          <p:cNvSpPr>
            <a:spLocks noGrp="1"/>
          </p:cNvSpPr>
          <p:nvPr>
            <p:ph type="title"/>
          </p:nvPr>
        </p:nvSpPr>
        <p:spPr/>
        <p:txBody>
          <a:bodyPr/>
          <a:lstStyle/>
          <a:p>
            <a:r>
              <a:rPr lang="en-US" dirty="0"/>
              <a:t>HiRA: Hidden Row Activation – Key Insight</a:t>
            </a:r>
          </a:p>
        </p:txBody>
      </p:sp>
      <p:grpSp>
        <p:nvGrpSpPr>
          <p:cNvPr id="4" name="Group 3">
            <a:extLst>
              <a:ext uri="{FF2B5EF4-FFF2-40B4-BE49-F238E27FC236}">
                <a16:creationId xmlns:a16="http://schemas.microsoft.com/office/drawing/2014/main" id="{997BC2FD-D40B-1C1F-E1AD-155D63DD207A}"/>
              </a:ext>
            </a:extLst>
          </p:cNvPr>
          <p:cNvGrpSpPr/>
          <p:nvPr/>
        </p:nvGrpSpPr>
        <p:grpSpPr>
          <a:xfrm>
            <a:off x="0" y="994600"/>
            <a:ext cx="9144001" cy="2082952"/>
            <a:chOff x="-1" y="5309113"/>
            <a:chExt cx="9144001" cy="913989"/>
          </a:xfrm>
        </p:grpSpPr>
        <p:sp>
          <p:nvSpPr>
            <p:cNvPr id="5" name="Content Placeholder 2">
              <a:extLst>
                <a:ext uri="{FF2B5EF4-FFF2-40B4-BE49-F238E27FC236}">
                  <a16:creationId xmlns:a16="http://schemas.microsoft.com/office/drawing/2014/main" id="{A565BECA-184F-3219-8183-F3FCD581235C}"/>
                </a:ext>
              </a:extLst>
            </p:cNvPr>
            <p:cNvSpPr txBox="1">
              <a:spLocks/>
            </p:cNvSpPr>
            <p:nvPr/>
          </p:nvSpPr>
          <p:spPr>
            <a:xfrm>
              <a:off x="-1" y="5309113"/>
              <a:ext cx="9144001" cy="913989"/>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Activating two rows in </a:t>
              </a:r>
              <a:r>
                <a:rPr kumimoji="0" lang="en-US" sz="2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quick succession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are in </a:t>
              </a: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different subarrays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a:t>
              </a:r>
              <a:r>
                <a:rPr kumimoji="0" lang="en-US" sz="28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 same bank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a:t>
              </a:r>
              <a:r>
                <a:rPr kumimoji="0" lang="en-US" sz="2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 one row</a:t>
              </a:r>
              <a:r>
                <a:rPr kumimoji="0" lang="en-US" sz="2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concurrently with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activating the other row</a:t>
              </a:r>
              <a:endParaRPr kumimoji="0" lang="en-US" sz="2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endParaRPr>
            </a:p>
          </p:txBody>
        </p:sp>
        <p:cxnSp>
          <p:nvCxnSpPr>
            <p:cNvPr id="6" name="Straight Connector 5">
              <a:extLst>
                <a:ext uri="{FF2B5EF4-FFF2-40B4-BE49-F238E27FC236}">
                  <a16:creationId xmlns:a16="http://schemas.microsoft.com/office/drawing/2014/main" id="{14D94C20-47AF-5FE5-81D0-D1082C42488A}"/>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98202D2-7499-0BE4-4A49-728D778C3958}"/>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62C8FD6E-492A-479A-6699-B0830ADD92C0}"/>
              </a:ext>
            </a:extLst>
          </p:cNvPr>
          <p:cNvSpPr/>
          <p:nvPr/>
        </p:nvSpPr>
        <p:spPr>
          <a:xfrm>
            <a:off x="2616588" y="3892037"/>
            <a:ext cx="2560320" cy="407963"/>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a:t>
            </a:r>
          </a:p>
        </p:txBody>
      </p:sp>
      <p:sp>
        <p:nvSpPr>
          <p:cNvPr id="12" name="Rectangle 11">
            <a:extLst>
              <a:ext uri="{FF2B5EF4-FFF2-40B4-BE49-F238E27FC236}">
                <a16:creationId xmlns:a16="http://schemas.microsoft.com/office/drawing/2014/main" id="{CB38592A-AD36-4C2A-7BA6-E7903AFB8E07}"/>
              </a:ext>
            </a:extLst>
          </p:cNvPr>
          <p:cNvSpPr/>
          <p:nvPr/>
        </p:nvSpPr>
        <p:spPr>
          <a:xfrm>
            <a:off x="2616588" y="5296461"/>
            <a:ext cx="2560320" cy="407963"/>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B</a:t>
            </a:r>
          </a:p>
        </p:txBody>
      </p:sp>
      <p:sp>
        <p:nvSpPr>
          <p:cNvPr id="18" name="Rectangle 17">
            <a:extLst>
              <a:ext uri="{FF2B5EF4-FFF2-40B4-BE49-F238E27FC236}">
                <a16:creationId xmlns:a16="http://schemas.microsoft.com/office/drawing/2014/main" id="{5F953E87-AE09-80F2-1C1F-75429F69B1E1}"/>
              </a:ext>
            </a:extLst>
          </p:cNvPr>
          <p:cNvSpPr/>
          <p:nvPr/>
        </p:nvSpPr>
        <p:spPr>
          <a:xfrm>
            <a:off x="1730324" y="3415840"/>
            <a:ext cx="4065563" cy="28864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AE337AA1-CF02-F4D1-521C-80211FD41EAE}"/>
              </a:ext>
            </a:extLst>
          </p:cNvPr>
          <p:cNvSpPr txBox="1"/>
          <p:nvPr/>
        </p:nvSpPr>
        <p:spPr>
          <a:xfrm>
            <a:off x="5964699" y="3865183"/>
            <a:ext cx="2319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Refreshes RowA</a:t>
            </a:r>
          </a:p>
        </p:txBody>
      </p:sp>
      <p:sp>
        <p:nvSpPr>
          <p:cNvPr id="22" name="TextBox 21">
            <a:extLst>
              <a:ext uri="{FF2B5EF4-FFF2-40B4-BE49-F238E27FC236}">
                <a16:creationId xmlns:a16="http://schemas.microsoft.com/office/drawing/2014/main" id="{3752F6B2-0AD0-0FF9-28A3-3C225098B8FE}"/>
              </a:ext>
            </a:extLst>
          </p:cNvPr>
          <p:cNvSpPr txBox="1"/>
          <p:nvPr/>
        </p:nvSpPr>
        <p:spPr>
          <a:xfrm>
            <a:off x="5964699" y="4567395"/>
            <a:ext cx="25362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concurrently with</a:t>
            </a:r>
          </a:p>
        </p:txBody>
      </p:sp>
      <p:sp>
        <p:nvSpPr>
          <p:cNvPr id="23" name="TextBox 22">
            <a:extLst>
              <a:ext uri="{FF2B5EF4-FFF2-40B4-BE49-F238E27FC236}">
                <a16:creationId xmlns:a16="http://schemas.microsoft.com/office/drawing/2014/main" id="{0C48902D-8035-0884-BD91-AD9CB2E657C6}"/>
              </a:ext>
            </a:extLst>
          </p:cNvPr>
          <p:cNvSpPr txBox="1"/>
          <p:nvPr/>
        </p:nvSpPr>
        <p:spPr>
          <a:xfrm>
            <a:off x="5964699" y="5269607"/>
            <a:ext cx="23471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Activating RowB</a:t>
            </a:r>
          </a:p>
        </p:txBody>
      </p:sp>
      <p:grpSp>
        <p:nvGrpSpPr>
          <p:cNvPr id="27" name="Group 26">
            <a:extLst>
              <a:ext uri="{FF2B5EF4-FFF2-40B4-BE49-F238E27FC236}">
                <a16:creationId xmlns:a16="http://schemas.microsoft.com/office/drawing/2014/main" id="{922D7F10-C482-E00C-B8F8-58EBDF43A412}"/>
              </a:ext>
            </a:extLst>
          </p:cNvPr>
          <p:cNvGrpSpPr/>
          <p:nvPr/>
        </p:nvGrpSpPr>
        <p:grpSpPr>
          <a:xfrm>
            <a:off x="867210" y="3857668"/>
            <a:ext cx="1749378" cy="461665"/>
            <a:chOff x="867210" y="3857668"/>
            <a:chExt cx="1749378" cy="461665"/>
          </a:xfrm>
        </p:grpSpPr>
        <p:cxnSp>
          <p:nvCxnSpPr>
            <p:cNvPr id="11" name="Straight Arrow Connector 10">
              <a:extLst>
                <a:ext uri="{FF2B5EF4-FFF2-40B4-BE49-F238E27FC236}">
                  <a16:creationId xmlns:a16="http://schemas.microsoft.com/office/drawing/2014/main" id="{9C1D2CF4-9CC0-7E85-6693-72F9805A9C1E}"/>
                </a:ext>
              </a:extLst>
            </p:cNvPr>
            <p:cNvCxnSpPr>
              <a:endCxn id="8" idx="1"/>
            </p:cNvCxnSpPr>
            <p:nvPr/>
          </p:nvCxnSpPr>
          <p:spPr>
            <a:xfrm>
              <a:off x="1629651" y="4096018"/>
              <a:ext cx="98693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CC3BEC0-09C4-E159-BEA3-10955B14F35F}"/>
                </a:ext>
              </a:extLst>
            </p:cNvPr>
            <p:cNvSpPr txBox="1"/>
            <p:nvPr/>
          </p:nvSpPr>
          <p:spPr>
            <a:xfrm>
              <a:off x="867210" y="3857668"/>
              <a:ext cx="7279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p:txBody>
        </p:sp>
      </p:grpSp>
      <p:grpSp>
        <p:nvGrpSpPr>
          <p:cNvPr id="28" name="Group 27">
            <a:extLst>
              <a:ext uri="{FF2B5EF4-FFF2-40B4-BE49-F238E27FC236}">
                <a16:creationId xmlns:a16="http://schemas.microsoft.com/office/drawing/2014/main" id="{E98CFFFA-C93F-487F-C8F8-8F0524D50DF3}"/>
              </a:ext>
            </a:extLst>
          </p:cNvPr>
          <p:cNvGrpSpPr/>
          <p:nvPr/>
        </p:nvGrpSpPr>
        <p:grpSpPr>
          <a:xfrm>
            <a:off x="867210" y="5242759"/>
            <a:ext cx="1749378" cy="461665"/>
            <a:chOff x="867210" y="5242759"/>
            <a:chExt cx="1749378" cy="461665"/>
          </a:xfrm>
        </p:grpSpPr>
        <p:cxnSp>
          <p:nvCxnSpPr>
            <p:cNvPr id="13" name="Straight Arrow Connector 12">
              <a:extLst>
                <a:ext uri="{FF2B5EF4-FFF2-40B4-BE49-F238E27FC236}">
                  <a16:creationId xmlns:a16="http://schemas.microsoft.com/office/drawing/2014/main" id="{965087FA-8FB9-1C50-AFF4-E245E8E98733}"/>
                </a:ext>
              </a:extLst>
            </p:cNvPr>
            <p:cNvCxnSpPr>
              <a:endCxn id="12" idx="1"/>
            </p:cNvCxnSpPr>
            <p:nvPr/>
          </p:nvCxnSpPr>
          <p:spPr>
            <a:xfrm>
              <a:off x="1629651" y="5500442"/>
              <a:ext cx="98693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A43473-B2D6-DB5B-9A48-B199E94D1CFC}"/>
                </a:ext>
              </a:extLst>
            </p:cNvPr>
            <p:cNvSpPr txBox="1"/>
            <p:nvPr/>
          </p:nvSpPr>
          <p:spPr>
            <a:xfrm>
              <a:off x="867210" y="5242759"/>
              <a:ext cx="7279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p:txBody>
        </p:sp>
      </p:grpSp>
      <p:sp>
        <p:nvSpPr>
          <p:cNvPr id="26" name="TextBox 25">
            <a:extLst>
              <a:ext uri="{FF2B5EF4-FFF2-40B4-BE49-F238E27FC236}">
                <a16:creationId xmlns:a16="http://schemas.microsoft.com/office/drawing/2014/main" id="{A42A919D-2CB2-F724-3098-6DC6DE7DE8FB}"/>
              </a:ext>
            </a:extLst>
          </p:cNvPr>
          <p:cNvSpPr txBox="1"/>
          <p:nvPr/>
        </p:nvSpPr>
        <p:spPr>
          <a:xfrm>
            <a:off x="2882094" y="6236901"/>
            <a:ext cx="176202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Bank</a:t>
            </a:r>
          </a:p>
        </p:txBody>
      </p:sp>
    </p:spTree>
    <p:extLst>
      <p:ext uri="{BB962C8B-B14F-4D97-AF65-F5344CB8AC3E}">
        <p14:creationId xmlns:p14="http://schemas.microsoft.com/office/powerpoint/2010/main" val="54112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7660A-4C08-1F2E-F4F9-C67B17F3DDF9}"/>
              </a:ext>
            </a:extLst>
          </p:cNvPr>
          <p:cNvSpPr>
            <a:spLocks noGrp="1"/>
          </p:cNvSpPr>
          <p:nvPr>
            <p:ph idx="1"/>
          </p:nvPr>
        </p:nvSpPr>
        <p:spPr/>
        <p:txBody>
          <a:bodyPr/>
          <a:lstStyle/>
          <a:p>
            <a:pPr marL="0" indent="0">
              <a:spcAft>
                <a:spcPts val="1200"/>
              </a:spcAft>
              <a:buNone/>
            </a:pPr>
            <a:r>
              <a:rPr lang="en-US" sz="2800" b="1" dirty="0">
                <a:solidFill>
                  <a:srgbClr val="7030A0"/>
                </a:solidFill>
              </a:rPr>
              <a:t>Refresh RowA</a:t>
            </a:r>
            <a:r>
              <a:rPr lang="en-US" sz="2800" b="1" dirty="0"/>
              <a:t> </a:t>
            </a:r>
            <a:r>
              <a:rPr lang="en-US" sz="2800" dirty="0"/>
              <a:t>concurrently with </a:t>
            </a:r>
            <a:r>
              <a:rPr lang="en-US" sz="2800" b="1" dirty="0">
                <a:solidFill>
                  <a:schemeClr val="accent2">
                    <a:lumMod val="75000"/>
                  </a:schemeClr>
                </a:solidFill>
              </a:rPr>
              <a:t>Activating RowB</a:t>
            </a:r>
          </a:p>
        </p:txBody>
      </p:sp>
      <p:grpSp>
        <p:nvGrpSpPr>
          <p:cNvPr id="75" name="HiRA">
            <a:extLst>
              <a:ext uri="{FF2B5EF4-FFF2-40B4-BE49-F238E27FC236}">
                <a16:creationId xmlns:a16="http://schemas.microsoft.com/office/drawing/2014/main" id="{710817C1-F7EE-83D0-E4DD-BE14747DEF1F}"/>
              </a:ext>
            </a:extLst>
          </p:cNvPr>
          <p:cNvGrpSpPr/>
          <p:nvPr/>
        </p:nvGrpSpPr>
        <p:grpSpPr>
          <a:xfrm>
            <a:off x="1254937" y="3495361"/>
            <a:ext cx="1480157" cy="1542466"/>
            <a:chOff x="950137" y="4384361"/>
            <a:chExt cx="1480157" cy="1542466"/>
          </a:xfrm>
        </p:grpSpPr>
        <p:sp>
          <p:nvSpPr>
            <p:cNvPr id="59" name="Rounded Rectangle 58">
              <a:extLst>
                <a:ext uri="{FF2B5EF4-FFF2-40B4-BE49-F238E27FC236}">
                  <a16:creationId xmlns:a16="http://schemas.microsoft.com/office/drawing/2014/main" id="{F270CD19-D925-4AB3-F5DA-8B7EF303E802}"/>
                </a:ext>
              </a:extLst>
            </p:cNvPr>
            <p:cNvSpPr/>
            <p:nvPr/>
          </p:nvSpPr>
          <p:spPr>
            <a:xfrm>
              <a:off x="960120" y="4766558"/>
              <a:ext cx="1460192" cy="1160269"/>
            </a:xfrm>
            <a:prstGeom prst="roundRect">
              <a:avLst>
                <a:gd name="adj" fmla="val 7243"/>
              </a:avLst>
            </a:prstGeom>
            <a:solidFill>
              <a:schemeClr val="accent5">
                <a:lumMod val="20000"/>
                <a:lumOff val="80000"/>
              </a:schemeClr>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E8434AAD-BB57-3709-8814-38616E352C01}"/>
                </a:ext>
              </a:extLst>
            </p:cNvPr>
            <p:cNvSpPr txBox="1"/>
            <p:nvPr/>
          </p:nvSpPr>
          <p:spPr>
            <a:xfrm>
              <a:off x="950137" y="4384361"/>
              <a:ext cx="148015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HiRA</a:t>
              </a:r>
            </a:p>
          </p:txBody>
        </p:sp>
      </p:grpSp>
      <p:grpSp>
        <p:nvGrpSpPr>
          <p:cNvPr id="70" name="Timesavedforacc">
            <a:extLst>
              <a:ext uri="{FF2B5EF4-FFF2-40B4-BE49-F238E27FC236}">
                <a16:creationId xmlns:a16="http://schemas.microsoft.com/office/drawing/2014/main" id="{592ED8D5-00C3-BE96-7803-DCF71F37D2BD}"/>
              </a:ext>
            </a:extLst>
          </p:cNvPr>
          <p:cNvGrpSpPr/>
          <p:nvPr/>
        </p:nvGrpSpPr>
        <p:grpSpPr>
          <a:xfrm>
            <a:off x="3985149" y="2679790"/>
            <a:ext cx="3554580" cy="3281369"/>
            <a:chOff x="3680349" y="4025990"/>
            <a:chExt cx="3554580" cy="3281369"/>
          </a:xfrm>
        </p:grpSpPr>
        <p:cxnSp>
          <p:nvCxnSpPr>
            <p:cNvPr id="54" name="Straight Connector 53">
              <a:extLst>
                <a:ext uri="{FF2B5EF4-FFF2-40B4-BE49-F238E27FC236}">
                  <a16:creationId xmlns:a16="http://schemas.microsoft.com/office/drawing/2014/main" id="{F30CE877-960A-C781-59CD-EF0D9F38F43D}"/>
                </a:ext>
              </a:extLst>
            </p:cNvPr>
            <p:cNvCxnSpPr>
              <a:cxnSpLocks/>
              <a:stCxn id="45" idx="2"/>
            </p:cNvCxnSpPr>
            <p:nvPr/>
          </p:nvCxnSpPr>
          <p:spPr>
            <a:xfrm flipH="1">
              <a:off x="3683601" y="6147936"/>
              <a:ext cx="0" cy="236091"/>
            </a:xfrm>
            <a:prstGeom prst="line">
              <a:avLst/>
            </a:prstGeom>
            <a:ln w="571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000521-30A1-83D1-0FE5-9CC1C4750FD1}"/>
                </a:ext>
              </a:extLst>
            </p:cNvPr>
            <p:cNvCxnSpPr>
              <a:cxnSpLocks/>
            </p:cNvCxnSpPr>
            <p:nvPr/>
          </p:nvCxnSpPr>
          <p:spPr>
            <a:xfrm>
              <a:off x="7234929" y="4025990"/>
              <a:ext cx="0" cy="2327262"/>
            </a:xfrm>
            <a:prstGeom prst="line">
              <a:avLst/>
            </a:prstGeom>
            <a:ln w="571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098B3F-0A73-88CA-6AE3-AE02C91C6951}"/>
                </a:ext>
              </a:extLst>
            </p:cNvPr>
            <p:cNvCxnSpPr>
              <a:cxnSpLocks/>
            </p:cNvCxnSpPr>
            <p:nvPr/>
          </p:nvCxnSpPr>
          <p:spPr>
            <a:xfrm flipH="1">
              <a:off x="3680349" y="6292091"/>
              <a:ext cx="3554580"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A889252-ABBD-E82F-F1D0-4922158B9CAA}"/>
                </a:ext>
              </a:extLst>
            </p:cNvPr>
            <p:cNvSpPr txBox="1"/>
            <p:nvPr/>
          </p:nvSpPr>
          <p:spPr>
            <a:xfrm>
              <a:off x="3745628" y="6353252"/>
              <a:ext cx="348929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Saved time</a:t>
              </a:r>
              <a:b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using HiRA</a:t>
              </a:r>
            </a:p>
          </p:txBody>
        </p:sp>
      </p:grpSp>
      <p:sp>
        <p:nvSpPr>
          <p:cNvPr id="2" name="Title 1">
            <a:extLst>
              <a:ext uri="{FF2B5EF4-FFF2-40B4-BE49-F238E27FC236}">
                <a16:creationId xmlns:a16="http://schemas.microsoft.com/office/drawing/2014/main" id="{9E7FA133-C37F-C7B3-2094-BE1A25881ADA}"/>
              </a:ext>
            </a:extLst>
          </p:cNvPr>
          <p:cNvSpPr>
            <a:spLocks noGrp="1"/>
          </p:cNvSpPr>
          <p:nvPr>
            <p:ph type="title"/>
          </p:nvPr>
        </p:nvSpPr>
        <p:spPr/>
        <p:txBody>
          <a:bodyPr/>
          <a:lstStyle/>
          <a:p>
            <a:r>
              <a:rPr lang="en-US" dirty="0"/>
              <a:t>HiRA: Hidden Row Activation</a:t>
            </a:r>
          </a:p>
        </p:txBody>
      </p:sp>
      <p:grpSp>
        <p:nvGrpSpPr>
          <p:cNvPr id="61" name="ACTRowA1">
            <a:extLst>
              <a:ext uri="{FF2B5EF4-FFF2-40B4-BE49-F238E27FC236}">
                <a16:creationId xmlns:a16="http://schemas.microsoft.com/office/drawing/2014/main" id="{366B5D94-494E-644E-3436-C0365F1E88F4}"/>
              </a:ext>
            </a:extLst>
          </p:cNvPr>
          <p:cNvGrpSpPr/>
          <p:nvPr/>
        </p:nvGrpSpPr>
        <p:grpSpPr>
          <a:xfrm>
            <a:off x="1184626" y="2133070"/>
            <a:ext cx="794385" cy="847785"/>
            <a:chOff x="879826" y="3479270"/>
            <a:chExt cx="794385" cy="847785"/>
          </a:xfrm>
        </p:grpSpPr>
        <p:sp>
          <p:nvSpPr>
            <p:cNvPr id="6" name="TextBox 5">
              <a:extLst>
                <a:ext uri="{FF2B5EF4-FFF2-40B4-BE49-F238E27FC236}">
                  <a16:creationId xmlns:a16="http://schemas.microsoft.com/office/drawing/2014/main" id="{6CE0581F-4348-00A1-2467-411822BEBD80}"/>
                </a:ext>
              </a:extLst>
            </p:cNvPr>
            <p:cNvSpPr txBox="1"/>
            <p:nvPr/>
          </p:nvSpPr>
          <p:spPr>
            <a:xfrm>
              <a:off x="879826" y="3680724"/>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p>
          </p:txBody>
        </p:sp>
        <p:cxnSp>
          <p:nvCxnSpPr>
            <p:cNvPr id="10" name="Straight Connector 9">
              <a:extLst>
                <a:ext uri="{FF2B5EF4-FFF2-40B4-BE49-F238E27FC236}">
                  <a16:creationId xmlns:a16="http://schemas.microsoft.com/office/drawing/2014/main" id="{D1A7B658-27D5-85F9-0A60-7B54D4026D20}"/>
                </a:ext>
              </a:extLst>
            </p:cNvPr>
            <p:cNvCxnSpPr/>
            <p:nvPr/>
          </p:nvCxnSpPr>
          <p:spPr>
            <a:xfrm>
              <a:off x="1288339"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2" name="PRE1-2">
            <a:extLst>
              <a:ext uri="{FF2B5EF4-FFF2-40B4-BE49-F238E27FC236}">
                <a16:creationId xmlns:a16="http://schemas.microsoft.com/office/drawing/2014/main" id="{B01AFDC9-96A7-D715-8B60-770053313511}"/>
              </a:ext>
            </a:extLst>
          </p:cNvPr>
          <p:cNvGrpSpPr/>
          <p:nvPr/>
        </p:nvGrpSpPr>
        <p:grpSpPr>
          <a:xfrm>
            <a:off x="3942933" y="2140385"/>
            <a:ext cx="591829" cy="579643"/>
            <a:chOff x="3333330" y="3486585"/>
            <a:chExt cx="591829" cy="579643"/>
          </a:xfrm>
        </p:grpSpPr>
        <p:sp>
          <p:nvSpPr>
            <p:cNvPr id="7" name="TextBox 6">
              <a:extLst>
                <a:ext uri="{FF2B5EF4-FFF2-40B4-BE49-F238E27FC236}">
                  <a16:creationId xmlns:a16="http://schemas.microsoft.com/office/drawing/2014/main" id="{2471D62C-7109-8928-09AC-778314318026}"/>
                </a:ext>
              </a:extLst>
            </p:cNvPr>
            <p:cNvSpPr txBox="1"/>
            <p:nvPr/>
          </p:nvSpPr>
          <p:spPr>
            <a:xfrm>
              <a:off x="3333330" y="369689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1" name="Straight Connector 10">
              <a:extLst>
                <a:ext uri="{FF2B5EF4-FFF2-40B4-BE49-F238E27FC236}">
                  <a16:creationId xmlns:a16="http://schemas.microsoft.com/office/drawing/2014/main" id="{D1CE7C88-C36C-5198-43E3-4FDF66D45B27}"/>
                </a:ext>
              </a:extLst>
            </p:cNvPr>
            <p:cNvCxnSpPr/>
            <p:nvPr/>
          </p:nvCxnSpPr>
          <p:spPr>
            <a:xfrm>
              <a:off x="3589722" y="3486585"/>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3" name="ACTRowB1">
            <a:extLst>
              <a:ext uri="{FF2B5EF4-FFF2-40B4-BE49-F238E27FC236}">
                <a16:creationId xmlns:a16="http://schemas.microsoft.com/office/drawing/2014/main" id="{43785EAE-BFC5-81A2-69EB-B49A118665B5}"/>
              </a:ext>
            </a:extLst>
          </p:cNvPr>
          <p:cNvGrpSpPr/>
          <p:nvPr/>
        </p:nvGrpSpPr>
        <p:grpSpPr>
          <a:xfrm>
            <a:off x="5526044" y="2133070"/>
            <a:ext cx="794385" cy="853046"/>
            <a:chOff x="4510144" y="3479270"/>
            <a:chExt cx="794385" cy="853046"/>
          </a:xfrm>
        </p:grpSpPr>
        <p:sp>
          <p:nvSpPr>
            <p:cNvPr id="8" name="TextBox 7">
              <a:extLst>
                <a:ext uri="{FF2B5EF4-FFF2-40B4-BE49-F238E27FC236}">
                  <a16:creationId xmlns:a16="http://schemas.microsoft.com/office/drawing/2014/main" id="{0A3D95EC-5EDE-5162-89F2-D5E02D6D71A8}"/>
                </a:ext>
              </a:extLst>
            </p:cNvPr>
            <p:cNvSpPr txBox="1"/>
            <p:nvPr/>
          </p:nvSpPr>
          <p:spPr>
            <a:xfrm>
              <a:off x="4510144" y="3685985"/>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p>
          </p:txBody>
        </p:sp>
        <p:cxnSp>
          <p:nvCxnSpPr>
            <p:cNvPr id="12" name="Straight Connector 11">
              <a:extLst>
                <a:ext uri="{FF2B5EF4-FFF2-40B4-BE49-F238E27FC236}">
                  <a16:creationId xmlns:a16="http://schemas.microsoft.com/office/drawing/2014/main" id="{69DC1F10-28A9-8D77-D8A1-560C027128AB}"/>
                </a:ext>
              </a:extLst>
            </p:cNvPr>
            <p:cNvCxnSpPr/>
            <p:nvPr/>
          </p:nvCxnSpPr>
          <p:spPr>
            <a:xfrm>
              <a:off x="4935065"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6" name="PRE1-2" hidden="1">
            <a:extLst>
              <a:ext uri="{FF2B5EF4-FFF2-40B4-BE49-F238E27FC236}">
                <a16:creationId xmlns:a16="http://schemas.microsoft.com/office/drawing/2014/main" id="{CC567284-5A2A-EDF4-0AF5-F72DF1EF9F39}"/>
              </a:ext>
            </a:extLst>
          </p:cNvPr>
          <p:cNvGrpSpPr/>
          <p:nvPr/>
        </p:nvGrpSpPr>
        <p:grpSpPr>
          <a:xfrm>
            <a:off x="7265764" y="2124887"/>
            <a:ext cx="591829" cy="604241"/>
            <a:chOff x="6960964" y="3471087"/>
            <a:chExt cx="591829" cy="604241"/>
          </a:xfrm>
        </p:grpSpPr>
        <p:sp>
          <p:nvSpPr>
            <p:cNvPr id="9" name="TextBox 8">
              <a:extLst>
                <a:ext uri="{FF2B5EF4-FFF2-40B4-BE49-F238E27FC236}">
                  <a16:creationId xmlns:a16="http://schemas.microsoft.com/office/drawing/2014/main" id="{2566BAB5-941D-649A-F81B-DEE9B2C02768}"/>
                </a:ext>
              </a:extLst>
            </p:cNvPr>
            <p:cNvSpPr txBox="1"/>
            <p:nvPr/>
          </p:nvSpPr>
          <p:spPr>
            <a:xfrm>
              <a:off x="6960964" y="370599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3" name="Straight Connector 12">
              <a:extLst>
                <a:ext uri="{FF2B5EF4-FFF2-40B4-BE49-F238E27FC236}">
                  <a16:creationId xmlns:a16="http://schemas.microsoft.com/office/drawing/2014/main" id="{0E3AAC08-38BA-F572-3E7B-BA376FE3A5B9}"/>
                </a:ext>
              </a:extLst>
            </p:cNvPr>
            <p:cNvCxnSpPr/>
            <p:nvPr/>
          </p:nvCxnSpPr>
          <p:spPr>
            <a:xfrm>
              <a:off x="7245986" y="347108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50" name="timeline1">
            <a:extLst>
              <a:ext uri="{FF2B5EF4-FFF2-40B4-BE49-F238E27FC236}">
                <a16:creationId xmlns:a16="http://schemas.microsoft.com/office/drawing/2014/main" id="{2FE222E5-F968-58B6-E2AD-F6E920E29D42}"/>
              </a:ext>
            </a:extLst>
          </p:cNvPr>
          <p:cNvGrpSpPr/>
          <p:nvPr/>
        </p:nvGrpSpPr>
        <p:grpSpPr>
          <a:xfrm>
            <a:off x="1020578" y="2087392"/>
            <a:ext cx="7712443" cy="369332"/>
            <a:chOff x="715778" y="3653048"/>
            <a:chExt cx="7712443" cy="369332"/>
          </a:xfrm>
        </p:grpSpPr>
        <p:cxnSp>
          <p:nvCxnSpPr>
            <p:cNvPr id="5" name="Straight Arrow Connector 4">
              <a:extLst>
                <a:ext uri="{FF2B5EF4-FFF2-40B4-BE49-F238E27FC236}">
                  <a16:creationId xmlns:a16="http://schemas.microsoft.com/office/drawing/2014/main" id="{3CA69989-7BB2-4A2A-D9EE-92827D84CA78}"/>
                </a:ext>
              </a:extLst>
            </p:cNvPr>
            <p:cNvCxnSpPr>
              <a:cxnSpLocks/>
            </p:cNvCxnSpPr>
            <p:nvPr/>
          </p:nvCxnSpPr>
          <p:spPr>
            <a:xfrm>
              <a:off x="715778" y="3837714"/>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590EE8-1675-BBE4-7E50-FB094997E4AC}"/>
                </a:ext>
              </a:extLst>
            </p:cNvPr>
            <p:cNvSpPr txBox="1"/>
            <p:nvPr/>
          </p:nvSpPr>
          <p:spPr>
            <a:xfrm>
              <a:off x="7796317" y="3653048"/>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grpSp>
        <p:nvGrpSpPr>
          <p:cNvPr id="51" name="timelinne2">
            <a:extLst>
              <a:ext uri="{FF2B5EF4-FFF2-40B4-BE49-F238E27FC236}">
                <a16:creationId xmlns:a16="http://schemas.microsoft.com/office/drawing/2014/main" id="{55782385-2090-08DE-D348-70530F4EFDFA}"/>
              </a:ext>
            </a:extLst>
          </p:cNvPr>
          <p:cNvGrpSpPr/>
          <p:nvPr/>
        </p:nvGrpSpPr>
        <p:grpSpPr>
          <a:xfrm>
            <a:off x="1020578" y="4137370"/>
            <a:ext cx="7712443" cy="369332"/>
            <a:chOff x="715778" y="5026370"/>
            <a:chExt cx="7712443" cy="369332"/>
          </a:xfrm>
        </p:grpSpPr>
        <p:cxnSp>
          <p:nvCxnSpPr>
            <p:cNvPr id="19" name="Straight Arrow Connector 18">
              <a:extLst>
                <a:ext uri="{FF2B5EF4-FFF2-40B4-BE49-F238E27FC236}">
                  <a16:creationId xmlns:a16="http://schemas.microsoft.com/office/drawing/2014/main" id="{3C1F03E6-E2DF-A696-9019-325AF38432FA}"/>
                </a:ext>
              </a:extLst>
            </p:cNvPr>
            <p:cNvCxnSpPr>
              <a:cxnSpLocks/>
            </p:cNvCxnSpPr>
            <p:nvPr/>
          </p:nvCxnSpPr>
          <p:spPr>
            <a:xfrm>
              <a:off x="715778" y="5211036"/>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A684CA7-D5A7-4947-4270-605ED91E7DB5}"/>
                </a:ext>
              </a:extLst>
            </p:cNvPr>
            <p:cNvSpPr txBox="1"/>
            <p:nvPr/>
          </p:nvSpPr>
          <p:spPr>
            <a:xfrm>
              <a:off x="7796317" y="5026370"/>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sp>
        <p:nvSpPr>
          <p:cNvPr id="15" name="RowA1">
            <a:extLst>
              <a:ext uri="{FF2B5EF4-FFF2-40B4-BE49-F238E27FC236}">
                <a16:creationId xmlns:a16="http://schemas.microsoft.com/office/drawing/2014/main" id="{D0130104-B624-4579-E599-41BFF35E07A2}"/>
              </a:ext>
            </a:extLst>
          </p:cNvPr>
          <p:cNvSpPr/>
          <p:nvPr/>
        </p:nvSpPr>
        <p:spPr>
          <a:xfrm>
            <a:off x="1590521" y="1480909"/>
            <a:ext cx="2582025" cy="62720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RowA’s</a:t>
            </a: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refresh</a:t>
            </a:r>
          </a:p>
        </p:txBody>
      </p:sp>
      <p:sp>
        <p:nvSpPr>
          <p:cNvPr id="17" name="RowB1">
            <a:extLst>
              <a:ext uri="{FF2B5EF4-FFF2-40B4-BE49-F238E27FC236}">
                <a16:creationId xmlns:a16="http://schemas.microsoft.com/office/drawing/2014/main" id="{E68B62EE-F23F-40B4-F180-48AE348D1819}"/>
              </a:ext>
            </a:extLst>
          </p:cNvPr>
          <p:cNvSpPr/>
          <p:nvPr/>
        </p:nvSpPr>
        <p:spPr>
          <a:xfrm>
            <a:off x="5945130" y="1466980"/>
            <a:ext cx="1602903" cy="630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activation</a:t>
            </a:r>
          </a:p>
        </p:txBody>
      </p:sp>
      <p:grpSp>
        <p:nvGrpSpPr>
          <p:cNvPr id="72" name="ACTRowA2">
            <a:extLst>
              <a:ext uri="{FF2B5EF4-FFF2-40B4-BE49-F238E27FC236}">
                <a16:creationId xmlns:a16="http://schemas.microsoft.com/office/drawing/2014/main" id="{96FAFA72-9145-A02D-536F-C6376244EC70}"/>
              </a:ext>
            </a:extLst>
          </p:cNvPr>
          <p:cNvGrpSpPr/>
          <p:nvPr/>
        </p:nvGrpSpPr>
        <p:grpSpPr>
          <a:xfrm>
            <a:off x="1184626" y="4183048"/>
            <a:ext cx="794385" cy="898330"/>
            <a:chOff x="879826" y="5072048"/>
            <a:chExt cx="794385" cy="898330"/>
          </a:xfrm>
        </p:grpSpPr>
        <p:sp>
          <p:nvSpPr>
            <p:cNvPr id="20" name="TextBox 19">
              <a:extLst>
                <a:ext uri="{FF2B5EF4-FFF2-40B4-BE49-F238E27FC236}">
                  <a16:creationId xmlns:a16="http://schemas.microsoft.com/office/drawing/2014/main" id="{DE4677E7-B06C-95EC-60B0-5220C3EAC8D1}"/>
                </a:ext>
              </a:extLst>
            </p:cNvPr>
            <p:cNvSpPr txBox="1"/>
            <p:nvPr/>
          </p:nvSpPr>
          <p:spPr>
            <a:xfrm>
              <a:off x="879826" y="5324047"/>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p>
          </p:txBody>
        </p:sp>
        <p:cxnSp>
          <p:nvCxnSpPr>
            <p:cNvPr id="24" name="Straight Connector 23">
              <a:extLst>
                <a:ext uri="{FF2B5EF4-FFF2-40B4-BE49-F238E27FC236}">
                  <a16:creationId xmlns:a16="http://schemas.microsoft.com/office/drawing/2014/main" id="{70D1A5B1-6317-083D-D22F-E3FF32E9D791}"/>
                </a:ext>
              </a:extLst>
            </p:cNvPr>
            <p:cNvCxnSpPr/>
            <p:nvPr/>
          </p:nvCxnSpPr>
          <p:spPr>
            <a:xfrm>
              <a:off x="1288339"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3" name="PRE2-1">
            <a:extLst>
              <a:ext uri="{FF2B5EF4-FFF2-40B4-BE49-F238E27FC236}">
                <a16:creationId xmlns:a16="http://schemas.microsoft.com/office/drawing/2014/main" id="{C7A1E038-65D8-56D9-7374-55186DAC4C42}"/>
              </a:ext>
            </a:extLst>
          </p:cNvPr>
          <p:cNvGrpSpPr/>
          <p:nvPr/>
        </p:nvGrpSpPr>
        <p:grpSpPr>
          <a:xfrm>
            <a:off x="1669213" y="3877558"/>
            <a:ext cx="591829" cy="568836"/>
            <a:chOff x="1364413" y="4766558"/>
            <a:chExt cx="591829" cy="568836"/>
          </a:xfrm>
        </p:grpSpPr>
        <p:sp>
          <p:nvSpPr>
            <p:cNvPr id="21" name="TextBox 20">
              <a:extLst>
                <a:ext uri="{FF2B5EF4-FFF2-40B4-BE49-F238E27FC236}">
                  <a16:creationId xmlns:a16="http://schemas.microsoft.com/office/drawing/2014/main" id="{54B1F0EE-61DD-DDF7-9868-1B8D6EEED4A7}"/>
                </a:ext>
              </a:extLst>
            </p:cNvPr>
            <p:cNvSpPr txBox="1"/>
            <p:nvPr/>
          </p:nvSpPr>
          <p:spPr>
            <a:xfrm>
              <a:off x="1364413" y="4766558"/>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25" name="Straight Connector 24">
              <a:extLst>
                <a:ext uri="{FF2B5EF4-FFF2-40B4-BE49-F238E27FC236}">
                  <a16:creationId xmlns:a16="http://schemas.microsoft.com/office/drawing/2014/main" id="{3EC4CC59-534B-0357-9834-451F28B93600}"/>
                </a:ext>
              </a:extLst>
            </p:cNvPr>
            <p:cNvCxnSpPr>
              <a:cxnSpLocks/>
            </p:cNvCxnSpPr>
            <p:nvPr/>
          </p:nvCxnSpPr>
          <p:spPr>
            <a:xfrm>
              <a:off x="1682997"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4" name="ACTRowB2">
            <a:extLst>
              <a:ext uri="{FF2B5EF4-FFF2-40B4-BE49-F238E27FC236}">
                <a16:creationId xmlns:a16="http://schemas.microsoft.com/office/drawing/2014/main" id="{7F5E7316-4164-9E07-542D-7A65CC3CE00A}"/>
              </a:ext>
            </a:extLst>
          </p:cNvPr>
          <p:cNvGrpSpPr/>
          <p:nvPr/>
        </p:nvGrpSpPr>
        <p:grpSpPr>
          <a:xfrm>
            <a:off x="2000622" y="4183048"/>
            <a:ext cx="794385" cy="898330"/>
            <a:chOff x="1695822" y="5072048"/>
            <a:chExt cx="794385" cy="898330"/>
          </a:xfrm>
        </p:grpSpPr>
        <p:sp>
          <p:nvSpPr>
            <p:cNvPr id="22" name="TextBox 21">
              <a:extLst>
                <a:ext uri="{FF2B5EF4-FFF2-40B4-BE49-F238E27FC236}">
                  <a16:creationId xmlns:a16="http://schemas.microsoft.com/office/drawing/2014/main" id="{B0ADC041-4232-D8A9-3AAF-23B0884643CD}"/>
                </a:ext>
              </a:extLst>
            </p:cNvPr>
            <p:cNvSpPr txBox="1"/>
            <p:nvPr/>
          </p:nvSpPr>
          <p:spPr>
            <a:xfrm>
              <a:off x="1695822" y="5324047"/>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p>
          </p:txBody>
        </p:sp>
        <p:cxnSp>
          <p:nvCxnSpPr>
            <p:cNvPr id="26" name="Straight Connector 25">
              <a:extLst>
                <a:ext uri="{FF2B5EF4-FFF2-40B4-BE49-F238E27FC236}">
                  <a16:creationId xmlns:a16="http://schemas.microsoft.com/office/drawing/2014/main" id="{3F3039AC-4446-7471-E80D-2FF6337CDE70}"/>
                </a:ext>
              </a:extLst>
            </p:cNvPr>
            <p:cNvCxnSpPr/>
            <p:nvPr/>
          </p:nvCxnSpPr>
          <p:spPr>
            <a:xfrm>
              <a:off x="2093014"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8" name="PRE2-2" hidden="1">
            <a:extLst>
              <a:ext uri="{FF2B5EF4-FFF2-40B4-BE49-F238E27FC236}">
                <a16:creationId xmlns:a16="http://schemas.microsoft.com/office/drawing/2014/main" id="{729B3711-5F5A-645D-1A06-C74449E5DB1A}"/>
              </a:ext>
            </a:extLst>
          </p:cNvPr>
          <p:cNvGrpSpPr/>
          <p:nvPr/>
        </p:nvGrpSpPr>
        <p:grpSpPr>
          <a:xfrm>
            <a:off x="4453637" y="4192148"/>
            <a:ext cx="591829" cy="618153"/>
            <a:chOff x="4148837" y="5081148"/>
            <a:chExt cx="591829" cy="618153"/>
          </a:xfrm>
        </p:grpSpPr>
        <p:sp>
          <p:nvSpPr>
            <p:cNvPr id="23" name="TextBox 22">
              <a:extLst>
                <a:ext uri="{FF2B5EF4-FFF2-40B4-BE49-F238E27FC236}">
                  <a16:creationId xmlns:a16="http://schemas.microsoft.com/office/drawing/2014/main" id="{28D8F396-3568-76F1-B0E7-83BD471C534A}"/>
                </a:ext>
              </a:extLst>
            </p:cNvPr>
            <p:cNvSpPr txBox="1"/>
            <p:nvPr/>
          </p:nvSpPr>
          <p:spPr>
            <a:xfrm>
              <a:off x="4148837" y="5329969"/>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27" name="Straight Connector 26">
              <a:extLst>
                <a:ext uri="{FF2B5EF4-FFF2-40B4-BE49-F238E27FC236}">
                  <a16:creationId xmlns:a16="http://schemas.microsoft.com/office/drawing/2014/main" id="{30E32DA4-CCED-FAB3-39CC-3912B61DEFBA}"/>
                </a:ext>
              </a:extLst>
            </p:cNvPr>
            <p:cNvCxnSpPr>
              <a:cxnSpLocks/>
            </p:cNvCxnSpPr>
            <p:nvPr/>
          </p:nvCxnSpPr>
          <p:spPr>
            <a:xfrm>
              <a:off x="4439784" y="50811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sp>
        <p:nvSpPr>
          <p:cNvPr id="29" name="RowA2">
            <a:extLst>
              <a:ext uri="{FF2B5EF4-FFF2-40B4-BE49-F238E27FC236}">
                <a16:creationId xmlns:a16="http://schemas.microsoft.com/office/drawing/2014/main" id="{DDCA270E-A89B-A97D-4CD7-6D1CBFAEE67C}"/>
              </a:ext>
            </a:extLst>
          </p:cNvPr>
          <p:cNvSpPr/>
          <p:nvPr/>
        </p:nvSpPr>
        <p:spPr>
          <a:xfrm>
            <a:off x="1581818" y="5807690"/>
            <a:ext cx="2577600" cy="63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RowA’s</a:t>
            </a: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refresh</a:t>
            </a:r>
          </a:p>
        </p:txBody>
      </p:sp>
      <p:sp>
        <p:nvSpPr>
          <p:cNvPr id="31" name="RowB2">
            <a:extLst>
              <a:ext uri="{FF2B5EF4-FFF2-40B4-BE49-F238E27FC236}">
                <a16:creationId xmlns:a16="http://schemas.microsoft.com/office/drawing/2014/main" id="{F0ED1F2E-E2F5-9207-9ED9-780E7407CFA7}"/>
              </a:ext>
            </a:extLst>
          </p:cNvPr>
          <p:cNvSpPr/>
          <p:nvPr/>
        </p:nvSpPr>
        <p:spPr>
          <a:xfrm>
            <a:off x="2386401" y="5099828"/>
            <a:ext cx="1602000" cy="6300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2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activation</a:t>
            </a:r>
          </a:p>
        </p:txBody>
      </p:sp>
      <p:grpSp>
        <p:nvGrpSpPr>
          <p:cNvPr id="71" name="Timesavedforrefs" hidden="1">
            <a:extLst>
              <a:ext uri="{FF2B5EF4-FFF2-40B4-BE49-F238E27FC236}">
                <a16:creationId xmlns:a16="http://schemas.microsoft.com/office/drawing/2014/main" id="{799543D4-0D41-85D6-4C06-B7E0737FB8E9}"/>
              </a:ext>
            </a:extLst>
          </p:cNvPr>
          <p:cNvGrpSpPr/>
          <p:nvPr/>
        </p:nvGrpSpPr>
        <p:grpSpPr>
          <a:xfrm>
            <a:off x="4701814" y="2124887"/>
            <a:ext cx="2888420" cy="3751848"/>
            <a:chOff x="4421559" y="1629587"/>
            <a:chExt cx="2888420" cy="3751848"/>
          </a:xfrm>
        </p:grpSpPr>
        <p:cxnSp>
          <p:nvCxnSpPr>
            <p:cNvPr id="36" name="Straight Connector 35">
              <a:extLst>
                <a:ext uri="{FF2B5EF4-FFF2-40B4-BE49-F238E27FC236}">
                  <a16:creationId xmlns:a16="http://schemas.microsoft.com/office/drawing/2014/main" id="{6D224B0D-8EA4-0CFD-366F-06DF5EEC5CB4}"/>
                </a:ext>
              </a:extLst>
            </p:cNvPr>
            <p:cNvCxnSpPr>
              <a:cxnSpLocks/>
              <a:endCxn id="40" idx="3"/>
            </p:cNvCxnSpPr>
            <p:nvPr/>
          </p:nvCxnSpPr>
          <p:spPr>
            <a:xfrm>
              <a:off x="7269459" y="1629587"/>
              <a:ext cx="40520" cy="3428683"/>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05CB419-0903-1C04-559F-28CF5E54C5AC}"/>
                </a:ext>
              </a:extLst>
            </p:cNvPr>
            <p:cNvCxnSpPr>
              <a:cxnSpLocks/>
            </p:cNvCxnSpPr>
            <p:nvPr/>
          </p:nvCxnSpPr>
          <p:spPr>
            <a:xfrm>
              <a:off x="4421559" y="4315001"/>
              <a:ext cx="0" cy="852917"/>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543BEC-828E-7F1B-8FC0-2BD9183ADF19}"/>
                </a:ext>
              </a:extLst>
            </p:cNvPr>
            <p:cNvCxnSpPr>
              <a:cxnSpLocks/>
            </p:cNvCxnSpPr>
            <p:nvPr/>
          </p:nvCxnSpPr>
          <p:spPr>
            <a:xfrm flipH="1">
              <a:off x="4519638" y="4662578"/>
              <a:ext cx="274814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8AE7A0-7E5B-3DEE-488F-3DFEA360AA75}"/>
                </a:ext>
              </a:extLst>
            </p:cNvPr>
            <p:cNvSpPr txBox="1"/>
            <p:nvPr/>
          </p:nvSpPr>
          <p:spPr>
            <a:xfrm>
              <a:off x="4536961" y="4735104"/>
              <a:ext cx="27730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Reduction in the time spent for two refreshes</a:t>
              </a:r>
            </a:p>
          </p:txBody>
        </p:sp>
      </p:grpSp>
      <p:grpSp>
        <p:nvGrpSpPr>
          <p:cNvPr id="65" name="RD1-2" hidden="1">
            <a:extLst>
              <a:ext uri="{FF2B5EF4-FFF2-40B4-BE49-F238E27FC236}">
                <a16:creationId xmlns:a16="http://schemas.microsoft.com/office/drawing/2014/main" id="{E3A2D888-635D-2CAD-6F10-DFDC4878EAC0}"/>
              </a:ext>
            </a:extLst>
          </p:cNvPr>
          <p:cNvGrpSpPr/>
          <p:nvPr/>
        </p:nvGrpSpPr>
        <p:grpSpPr>
          <a:xfrm>
            <a:off x="6546575" y="2134031"/>
            <a:ext cx="498856" cy="568541"/>
            <a:chOff x="6241775" y="3480231"/>
            <a:chExt cx="498856" cy="568541"/>
          </a:xfrm>
        </p:grpSpPr>
        <p:sp>
          <p:nvSpPr>
            <p:cNvPr id="42" name="TextBox 41">
              <a:extLst>
                <a:ext uri="{FF2B5EF4-FFF2-40B4-BE49-F238E27FC236}">
                  <a16:creationId xmlns:a16="http://schemas.microsoft.com/office/drawing/2014/main" id="{7F8B05E5-12DD-0BDD-BC85-F4C3861B4923}"/>
                </a:ext>
              </a:extLst>
            </p:cNvPr>
            <p:cNvSpPr txBox="1"/>
            <p:nvPr/>
          </p:nvSpPr>
          <p:spPr>
            <a:xfrm>
              <a:off x="6241775" y="3679440"/>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3" name="Straight Connector 42">
              <a:extLst>
                <a:ext uri="{FF2B5EF4-FFF2-40B4-BE49-F238E27FC236}">
                  <a16:creationId xmlns:a16="http://schemas.microsoft.com/office/drawing/2014/main" id="{A9BA06D5-DE36-7396-72BE-5FC4A6AC73E1}"/>
                </a:ext>
              </a:extLst>
            </p:cNvPr>
            <p:cNvCxnSpPr/>
            <p:nvPr/>
          </p:nvCxnSpPr>
          <p:spPr>
            <a:xfrm>
              <a:off x="6491203" y="3480231"/>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4" name="RD1-1">
            <a:extLst>
              <a:ext uri="{FF2B5EF4-FFF2-40B4-BE49-F238E27FC236}">
                <a16:creationId xmlns:a16="http://schemas.microsoft.com/office/drawing/2014/main" id="{80C75A74-5E34-535F-9139-93622E79866A}"/>
              </a:ext>
            </a:extLst>
          </p:cNvPr>
          <p:cNvGrpSpPr/>
          <p:nvPr/>
        </p:nvGrpSpPr>
        <p:grpSpPr>
          <a:xfrm>
            <a:off x="7306887" y="2133070"/>
            <a:ext cx="498856" cy="566859"/>
            <a:chOff x="5693924" y="3479270"/>
            <a:chExt cx="498856" cy="566859"/>
          </a:xfrm>
        </p:grpSpPr>
        <p:sp>
          <p:nvSpPr>
            <p:cNvPr id="41" name="TextBox 40">
              <a:extLst>
                <a:ext uri="{FF2B5EF4-FFF2-40B4-BE49-F238E27FC236}">
                  <a16:creationId xmlns:a16="http://schemas.microsoft.com/office/drawing/2014/main" id="{F6A84AC5-924B-9BB0-51ED-7D2BAC3DD534}"/>
                </a:ext>
              </a:extLst>
            </p:cNvPr>
            <p:cNvSpPr txBox="1"/>
            <p:nvPr/>
          </p:nvSpPr>
          <p:spPr>
            <a:xfrm>
              <a:off x="5693924" y="3676797"/>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RD</a:t>
              </a:r>
            </a:p>
          </p:txBody>
        </p:sp>
        <p:cxnSp>
          <p:nvCxnSpPr>
            <p:cNvPr id="44" name="Straight Connector 43">
              <a:extLst>
                <a:ext uri="{FF2B5EF4-FFF2-40B4-BE49-F238E27FC236}">
                  <a16:creationId xmlns:a16="http://schemas.microsoft.com/office/drawing/2014/main" id="{79C58960-7ECF-865D-D337-E0D85C88D23F}"/>
                </a:ext>
              </a:extLst>
            </p:cNvPr>
            <p:cNvCxnSpPr/>
            <p:nvPr/>
          </p:nvCxnSpPr>
          <p:spPr>
            <a:xfrm>
              <a:off x="5931512"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7" name="RD2-2" hidden="1">
            <a:extLst>
              <a:ext uri="{FF2B5EF4-FFF2-40B4-BE49-F238E27FC236}">
                <a16:creationId xmlns:a16="http://schemas.microsoft.com/office/drawing/2014/main" id="{1DBA9143-CB37-846B-15C7-6ED5522B7197}"/>
              </a:ext>
            </a:extLst>
          </p:cNvPr>
          <p:cNvGrpSpPr/>
          <p:nvPr/>
        </p:nvGrpSpPr>
        <p:grpSpPr>
          <a:xfrm>
            <a:off x="3923122" y="4180974"/>
            <a:ext cx="498856" cy="623405"/>
            <a:chOff x="3618322" y="5069974"/>
            <a:chExt cx="498856" cy="623405"/>
          </a:xfrm>
        </p:grpSpPr>
        <p:sp>
          <p:nvSpPr>
            <p:cNvPr id="46" name="TextBox 45">
              <a:extLst>
                <a:ext uri="{FF2B5EF4-FFF2-40B4-BE49-F238E27FC236}">
                  <a16:creationId xmlns:a16="http://schemas.microsoft.com/office/drawing/2014/main" id="{ECBB5400-BECB-2868-B2FE-1EBF3CC0F7F1}"/>
                </a:ext>
              </a:extLst>
            </p:cNvPr>
            <p:cNvSpPr txBox="1"/>
            <p:nvPr/>
          </p:nvSpPr>
          <p:spPr>
            <a:xfrm>
              <a:off x="3618322" y="5324047"/>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7" name="Straight Connector 46">
              <a:extLst>
                <a:ext uri="{FF2B5EF4-FFF2-40B4-BE49-F238E27FC236}">
                  <a16:creationId xmlns:a16="http://schemas.microsoft.com/office/drawing/2014/main" id="{1382173C-8606-6429-0A06-93B12B6569AA}"/>
                </a:ext>
              </a:extLst>
            </p:cNvPr>
            <p:cNvCxnSpPr/>
            <p:nvPr/>
          </p:nvCxnSpPr>
          <p:spPr>
            <a:xfrm>
              <a:off x="3867750" y="5069974"/>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6" name="RD2-1">
            <a:extLst>
              <a:ext uri="{FF2B5EF4-FFF2-40B4-BE49-F238E27FC236}">
                <a16:creationId xmlns:a16="http://schemas.microsoft.com/office/drawing/2014/main" id="{2CAC255C-3377-F15D-F2C5-36826C47C054}"/>
              </a:ext>
            </a:extLst>
          </p:cNvPr>
          <p:cNvGrpSpPr/>
          <p:nvPr/>
        </p:nvGrpSpPr>
        <p:grpSpPr>
          <a:xfrm>
            <a:off x="3747808" y="4189157"/>
            <a:ext cx="498856" cy="612579"/>
            <a:chOff x="3070471" y="5078157"/>
            <a:chExt cx="498856" cy="612579"/>
          </a:xfrm>
        </p:grpSpPr>
        <p:sp>
          <p:nvSpPr>
            <p:cNvPr id="45" name="TextBox 44">
              <a:extLst>
                <a:ext uri="{FF2B5EF4-FFF2-40B4-BE49-F238E27FC236}">
                  <a16:creationId xmlns:a16="http://schemas.microsoft.com/office/drawing/2014/main" id="{E1A0486B-F358-EF85-5425-66A6529AF985}"/>
                </a:ext>
              </a:extLst>
            </p:cNvPr>
            <p:cNvSpPr txBox="1"/>
            <p:nvPr/>
          </p:nvSpPr>
          <p:spPr>
            <a:xfrm>
              <a:off x="3070471" y="5321404"/>
              <a:ext cx="498856" cy="369332"/>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RD</a:t>
              </a:r>
            </a:p>
          </p:txBody>
        </p:sp>
        <p:cxnSp>
          <p:nvCxnSpPr>
            <p:cNvPr id="48" name="Straight Connector 47">
              <a:extLst>
                <a:ext uri="{FF2B5EF4-FFF2-40B4-BE49-F238E27FC236}">
                  <a16:creationId xmlns:a16="http://schemas.microsoft.com/office/drawing/2014/main" id="{B2B6498C-72E9-2EF0-6D30-CEAF72A563C4}"/>
                </a:ext>
              </a:extLst>
            </p:cNvPr>
            <p:cNvCxnSpPr/>
            <p:nvPr/>
          </p:nvCxnSpPr>
          <p:spPr>
            <a:xfrm>
              <a:off x="3308059" y="507815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153989FF-64AB-1F23-9A91-ED2F32D27372}"/>
              </a:ext>
            </a:extLst>
          </p:cNvPr>
          <p:cNvSpPr txBox="1"/>
          <p:nvPr/>
        </p:nvSpPr>
        <p:spPr>
          <a:xfrm rot="16200000">
            <a:off x="-66060" y="2203567"/>
            <a:ext cx="15568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 HiRA</a:t>
            </a:r>
          </a:p>
        </p:txBody>
      </p:sp>
      <p:sp>
        <p:nvSpPr>
          <p:cNvPr id="80" name="TextBox 79">
            <a:extLst>
              <a:ext uri="{FF2B5EF4-FFF2-40B4-BE49-F238E27FC236}">
                <a16:creationId xmlns:a16="http://schemas.microsoft.com/office/drawing/2014/main" id="{440BABC3-5022-DEC4-1A5F-48993152D4BC}"/>
              </a:ext>
            </a:extLst>
          </p:cNvPr>
          <p:cNvSpPr txBox="1"/>
          <p:nvPr/>
        </p:nvSpPr>
        <p:spPr>
          <a:xfrm rot="16200000">
            <a:off x="104039" y="4208275"/>
            <a:ext cx="12282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 HiRA</a:t>
            </a:r>
          </a:p>
        </p:txBody>
      </p:sp>
      <p:sp>
        <p:nvSpPr>
          <p:cNvPr id="30" name="RowA1">
            <a:extLst>
              <a:ext uri="{FF2B5EF4-FFF2-40B4-BE49-F238E27FC236}">
                <a16:creationId xmlns:a16="http://schemas.microsoft.com/office/drawing/2014/main" id="{4CDB08D4-E118-D205-564F-E1FF9E6CD7EB}"/>
              </a:ext>
            </a:extLst>
          </p:cNvPr>
          <p:cNvSpPr/>
          <p:nvPr/>
        </p:nvSpPr>
        <p:spPr>
          <a:xfrm>
            <a:off x="4229959" y="1466980"/>
            <a:ext cx="1676999" cy="6300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Precharge</a:t>
            </a:r>
          </a:p>
        </p:txBody>
      </p:sp>
    </p:spTree>
    <p:extLst>
      <p:ext uri="{BB962C8B-B14F-4D97-AF65-F5344CB8AC3E}">
        <p14:creationId xmlns:p14="http://schemas.microsoft.com/office/powerpoint/2010/main" val="18043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7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P spid="17" grpId="0" animBg="1"/>
      <p:bldP spid="29" grpId="0" animBg="1"/>
      <p:bldP spid="31" grpId="0" animBg="1"/>
      <p:bldP spid="79" grpId="0"/>
      <p:bldP spid="80" grpId="0"/>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79579-6FF4-35DD-99F7-CA23268E7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FF06F-416A-1115-2F09-EA1A2E938A87}"/>
              </a:ext>
            </a:extLst>
          </p:cNvPr>
          <p:cNvSpPr>
            <a:spLocks noGrp="1"/>
          </p:cNvSpPr>
          <p:nvPr>
            <p:ph type="title"/>
          </p:nvPr>
        </p:nvSpPr>
        <p:spPr>
          <a:xfrm>
            <a:off x="0" y="-12906"/>
            <a:ext cx="9144000" cy="965200"/>
          </a:xfrm>
        </p:spPr>
        <p:txBody>
          <a:bodyPr/>
          <a:lstStyle/>
          <a:p>
            <a:r>
              <a:rPr lang="en-US" dirty="0"/>
              <a:t>More Background: Row Buffer Locality</a:t>
            </a:r>
          </a:p>
        </p:txBody>
      </p:sp>
      <p:sp>
        <p:nvSpPr>
          <p:cNvPr id="5" name="Subarray">
            <a:extLst>
              <a:ext uri="{FF2B5EF4-FFF2-40B4-BE49-F238E27FC236}">
                <a16:creationId xmlns:a16="http://schemas.microsoft.com/office/drawing/2014/main" id="{7992773E-B0A3-59B1-EAC4-1AC6B727616B}"/>
              </a:ext>
            </a:extLst>
          </p:cNvPr>
          <p:cNvSpPr>
            <a:spLocks/>
          </p:cNvSpPr>
          <p:nvPr/>
        </p:nvSpPr>
        <p:spPr>
          <a:xfrm>
            <a:off x="381175" y="751357"/>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DRAM Subarray Label">
            <a:extLst>
              <a:ext uri="{FF2B5EF4-FFF2-40B4-BE49-F238E27FC236}">
                <a16:creationId xmlns:a16="http://schemas.microsoft.com/office/drawing/2014/main" id="{A6F80AC6-C611-0602-1FE3-DEE6876B7650}"/>
              </a:ext>
            </a:extLst>
          </p:cNvPr>
          <p:cNvSpPr txBox="1">
            <a:spLocks noChangeAspect="1"/>
          </p:cNvSpPr>
          <p:nvPr/>
        </p:nvSpPr>
        <p:spPr>
          <a:xfrm rot="16200000">
            <a:off x="-978205" y="1788776"/>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grpSp>
        <p:nvGrpSpPr>
          <p:cNvPr id="16" name="Bitline">
            <a:extLst>
              <a:ext uri="{FF2B5EF4-FFF2-40B4-BE49-F238E27FC236}">
                <a16:creationId xmlns:a16="http://schemas.microsoft.com/office/drawing/2014/main" id="{813D03B1-8474-424A-FB3B-0AE05C69D100}"/>
              </a:ext>
            </a:extLst>
          </p:cNvPr>
          <p:cNvGrpSpPr/>
          <p:nvPr/>
        </p:nvGrpSpPr>
        <p:grpSpPr>
          <a:xfrm>
            <a:off x="481803" y="848167"/>
            <a:ext cx="2588423" cy="1835705"/>
            <a:chOff x="6130544" y="3393293"/>
            <a:chExt cx="2588423" cy="1835705"/>
          </a:xfrm>
        </p:grpSpPr>
        <p:cxnSp>
          <p:nvCxnSpPr>
            <p:cNvPr id="17" name="Straight Connector 115">
              <a:extLst>
                <a:ext uri="{FF2B5EF4-FFF2-40B4-BE49-F238E27FC236}">
                  <a16:creationId xmlns:a16="http://schemas.microsoft.com/office/drawing/2014/main" id="{D9612451-9446-E959-D695-469AEBC39CC3}"/>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14A4E354-3018-89DF-538C-1442DD60C519}"/>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A31F519C-55F9-034E-D4FC-EC021E585D0D}"/>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8CDB03F9-91D8-6E06-8FEB-EBAB2865F06C}"/>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41DBA327-013B-6B25-E95B-14702744D0FE}"/>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245E49B-1A9B-6A62-8991-FB8D5019C93B}"/>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23" name="Rectangle 22">
              <a:extLst>
                <a:ext uri="{FF2B5EF4-FFF2-40B4-BE49-F238E27FC236}">
                  <a16:creationId xmlns:a16="http://schemas.microsoft.com/office/drawing/2014/main" id="{ADF91D8B-A61F-1BA4-557B-C42256D3F7EB}"/>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4" name="Rectangle 23">
              <a:extLst>
                <a:ext uri="{FF2B5EF4-FFF2-40B4-BE49-F238E27FC236}">
                  <a16:creationId xmlns:a16="http://schemas.microsoft.com/office/drawing/2014/main" id="{D90D3776-1BE4-B025-DC30-0684A649A5AB}"/>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7" name="Wordline">
            <a:extLst>
              <a:ext uri="{FF2B5EF4-FFF2-40B4-BE49-F238E27FC236}">
                <a16:creationId xmlns:a16="http://schemas.microsoft.com/office/drawing/2014/main" id="{7211736E-9FEF-13CB-A209-C75280286F0C}"/>
              </a:ext>
            </a:extLst>
          </p:cNvPr>
          <p:cNvGrpSpPr/>
          <p:nvPr/>
        </p:nvGrpSpPr>
        <p:grpSpPr>
          <a:xfrm>
            <a:off x="493025" y="1205806"/>
            <a:ext cx="2996877" cy="1451933"/>
            <a:chOff x="6141766" y="3750932"/>
            <a:chExt cx="2996877" cy="1451933"/>
          </a:xfrm>
        </p:grpSpPr>
        <p:cxnSp>
          <p:nvCxnSpPr>
            <p:cNvPr id="8" name="Straight Connector 124">
              <a:extLst>
                <a:ext uri="{FF2B5EF4-FFF2-40B4-BE49-F238E27FC236}">
                  <a16:creationId xmlns:a16="http://schemas.microsoft.com/office/drawing/2014/main" id="{A8699552-B9CE-9010-CF0C-F15DE130918E}"/>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1E32921-BE31-6830-74F5-7906AD180FFB}"/>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0" name="Rectangle 9">
              <a:extLst>
                <a:ext uri="{FF2B5EF4-FFF2-40B4-BE49-F238E27FC236}">
                  <a16:creationId xmlns:a16="http://schemas.microsoft.com/office/drawing/2014/main" id="{D4803D8D-12F4-4894-16FF-397F29C28DCD}"/>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11" name="Straight Connector 124">
              <a:extLst>
                <a:ext uri="{FF2B5EF4-FFF2-40B4-BE49-F238E27FC236}">
                  <a16:creationId xmlns:a16="http://schemas.microsoft.com/office/drawing/2014/main" id="{5CD902D4-FFB5-654D-3483-74A45E1144A6}"/>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4BF5519B-4732-139B-9862-2DE8619C7BF1}"/>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2A613A5-DFF7-974C-7129-FE68564DA7A7}"/>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4" name="Rectangle 13">
              <a:extLst>
                <a:ext uri="{FF2B5EF4-FFF2-40B4-BE49-F238E27FC236}">
                  <a16:creationId xmlns:a16="http://schemas.microsoft.com/office/drawing/2014/main" id="{3264F55C-064B-7055-1570-37EBC5627DF9}"/>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5" name="Rectangle 14">
              <a:extLst>
                <a:ext uri="{FF2B5EF4-FFF2-40B4-BE49-F238E27FC236}">
                  <a16:creationId xmlns:a16="http://schemas.microsoft.com/office/drawing/2014/main" id="{64828550-1F10-E6E8-7F20-5B961A41F3DE}"/>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25" name="Cells">
            <a:extLst>
              <a:ext uri="{FF2B5EF4-FFF2-40B4-BE49-F238E27FC236}">
                <a16:creationId xmlns:a16="http://schemas.microsoft.com/office/drawing/2014/main" id="{92BAB784-68F0-F311-8C29-0991FF0E3818}"/>
              </a:ext>
            </a:extLst>
          </p:cNvPr>
          <p:cNvGrpSpPr/>
          <p:nvPr/>
        </p:nvGrpSpPr>
        <p:grpSpPr>
          <a:xfrm>
            <a:off x="743864" y="927654"/>
            <a:ext cx="1926185" cy="1345712"/>
            <a:chOff x="6392605" y="3472780"/>
            <a:chExt cx="1926185" cy="1345712"/>
          </a:xfrm>
        </p:grpSpPr>
        <p:cxnSp>
          <p:nvCxnSpPr>
            <p:cNvPr id="26" name="Straight Arrow Connector 25">
              <a:extLst>
                <a:ext uri="{FF2B5EF4-FFF2-40B4-BE49-F238E27FC236}">
                  <a16:creationId xmlns:a16="http://schemas.microsoft.com/office/drawing/2014/main" id="{9DE2C3F7-28DF-66AA-6EE1-5E94B04570BC}"/>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BAB67FB-2037-604A-ABF3-463A73C128D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28" name="Oval 131">
              <a:extLst>
                <a:ext uri="{FF2B5EF4-FFF2-40B4-BE49-F238E27FC236}">
                  <a16:creationId xmlns:a16="http://schemas.microsoft.com/office/drawing/2014/main" id="{F7222322-239D-CD11-BD47-D800947A9B47}"/>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34">
              <a:extLst>
                <a:ext uri="{FF2B5EF4-FFF2-40B4-BE49-F238E27FC236}">
                  <a16:creationId xmlns:a16="http://schemas.microsoft.com/office/drawing/2014/main" id="{A8555709-1F08-A8C1-DA75-76ACE1E2CB5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137">
              <a:extLst>
                <a:ext uri="{FF2B5EF4-FFF2-40B4-BE49-F238E27FC236}">
                  <a16:creationId xmlns:a16="http://schemas.microsoft.com/office/drawing/2014/main" id="{205B6841-8206-3896-1511-F7E75382E6FE}"/>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140">
              <a:extLst>
                <a:ext uri="{FF2B5EF4-FFF2-40B4-BE49-F238E27FC236}">
                  <a16:creationId xmlns:a16="http://schemas.microsoft.com/office/drawing/2014/main" id="{C8F87B90-9D50-46B8-0886-5F12624DEDF0}"/>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143">
              <a:extLst>
                <a:ext uri="{FF2B5EF4-FFF2-40B4-BE49-F238E27FC236}">
                  <a16:creationId xmlns:a16="http://schemas.microsoft.com/office/drawing/2014/main" id="{07CC15B9-C89A-B260-3E27-F0BBA1B3A568}"/>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131">
              <a:extLst>
                <a:ext uri="{FF2B5EF4-FFF2-40B4-BE49-F238E27FC236}">
                  <a16:creationId xmlns:a16="http://schemas.microsoft.com/office/drawing/2014/main" id="{F7D578BC-15CA-5025-D8E2-086E01158327}"/>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34">
              <a:extLst>
                <a:ext uri="{FF2B5EF4-FFF2-40B4-BE49-F238E27FC236}">
                  <a16:creationId xmlns:a16="http://schemas.microsoft.com/office/drawing/2014/main" id="{ACF931A4-EEC2-FEB1-8768-5B0D653C61DE}"/>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137">
              <a:extLst>
                <a:ext uri="{FF2B5EF4-FFF2-40B4-BE49-F238E27FC236}">
                  <a16:creationId xmlns:a16="http://schemas.microsoft.com/office/drawing/2014/main" id="{DD591C2F-3C97-674D-12D1-11A44CFA9AE1}"/>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140">
              <a:extLst>
                <a:ext uri="{FF2B5EF4-FFF2-40B4-BE49-F238E27FC236}">
                  <a16:creationId xmlns:a16="http://schemas.microsoft.com/office/drawing/2014/main" id="{F4B1640A-48BC-B022-3F21-BD33A90C519A}"/>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143">
              <a:extLst>
                <a:ext uri="{FF2B5EF4-FFF2-40B4-BE49-F238E27FC236}">
                  <a16:creationId xmlns:a16="http://schemas.microsoft.com/office/drawing/2014/main" id="{D3CFBE4E-F085-CE67-DECA-BE7A8BF86ACA}"/>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131">
              <a:extLst>
                <a:ext uri="{FF2B5EF4-FFF2-40B4-BE49-F238E27FC236}">
                  <a16:creationId xmlns:a16="http://schemas.microsoft.com/office/drawing/2014/main" id="{354EFA02-164B-FD1B-1C42-224A2705D4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134">
              <a:extLst>
                <a:ext uri="{FF2B5EF4-FFF2-40B4-BE49-F238E27FC236}">
                  <a16:creationId xmlns:a16="http://schemas.microsoft.com/office/drawing/2014/main" id="{2E1586E8-0E11-C39D-5BDD-25735BCB97C0}"/>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137">
              <a:extLst>
                <a:ext uri="{FF2B5EF4-FFF2-40B4-BE49-F238E27FC236}">
                  <a16:creationId xmlns:a16="http://schemas.microsoft.com/office/drawing/2014/main" id="{36A4647B-066F-0563-0392-A399310A4746}"/>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140">
              <a:extLst>
                <a:ext uri="{FF2B5EF4-FFF2-40B4-BE49-F238E27FC236}">
                  <a16:creationId xmlns:a16="http://schemas.microsoft.com/office/drawing/2014/main" id="{D4318907-6A04-10D1-9050-2C6BDBF9C238}"/>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143">
              <a:extLst>
                <a:ext uri="{FF2B5EF4-FFF2-40B4-BE49-F238E27FC236}">
                  <a16:creationId xmlns:a16="http://schemas.microsoft.com/office/drawing/2014/main" id="{4B93E8B8-CC39-6C97-1160-18CE2CFA34CC}"/>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owBuffer">
            <a:extLst>
              <a:ext uri="{FF2B5EF4-FFF2-40B4-BE49-F238E27FC236}">
                <a16:creationId xmlns:a16="http://schemas.microsoft.com/office/drawing/2014/main" id="{D81480BB-A5B7-3F54-C322-704A4F0C0D69}"/>
              </a:ext>
            </a:extLst>
          </p:cNvPr>
          <p:cNvSpPr>
            <a:spLocks/>
          </p:cNvSpPr>
          <p:nvPr/>
        </p:nvSpPr>
        <p:spPr>
          <a:xfrm>
            <a:off x="493025" y="2683872"/>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01" name="Group 100">
            <a:extLst>
              <a:ext uri="{FF2B5EF4-FFF2-40B4-BE49-F238E27FC236}">
                <a16:creationId xmlns:a16="http://schemas.microsoft.com/office/drawing/2014/main" id="{C3134634-1156-8103-40B6-036C671C70D6}"/>
              </a:ext>
            </a:extLst>
          </p:cNvPr>
          <p:cNvGrpSpPr/>
          <p:nvPr/>
        </p:nvGrpSpPr>
        <p:grpSpPr>
          <a:xfrm>
            <a:off x="395423" y="864514"/>
            <a:ext cx="3011929" cy="1819358"/>
            <a:chOff x="475355" y="883624"/>
            <a:chExt cx="3011929" cy="1819358"/>
          </a:xfrm>
        </p:grpSpPr>
        <p:sp>
          <p:nvSpPr>
            <p:cNvPr id="209" name="shade1">
              <a:extLst>
                <a:ext uri="{FF2B5EF4-FFF2-40B4-BE49-F238E27FC236}">
                  <a16:creationId xmlns:a16="http://schemas.microsoft.com/office/drawing/2014/main" id="{DBA3E4A0-91FD-735E-3C8B-6F553FEC8A7B}"/>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5" name="shade2">
              <a:extLst>
                <a:ext uri="{FF2B5EF4-FFF2-40B4-BE49-F238E27FC236}">
                  <a16:creationId xmlns:a16="http://schemas.microsoft.com/office/drawing/2014/main" id="{49C28D73-51A0-E921-486B-F3819C77B830}"/>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C3401963-64DA-A9FB-C501-CD8AFAC9400F}"/>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3F953962-C14F-B126-EA48-2F3373800B04}"/>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1DAD8C8A-7BDB-58BE-EB88-0678B6BECE44}"/>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70BE926C-0949-07D2-CCE1-C6F2866121BF}"/>
              </a:ext>
            </a:extLst>
          </p:cNvPr>
          <p:cNvSpPr txBox="1"/>
          <p:nvPr/>
        </p:nvSpPr>
        <p:spPr>
          <a:xfrm>
            <a:off x="3434232" y="804435"/>
            <a:ext cx="5709768" cy="2862322"/>
          </a:xfrm>
          <a:prstGeom prst="rect">
            <a:avLst/>
          </a:prstGeom>
          <a:noFill/>
        </p:spPr>
        <p:txBody>
          <a:bodyPr wrap="none" lIns="91440" tIns="45720" rIns="91440" bIns="45720" rtlCol="0" anchor="t">
            <a:spAutoFit/>
          </a:bodyPr>
          <a:lstStyle/>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sng" strike="noStrike" kern="1200" cap="none" spc="0" normalizeH="0" baseline="0" noProof="0" dirty="0">
                <a:ln>
                  <a:noFill/>
                </a:ln>
                <a:solidFill>
                  <a:srgbClr val="007698"/>
                </a:solidFill>
                <a:effectLst/>
                <a:uLnTx/>
                <a:uFillTx/>
                <a:latin typeface="Cambria"/>
                <a:ea typeface="Cambria"/>
              </a:rPr>
              <a:t>Row Hit</a:t>
            </a:r>
            <a:r>
              <a:rPr kumimoji="0" lang="en-US" sz="2000" b="1" i="0" u="none" strike="noStrike" kern="1200" cap="none" spc="0" normalizeH="0" baseline="0" noProof="0" dirty="0">
                <a:ln>
                  <a:noFill/>
                </a:ln>
                <a:solidFill>
                  <a:srgbClr val="007698"/>
                </a:solidFill>
                <a:effectLst/>
                <a:uLnTx/>
                <a:uFillTx/>
                <a:latin typeface="Cambria"/>
                <a:ea typeface="Cambria"/>
              </a:rPr>
              <a:t>: Row buffer has the </a:t>
            </a:r>
            <a:r>
              <a:rPr lang="en-US" sz="2000" b="1" dirty="0">
                <a:solidFill>
                  <a:srgbClr val="007698"/>
                </a:solidFill>
                <a:latin typeface="Cambria"/>
                <a:ea typeface="Cambria"/>
              </a:rPr>
              <a:t>desired content</a:t>
            </a:r>
          </a:p>
          <a:p>
            <a:pPr marL="640080" lvl="1" indent="-365760" defTabSz="914400">
              <a:buFont typeface="Arial" panose="020B0604020202020204" pitchFamily="34" charset="0"/>
              <a:buChar char="•"/>
              <a:defRPr/>
            </a:pPr>
            <a:r>
              <a:rPr kumimoji="0" lang="en-US" sz="2000" b="0" i="0" u="none" strike="noStrike" kern="1200" cap="none" spc="0" normalizeH="0" baseline="0" noProof="0" dirty="0">
                <a:ln>
                  <a:noFill/>
                </a:ln>
                <a:solidFill>
                  <a:srgbClr val="007698"/>
                </a:solidFill>
                <a:effectLst/>
                <a:uLnTx/>
                <a:uFillTx/>
                <a:latin typeface="Cambria"/>
                <a:ea typeface="Cambria"/>
              </a:rPr>
              <a:t>Service RD/WR from the row buffer</a:t>
            </a:r>
            <a:r>
              <a:rPr kumimoji="0" lang="en-US" sz="2000" b="0" i="0" u="none" strike="noStrike" kern="1200" cap="none" spc="0" normalizeH="0" noProof="0" dirty="0">
                <a:ln>
                  <a:noFill/>
                </a:ln>
                <a:solidFill>
                  <a:srgbClr val="007698"/>
                </a:solidFill>
                <a:effectLst/>
                <a:uLnTx/>
                <a:uFillTx/>
                <a:latin typeface="Cambria"/>
                <a:ea typeface="Cambria"/>
              </a:rPr>
              <a:t> (</a:t>
            </a:r>
            <a:r>
              <a:rPr lang="en-US" sz="2000" dirty="0">
                <a:solidFill>
                  <a:srgbClr val="007698"/>
                </a:solidFill>
                <a:latin typeface="Cambria"/>
                <a:ea typeface="Cambria"/>
              </a:rPr>
              <a:t>~10ns)</a:t>
            </a:r>
            <a:endParaRPr kumimoji="0" lang="en-US" sz="2000" b="0" i="0" u="none" strike="noStrike" kern="1200" cap="none" spc="0" normalizeH="0" baseline="0" noProof="0" dirty="0">
              <a:ln>
                <a:noFill/>
              </a:ln>
              <a:solidFill>
                <a:srgbClr val="007698"/>
              </a:solidFill>
              <a:effectLst/>
              <a:uLnTx/>
              <a:uFillTx/>
              <a:latin typeface="Cambria" panose="02040503050406030204" pitchFamily="18" charset="0"/>
              <a:ea typeface="Cambria"/>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sng" strike="noStrike" kern="1200" cap="none" spc="0" normalizeH="0" baseline="0" noProof="0" dirty="0">
                <a:ln>
                  <a:noFill/>
                </a:ln>
                <a:solidFill>
                  <a:srgbClr val="985600"/>
                </a:solidFill>
                <a:effectLst/>
                <a:uLnTx/>
                <a:uFillTx/>
                <a:latin typeface="Cambria"/>
                <a:ea typeface="Cambria"/>
              </a:rPr>
              <a:t>Row Miss</a:t>
            </a:r>
            <a:r>
              <a:rPr kumimoji="0" lang="en-US" sz="2000" b="1" i="0" u="none" strike="noStrike" kern="1200" cap="none" spc="0" normalizeH="0" baseline="0" noProof="0" dirty="0">
                <a:ln>
                  <a:noFill/>
                </a:ln>
                <a:solidFill>
                  <a:srgbClr val="985600"/>
                </a:solidFill>
                <a:effectLst/>
                <a:uLnTx/>
                <a:uFillTx/>
                <a:latin typeface="Cambria"/>
                <a:ea typeface="Cambria"/>
              </a:rPr>
              <a:t>: </a:t>
            </a:r>
            <a:r>
              <a:rPr kumimoji="0" lang="en-US" sz="2000" b="0" i="0" u="none" strike="noStrike" kern="1200" cap="none" spc="0" normalizeH="0" baseline="0" noProof="0" dirty="0">
                <a:ln>
                  <a:noFill/>
                </a:ln>
                <a:solidFill>
                  <a:srgbClr val="985600"/>
                </a:solidFill>
                <a:effectLst/>
                <a:uLnTx/>
                <a:uFillTx/>
                <a:latin typeface="Cambria"/>
                <a:ea typeface="Cambria"/>
              </a:rPr>
              <a:t>Row buffer has no content</a:t>
            </a:r>
          </a:p>
          <a:p>
            <a:pPr marL="640080" lvl="1" indent="-365760" defTabSz="914400">
              <a:buFont typeface="Arial" panose="020B0604020202020204" pitchFamily="34" charset="0"/>
              <a:buChar char="•"/>
              <a:defRPr/>
            </a:pPr>
            <a:r>
              <a:rPr lang="en-US" sz="2000" dirty="0">
                <a:solidFill>
                  <a:srgbClr val="985600"/>
                </a:solidFill>
                <a:latin typeface="Cambria"/>
                <a:ea typeface="Cambria"/>
              </a:rPr>
              <a:t>Open the row (~13ns)</a:t>
            </a:r>
          </a:p>
          <a:p>
            <a:pPr marL="640080" lvl="1" indent="-365760" defTabSz="914400">
              <a:buFont typeface="Arial" panose="020B0604020202020204" pitchFamily="34" charset="0"/>
              <a:buChar char="•"/>
              <a:defRPr/>
            </a:pPr>
            <a:r>
              <a:rPr kumimoji="0" lang="en-US" sz="2000" b="0" i="0" u="none" strike="noStrike" kern="1200" cap="none" spc="0" normalizeH="0" baseline="0" noProof="0" dirty="0">
                <a:ln>
                  <a:noFill/>
                </a:ln>
                <a:solidFill>
                  <a:srgbClr val="985600"/>
                </a:solidFill>
                <a:effectLst/>
                <a:uLnTx/>
                <a:uFillTx/>
                <a:latin typeface="Cambria"/>
                <a:ea typeface="Cambria"/>
                <a:cs typeface="Calibri" panose="020F0502020204030204"/>
              </a:rPr>
              <a:t>Service RD/WR</a:t>
            </a:r>
            <a:r>
              <a:rPr kumimoji="0" lang="en-US" sz="2000" b="0" i="0" u="none" strike="noStrike" kern="1200" cap="none" spc="0" normalizeH="0" noProof="0" dirty="0">
                <a:ln>
                  <a:noFill/>
                </a:ln>
                <a:solidFill>
                  <a:srgbClr val="985600"/>
                </a:solidFill>
                <a:effectLst/>
                <a:uLnTx/>
                <a:uFillTx/>
                <a:latin typeface="Cambria"/>
                <a:ea typeface="Cambria"/>
                <a:cs typeface="Calibri" panose="020F0502020204030204"/>
              </a:rPr>
              <a:t> from the row buffer (~10ns)</a:t>
            </a:r>
            <a:endParaRPr kumimoji="0" lang="en-US" sz="2000" b="1" i="0" u="none" strike="noStrike" kern="1200" cap="none" spc="0" normalizeH="0" baseline="0" noProof="0" dirty="0">
              <a:ln>
                <a:noFill/>
              </a:ln>
              <a:solidFill>
                <a:srgbClr val="985600"/>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000" b="1" i="0" u="sng" strike="noStrike" kern="1200" cap="none" spc="0" normalizeH="0" baseline="0" noProof="0" dirty="0">
                <a:ln>
                  <a:noFill/>
                </a:ln>
                <a:solidFill>
                  <a:srgbClr val="C00000"/>
                </a:solidFill>
                <a:effectLst/>
                <a:uLnTx/>
                <a:uFillTx/>
                <a:latin typeface="Cambria"/>
                <a:ea typeface="Cambria"/>
                <a:cs typeface="Calibri"/>
              </a:rPr>
              <a:t>Row Conflict</a:t>
            </a:r>
            <a:r>
              <a:rPr kumimoji="0" lang="en-US" sz="2000" b="1" i="0" u="none" strike="noStrike" kern="1200" cap="none" spc="0" normalizeH="0" baseline="0" noProof="0" dirty="0">
                <a:ln>
                  <a:noFill/>
                </a:ln>
                <a:solidFill>
                  <a:srgbClr val="C00000"/>
                </a:solidFill>
                <a:effectLst/>
                <a:uLnTx/>
                <a:uFillTx/>
                <a:latin typeface="Cambria"/>
                <a:ea typeface="Cambria"/>
                <a:cs typeface="Calibri"/>
              </a:rPr>
              <a:t>: </a:t>
            </a:r>
            <a:r>
              <a:rPr kumimoji="0" lang="en-US" sz="2000" b="0" i="0" u="none" strike="noStrike" kern="1200" cap="none" spc="0" normalizeH="0" baseline="0" noProof="0" dirty="0">
                <a:ln>
                  <a:noFill/>
                </a:ln>
                <a:solidFill>
                  <a:srgbClr val="C00000"/>
                </a:solidFill>
                <a:effectLst/>
                <a:uLnTx/>
                <a:uFillTx/>
                <a:latin typeface="Cambria"/>
                <a:ea typeface="Cambria"/>
                <a:cs typeface="Calibri"/>
              </a:rPr>
              <a:t>Row buffer has different content</a:t>
            </a:r>
          </a:p>
          <a:p>
            <a:pPr marL="640080" lvl="1" indent="-365760" defTabSz="914400">
              <a:buFont typeface="Arial" panose="020B0604020202020204" pitchFamily="34" charset="0"/>
              <a:buChar char="•"/>
              <a:defRPr/>
            </a:pPr>
            <a:r>
              <a:rPr lang="en-US" sz="2000" dirty="0">
                <a:solidFill>
                  <a:srgbClr val="C00000"/>
                </a:solidFill>
                <a:latin typeface="Cambria"/>
                <a:ea typeface="Cambria"/>
                <a:cs typeface="Calibri"/>
              </a:rPr>
              <a:t>Close the active row (~13ns)</a:t>
            </a:r>
          </a:p>
          <a:p>
            <a:pPr marL="640080" lvl="1" indent="-365760" defTabSz="914400">
              <a:buFont typeface="Arial" panose="020B0604020202020204" pitchFamily="34" charset="0"/>
              <a:buChar char="•"/>
              <a:defRPr/>
            </a:pPr>
            <a:r>
              <a:rPr kumimoji="0" lang="en-US" sz="2000" b="0" i="0" u="none" strike="noStrike" kern="1200" cap="none" spc="0" normalizeH="0" baseline="0" noProof="0" dirty="0">
                <a:ln>
                  <a:noFill/>
                </a:ln>
                <a:solidFill>
                  <a:srgbClr val="C00000"/>
                </a:solidFill>
                <a:effectLst/>
                <a:uLnTx/>
                <a:uFillTx/>
                <a:latin typeface="Cambria"/>
                <a:ea typeface="Cambria"/>
                <a:cs typeface="Calibri"/>
              </a:rPr>
              <a:t>Open the desired row </a:t>
            </a:r>
            <a:r>
              <a:rPr lang="en-US" sz="2000" dirty="0">
                <a:solidFill>
                  <a:srgbClr val="C00000"/>
                </a:solidFill>
                <a:latin typeface="Cambria"/>
                <a:ea typeface="Cambria"/>
                <a:cs typeface="Calibri"/>
              </a:rPr>
              <a:t>(~13ns)</a:t>
            </a:r>
            <a:endParaRPr kumimoji="0" lang="en-US" sz="2000" b="0" i="0" u="none" strike="noStrike" kern="1200" cap="none" spc="0" normalizeH="0" baseline="0" noProof="0" dirty="0">
              <a:ln>
                <a:noFill/>
              </a:ln>
              <a:solidFill>
                <a:srgbClr val="C00000"/>
              </a:solidFill>
              <a:effectLst/>
              <a:uLnTx/>
              <a:uFillTx/>
              <a:latin typeface="Cambria"/>
              <a:ea typeface="Cambria"/>
              <a:cs typeface="Calibri"/>
            </a:endParaRPr>
          </a:p>
          <a:p>
            <a:pPr marL="640080" lvl="1" indent="-365760" defTabSz="914400">
              <a:buFont typeface="Arial" panose="020B0604020202020204" pitchFamily="34" charset="0"/>
              <a:buChar char="•"/>
              <a:defRPr/>
            </a:pPr>
            <a:r>
              <a:rPr lang="en-US" sz="2000" dirty="0">
                <a:solidFill>
                  <a:srgbClr val="C00000"/>
                </a:solidFill>
                <a:latin typeface="Cambria"/>
                <a:ea typeface="Cambria"/>
                <a:cs typeface="Calibri"/>
              </a:rPr>
              <a:t>Serve RD/WR from the row buffer (~10ns)</a:t>
            </a:r>
            <a:endParaRPr kumimoji="0" lang="en-US" sz="2000" b="0" i="0" u="none" strike="noStrike" kern="1200" cap="none" spc="0" normalizeH="0" baseline="0" noProof="0" dirty="0">
              <a:ln>
                <a:noFill/>
              </a:ln>
              <a:solidFill>
                <a:srgbClr val="C00000"/>
              </a:solidFill>
              <a:effectLst/>
              <a:uLnTx/>
              <a:uFillTx/>
              <a:latin typeface="Cambria"/>
              <a:ea typeface="Cambria"/>
              <a:cs typeface="Calibri"/>
            </a:endParaRPr>
          </a:p>
        </p:txBody>
      </p:sp>
      <p:grpSp>
        <p:nvGrpSpPr>
          <p:cNvPr id="103" name="Group 102">
            <a:extLst>
              <a:ext uri="{FF2B5EF4-FFF2-40B4-BE49-F238E27FC236}">
                <a16:creationId xmlns:a16="http://schemas.microsoft.com/office/drawing/2014/main" id="{F8012A5A-3A58-141B-EDCD-A61F926C369A}"/>
              </a:ext>
            </a:extLst>
          </p:cNvPr>
          <p:cNvGrpSpPr/>
          <p:nvPr/>
        </p:nvGrpSpPr>
        <p:grpSpPr>
          <a:xfrm>
            <a:off x="581161" y="2990407"/>
            <a:ext cx="2573019" cy="742244"/>
            <a:chOff x="572957" y="2511916"/>
            <a:chExt cx="2573019" cy="742244"/>
          </a:xfrm>
        </p:grpSpPr>
        <p:sp>
          <p:nvSpPr>
            <p:cNvPr id="59" name="TextBox 58">
              <a:extLst>
                <a:ext uri="{FF2B5EF4-FFF2-40B4-BE49-F238E27FC236}">
                  <a16:creationId xmlns:a16="http://schemas.microsoft.com/office/drawing/2014/main" id="{3748DDA1-3ED7-AA77-0735-E079F23C2F40}"/>
                </a:ext>
              </a:extLst>
            </p:cNvPr>
            <p:cNvSpPr txBox="1"/>
            <p:nvPr/>
          </p:nvSpPr>
          <p:spPr>
            <a:xfrm>
              <a:off x="572957" y="2854050"/>
              <a:ext cx="2573019"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698"/>
                  </a:solidFill>
                  <a:effectLst/>
                  <a:uLnTx/>
                  <a:uFillTx/>
                  <a:latin typeface="Cambria" panose="02040503050406030204" pitchFamily="18" charset="0"/>
                  <a:ea typeface="+mn-ea"/>
                  <a:cs typeface="+mn-cs"/>
                </a:rPr>
                <a:t>I/O Circuitry</a:t>
              </a:r>
            </a:p>
          </p:txBody>
        </p:sp>
        <p:cxnSp>
          <p:nvCxnSpPr>
            <p:cNvPr id="94" name="Straight Arrow Connector 93">
              <a:extLst>
                <a:ext uri="{FF2B5EF4-FFF2-40B4-BE49-F238E27FC236}">
                  <a16:creationId xmlns:a16="http://schemas.microsoft.com/office/drawing/2014/main" id="{A64A5DCA-FAC8-E183-501D-8DC5579E5AFF}"/>
                </a:ext>
              </a:extLst>
            </p:cNvPr>
            <p:cNvCxnSpPr>
              <a:cxnSpLocks/>
              <a:stCxn id="6" idx="2"/>
              <a:endCxn id="59" idx="0"/>
            </p:cNvCxnSpPr>
            <p:nvPr/>
          </p:nvCxnSpPr>
          <p:spPr>
            <a:xfrm>
              <a:off x="1779535" y="2511916"/>
              <a:ext cx="0" cy="342134"/>
            </a:xfrm>
            <a:prstGeom prst="straightConnector1">
              <a:avLst/>
            </a:prstGeom>
            <a:ln w="38100">
              <a:solidFill>
                <a:srgbClr val="007698"/>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4" name="Slide Number Placeholder 2">
            <a:extLst>
              <a:ext uri="{FF2B5EF4-FFF2-40B4-BE49-F238E27FC236}">
                <a16:creationId xmlns:a16="http://schemas.microsoft.com/office/drawing/2014/main" id="{DD39102D-27AE-CA85-563B-E80AAE781E41}"/>
              </a:ext>
            </a:extLst>
          </p:cNvPr>
          <p:cNvSpPr>
            <a:spLocks noGrp="1"/>
          </p:cNvSpPr>
          <p:nvPr>
            <p:ph type="sldNum" sz="quarter" idx="12"/>
          </p:nvPr>
        </p:nvSpPr>
        <p:spPr>
          <a:xfrm>
            <a:off x="7086600" y="6483351"/>
            <a:ext cx="2057400" cy="365125"/>
          </a:xfrm>
        </p:spPr>
        <p:txBody>
          <a:bodyPr/>
          <a:lstStyle/>
          <a:p>
            <a:fld id="{676C2683-0D41-1E45-8714-724CB2570654}" type="slidenum">
              <a:rPr lang="en-US" sz="1800" b="1" smtClean="0">
                <a:latin typeface="Cambria" panose="02040503050406030204" pitchFamily="18" charset="0"/>
              </a:rPr>
              <a:pPr/>
              <a:t>25</a:t>
            </a:fld>
            <a:endParaRPr lang="en-US" sz="1800" b="1" dirty="0">
              <a:latin typeface="Cambria" panose="02040503050406030204" pitchFamily="18" charset="0"/>
            </a:endParaRPr>
          </a:p>
        </p:txBody>
      </p:sp>
      <p:sp>
        <p:nvSpPr>
          <p:cNvPr id="47" name="TextBox 46">
            <a:extLst>
              <a:ext uri="{FF2B5EF4-FFF2-40B4-BE49-F238E27FC236}">
                <a16:creationId xmlns:a16="http://schemas.microsoft.com/office/drawing/2014/main" id="{48CFD042-EE12-B7AE-54DA-7802E956D7DC}"/>
              </a:ext>
            </a:extLst>
          </p:cNvPr>
          <p:cNvSpPr txBox="1"/>
          <p:nvPr/>
        </p:nvSpPr>
        <p:spPr>
          <a:xfrm>
            <a:off x="0" y="3922505"/>
            <a:ext cx="9144000" cy="523220"/>
          </a:xfrm>
          <a:prstGeom prst="rect">
            <a:avLst/>
          </a:prstGeom>
          <a:noFill/>
        </p:spPr>
        <p:txBody>
          <a:bodyPr wrap="square" rtlCol="0">
            <a:spAutoFit/>
          </a:bodyPr>
          <a:lstStyle/>
          <a:p>
            <a:pPr algn="ctr"/>
            <a:r>
              <a:rPr lang="en-US" sz="2800" dirty="0">
                <a:solidFill>
                  <a:srgbClr val="007698"/>
                </a:solidFill>
                <a:latin typeface="Cambria" panose="02040503050406030204" pitchFamily="18" charset="0"/>
              </a:rPr>
              <a:t>Row buffer hit is significantly faster than miss and conflict</a:t>
            </a:r>
          </a:p>
        </p:txBody>
      </p:sp>
      <p:sp>
        <p:nvSpPr>
          <p:cNvPr id="48" name="TextBox 47">
            <a:extLst>
              <a:ext uri="{FF2B5EF4-FFF2-40B4-BE49-F238E27FC236}">
                <a16:creationId xmlns:a16="http://schemas.microsoft.com/office/drawing/2014/main" id="{DC569F0D-3313-E8D7-9909-2D6CA8F04BD6}"/>
              </a:ext>
            </a:extLst>
          </p:cNvPr>
          <p:cNvSpPr txBox="1"/>
          <p:nvPr/>
        </p:nvSpPr>
        <p:spPr>
          <a:xfrm>
            <a:off x="0" y="4518778"/>
            <a:ext cx="9144000" cy="954107"/>
          </a:xfrm>
          <a:prstGeom prst="rect">
            <a:avLst/>
          </a:prstGeom>
          <a:noFill/>
        </p:spPr>
        <p:txBody>
          <a:bodyPr wrap="square" rtlCol="0">
            <a:spAutoFit/>
          </a:bodyPr>
          <a:lstStyle/>
          <a:p>
            <a:pPr>
              <a:tabLst>
                <a:tab pos="1992313" algn="l"/>
              </a:tabLst>
            </a:pPr>
            <a:r>
              <a:rPr lang="en-US" sz="2800" b="1" dirty="0">
                <a:solidFill>
                  <a:srgbClr val="985600"/>
                </a:solidFill>
                <a:latin typeface="Cambria" panose="02040503050406030204" pitchFamily="18" charset="0"/>
              </a:rPr>
              <a:t>Key Insight: </a:t>
            </a:r>
            <a:r>
              <a:rPr lang="en-US" sz="2800" dirty="0">
                <a:solidFill>
                  <a:srgbClr val="985600"/>
                </a:solidFill>
                <a:latin typeface="Cambria" panose="02040503050406030204" pitchFamily="18" charset="0"/>
              </a:rPr>
              <a:t>Memory controller keeps a row open </a:t>
            </a:r>
            <a:br>
              <a:rPr lang="en-US" sz="2800" dirty="0">
                <a:solidFill>
                  <a:srgbClr val="985600"/>
                </a:solidFill>
                <a:latin typeface="Cambria" panose="02040503050406030204" pitchFamily="18" charset="0"/>
              </a:rPr>
            </a:br>
            <a:r>
              <a:rPr lang="en-US" sz="2800" dirty="0">
                <a:solidFill>
                  <a:srgbClr val="985600"/>
                </a:solidFill>
                <a:latin typeface="Cambria" panose="02040503050406030204" pitchFamily="18" charset="0"/>
              </a:rPr>
              <a:t>	if the row is likely to be accessed again</a:t>
            </a:r>
          </a:p>
        </p:txBody>
      </p:sp>
      <p:sp>
        <p:nvSpPr>
          <p:cNvPr id="49" name="TextBox 48">
            <a:extLst>
              <a:ext uri="{FF2B5EF4-FFF2-40B4-BE49-F238E27FC236}">
                <a16:creationId xmlns:a16="http://schemas.microsoft.com/office/drawing/2014/main" id="{C07E612E-DB06-1FEB-9D4D-338D355DB0BE}"/>
              </a:ext>
            </a:extLst>
          </p:cNvPr>
          <p:cNvSpPr txBox="1"/>
          <p:nvPr/>
        </p:nvSpPr>
        <p:spPr>
          <a:xfrm>
            <a:off x="0" y="5545937"/>
            <a:ext cx="9144000" cy="954107"/>
          </a:xfrm>
          <a:prstGeom prst="rect">
            <a:avLst/>
          </a:prstGeom>
          <a:noFill/>
        </p:spPr>
        <p:txBody>
          <a:bodyPr wrap="square" rtlCol="0">
            <a:spAutoFit/>
          </a:bodyPr>
          <a:lstStyle/>
          <a:p>
            <a:pPr>
              <a:tabLst>
                <a:tab pos="1597025" algn="l"/>
              </a:tabLst>
            </a:pPr>
            <a:r>
              <a:rPr lang="en-US" sz="2800" b="1" dirty="0">
                <a:solidFill>
                  <a:srgbClr val="C00000"/>
                </a:solidFill>
                <a:latin typeface="Cambria" panose="02040503050406030204" pitchFamily="18" charset="0"/>
              </a:rPr>
              <a:t>Key Idea: </a:t>
            </a:r>
            <a:r>
              <a:rPr lang="en-US" sz="2800" dirty="0">
                <a:solidFill>
                  <a:srgbClr val="C00000"/>
                </a:solidFill>
                <a:latin typeface="Cambria" panose="02040503050406030204" pitchFamily="18" charset="0"/>
              </a:rPr>
              <a:t>Keep accessing the aggressor row to incentivize 	the memory controller to keep the row open</a:t>
            </a:r>
          </a:p>
        </p:txBody>
      </p:sp>
      <p:grpSp>
        <p:nvGrpSpPr>
          <p:cNvPr id="55" name="Group 54">
            <a:extLst>
              <a:ext uri="{FF2B5EF4-FFF2-40B4-BE49-F238E27FC236}">
                <a16:creationId xmlns:a16="http://schemas.microsoft.com/office/drawing/2014/main" id="{21868E86-E307-FF9A-4A16-1BAF935CCBA9}"/>
              </a:ext>
            </a:extLst>
          </p:cNvPr>
          <p:cNvGrpSpPr/>
          <p:nvPr/>
        </p:nvGrpSpPr>
        <p:grpSpPr>
          <a:xfrm>
            <a:off x="395423" y="1172937"/>
            <a:ext cx="3011929" cy="1507111"/>
            <a:chOff x="475355" y="883624"/>
            <a:chExt cx="3011929" cy="1507111"/>
          </a:xfrm>
        </p:grpSpPr>
        <p:sp>
          <p:nvSpPr>
            <p:cNvPr id="56" name="shade1">
              <a:extLst>
                <a:ext uri="{FF2B5EF4-FFF2-40B4-BE49-F238E27FC236}">
                  <a16:creationId xmlns:a16="http://schemas.microsoft.com/office/drawing/2014/main" id="{39E74D0D-5E72-6C5F-BD22-5C618CBB4B22}"/>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shade2">
              <a:extLst>
                <a:ext uri="{FF2B5EF4-FFF2-40B4-BE49-F238E27FC236}">
                  <a16:creationId xmlns:a16="http://schemas.microsoft.com/office/drawing/2014/main" id="{942CDC4B-3068-B698-48EF-9D8C712B3935}"/>
                </a:ext>
              </a:extLst>
            </p:cNvPr>
            <p:cNvGrpSpPr/>
            <p:nvPr/>
          </p:nvGrpSpPr>
          <p:grpSpPr>
            <a:xfrm>
              <a:off x="475355" y="1705630"/>
              <a:ext cx="3011929" cy="685105"/>
              <a:chOff x="475355" y="1705630"/>
              <a:chExt cx="3011929" cy="685105"/>
            </a:xfrm>
          </p:grpSpPr>
          <p:sp>
            <p:nvSpPr>
              <p:cNvPr id="58" name="Rectangle 57">
                <a:extLst>
                  <a:ext uri="{FF2B5EF4-FFF2-40B4-BE49-F238E27FC236}">
                    <a16:creationId xmlns:a16="http://schemas.microsoft.com/office/drawing/2014/main" id="{77D80F17-F570-9CA5-8B1D-1DC646471BD4}"/>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EBC1DC22-2482-BF7F-CF5E-DECB1F504314}"/>
                  </a:ext>
                </a:extLst>
              </p:cNvPr>
              <p:cNvSpPr/>
              <p:nvPr/>
            </p:nvSpPr>
            <p:spPr>
              <a:xfrm>
                <a:off x="475355" y="2052535"/>
                <a:ext cx="3011929" cy="338200"/>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1" name="Straight Arrow Connector 60">
                <a:extLst>
                  <a:ext uri="{FF2B5EF4-FFF2-40B4-BE49-F238E27FC236}">
                    <a16:creationId xmlns:a16="http://schemas.microsoft.com/office/drawing/2014/main" id="{B0B8F1BB-3E01-F59D-85AB-5AE15684E57C}"/>
                  </a:ext>
                </a:extLst>
              </p:cNvPr>
              <p:cNvCxnSpPr>
                <a:cxnSpLocks/>
                <a:stCxn id="58" idx="2"/>
              </p:cNvCxnSpPr>
              <p:nvPr/>
            </p:nvCxnSpPr>
            <p:spPr>
              <a:xfrm>
                <a:off x="1852342" y="2035027"/>
                <a:ext cx="0" cy="3493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1412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0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xEl>
                                              <p:pRg st="5" end="5"/>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0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5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allAtOnce"/>
      <p:bldP spid="47" grpId="0"/>
      <p:bldP spid="48" grpId="0"/>
      <p:bldP spid="49"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E266-0CEA-82EB-80B7-19915158AC90}"/>
              </a:ext>
            </a:extLst>
          </p:cNvPr>
          <p:cNvSpPr>
            <a:spLocks noGrp="1"/>
          </p:cNvSpPr>
          <p:nvPr>
            <p:ph type="title"/>
          </p:nvPr>
        </p:nvSpPr>
        <p:spPr/>
        <p:txBody>
          <a:bodyPr>
            <a:normAutofit fontScale="90000"/>
          </a:bodyPr>
          <a:lstStyle/>
          <a:p>
            <a:r>
              <a:rPr lang="en-US" dirty="0"/>
              <a:t>HiRA in Off-the-Shelf DRAM Chips: Key Result 1</a:t>
            </a:r>
          </a:p>
        </p:txBody>
      </p:sp>
      <p:sp>
        <p:nvSpPr>
          <p:cNvPr id="3" name="Content Placeholder 2">
            <a:extLst>
              <a:ext uri="{FF2B5EF4-FFF2-40B4-BE49-F238E27FC236}">
                <a16:creationId xmlns:a16="http://schemas.microsoft.com/office/drawing/2014/main" id="{948605A0-4BC0-E168-BAA8-A9A80B9C4463}"/>
              </a:ext>
            </a:extLst>
          </p:cNvPr>
          <p:cNvSpPr>
            <a:spLocks noGrp="1"/>
          </p:cNvSpPr>
          <p:nvPr>
            <p:ph idx="1"/>
          </p:nvPr>
        </p:nvSpPr>
        <p:spPr/>
        <p:txBody>
          <a:bodyPr/>
          <a:lstStyle/>
          <a:p>
            <a:pPr>
              <a:buClr>
                <a:schemeClr val="tx1"/>
              </a:buClr>
            </a:pPr>
            <a:r>
              <a:rPr lang="en-US" dirty="0"/>
              <a:t>HiRA works in </a:t>
            </a:r>
            <a:r>
              <a:rPr lang="en-US" b="1" dirty="0">
                <a:solidFill>
                  <a:srgbClr val="C00000"/>
                </a:solidFill>
              </a:rPr>
              <a:t>56 off-the-shelf DRAM chips </a:t>
            </a:r>
            <a:r>
              <a:rPr lang="en-US" dirty="0"/>
              <a:t>from </a:t>
            </a:r>
            <a:r>
              <a:rPr lang="en-US" b="1" dirty="0">
                <a:solidFill>
                  <a:schemeClr val="accent2">
                    <a:lumMod val="75000"/>
                  </a:schemeClr>
                </a:solidFill>
              </a:rPr>
              <a:t>SK Hynix</a:t>
            </a:r>
          </a:p>
          <a:p>
            <a:pPr>
              <a:buClr>
                <a:schemeClr val="tx1"/>
              </a:buClr>
            </a:pPr>
            <a:endParaRPr lang="en-US" dirty="0"/>
          </a:p>
        </p:txBody>
      </p:sp>
      <p:sp>
        <p:nvSpPr>
          <p:cNvPr id="5" name="Content Placeholder 2">
            <a:extLst>
              <a:ext uri="{FF2B5EF4-FFF2-40B4-BE49-F238E27FC236}">
                <a16:creationId xmlns:a16="http://schemas.microsoft.com/office/drawing/2014/main" id="{7A37E016-C002-EC0C-072D-19CF35EB5019}"/>
              </a:ext>
            </a:extLst>
          </p:cNvPr>
          <p:cNvSpPr txBox="1">
            <a:spLocks/>
          </p:cNvSpPr>
          <p:nvPr/>
        </p:nvSpPr>
        <p:spPr>
          <a:xfrm>
            <a:off x="75989" y="3723457"/>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performs a given row’s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1"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concurrently with</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activating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any of the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 of the rows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same bank</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a:extLst>
              <a:ext uri="{FF2B5EF4-FFF2-40B4-BE49-F238E27FC236}">
                <a16:creationId xmlns:a16="http://schemas.microsoft.com/office/drawing/2014/main" id="{C759A954-E4DA-76B6-AA0C-EE65DFF0DC6C}"/>
              </a:ext>
            </a:extLst>
          </p:cNvPr>
          <p:cNvSpPr/>
          <p:nvPr/>
        </p:nvSpPr>
        <p:spPr>
          <a:xfrm>
            <a:off x="271697" y="5551949"/>
            <a:ext cx="1616528" cy="334735"/>
          </a:xfrm>
          <a:prstGeom prst="rect">
            <a:avLst/>
          </a:prstGeom>
          <a:solidFill>
            <a:schemeClr val="accent3">
              <a:lumMod val="20000"/>
              <a:lumOff val="80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 RowA</a:t>
            </a:r>
          </a:p>
        </p:txBody>
      </p:sp>
      <p:grpSp>
        <p:nvGrpSpPr>
          <p:cNvPr id="7" name="Group 6">
            <a:extLst>
              <a:ext uri="{FF2B5EF4-FFF2-40B4-BE49-F238E27FC236}">
                <a16:creationId xmlns:a16="http://schemas.microsoft.com/office/drawing/2014/main" id="{5290279B-04B7-A727-1747-7FA7DCB0F8C6}"/>
              </a:ext>
            </a:extLst>
          </p:cNvPr>
          <p:cNvGrpSpPr/>
          <p:nvPr/>
        </p:nvGrpSpPr>
        <p:grpSpPr>
          <a:xfrm>
            <a:off x="5704139" y="5431938"/>
            <a:ext cx="3225901" cy="579887"/>
            <a:chOff x="3962538" y="2529000"/>
            <a:chExt cx="3225901" cy="579887"/>
          </a:xfrm>
        </p:grpSpPr>
        <p:sp>
          <p:nvSpPr>
            <p:cNvPr id="8" name="Rectangle 7">
              <a:extLst>
                <a:ext uri="{FF2B5EF4-FFF2-40B4-BE49-F238E27FC236}">
                  <a16:creationId xmlns:a16="http://schemas.microsoft.com/office/drawing/2014/main" id="{576B4A74-EB5C-6F69-BB9E-1C5BE3756306}"/>
                </a:ext>
              </a:extLst>
            </p:cNvPr>
            <p:cNvSpPr/>
            <p:nvPr/>
          </p:nvSpPr>
          <p:spPr>
            <a:xfrm>
              <a:off x="6108439" y="2532887"/>
              <a:ext cx="1080000" cy="576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a:t>
              </a:r>
            </a:p>
          </p:txBody>
        </p:sp>
        <p:sp>
          <p:nvSpPr>
            <p:cNvPr id="9" name="Left Brace 8">
              <a:extLst>
                <a:ext uri="{FF2B5EF4-FFF2-40B4-BE49-F238E27FC236}">
                  <a16:creationId xmlns:a16="http://schemas.microsoft.com/office/drawing/2014/main" id="{4583066C-34AE-7C1A-3AF3-64B911C4BF06}"/>
                </a:ext>
              </a:extLst>
            </p:cNvPr>
            <p:cNvSpPr/>
            <p:nvPr/>
          </p:nvSpPr>
          <p:spPr>
            <a:xfrm>
              <a:off x="5684549" y="2529000"/>
              <a:ext cx="318407" cy="579887"/>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C8257B-4812-2677-B389-8F6725C05BC2}"/>
                </a:ext>
              </a:extLst>
            </p:cNvPr>
            <p:cNvSpPr/>
            <p:nvPr/>
          </p:nvSpPr>
          <p:spPr>
            <a:xfrm>
              <a:off x="3962538" y="2651575"/>
              <a:ext cx="1616528" cy="334735"/>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 RowB</a:t>
              </a:r>
            </a:p>
          </p:txBody>
        </p:sp>
      </p:grpSp>
      <p:grpSp>
        <p:nvGrpSpPr>
          <p:cNvPr id="11" name="Group 10">
            <a:extLst>
              <a:ext uri="{FF2B5EF4-FFF2-40B4-BE49-F238E27FC236}">
                <a16:creationId xmlns:a16="http://schemas.microsoft.com/office/drawing/2014/main" id="{01E2823C-AA94-BE3F-F885-ABBB1930D489}"/>
              </a:ext>
            </a:extLst>
          </p:cNvPr>
          <p:cNvGrpSpPr/>
          <p:nvPr/>
        </p:nvGrpSpPr>
        <p:grpSpPr>
          <a:xfrm>
            <a:off x="7697531" y="4548556"/>
            <a:ext cx="1366080" cy="1834872"/>
            <a:chOff x="5963798" y="2529000"/>
            <a:chExt cx="1366080" cy="1834872"/>
          </a:xfrm>
        </p:grpSpPr>
        <p:sp>
          <p:nvSpPr>
            <p:cNvPr id="13" name="Rectangle 12">
              <a:extLst>
                <a:ext uri="{FF2B5EF4-FFF2-40B4-BE49-F238E27FC236}">
                  <a16:creationId xmlns:a16="http://schemas.microsoft.com/office/drawing/2014/main" id="{CABEE1A1-A749-C9C9-1D90-7E0071DA2D7A}"/>
                </a:ext>
              </a:extLst>
            </p:cNvPr>
            <p:cNvSpPr/>
            <p:nvPr/>
          </p:nvSpPr>
          <p:spPr>
            <a:xfrm>
              <a:off x="6108439" y="2529000"/>
              <a:ext cx="1080000" cy="14782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2E1803F-2881-71BA-73E9-2B99D8822405}"/>
                </a:ext>
              </a:extLst>
            </p:cNvPr>
            <p:cNvSpPr txBox="1"/>
            <p:nvPr/>
          </p:nvSpPr>
          <p:spPr>
            <a:xfrm>
              <a:off x="5963798" y="3994540"/>
              <a:ext cx="1366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Bank</a:t>
              </a:r>
            </a:p>
          </p:txBody>
        </p:sp>
      </p:grpSp>
      <p:sp>
        <p:nvSpPr>
          <p:cNvPr id="15" name="Rectangle 14">
            <a:extLst>
              <a:ext uri="{FF2B5EF4-FFF2-40B4-BE49-F238E27FC236}">
                <a16:creationId xmlns:a16="http://schemas.microsoft.com/office/drawing/2014/main" id="{25CD91FD-E8E8-3DB5-D93E-C7BBBD1DEB9B}"/>
              </a:ext>
            </a:extLst>
          </p:cNvPr>
          <p:cNvSpPr/>
          <p:nvPr/>
        </p:nvSpPr>
        <p:spPr>
          <a:xfrm>
            <a:off x="2611008" y="5552586"/>
            <a:ext cx="2253997" cy="334735"/>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HiRA(</a:t>
            </a: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 </a:t>
            </a: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a:t>
            </a:r>
          </a:p>
        </p:txBody>
      </p:sp>
      <p:cxnSp>
        <p:nvCxnSpPr>
          <p:cNvPr id="16" name="Elbow Connector 15">
            <a:extLst>
              <a:ext uri="{FF2B5EF4-FFF2-40B4-BE49-F238E27FC236}">
                <a16:creationId xmlns:a16="http://schemas.microsoft.com/office/drawing/2014/main" id="{B640DD90-BDD9-1AC2-D653-AFA2488B981B}"/>
              </a:ext>
            </a:extLst>
          </p:cNvPr>
          <p:cNvCxnSpPr>
            <a:cxnSpLocks/>
            <a:stCxn id="6" idx="3"/>
            <a:endCxn id="15" idx="1"/>
          </p:cNvCxnSpPr>
          <p:nvPr/>
        </p:nvCxnSpPr>
        <p:spPr>
          <a:xfrm>
            <a:off x="1888225" y="5719317"/>
            <a:ext cx="722783" cy="637"/>
          </a:xfrm>
          <a:prstGeom prst="bent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96F36C8-CDAB-D233-B2F7-2AD4BEACA976}"/>
              </a:ext>
            </a:extLst>
          </p:cNvPr>
          <p:cNvCxnSpPr>
            <a:cxnSpLocks/>
            <a:stCxn id="10" idx="1"/>
            <a:endCxn id="15" idx="3"/>
          </p:cNvCxnSpPr>
          <p:nvPr/>
        </p:nvCxnSpPr>
        <p:spPr>
          <a:xfrm rot="10800000">
            <a:off x="4865005" y="5719955"/>
            <a:ext cx="839134" cy="1927"/>
          </a:xfrm>
          <a:prstGeom prst="bentConnector3">
            <a:avLst>
              <a:gd name="adj1" fmla="val 5000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7E73A86-881D-E2BF-1FB8-FB3CF663CA07}"/>
              </a:ext>
            </a:extLst>
          </p:cNvPr>
          <p:cNvPicPr>
            <a:picLocks noChangeAspect="1"/>
          </p:cNvPicPr>
          <p:nvPr/>
        </p:nvPicPr>
        <p:blipFill>
          <a:blip r:embed="rId3"/>
          <a:stretch>
            <a:fillRect/>
          </a:stretch>
        </p:blipFill>
        <p:spPr>
          <a:xfrm>
            <a:off x="271696" y="1239811"/>
            <a:ext cx="8596209" cy="2098431"/>
          </a:xfrm>
          <a:prstGeom prst="rect">
            <a:avLst/>
          </a:prstGeom>
          <a:ln>
            <a:solidFill>
              <a:schemeClr val="tx1">
                <a:lumMod val="85000"/>
                <a:lumOff val="15000"/>
              </a:schemeClr>
            </a:solidFill>
          </a:ln>
        </p:spPr>
      </p:pic>
    </p:spTree>
    <p:extLst>
      <p:ext uri="{BB962C8B-B14F-4D97-AF65-F5344CB8AC3E}">
        <p14:creationId xmlns:p14="http://schemas.microsoft.com/office/powerpoint/2010/main" val="37946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5"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E266-0CEA-82EB-80B7-19915158AC90}"/>
              </a:ext>
            </a:extLst>
          </p:cNvPr>
          <p:cNvSpPr>
            <a:spLocks noGrp="1"/>
          </p:cNvSpPr>
          <p:nvPr>
            <p:ph type="title"/>
          </p:nvPr>
        </p:nvSpPr>
        <p:spPr/>
        <p:txBody>
          <a:bodyPr>
            <a:normAutofit fontScale="90000"/>
          </a:bodyPr>
          <a:lstStyle/>
          <a:p>
            <a:r>
              <a:rPr lang="en-US" dirty="0"/>
              <a:t>HiRA in Off-the-Shelf DRAM Chips: Key Result 2</a:t>
            </a:r>
          </a:p>
        </p:txBody>
      </p:sp>
      <p:sp>
        <p:nvSpPr>
          <p:cNvPr id="3" name="Content Placeholder 2">
            <a:extLst>
              <a:ext uri="{FF2B5EF4-FFF2-40B4-BE49-F238E27FC236}">
                <a16:creationId xmlns:a16="http://schemas.microsoft.com/office/drawing/2014/main" id="{948605A0-4BC0-E168-BAA8-A9A80B9C4463}"/>
              </a:ext>
            </a:extLst>
          </p:cNvPr>
          <p:cNvSpPr>
            <a:spLocks noGrp="1"/>
          </p:cNvSpPr>
          <p:nvPr>
            <p:ph idx="1"/>
          </p:nvPr>
        </p:nvSpPr>
        <p:spPr/>
        <p:txBody>
          <a:bodyPr/>
          <a:lstStyle/>
          <a:p>
            <a:pPr>
              <a:buClr>
                <a:schemeClr val="tx1"/>
              </a:buClr>
            </a:pPr>
            <a:r>
              <a:rPr lang="en-US" dirty="0"/>
              <a:t>HiRA works in </a:t>
            </a:r>
            <a:r>
              <a:rPr lang="en-US" b="1" dirty="0">
                <a:solidFill>
                  <a:srgbClr val="C00000"/>
                </a:solidFill>
              </a:rPr>
              <a:t>56 off-the-shelf DRAM chips </a:t>
            </a:r>
            <a:r>
              <a:rPr lang="en-US" dirty="0"/>
              <a:t>from </a:t>
            </a:r>
            <a:r>
              <a:rPr lang="en-US" b="1" dirty="0">
                <a:solidFill>
                  <a:schemeClr val="accent2">
                    <a:lumMod val="75000"/>
                  </a:schemeClr>
                </a:solidFill>
              </a:rPr>
              <a:t>SK Hynix</a:t>
            </a:r>
          </a:p>
          <a:p>
            <a:pPr>
              <a:buClr>
                <a:schemeClr val="tx1"/>
              </a:buClr>
            </a:pPr>
            <a:endParaRPr lang="en-US" dirty="0"/>
          </a:p>
        </p:txBody>
      </p:sp>
      <p:pic>
        <p:nvPicPr>
          <p:cNvPr id="12" name="Picture 11">
            <a:extLst>
              <a:ext uri="{FF2B5EF4-FFF2-40B4-BE49-F238E27FC236}">
                <a16:creationId xmlns:a16="http://schemas.microsoft.com/office/drawing/2014/main" id="{8666EF75-8327-71F5-A1EE-A825DFD653B1}"/>
              </a:ext>
            </a:extLst>
          </p:cNvPr>
          <p:cNvPicPr>
            <a:picLocks noChangeAspect="1"/>
          </p:cNvPicPr>
          <p:nvPr/>
        </p:nvPicPr>
        <p:blipFill>
          <a:blip r:embed="rId3"/>
          <a:stretch>
            <a:fillRect/>
          </a:stretch>
        </p:blipFill>
        <p:spPr>
          <a:xfrm>
            <a:off x="271696" y="1239811"/>
            <a:ext cx="8596209" cy="2098431"/>
          </a:xfrm>
          <a:prstGeom prst="rect">
            <a:avLst/>
          </a:prstGeom>
          <a:ln>
            <a:solidFill>
              <a:schemeClr val="tx1">
                <a:lumMod val="85000"/>
                <a:lumOff val="15000"/>
              </a:schemeClr>
            </a:solidFill>
          </a:ln>
        </p:spPr>
      </p:pic>
      <p:sp>
        <p:nvSpPr>
          <p:cNvPr id="4" name="Content Placeholder 2">
            <a:extLst>
              <a:ext uri="{FF2B5EF4-FFF2-40B4-BE49-F238E27FC236}">
                <a16:creationId xmlns:a16="http://schemas.microsoft.com/office/drawing/2014/main" id="{3D821824-77A2-D28F-03E3-9672460E5CB6}"/>
              </a:ext>
            </a:extLst>
          </p:cNvPr>
          <p:cNvSpPr txBox="1">
            <a:spLocks/>
          </p:cNvSpPr>
          <p:nvPr/>
        </p:nvSpPr>
        <p:spPr>
          <a:xfrm>
            <a:off x="75991" y="3952057"/>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51.4% reduction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time spent for refresh operations</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5" name="Group 4">
            <a:extLst>
              <a:ext uri="{FF2B5EF4-FFF2-40B4-BE49-F238E27FC236}">
                <a16:creationId xmlns:a16="http://schemas.microsoft.com/office/drawing/2014/main" id="{E3135A2D-6425-C192-EAB4-F05088866FAA}"/>
              </a:ext>
            </a:extLst>
          </p:cNvPr>
          <p:cNvGrpSpPr/>
          <p:nvPr/>
        </p:nvGrpSpPr>
        <p:grpSpPr>
          <a:xfrm>
            <a:off x="-2201" y="5058013"/>
            <a:ext cx="9144001" cy="913989"/>
            <a:chOff x="-1" y="5309113"/>
            <a:chExt cx="9144001" cy="913989"/>
          </a:xfrm>
        </p:grpSpPr>
        <p:sp>
          <p:nvSpPr>
            <p:cNvPr id="6" name="Content Placeholder 2">
              <a:extLst>
                <a:ext uri="{FF2B5EF4-FFF2-40B4-BE49-F238E27FC236}">
                  <a16:creationId xmlns:a16="http://schemas.microsoft.com/office/drawing/2014/main" id="{F530ED15-A24F-F4D1-8BC1-5B4518943BA5}"/>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HiRA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effectively reduces the time spent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for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 operations in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off-the-shelf </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DRAM chips </a:t>
              </a:r>
              <a:endParaRPr kumimoji="0" lang="en-US" sz="2400" b="0" i="0" u="none" strike="noStrike" kern="1200" cap="none" spc="0" normalizeH="0" baseline="0" noProof="0" dirty="0">
                <a:ln>
                  <a:noFill/>
                </a:ln>
                <a:solidFill>
                  <a:srgbClr val="C03A83"/>
                </a:solidFill>
                <a:effectLst/>
                <a:uLnTx/>
                <a:uFillTx/>
                <a:latin typeface="Cambria" panose="02040503050406030204" pitchFamily="18" charset="0"/>
                <a:ea typeface="+mn-ea"/>
                <a:cs typeface="+mn-cs"/>
              </a:endParaRPr>
            </a:p>
          </p:txBody>
        </p:sp>
        <p:cxnSp>
          <p:nvCxnSpPr>
            <p:cNvPr id="7" name="Straight Connector 6">
              <a:extLst>
                <a:ext uri="{FF2B5EF4-FFF2-40B4-BE49-F238E27FC236}">
                  <a16:creationId xmlns:a16="http://schemas.microsoft.com/office/drawing/2014/main" id="{408DBC9A-D0F0-7C8B-50FA-C2228C387249}"/>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A395E4-7F55-AA23-C8CA-999120F434D2}"/>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628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E266-0CEA-82EB-80B7-19915158AC90}"/>
              </a:ext>
            </a:extLst>
          </p:cNvPr>
          <p:cNvSpPr>
            <a:spLocks noGrp="1"/>
          </p:cNvSpPr>
          <p:nvPr>
            <p:ph type="title"/>
          </p:nvPr>
        </p:nvSpPr>
        <p:spPr/>
        <p:txBody>
          <a:bodyPr>
            <a:normAutofit fontScale="90000"/>
          </a:bodyPr>
          <a:lstStyle/>
          <a:p>
            <a:r>
              <a:rPr lang="en-US" dirty="0"/>
              <a:t>HiRA in Off-the-Shelf DRAM Chips: Key Results</a:t>
            </a:r>
          </a:p>
        </p:txBody>
      </p:sp>
      <p:sp>
        <p:nvSpPr>
          <p:cNvPr id="3" name="Content Placeholder 2">
            <a:extLst>
              <a:ext uri="{FF2B5EF4-FFF2-40B4-BE49-F238E27FC236}">
                <a16:creationId xmlns:a16="http://schemas.microsoft.com/office/drawing/2014/main" id="{948605A0-4BC0-E168-BAA8-A9A80B9C4463}"/>
              </a:ext>
            </a:extLst>
          </p:cNvPr>
          <p:cNvSpPr>
            <a:spLocks noGrp="1"/>
          </p:cNvSpPr>
          <p:nvPr>
            <p:ph idx="1"/>
          </p:nvPr>
        </p:nvSpPr>
        <p:spPr/>
        <p:txBody>
          <a:bodyPr/>
          <a:lstStyle/>
          <a:p>
            <a:pPr>
              <a:buClr>
                <a:schemeClr val="tx1"/>
              </a:buClr>
            </a:pPr>
            <a:r>
              <a:rPr lang="en-US" dirty="0"/>
              <a:t>HiRA works in </a:t>
            </a:r>
            <a:r>
              <a:rPr lang="en-US" b="1" dirty="0">
                <a:solidFill>
                  <a:srgbClr val="C00000"/>
                </a:solidFill>
              </a:rPr>
              <a:t>56 off-the-shelf DRAM chips </a:t>
            </a:r>
            <a:r>
              <a:rPr lang="en-US" dirty="0"/>
              <a:t>from </a:t>
            </a:r>
            <a:r>
              <a:rPr lang="en-US" b="1" dirty="0">
                <a:solidFill>
                  <a:schemeClr val="accent2">
                    <a:lumMod val="75000"/>
                  </a:schemeClr>
                </a:solidFill>
              </a:rPr>
              <a:t>SK Hynix</a:t>
            </a:r>
          </a:p>
          <a:p>
            <a:pPr>
              <a:buClr>
                <a:schemeClr val="tx1"/>
              </a:buClr>
            </a:pPr>
            <a:endParaRPr lang="en-US" dirty="0"/>
          </a:p>
        </p:txBody>
      </p:sp>
      <p:sp>
        <p:nvSpPr>
          <p:cNvPr id="4" name="Content Placeholder 2">
            <a:extLst>
              <a:ext uri="{FF2B5EF4-FFF2-40B4-BE49-F238E27FC236}">
                <a16:creationId xmlns:a16="http://schemas.microsoft.com/office/drawing/2014/main" id="{3D821824-77A2-D28F-03E3-9672460E5CB6}"/>
              </a:ext>
            </a:extLst>
          </p:cNvPr>
          <p:cNvSpPr txBox="1">
            <a:spLocks/>
          </p:cNvSpPr>
          <p:nvPr/>
        </p:nvSpPr>
        <p:spPr>
          <a:xfrm>
            <a:off x="75991" y="1500205"/>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51.4% reduction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time spent for refresh operations</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 name="Content Placeholder 2">
            <a:extLst>
              <a:ext uri="{FF2B5EF4-FFF2-40B4-BE49-F238E27FC236}">
                <a16:creationId xmlns:a16="http://schemas.microsoft.com/office/drawing/2014/main" id="{7A37E016-C002-EC0C-072D-19CF35EB5019}"/>
              </a:ext>
            </a:extLst>
          </p:cNvPr>
          <p:cNvSpPr txBox="1">
            <a:spLocks/>
          </p:cNvSpPr>
          <p:nvPr/>
        </p:nvSpPr>
        <p:spPr>
          <a:xfrm>
            <a:off x="75990" y="2239335"/>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performs a given row’s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1"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concurrently with</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activating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any of the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 of the rows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same bank</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a:extLst>
              <a:ext uri="{FF2B5EF4-FFF2-40B4-BE49-F238E27FC236}">
                <a16:creationId xmlns:a16="http://schemas.microsoft.com/office/drawing/2014/main" id="{C759A954-E4DA-76B6-AA0C-EE65DFF0DC6C}"/>
              </a:ext>
            </a:extLst>
          </p:cNvPr>
          <p:cNvSpPr/>
          <p:nvPr/>
        </p:nvSpPr>
        <p:spPr>
          <a:xfrm>
            <a:off x="1120466" y="3400631"/>
            <a:ext cx="1616528" cy="334735"/>
          </a:xfrm>
          <a:prstGeom prst="rect">
            <a:avLst/>
          </a:prstGeom>
          <a:solidFill>
            <a:schemeClr val="accent3">
              <a:lumMod val="20000"/>
              <a:lumOff val="80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 RowA</a:t>
            </a:r>
          </a:p>
        </p:txBody>
      </p:sp>
      <p:grpSp>
        <p:nvGrpSpPr>
          <p:cNvPr id="7" name="Group 6">
            <a:extLst>
              <a:ext uri="{FF2B5EF4-FFF2-40B4-BE49-F238E27FC236}">
                <a16:creationId xmlns:a16="http://schemas.microsoft.com/office/drawing/2014/main" id="{5290279B-04B7-A727-1747-7FA7DCB0F8C6}"/>
              </a:ext>
            </a:extLst>
          </p:cNvPr>
          <p:cNvGrpSpPr/>
          <p:nvPr/>
        </p:nvGrpSpPr>
        <p:grpSpPr>
          <a:xfrm>
            <a:off x="3962538" y="3278056"/>
            <a:ext cx="3225901" cy="579887"/>
            <a:chOff x="3962538" y="2529000"/>
            <a:chExt cx="3225901" cy="579887"/>
          </a:xfrm>
        </p:grpSpPr>
        <p:sp>
          <p:nvSpPr>
            <p:cNvPr id="8" name="Rectangle 7">
              <a:extLst>
                <a:ext uri="{FF2B5EF4-FFF2-40B4-BE49-F238E27FC236}">
                  <a16:creationId xmlns:a16="http://schemas.microsoft.com/office/drawing/2014/main" id="{576B4A74-EB5C-6F69-BB9E-1C5BE3756306}"/>
                </a:ext>
              </a:extLst>
            </p:cNvPr>
            <p:cNvSpPr/>
            <p:nvPr/>
          </p:nvSpPr>
          <p:spPr>
            <a:xfrm>
              <a:off x="6108439" y="2532887"/>
              <a:ext cx="1080000" cy="576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a:t>
              </a:r>
            </a:p>
          </p:txBody>
        </p:sp>
        <p:sp>
          <p:nvSpPr>
            <p:cNvPr id="9" name="Left Brace 8">
              <a:extLst>
                <a:ext uri="{FF2B5EF4-FFF2-40B4-BE49-F238E27FC236}">
                  <a16:creationId xmlns:a16="http://schemas.microsoft.com/office/drawing/2014/main" id="{4583066C-34AE-7C1A-3AF3-64B911C4BF06}"/>
                </a:ext>
              </a:extLst>
            </p:cNvPr>
            <p:cNvSpPr/>
            <p:nvPr/>
          </p:nvSpPr>
          <p:spPr>
            <a:xfrm>
              <a:off x="5684549" y="2529000"/>
              <a:ext cx="318407" cy="579887"/>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C8257B-4812-2677-B389-8F6725C05BC2}"/>
                </a:ext>
              </a:extLst>
            </p:cNvPr>
            <p:cNvSpPr/>
            <p:nvPr/>
          </p:nvSpPr>
          <p:spPr>
            <a:xfrm>
              <a:off x="3962538" y="2651575"/>
              <a:ext cx="1616528" cy="334735"/>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 RowB</a:t>
              </a:r>
            </a:p>
          </p:txBody>
        </p:sp>
      </p:grpSp>
      <p:grpSp>
        <p:nvGrpSpPr>
          <p:cNvPr id="11" name="Group 10">
            <a:extLst>
              <a:ext uri="{FF2B5EF4-FFF2-40B4-BE49-F238E27FC236}">
                <a16:creationId xmlns:a16="http://schemas.microsoft.com/office/drawing/2014/main" id="{01E2823C-AA94-BE3F-F885-ABBB1930D489}"/>
              </a:ext>
            </a:extLst>
          </p:cNvPr>
          <p:cNvGrpSpPr/>
          <p:nvPr/>
        </p:nvGrpSpPr>
        <p:grpSpPr>
          <a:xfrm>
            <a:off x="5949578" y="3278056"/>
            <a:ext cx="1366080" cy="1847592"/>
            <a:chOff x="5949578" y="2529000"/>
            <a:chExt cx="1366080" cy="1847592"/>
          </a:xfrm>
        </p:grpSpPr>
        <p:sp>
          <p:nvSpPr>
            <p:cNvPr id="13" name="Rectangle 12">
              <a:extLst>
                <a:ext uri="{FF2B5EF4-FFF2-40B4-BE49-F238E27FC236}">
                  <a16:creationId xmlns:a16="http://schemas.microsoft.com/office/drawing/2014/main" id="{CABEE1A1-A749-C9C9-1D90-7E0071DA2D7A}"/>
                </a:ext>
              </a:extLst>
            </p:cNvPr>
            <p:cNvSpPr/>
            <p:nvPr/>
          </p:nvSpPr>
          <p:spPr>
            <a:xfrm>
              <a:off x="6108439" y="2529000"/>
              <a:ext cx="1080000" cy="14782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2E1803F-2881-71BA-73E9-2B99D8822405}"/>
                </a:ext>
              </a:extLst>
            </p:cNvPr>
            <p:cNvSpPr txBox="1"/>
            <p:nvPr/>
          </p:nvSpPr>
          <p:spPr>
            <a:xfrm>
              <a:off x="5949578" y="4007260"/>
              <a:ext cx="1366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Bank</a:t>
              </a:r>
            </a:p>
          </p:txBody>
        </p:sp>
      </p:grpSp>
      <p:sp>
        <p:nvSpPr>
          <p:cNvPr id="15" name="Rectangle 14">
            <a:extLst>
              <a:ext uri="{FF2B5EF4-FFF2-40B4-BE49-F238E27FC236}">
                <a16:creationId xmlns:a16="http://schemas.microsoft.com/office/drawing/2014/main" id="{25CD91FD-E8E8-3DB5-D93E-C7BBBD1DEB9B}"/>
              </a:ext>
            </a:extLst>
          </p:cNvPr>
          <p:cNvSpPr/>
          <p:nvPr/>
        </p:nvSpPr>
        <p:spPr>
          <a:xfrm>
            <a:off x="2190235" y="4421581"/>
            <a:ext cx="2253997" cy="334735"/>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HiRA(</a:t>
            </a: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 </a:t>
            </a: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a:t>
            </a:r>
          </a:p>
        </p:txBody>
      </p:sp>
      <p:cxnSp>
        <p:nvCxnSpPr>
          <p:cNvPr id="16" name="Elbow Connector 15">
            <a:extLst>
              <a:ext uri="{FF2B5EF4-FFF2-40B4-BE49-F238E27FC236}">
                <a16:creationId xmlns:a16="http://schemas.microsoft.com/office/drawing/2014/main" id="{B640DD90-BDD9-1AC2-D653-AFA2488B981B}"/>
              </a:ext>
            </a:extLst>
          </p:cNvPr>
          <p:cNvCxnSpPr>
            <a:cxnSpLocks/>
            <a:stCxn id="6" idx="2"/>
            <a:endCxn id="15" idx="1"/>
          </p:cNvCxnSpPr>
          <p:nvPr/>
        </p:nvCxnSpPr>
        <p:spPr>
          <a:xfrm rot="16200000" flipH="1">
            <a:off x="1632691" y="4031404"/>
            <a:ext cx="853583" cy="261505"/>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96F36C8-CDAB-D233-B2F7-2AD4BEACA976}"/>
              </a:ext>
            </a:extLst>
          </p:cNvPr>
          <p:cNvCxnSpPr>
            <a:cxnSpLocks/>
            <a:stCxn id="10" idx="2"/>
            <a:endCxn id="15" idx="3"/>
          </p:cNvCxnSpPr>
          <p:nvPr/>
        </p:nvCxnSpPr>
        <p:spPr>
          <a:xfrm rot="5400000">
            <a:off x="4180726" y="3998872"/>
            <a:ext cx="853583" cy="32657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B201EEA-AAC4-E254-B623-1476C507B71B}"/>
              </a:ext>
            </a:extLst>
          </p:cNvPr>
          <p:cNvGrpSpPr/>
          <p:nvPr/>
        </p:nvGrpSpPr>
        <p:grpSpPr>
          <a:xfrm>
            <a:off x="-1" y="5309113"/>
            <a:ext cx="9144001" cy="913989"/>
            <a:chOff x="-1" y="5309113"/>
            <a:chExt cx="9144001" cy="913989"/>
          </a:xfrm>
        </p:grpSpPr>
        <p:sp>
          <p:nvSpPr>
            <p:cNvPr id="19" name="Content Placeholder 2">
              <a:extLst>
                <a:ext uri="{FF2B5EF4-FFF2-40B4-BE49-F238E27FC236}">
                  <a16:creationId xmlns:a16="http://schemas.microsoft.com/office/drawing/2014/main" id="{93264DC9-E614-C209-AEDB-28BAF857D202}"/>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HiRA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effectively reduces the time spent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for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 operations in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off-the-shelf </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DRAM chips </a:t>
              </a:r>
              <a:endParaRPr kumimoji="0" lang="en-US" sz="2400" b="0" i="0" u="none" strike="noStrike" kern="1200" cap="none" spc="0" normalizeH="0" baseline="0" noProof="0" dirty="0">
                <a:ln>
                  <a:noFill/>
                </a:ln>
                <a:solidFill>
                  <a:srgbClr val="C03A83"/>
                </a:solidFill>
                <a:effectLst/>
                <a:uLnTx/>
                <a:uFillTx/>
                <a:latin typeface="Cambria" panose="02040503050406030204" pitchFamily="18" charset="0"/>
                <a:ea typeface="+mn-ea"/>
                <a:cs typeface="+mn-cs"/>
              </a:endParaRPr>
            </a:p>
          </p:txBody>
        </p:sp>
        <p:cxnSp>
          <p:nvCxnSpPr>
            <p:cNvPr id="20" name="Straight Connector 19">
              <a:extLst>
                <a:ext uri="{FF2B5EF4-FFF2-40B4-BE49-F238E27FC236}">
                  <a16:creationId xmlns:a16="http://schemas.microsoft.com/office/drawing/2014/main" id="{F3876670-4644-1BA5-3F7D-F06A7B228359}"/>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1EA1C0-33E2-BF99-9613-4DDF5456C6AF}"/>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53C98D1-557E-EFFD-DFAF-2958C39B3AFC}"/>
              </a:ext>
            </a:extLst>
          </p:cNvPr>
          <p:cNvGrpSpPr/>
          <p:nvPr/>
        </p:nvGrpSpPr>
        <p:grpSpPr>
          <a:xfrm>
            <a:off x="0" y="637953"/>
            <a:ext cx="9144000" cy="6143943"/>
            <a:chOff x="0" y="637953"/>
            <a:chExt cx="9144000" cy="6143943"/>
          </a:xfrm>
        </p:grpSpPr>
        <p:grpSp>
          <p:nvGrpSpPr>
            <p:cNvPr id="22" name="Group 21">
              <a:extLst>
                <a:ext uri="{FF2B5EF4-FFF2-40B4-BE49-F238E27FC236}">
                  <a16:creationId xmlns:a16="http://schemas.microsoft.com/office/drawing/2014/main" id="{FC90716E-B84F-E0A1-AC09-10F6376C775F}"/>
                </a:ext>
              </a:extLst>
            </p:cNvPr>
            <p:cNvGrpSpPr/>
            <p:nvPr/>
          </p:nvGrpSpPr>
          <p:grpSpPr>
            <a:xfrm>
              <a:off x="0" y="637953"/>
              <a:ext cx="9144000" cy="5810472"/>
              <a:chOff x="0" y="637953"/>
              <a:chExt cx="9144000" cy="5810472"/>
            </a:xfrm>
          </p:grpSpPr>
          <p:sp>
            <p:nvSpPr>
              <p:cNvPr id="24" name="Rectangle 23">
                <a:extLst>
                  <a:ext uri="{FF2B5EF4-FFF2-40B4-BE49-F238E27FC236}">
                    <a16:creationId xmlns:a16="http://schemas.microsoft.com/office/drawing/2014/main" id="{21296F9E-610C-864E-6E33-0D8B5D4C4A26}"/>
                  </a:ext>
                </a:extLst>
              </p:cNvPr>
              <p:cNvSpPr/>
              <p:nvPr/>
            </p:nvSpPr>
            <p:spPr>
              <a:xfrm>
                <a:off x="0" y="637953"/>
                <a:ext cx="9144000" cy="5810472"/>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D6A9C6D1-0035-63AF-7BDA-DE2544224E5E}"/>
                  </a:ext>
                </a:extLst>
              </p:cNvPr>
              <p:cNvPicPr>
                <a:picLocks noChangeAspect="1"/>
              </p:cNvPicPr>
              <p:nvPr/>
            </p:nvPicPr>
            <p:blipFill>
              <a:blip r:embed="rId3"/>
              <a:stretch>
                <a:fillRect/>
              </a:stretch>
            </p:blipFill>
            <p:spPr>
              <a:xfrm>
                <a:off x="865762" y="811638"/>
                <a:ext cx="7408076" cy="3796127"/>
              </a:xfrm>
              <a:prstGeom prst="rect">
                <a:avLst/>
              </a:prstGeom>
              <a:ln>
                <a:solidFill>
                  <a:schemeClr val="tx1"/>
                </a:solidFill>
              </a:ln>
            </p:spPr>
          </p:pic>
          <p:sp>
            <p:nvSpPr>
              <p:cNvPr id="26" name="TextBox 25">
                <a:extLst>
                  <a:ext uri="{FF2B5EF4-FFF2-40B4-BE49-F238E27FC236}">
                    <a16:creationId xmlns:a16="http://schemas.microsoft.com/office/drawing/2014/main" id="{CDF3FDF4-245A-6B36-0967-4DE1373FAA3B}"/>
                  </a:ext>
                </a:extLst>
              </p:cNvPr>
              <p:cNvSpPr txBox="1"/>
              <p:nvPr/>
            </p:nvSpPr>
            <p:spPr>
              <a:xfrm>
                <a:off x="1809475" y="4662331"/>
                <a:ext cx="5596084" cy="461665"/>
              </a:xfrm>
              <a:prstGeom prst="rect">
                <a:avLst/>
              </a:prstGeom>
              <a:solidFill>
                <a:srgbClr val="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4"/>
                  </a:rPr>
                  <a:t>https://arxiv.org/pdf/2209.10198.pdf</a:t>
                </a:r>
                <a:endPar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pic>
          <p:nvPicPr>
            <p:cNvPr id="23" name="Picture 22">
              <a:extLst>
                <a:ext uri="{FF2B5EF4-FFF2-40B4-BE49-F238E27FC236}">
                  <a16:creationId xmlns:a16="http://schemas.microsoft.com/office/drawing/2014/main" id="{229B607C-8405-C3BB-26D8-7AEB7B6806B6}"/>
                </a:ext>
              </a:extLst>
            </p:cNvPr>
            <p:cNvPicPr>
              <a:picLocks noChangeAspect="1"/>
            </p:cNvPicPr>
            <p:nvPr/>
          </p:nvPicPr>
          <p:blipFill rotWithShape="1">
            <a:blip r:embed="rId5"/>
            <a:srcRect l="3057" t="2072" r="1886" b="2459"/>
            <a:stretch/>
          </p:blipFill>
          <p:spPr>
            <a:xfrm>
              <a:off x="3771591" y="5178563"/>
              <a:ext cx="1596416" cy="1603333"/>
            </a:xfrm>
            <a:prstGeom prst="rect">
              <a:avLst/>
            </a:prstGeom>
          </p:spPr>
        </p:pic>
      </p:grpSp>
    </p:spTree>
    <p:extLst>
      <p:ext uri="{BB962C8B-B14F-4D97-AF65-F5344CB8AC3E}">
        <p14:creationId xmlns:p14="http://schemas.microsoft.com/office/powerpoint/2010/main" val="399587513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CD41-F3D9-5DEF-153A-CDBAED5C9327}"/>
              </a:ext>
            </a:extLst>
          </p:cNvPr>
          <p:cNvSpPr>
            <a:spLocks noGrp="1"/>
          </p:cNvSpPr>
          <p:nvPr>
            <p:ph type="title"/>
          </p:nvPr>
        </p:nvSpPr>
        <p:spPr/>
        <p:txBody>
          <a:bodyPr/>
          <a:lstStyle/>
          <a:p>
            <a:r>
              <a:rPr lang="en-US" dirty="0"/>
              <a:t>HiRA-MC: HiRA Memory Controller</a:t>
            </a:r>
          </a:p>
        </p:txBody>
      </p:sp>
      <p:sp>
        <p:nvSpPr>
          <p:cNvPr id="3" name="Content Placeholder 2">
            <a:extLst>
              <a:ext uri="{FF2B5EF4-FFF2-40B4-BE49-F238E27FC236}">
                <a16:creationId xmlns:a16="http://schemas.microsoft.com/office/drawing/2014/main" id="{419396C8-FB13-4AB4-4D2B-2344A58302C7}"/>
              </a:ext>
            </a:extLst>
          </p:cNvPr>
          <p:cNvSpPr>
            <a:spLocks noGrp="1"/>
          </p:cNvSpPr>
          <p:nvPr>
            <p:ph idx="1"/>
          </p:nvPr>
        </p:nvSpPr>
        <p:spPr/>
        <p:txBody>
          <a:bodyPr/>
          <a:lstStyle/>
          <a:p>
            <a:r>
              <a:rPr lang="en-US" b="1" u="sng" dirty="0">
                <a:solidFill>
                  <a:schemeClr val="accent6">
                    <a:lumMod val="50000"/>
                  </a:schemeClr>
                </a:solidFill>
              </a:rPr>
              <a:t>Goal</a:t>
            </a:r>
            <a:r>
              <a:rPr lang="en-US" b="1" dirty="0">
                <a:solidFill>
                  <a:schemeClr val="accent6">
                    <a:lumMod val="50000"/>
                  </a:schemeClr>
                </a:solidFill>
              </a:rPr>
              <a:t>: </a:t>
            </a:r>
            <a:r>
              <a:rPr lang="en-US" dirty="0">
                <a:solidFill>
                  <a:schemeClr val="accent6">
                    <a:lumMod val="50000"/>
                  </a:schemeClr>
                </a:solidFill>
              </a:rPr>
              <a:t>Leverage HiRA’s parallelism as much as possible</a:t>
            </a:r>
            <a:endParaRPr lang="en-US" dirty="0"/>
          </a:p>
          <a:p>
            <a:r>
              <a:rPr lang="en-US" b="1" u="sng" dirty="0">
                <a:solidFill>
                  <a:schemeClr val="accent2">
                    <a:lumMod val="75000"/>
                  </a:schemeClr>
                </a:solidFill>
              </a:rPr>
              <a:t>Key Insight</a:t>
            </a:r>
            <a:r>
              <a:rPr lang="en-US" b="1" dirty="0">
                <a:solidFill>
                  <a:schemeClr val="accent2">
                    <a:lumMod val="75000"/>
                  </a:schemeClr>
                </a:solidFill>
              </a:rPr>
              <a:t>:</a:t>
            </a:r>
            <a:r>
              <a:rPr lang="en-US" dirty="0">
                <a:solidFill>
                  <a:schemeClr val="accent2">
                    <a:lumMod val="75000"/>
                  </a:schemeClr>
                </a:solidFill>
              </a:rPr>
              <a:t> A </a:t>
            </a:r>
            <a:r>
              <a:rPr lang="en-US" b="1" dirty="0">
                <a:solidFill>
                  <a:schemeClr val="accent2">
                    <a:lumMod val="75000"/>
                  </a:schemeClr>
                </a:solidFill>
              </a:rPr>
              <a:t>time slack </a:t>
            </a:r>
            <a:r>
              <a:rPr lang="en-US" dirty="0">
                <a:solidFill>
                  <a:schemeClr val="accent2">
                    <a:lumMod val="75000"/>
                  </a:schemeClr>
                </a:solidFill>
              </a:rPr>
              <a:t>is needed to find a </a:t>
            </a:r>
            <a:r>
              <a:rPr lang="en-US" b="1" dirty="0">
                <a:solidFill>
                  <a:schemeClr val="accent2">
                    <a:lumMod val="75000"/>
                  </a:schemeClr>
                </a:solidFill>
              </a:rPr>
              <a:t>row activation </a:t>
            </a:r>
            <a:br>
              <a:rPr lang="en-US" dirty="0">
                <a:solidFill>
                  <a:schemeClr val="accent2">
                    <a:lumMod val="75000"/>
                  </a:schemeClr>
                </a:solidFill>
              </a:rPr>
            </a:br>
            <a:r>
              <a:rPr lang="en-US" dirty="0">
                <a:solidFill>
                  <a:schemeClr val="accent2">
                    <a:lumMod val="75000"/>
                  </a:schemeClr>
                </a:solidFill>
              </a:rPr>
              <a:t>		and a </a:t>
            </a:r>
            <a:r>
              <a:rPr lang="en-US" b="1" dirty="0">
                <a:solidFill>
                  <a:schemeClr val="accent2">
                    <a:lumMod val="75000"/>
                  </a:schemeClr>
                </a:solidFill>
              </a:rPr>
              <a:t>refresh </a:t>
            </a:r>
            <a:r>
              <a:rPr lang="en-US" dirty="0">
                <a:solidFill>
                  <a:schemeClr val="accent2">
                    <a:lumMod val="75000"/>
                  </a:schemeClr>
                </a:solidFill>
              </a:rPr>
              <a:t>to perform HiRA</a:t>
            </a:r>
          </a:p>
          <a:p>
            <a:endParaRPr lang="en-US" dirty="0">
              <a:solidFill>
                <a:schemeClr val="accent2">
                  <a:lumMod val="75000"/>
                </a:schemeClr>
              </a:solidFill>
            </a:endParaRPr>
          </a:p>
          <a:p>
            <a:endParaRPr lang="en-US" dirty="0">
              <a:solidFill>
                <a:schemeClr val="accent2">
                  <a:lumMod val="75000"/>
                </a:schemeClr>
              </a:solidFill>
            </a:endParaRPr>
          </a:p>
          <a:p>
            <a:endParaRPr lang="en-US" dirty="0">
              <a:solidFill>
                <a:schemeClr val="accent2">
                  <a:lumMod val="75000"/>
                </a:schemeClr>
              </a:solidFill>
            </a:endParaRPr>
          </a:p>
          <a:p>
            <a:pPr marL="0" indent="0">
              <a:buNone/>
            </a:pPr>
            <a:endParaRPr lang="en-US" dirty="0">
              <a:solidFill>
                <a:schemeClr val="accent2">
                  <a:lumMod val="75000"/>
                </a:schemeClr>
              </a:solidFill>
            </a:endParaRPr>
          </a:p>
          <a:p>
            <a:pPr marL="177800" lvl="1" indent="0">
              <a:buNone/>
            </a:pPr>
            <a:endParaRPr lang="en-US" dirty="0">
              <a:solidFill>
                <a:srgbClr val="7030A0"/>
              </a:solidFill>
            </a:endParaRPr>
          </a:p>
          <a:p>
            <a:pPr marL="177800" lvl="1" indent="0">
              <a:buNone/>
            </a:pPr>
            <a:r>
              <a:rPr lang="en-US" b="1" dirty="0">
                <a:solidFill>
                  <a:srgbClr val="7030A0"/>
                </a:solidFill>
              </a:rPr>
              <a:t>RowA</a:t>
            </a:r>
            <a:r>
              <a:rPr lang="en-US" dirty="0">
                <a:solidFill>
                  <a:srgbClr val="7030A0"/>
                </a:solidFill>
              </a:rPr>
              <a:t> and </a:t>
            </a:r>
            <a:r>
              <a:rPr lang="en-US" b="1" dirty="0" err="1">
                <a:solidFill>
                  <a:srgbClr val="7030A0"/>
                </a:solidFill>
              </a:rPr>
              <a:t>RowZ</a:t>
            </a:r>
            <a:r>
              <a:rPr lang="en-US" b="1" dirty="0">
                <a:solidFill>
                  <a:srgbClr val="7030A0"/>
                </a:solidFill>
              </a:rPr>
              <a:t> </a:t>
            </a:r>
            <a:r>
              <a:rPr lang="en-US" dirty="0">
                <a:solidFill>
                  <a:srgbClr val="7030A0"/>
                </a:solidFill>
              </a:rPr>
              <a:t>are in two </a:t>
            </a:r>
            <a:r>
              <a:rPr lang="en-US" b="1" dirty="0">
                <a:solidFill>
                  <a:srgbClr val="7030A0"/>
                </a:solidFill>
              </a:rPr>
              <a:t>electrically disconnected subarrays</a:t>
            </a:r>
          </a:p>
          <a:p>
            <a:endParaRPr lang="en-US" dirty="0">
              <a:solidFill>
                <a:schemeClr val="accent2">
                  <a:lumMod val="75000"/>
                </a:schemeClr>
              </a:solidFill>
            </a:endParaRPr>
          </a:p>
          <a:p>
            <a:endParaRPr lang="en-US" dirty="0">
              <a:solidFill>
                <a:schemeClr val="accent2">
                  <a:lumMod val="75000"/>
                </a:schemeClr>
              </a:solidFill>
            </a:endParaRPr>
          </a:p>
        </p:txBody>
      </p:sp>
      <p:sp>
        <p:nvSpPr>
          <p:cNvPr id="59" name="Rounded Rectangle 58">
            <a:extLst>
              <a:ext uri="{FF2B5EF4-FFF2-40B4-BE49-F238E27FC236}">
                <a16:creationId xmlns:a16="http://schemas.microsoft.com/office/drawing/2014/main" id="{C1B0FB59-A499-EDC4-602C-ED89FA337A22}"/>
              </a:ext>
            </a:extLst>
          </p:cNvPr>
          <p:cNvSpPr/>
          <p:nvPr/>
        </p:nvSpPr>
        <p:spPr>
          <a:xfrm>
            <a:off x="4621886" y="2446773"/>
            <a:ext cx="746808" cy="1135350"/>
          </a:xfrm>
          <a:prstGeom prst="roundRect">
            <a:avLst/>
          </a:prstGeom>
          <a:solidFill>
            <a:schemeClr val="accent2">
              <a:lumMod val="20000"/>
              <a:lumOff val="80000"/>
            </a:scheme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296A4BCE-A71B-310B-0EF3-6C04B3F0AEF6}"/>
              </a:ext>
            </a:extLst>
          </p:cNvPr>
          <p:cNvCxnSpPr>
            <a:cxnSpLocks/>
          </p:cNvCxnSpPr>
          <p:nvPr/>
        </p:nvCxnSpPr>
        <p:spPr>
          <a:xfrm>
            <a:off x="1149531" y="2670189"/>
            <a:ext cx="65706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4E83753-2C38-40D8-0484-320FC49B40EB}"/>
              </a:ext>
            </a:extLst>
          </p:cNvPr>
          <p:cNvGrpSpPr/>
          <p:nvPr/>
        </p:nvGrpSpPr>
        <p:grpSpPr>
          <a:xfrm>
            <a:off x="670452" y="2499025"/>
            <a:ext cx="1387304" cy="1084997"/>
            <a:chOff x="670452" y="3080538"/>
            <a:chExt cx="1387304" cy="1084997"/>
          </a:xfrm>
        </p:grpSpPr>
        <p:sp>
          <p:nvSpPr>
            <p:cNvPr id="7" name="TextBox 6">
              <a:extLst>
                <a:ext uri="{FF2B5EF4-FFF2-40B4-BE49-F238E27FC236}">
                  <a16:creationId xmlns:a16="http://schemas.microsoft.com/office/drawing/2014/main" id="{99A508ED-0960-06BD-0202-7B51C08D2503}"/>
                </a:ext>
              </a:extLst>
            </p:cNvPr>
            <p:cNvSpPr txBox="1"/>
            <p:nvPr/>
          </p:nvSpPr>
          <p:spPr>
            <a:xfrm>
              <a:off x="670452" y="3519204"/>
              <a:ext cx="138730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Ref(RowA) </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is generated</a:t>
              </a:r>
            </a:p>
          </p:txBody>
        </p:sp>
        <p:cxnSp>
          <p:nvCxnSpPr>
            <p:cNvPr id="10" name="Straight Connector 9">
              <a:extLst>
                <a:ext uri="{FF2B5EF4-FFF2-40B4-BE49-F238E27FC236}">
                  <a16:creationId xmlns:a16="http://schemas.microsoft.com/office/drawing/2014/main" id="{AB301E8F-8F3F-F26A-A209-BAF5C7CD1040}"/>
                </a:ext>
              </a:extLst>
            </p:cNvPr>
            <p:cNvCxnSpPr/>
            <p:nvPr/>
          </p:nvCxnSpPr>
          <p:spPr>
            <a:xfrm>
              <a:off x="1364104" y="3080538"/>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5CB0BB5-A517-CAEA-6AF0-58E26001590A}"/>
              </a:ext>
            </a:extLst>
          </p:cNvPr>
          <p:cNvGrpSpPr/>
          <p:nvPr/>
        </p:nvGrpSpPr>
        <p:grpSpPr>
          <a:xfrm>
            <a:off x="6790425" y="2490189"/>
            <a:ext cx="1265218" cy="1093832"/>
            <a:chOff x="6790425" y="3071702"/>
            <a:chExt cx="1265218" cy="1093832"/>
          </a:xfrm>
        </p:grpSpPr>
        <p:sp>
          <p:nvSpPr>
            <p:cNvPr id="8" name="TextBox 7">
              <a:extLst>
                <a:ext uri="{FF2B5EF4-FFF2-40B4-BE49-F238E27FC236}">
                  <a16:creationId xmlns:a16="http://schemas.microsoft.com/office/drawing/2014/main" id="{08DBA34F-6748-546A-87E7-3991CD4B4ED3}"/>
                </a:ext>
              </a:extLst>
            </p:cNvPr>
            <p:cNvSpPr txBox="1"/>
            <p:nvPr/>
          </p:nvSpPr>
          <p:spPr>
            <a:xfrm>
              <a:off x="6790425" y="3519203"/>
              <a:ext cx="126521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Ref(RowA)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deadline</a:t>
              </a:r>
            </a:p>
          </p:txBody>
        </p:sp>
        <p:cxnSp>
          <p:nvCxnSpPr>
            <p:cNvPr id="11" name="Straight Connector 10">
              <a:extLst>
                <a:ext uri="{FF2B5EF4-FFF2-40B4-BE49-F238E27FC236}">
                  <a16:creationId xmlns:a16="http://schemas.microsoft.com/office/drawing/2014/main" id="{496C07FA-6777-9ED8-2372-BFE7D3535241}"/>
                </a:ext>
              </a:extLst>
            </p:cNvPr>
            <p:cNvCxnSpPr/>
            <p:nvPr/>
          </p:nvCxnSpPr>
          <p:spPr>
            <a:xfrm>
              <a:off x="7424948" y="3071702"/>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BB03A756-D636-8D06-BB1F-F1404110B9D8}"/>
              </a:ext>
            </a:extLst>
          </p:cNvPr>
          <p:cNvGrpSpPr/>
          <p:nvPr/>
        </p:nvGrpSpPr>
        <p:grpSpPr>
          <a:xfrm>
            <a:off x="1364104" y="2033356"/>
            <a:ext cx="6058930" cy="369332"/>
            <a:chOff x="1364104" y="2614869"/>
            <a:chExt cx="6058930" cy="369332"/>
          </a:xfrm>
        </p:grpSpPr>
        <p:cxnSp>
          <p:nvCxnSpPr>
            <p:cNvPr id="13" name="Straight Arrow Connector 12">
              <a:extLst>
                <a:ext uri="{FF2B5EF4-FFF2-40B4-BE49-F238E27FC236}">
                  <a16:creationId xmlns:a16="http://schemas.microsoft.com/office/drawing/2014/main" id="{BA087908-4AB0-6E29-38D7-E3AAA55D759A}"/>
                </a:ext>
              </a:extLst>
            </p:cNvPr>
            <p:cNvCxnSpPr/>
            <p:nvPr/>
          </p:nvCxnSpPr>
          <p:spPr>
            <a:xfrm>
              <a:off x="1364104" y="2821577"/>
              <a:ext cx="605893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2A2AEC3-928E-B13C-65E8-85716454BA8D}"/>
                </a:ext>
              </a:extLst>
            </p:cNvPr>
            <p:cNvSpPr txBox="1"/>
            <p:nvPr/>
          </p:nvSpPr>
          <p:spPr>
            <a:xfrm>
              <a:off x="3722914" y="2614869"/>
              <a:ext cx="1180131" cy="369332"/>
            </a:xfrm>
            <a:prstGeom prst="rect">
              <a:avLst/>
            </a:prstGeom>
            <a:solidFill>
              <a:srgbClr val="FFFFFF"/>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slack</a:t>
              </a:r>
            </a:p>
          </p:txBody>
        </p:sp>
      </p:grpSp>
      <p:grpSp>
        <p:nvGrpSpPr>
          <p:cNvPr id="53" name="Group 52">
            <a:extLst>
              <a:ext uri="{FF2B5EF4-FFF2-40B4-BE49-F238E27FC236}">
                <a16:creationId xmlns:a16="http://schemas.microsoft.com/office/drawing/2014/main" id="{70BDD43A-A185-34A3-0756-8A2A7AE314BF}"/>
              </a:ext>
            </a:extLst>
          </p:cNvPr>
          <p:cNvGrpSpPr/>
          <p:nvPr/>
        </p:nvGrpSpPr>
        <p:grpSpPr>
          <a:xfrm>
            <a:off x="2365789" y="2499025"/>
            <a:ext cx="754823" cy="1083097"/>
            <a:chOff x="2365789" y="3080538"/>
            <a:chExt cx="754823" cy="1083097"/>
          </a:xfrm>
        </p:grpSpPr>
        <p:cxnSp>
          <p:nvCxnSpPr>
            <p:cNvPr id="16" name="Straight Connector 15">
              <a:extLst>
                <a:ext uri="{FF2B5EF4-FFF2-40B4-BE49-F238E27FC236}">
                  <a16:creationId xmlns:a16="http://schemas.microsoft.com/office/drawing/2014/main" id="{63446A49-66DE-F1C1-3A14-F9D2BC0F9CBC}"/>
                </a:ext>
              </a:extLst>
            </p:cNvPr>
            <p:cNvCxnSpPr/>
            <p:nvPr/>
          </p:nvCxnSpPr>
          <p:spPr>
            <a:xfrm>
              <a:off x="2743200" y="3080538"/>
              <a:ext cx="0" cy="3511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4727DD-3BFF-613F-F6CC-CEEC8B94A0F6}"/>
                </a:ext>
              </a:extLst>
            </p:cNvPr>
            <p:cNvSpPr txBox="1"/>
            <p:nvPr/>
          </p:nvSpPr>
          <p:spPr>
            <a:xfrm>
              <a:off x="2365789" y="3517304"/>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RowX</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grpSp>
      <p:grpSp>
        <p:nvGrpSpPr>
          <p:cNvPr id="54" name="Group 53">
            <a:extLst>
              <a:ext uri="{FF2B5EF4-FFF2-40B4-BE49-F238E27FC236}">
                <a16:creationId xmlns:a16="http://schemas.microsoft.com/office/drawing/2014/main" id="{145634A1-03B1-A677-5752-F8289434B702}"/>
              </a:ext>
            </a:extLst>
          </p:cNvPr>
          <p:cNvGrpSpPr/>
          <p:nvPr/>
        </p:nvGrpSpPr>
        <p:grpSpPr>
          <a:xfrm>
            <a:off x="3531022" y="2499025"/>
            <a:ext cx="754823" cy="1083097"/>
            <a:chOff x="3531022" y="3080538"/>
            <a:chExt cx="754823" cy="1083097"/>
          </a:xfrm>
        </p:grpSpPr>
        <p:cxnSp>
          <p:nvCxnSpPr>
            <p:cNvPr id="18" name="Straight Connector 17">
              <a:extLst>
                <a:ext uri="{FF2B5EF4-FFF2-40B4-BE49-F238E27FC236}">
                  <a16:creationId xmlns:a16="http://schemas.microsoft.com/office/drawing/2014/main" id="{42804054-F493-A9F5-2D6B-1229035E8ABE}"/>
                </a:ext>
              </a:extLst>
            </p:cNvPr>
            <p:cNvCxnSpPr/>
            <p:nvPr/>
          </p:nvCxnSpPr>
          <p:spPr>
            <a:xfrm>
              <a:off x="3908433" y="3080538"/>
              <a:ext cx="0" cy="3511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A6542F-A696-5B2B-FBBD-67503E82E83C}"/>
                </a:ext>
              </a:extLst>
            </p:cNvPr>
            <p:cNvSpPr txBox="1"/>
            <p:nvPr/>
          </p:nvSpPr>
          <p:spPr>
            <a:xfrm>
              <a:off x="3531022" y="3517304"/>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RowY</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grpSp>
      <p:grpSp>
        <p:nvGrpSpPr>
          <p:cNvPr id="55" name="Group 54">
            <a:extLst>
              <a:ext uri="{FF2B5EF4-FFF2-40B4-BE49-F238E27FC236}">
                <a16:creationId xmlns:a16="http://schemas.microsoft.com/office/drawing/2014/main" id="{CF532DE1-25F4-33C6-E41F-2673DAED21C1}"/>
              </a:ext>
            </a:extLst>
          </p:cNvPr>
          <p:cNvGrpSpPr/>
          <p:nvPr/>
        </p:nvGrpSpPr>
        <p:grpSpPr>
          <a:xfrm>
            <a:off x="4621886" y="2499025"/>
            <a:ext cx="746808" cy="1083097"/>
            <a:chOff x="4621886" y="3080538"/>
            <a:chExt cx="746808" cy="1083097"/>
          </a:xfrm>
        </p:grpSpPr>
        <p:cxnSp>
          <p:nvCxnSpPr>
            <p:cNvPr id="20" name="Straight Connector 19">
              <a:extLst>
                <a:ext uri="{FF2B5EF4-FFF2-40B4-BE49-F238E27FC236}">
                  <a16:creationId xmlns:a16="http://schemas.microsoft.com/office/drawing/2014/main" id="{5DB488F2-32E2-DF8D-724B-66407B4418F7}"/>
                </a:ext>
              </a:extLst>
            </p:cNvPr>
            <p:cNvCxnSpPr/>
            <p:nvPr/>
          </p:nvCxnSpPr>
          <p:spPr>
            <a:xfrm>
              <a:off x="4995290" y="3080538"/>
              <a:ext cx="0" cy="3511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1F25202-2B85-F6EE-D6D1-A530F61AAFB7}"/>
                </a:ext>
              </a:extLst>
            </p:cNvPr>
            <p:cNvSpPr txBox="1"/>
            <p:nvPr/>
          </p:nvSpPr>
          <p:spPr>
            <a:xfrm>
              <a:off x="4621886" y="3517304"/>
              <a:ext cx="74680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RowZ</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grpSp>
      <p:grpSp>
        <p:nvGrpSpPr>
          <p:cNvPr id="56" name="Group 55">
            <a:extLst>
              <a:ext uri="{FF2B5EF4-FFF2-40B4-BE49-F238E27FC236}">
                <a16:creationId xmlns:a16="http://schemas.microsoft.com/office/drawing/2014/main" id="{700D4E4C-2BCB-645F-BE6B-91B2DFD46E41}"/>
              </a:ext>
            </a:extLst>
          </p:cNvPr>
          <p:cNvGrpSpPr/>
          <p:nvPr/>
        </p:nvGrpSpPr>
        <p:grpSpPr>
          <a:xfrm>
            <a:off x="5710695" y="2499025"/>
            <a:ext cx="754823" cy="1083097"/>
            <a:chOff x="5710695" y="3080538"/>
            <a:chExt cx="754823" cy="1083097"/>
          </a:xfrm>
        </p:grpSpPr>
        <p:cxnSp>
          <p:nvCxnSpPr>
            <p:cNvPr id="22" name="Straight Connector 21">
              <a:extLst>
                <a:ext uri="{FF2B5EF4-FFF2-40B4-BE49-F238E27FC236}">
                  <a16:creationId xmlns:a16="http://schemas.microsoft.com/office/drawing/2014/main" id="{FF1999C5-AA0F-E1C2-DDC4-7B5F06C76E0F}"/>
                </a:ext>
              </a:extLst>
            </p:cNvPr>
            <p:cNvCxnSpPr/>
            <p:nvPr/>
          </p:nvCxnSpPr>
          <p:spPr>
            <a:xfrm>
              <a:off x="6088106" y="3080538"/>
              <a:ext cx="0" cy="3511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FDFB405-0178-0F41-B12F-DA1BF73F3F89}"/>
                </a:ext>
              </a:extLst>
            </p:cNvPr>
            <p:cNvSpPr txBox="1"/>
            <p:nvPr/>
          </p:nvSpPr>
          <p:spPr>
            <a:xfrm>
              <a:off x="5710695" y="3517304"/>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RowT</a:t>
              </a:r>
              <a:endPar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grpSp>
      <p:sp>
        <p:nvSpPr>
          <p:cNvPr id="61" name="Rounded Rectangle 60">
            <a:extLst>
              <a:ext uri="{FF2B5EF4-FFF2-40B4-BE49-F238E27FC236}">
                <a16:creationId xmlns:a16="http://schemas.microsoft.com/office/drawing/2014/main" id="{44066BB2-8852-992D-A9B9-55A7ABCDBC05}"/>
              </a:ext>
            </a:extLst>
          </p:cNvPr>
          <p:cNvSpPr/>
          <p:nvPr/>
        </p:nvSpPr>
        <p:spPr>
          <a:xfrm>
            <a:off x="4336907" y="4962875"/>
            <a:ext cx="1365014" cy="1213988"/>
          </a:xfrm>
          <a:prstGeom prst="roundRect">
            <a:avLst/>
          </a:prstGeom>
          <a:solidFill>
            <a:srgbClr val="7030A0">
              <a:alpha val="14902"/>
            </a:srgb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2AC3615-7A9B-F2DD-4F5C-6640C583BC12}"/>
              </a:ext>
            </a:extLst>
          </p:cNvPr>
          <p:cNvSpPr txBox="1"/>
          <p:nvPr/>
        </p:nvSpPr>
        <p:spPr>
          <a:xfrm>
            <a:off x="7670861" y="2499025"/>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nvGrpSpPr>
          <p:cNvPr id="60" name="Group 59">
            <a:extLst>
              <a:ext uri="{FF2B5EF4-FFF2-40B4-BE49-F238E27FC236}">
                <a16:creationId xmlns:a16="http://schemas.microsoft.com/office/drawing/2014/main" id="{3CD138BC-FD83-9891-9806-524CBC543BE9}"/>
              </a:ext>
            </a:extLst>
          </p:cNvPr>
          <p:cNvGrpSpPr/>
          <p:nvPr/>
        </p:nvGrpSpPr>
        <p:grpSpPr>
          <a:xfrm>
            <a:off x="670453" y="4549458"/>
            <a:ext cx="7632312" cy="1550666"/>
            <a:chOff x="670453" y="4824644"/>
            <a:chExt cx="7632312" cy="1550666"/>
          </a:xfrm>
        </p:grpSpPr>
        <p:cxnSp>
          <p:nvCxnSpPr>
            <p:cNvPr id="36" name="Straight Arrow Connector 35">
              <a:extLst>
                <a:ext uri="{FF2B5EF4-FFF2-40B4-BE49-F238E27FC236}">
                  <a16:creationId xmlns:a16="http://schemas.microsoft.com/office/drawing/2014/main" id="{31CFCF44-1AF2-3D22-ACC5-D3AE1EE8B078}"/>
                </a:ext>
              </a:extLst>
            </p:cNvPr>
            <p:cNvCxnSpPr>
              <a:cxnSpLocks/>
            </p:cNvCxnSpPr>
            <p:nvPr/>
          </p:nvCxnSpPr>
          <p:spPr>
            <a:xfrm>
              <a:off x="1149531" y="5461477"/>
              <a:ext cx="6570618"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83D5AFD-E4B0-190B-150C-050D966FFA6E}"/>
                </a:ext>
              </a:extLst>
            </p:cNvPr>
            <p:cNvSpPr txBox="1"/>
            <p:nvPr/>
          </p:nvSpPr>
          <p:spPr>
            <a:xfrm>
              <a:off x="670453" y="5728979"/>
              <a:ext cx="138730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Ref(RowA) </a:t>
              </a:r>
              <a:b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is generated</a:t>
              </a:r>
            </a:p>
          </p:txBody>
        </p:sp>
        <p:sp>
          <p:nvSpPr>
            <p:cNvPr id="38" name="TextBox 37">
              <a:extLst>
                <a:ext uri="{FF2B5EF4-FFF2-40B4-BE49-F238E27FC236}">
                  <a16:creationId xmlns:a16="http://schemas.microsoft.com/office/drawing/2014/main" id="{98066FEC-5C21-3B7D-377F-E5A9BDB0DBE9}"/>
                </a:ext>
              </a:extLst>
            </p:cNvPr>
            <p:cNvSpPr txBox="1"/>
            <p:nvPr/>
          </p:nvSpPr>
          <p:spPr>
            <a:xfrm>
              <a:off x="6764777" y="5728978"/>
              <a:ext cx="131651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Ref(RowA) </a:t>
              </a:r>
              <a:b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deadline</a:t>
              </a:r>
            </a:p>
          </p:txBody>
        </p:sp>
        <p:cxnSp>
          <p:nvCxnSpPr>
            <p:cNvPr id="39" name="Straight Connector 38">
              <a:extLst>
                <a:ext uri="{FF2B5EF4-FFF2-40B4-BE49-F238E27FC236}">
                  <a16:creationId xmlns:a16="http://schemas.microsoft.com/office/drawing/2014/main" id="{A7DA0F9D-837A-DFC5-A519-0FE88BDD35D4}"/>
                </a:ext>
              </a:extLst>
            </p:cNvPr>
            <p:cNvCxnSpPr/>
            <p:nvPr/>
          </p:nvCxnSpPr>
          <p:spPr>
            <a:xfrm>
              <a:off x="1364104" y="5290313"/>
              <a:ext cx="0" cy="36000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DCEFD1-3E99-33FF-ADFA-D67FCB536610}"/>
                </a:ext>
              </a:extLst>
            </p:cNvPr>
            <p:cNvCxnSpPr/>
            <p:nvPr/>
          </p:nvCxnSpPr>
          <p:spPr>
            <a:xfrm>
              <a:off x="7424948" y="5281477"/>
              <a:ext cx="0" cy="36000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705BD25-BD9F-7528-402D-5E411F2ACD06}"/>
                </a:ext>
              </a:extLst>
            </p:cNvPr>
            <p:cNvCxnSpPr/>
            <p:nvPr/>
          </p:nvCxnSpPr>
          <p:spPr>
            <a:xfrm>
              <a:off x="1364104" y="5031352"/>
              <a:ext cx="6058930" cy="0"/>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1B5324-7A72-B419-6DB2-89016B3BA3CB}"/>
                </a:ext>
              </a:extLst>
            </p:cNvPr>
            <p:cNvSpPr txBox="1"/>
            <p:nvPr/>
          </p:nvSpPr>
          <p:spPr>
            <a:xfrm>
              <a:off x="3722914" y="4824644"/>
              <a:ext cx="1180131" cy="369332"/>
            </a:xfrm>
            <a:prstGeom prst="rect">
              <a:avLst/>
            </a:prstGeom>
            <a:solidFill>
              <a:srgbClr val="FFFFFF"/>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mbria" panose="02040503050406030204" pitchFamily="18" charset="0"/>
                  <a:ea typeface="+mn-ea"/>
                  <a:cs typeface="+mn-cs"/>
                </a:rPr>
                <a:t>time slack</a:t>
              </a:r>
            </a:p>
          </p:txBody>
        </p:sp>
        <p:cxnSp>
          <p:nvCxnSpPr>
            <p:cNvPr id="43" name="Straight Connector 42">
              <a:extLst>
                <a:ext uri="{FF2B5EF4-FFF2-40B4-BE49-F238E27FC236}">
                  <a16:creationId xmlns:a16="http://schemas.microsoft.com/office/drawing/2014/main" id="{FF0CE0E1-905C-D068-87BB-8586F7004E8B}"/>
                </a:ext>
              </a:extLst>
            </p:cNvPr>
            <p:cNvCxnSpPr/>
            <p:nvPr/>
          </p:nvCxnSpPr>
          <p:spPr>
            <a:xfrm>
              <a:off x="2743200" y="5290313"/>
              <a:ext cx="0" cy="351164"/>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4D4B149-9A14-3E41-9FFB-0FC2D74F61AE}"/>
                </a:ext>
              </a:extLst>
            </p:cNvPr>
            <p:cNvSpPr txBox="1"/>
            <p:nvPr/>
          </p:nvSpPr>
          <p:spPr>
            <a:xfrm>
              <a:off x="2365789" y="5727079"/>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7E6E6">
                      <a:lumMod val="50000"/>
                    </a:srgbClr>
                  </a:solidFill>
                  <a:effectLst/>
                  <a:uLnTx/>
                  <a:uFillTx/>
                  <a:latin typeface="Cambria" panose="02040503050406030204" pitchFamily="18" charset="0"/>
                  <a:ea typeface="+mn-ea"/>
                  <a:cs typeface="+mn-cs"/>
                </a:rPr>
                <a:t>RowX</a:t>
              </a:r>
              <a:endPar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endParaRPr>
            </a:p>
          </p:txBody>
        </p:sp>
        <p:cxnSp>
          <p:nvCxnSpPr>
            <p:cNvPr id="45" name="Straight Connector 44">
              <a:extLst>
                <a:ext uri="{FF2B5EF4-FFF2-40B4-BE49-F238E27FC236}">
                  <a16:creationId xmlns:a16="http://schemas.microsoft.com/office/drawing/2014/main" id="{140C15ED-4A49-503B-30E0-D3D18D9C6DBD}"/>
                </a:ext>
              </a:extLst>
            </p:cNvPr>
            <p:cNvCxnSpPr/>
            <p:nvPr/>
          </p:nvCxnSpPr>
          <p:spPr>
            <a:xfrm>
              <a:off x="3908433" y="5290313"/>
              <a:ext cx="0" cy="351164"/>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2CC8D0E-01FD-FBE5-6E36-6C0BE6CE794C}"/>
                </a:ext>
              </a:extLst>
            </p:cNvPr>
            <p:cNvSpPr txBox="1"/>
            <p:nvPr/>
          </p:nvSpPr>
          <p:spPr>
            <a:xfrm>
              <a:off x="3531022" y="5727079"/>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7E6E6">
                      <a:lumMod val="50000"/>
                    </a:srgbClr>
                  </a:solidFill>
                  <a:effectLst/>
                  <a:uLnTx/>
                  <a:uFillTx/>
                  <a:latin typeface="Cambria" panose="02040503050406030204" pitchFamily="18" charset="0"/>
                  <a:ea typeface="+mn-ea"/>
                  <a:cs typeface="+mn-cs"/>
                </a:rPr>
                <a:t>RowY</a:t>
              </a:r>
              <a:endPar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endParaRPr>
            </a:p>
          </p:txBody>
        </p:sp>
        <p:cxnSp>
          <p:nvCxnSpPr>
            <p:cNvPr id="47" name="Straight Connector 46">
              <a:extLst>
                <a:ext uri="{FF2B5EF4-FFF2-40B4-BE49-F238E27FC236}">
                  <a16:creationId xmlns:a16="http://schemas.microsoft.com/office/drawing/2014/main" id="{D8FFCA8D-8624-2610-7DB3-906F6F16D45E}"/>
                </a:ext>
              </a:extLst>
            </p:cNvPr>
            <p:cNvCxnSpPr/>
            <p:nvPr/>
          </p:nvCxnSpPr>
          <p:spPr>
            <a:xfrm>
              <a:off x="4995290" y="5290313"/>
              <a:ext cx="0" cy="35116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AE1BDBA-B949-8DD3-6E89-B05129D002D9}"/>
                </a:ext>
              </a:extLst>
            </p:cNvPr>
            <p:cNvSpPr txBox="1"/>
            <p:nvPr/>
          </p:nvSpPr>
          <p:spPr>
            <a:xfrm>
              <a:off x="4295181" y="5727079"/>
              <a:ext cx="143776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HiRA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7030A0"/>
                  </a:solidFill>
                  <a:effectLst/>
                  <a:uLnTx/>
                  <a:uFillTx/>
                  <a:latin typeface="Cambria" panose="02040503050406030204" pitchFamily="18" charset="0"/>
                  <a:ea typeface="+mn-ea"/>
                  <a:cs typeface="+mn-cs"/>
                </a:rPr>
                <a:t>RowA,RowZ</a:t>
              </a:r>
              <a:endPar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endParaRPr>
            </a:p>
          </p:txBody>
        </p:sp>
        <p:cxnSp>
          <p:nvCxnSpPr>
            <p:cNvPr id="49" name="Straight Connector 48">
              <a:extLst>
                <a:ext uri="{FF2B5EF4-FFF2-40B4-BE49-F238E27FC236}">
                  <a16:creationId xmlns:a16="http://schemas.microsoft.com/office/drawing/2014/main" id="{7CEA65D4-06D6-94E9-31AD-8B62E62C1D87}"/>
                </a:ext>
              </a:extLst>
            </p:cNvPr>
            <p:cNvCxnSpPr/>
            <p:nvPr/>
          </p:nvCxnSpPr>
          <p:spPr>
            <a:xfrm>
              <a:off x="6336303" y="5290313"/>
              <a:ext cx="0" cy="351164"/>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1531580-9DEA-D0D4-D66C-8018B6ADD399}"/>
                </a:ext>
              </a:extLst>
            </p:cNvPr>
            <p:cNvSpPr txBox="1"/>
            <p:nvPr/>
          </p:nvSpPr>
          <p:spPr>
            <a:xfrm>
              <a:off x="5958892" y="5727079"/>
              <a:ext cx="75482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7E6E6">
                      <a:lumMod val="50000"/>
                    </a:srgbClr>
                  </a:solidFill>
                  <a:effectLst/>
                  <a:uLnTx/>
                  <a:uFillTx/>
                  <a:latin typeface="Cambria" panose="02040503050406030204" pitchFamily="18" charset="0"/>
                  <a:ea typeface="+mn-ea"/>
                  <a:cs typeface="+mn-cs"/>
                </a:rPr>
                <a:t>RowT</a:t>
              </a:r>
              <a:endParaRPr kumimoji="0" lang="en-US" sz="1800" b="0" i="0" u="none" strike="noStrike" kern="1200" cap="none" spc="0" normalizeH="0" baseline="0" noProof="0" dirty="0">
                <a:ln>
                  <a:noFill/>
                </a:ln>
                <a:solidFill>
                  <a:srgbClr val="E7E6E6">
                    <a:lumMod val="50000"/>
                  </a:srgbClr>
                </a:solidFill>
                <a:effectLst/>
                <a:uLnTx/>
                <a:uFillTx/>
                <a:latin typeface="Cambria" panose="02040503050406030204" pitchFamily="18" charset="0"/>
                <a:ea typeface="+mn-ea"/>
                <a:cs typeface="+mn-cs"/>
              </a:endParaRPr>
            </a:p>
          </p:txBody>
        </p:sp>
        <p:sp>
          <p:nvSpPr>
            <p:cNvPr id="51" name="TextBox 50">
              <a:extLst>
                <a:ext uri="{FF2B5EF4-FFF2-40B4-BE49-F238E27FC236}">
                  <a16:creationId xmlns:a16="http://schemas.microsoft.com/office/drawing/2014/main" id="{60D7519F-E5AA-91B6-4101-F4265FC8FE4D}"/>
                </a:ext>
              </a:extLst>
            </p:cNvPr>
            <p:cNvSpPr txBox="1"/>
            <p:nvPr/>
          </p:nvSpPr>
          <p:spPr>
            <a:xfrm>
              <a:off x="7670861" y="5290313"/>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mbria" panose="02040503050406030204" pitchFamily="18" charset="0"/>
                  <a:ea typeface="+mn-ea"/>
                  <a:cs typeface="+mn-cs"/>
                </a:rPr>
                <a:t>time</a:t>
              </a:r>
            </a:p>
          </p:txBody>
        </p:sp>
      </p:grpSp>
      <p:sp>
        <p:nvSpPr>
          <p:cNvPr id="4" name="Rectangle 3">
            <a:extLst>
              <a:ext uri="{FF2B5EF4-FFF2-40B4-BE49-F238E27FC236}">
                <a16:creationId xmlns:a16="http://schemas.microsoft.com/office/drawing/2014/main" id="{5B6D4287-A559-7BF2-6A5B-6338D133109B}"/>
              </a:ext>
            </a:extLst>
          </p:cNvPr>
          <p:cNvSpPr/>
          <p:nvPr/>
        </p:nvSpPr>
        <p:spPr>
          <a:xfrm>
            <a:off x="389106" y="4445540"/>
            <a:ext cx="3916775" cy="191017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41EDE21-CF00-D7E9-B68A-B19A536C35D2}"/>
              </a:ext>
            </a:extLst>
          </p:cNvPr>
          <p:cNvSpPr/>
          <p:nvPr/>
        </p:nvSpPr>
        <p:spPr>
          <a:xfrm>
            <a:off x="5732948" y="4636404"/>
            <a:ext cx="3152434" cy="171931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ED30742-37D7-679A-EFE6-B88C5358BEE0}"/>
              </a:ext>
            </a:extLst>
          </p:cNvPr>
          <p:cNvSpPr/>
          <p:nvPr/>
        </p:nvSpPr>
        <p:spPr>
          <a:xfrm>
            <a:off x="4285846" y="4559645"/>
            <a:ext cx="1447102" cy="3208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37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9" grpId="0" animBg="1"/>
      <p:bldP spid="61" grpId="0" animBg="1"/>
      <p:bldP spid="24"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E2ED6-D000-F15B-7D1A-4B1015CF1329}"/>
              </a:ext>
            </a:extLst>
          </p:cNvPr>
          <p:cNvSpPr>
            <a:spLocks noGrp="1"/>
          </p:cNvSpPr>
          <p:nvPr>
            <p:ph type="title"/>
          </p:nvPr>
        </p:nvSpPr>
        <p:spPr/>
        <p:txBody>
          <a:bodyPr/>
          <a:lstStyle/>
          <a:p>
            <a:r>
              <a:rPr lang="en-US" dirty="0"/>
              <a:t>HiRA-MC: HiRA Memory Controller </a:t>
            </a:r>
          </a:p>
        </p:txBody>
      </p:sp>
      <p:sp>
        <p:nvSpPr>
          <p:cNvPr id="3" name="Content Placeholder 2">
            <a:extLst>
              <a:ext uri="{FF2B5EF4-FFF2-40B4-BE49-F238E27FC236}">
                <a16:creationId xmlns:a16="http://schemas.microsoft.com/office/drawing/2014/main" id="{926EE30C-6745-AE2F-E38D-08FE892B6C52}"/>
              </a:ext>
            </a:extLst>
          </p:cNvPr>
          <p:cNvSpPr>
            <a:spLocks noGrp="1"/>
          </p:cNvSpPr>
          <p:nvPr>
            <p:ph idx="1"/>
          </p:nvPr>
        </p:nvSpPr>
        <p:spPr>
          <a:xfrm>
            <a:off x="1381328" y="1021405"/>
            <a:ext cx="7682284" cy="5267100"/>
          </a:xfrm>
        </p:spPr>
        <p:txBody>
          <a:bodyPr/>
          <a:lstStyle/>
          <a:p>
            <a:pPr marL="0" indent="0">
              <a:buClr>
                <a:schemeClr val="tx1"/>
              </a:buClr>
              <a:buNone/>
            </a:pPr>
            <a:r>
              <a:rPr lang="en-US" sz="2800" dirty="0"/>
              <a:t>Generates each </a:t>
            </a:r>
            <a:r>
              <a:rPr lang="en-US" sz="2800" b="1" dirty="0">
                <a:solidFill>
                  <a:srgbClr val="7030A0"/>
                </a:solidFill>
              </a:rPr>
              <a:t>periodic</a:t>
            </a:r>
            <a:r>
              <a:rPr lang="en-US" sz="2800" dirty="0"/>
              <a:t> </a:t>
            </a:r>
            <a:r>
              <a:rPr lang="en-US" sz="2800" b="1" dirty="0">
                <a:solidFill>
                  <a:srgbClr val="7030A0"/>
                </a:solidFill>
              </a:rPr>
              <a:t>refresh</a:t>
            </a:r>
            <a:r>
              <a:rPr lang="en-US" sz="2800" dirty="0"/>
              <a:t> </a:t>
            </a:r>
            <a:br>
              <a:rPr lang="en-US" sz="2800" dirty="0"/>
            </a:br>
            <a:r>
              <a:rPr lang="en-US" sz="2800" dirty="0"/>
              <a:t>and </a:t>
            </a:r>
            <a:r>
              <a:rPr lang="en-US" sz="2800" b="1" dirty="0">
                <a:solidFill>
                  <a:schemeClr val="accent2">
                    <a:lumMod val="75000"/>
                  </a:schemeClr>
                </a:solidFill>
              </a:rPr>
              <a:t>RowHammer-preventive</a:t>
            </a:r>
            <a:r>
              <a:rPr lang="en-US" sz="2800" dirty="0"/>
              <a:t> </a:t>
            </a:r>
            <a:r>
              <a:rPr lang="en-US" sz="2800" b="1" dirty="0">
                <a:solidFill>
                  <a:schemeClr val="accent2">
                    <a:lumMod val="75000"/>
                  </a:schemeClr>
                </a:solidFill>
              </a:rPr>
              <a:t>refresh</a:t>
            </a:r>
            <a:r>
              <a:rPr lang="en-US" sz="2800" dirty="0"/>
              <a:t> </a:t>
            </a:r>
            <a:br>
              <a:rPr lang="en-US" sz="2800" dirty="0"/>
            </a:br>
            <a:r>
              <a:rPr lang="en-US" sz="2800" b="1" dirty="0">
                <a:solidFill>
                  <a:srgbClr val="C00000"/>
                </a:solidFill>
              </a:rPr>
              <a:t>with a deadline</a:t>
            </a:r>
          </a:p>
          <a:p>
            <a:pPr marL="0" indent="0">
              <a:buClr>
                <a:schemeClr val="tx1"/>
              </a:buClr>
              <a:buNone/>
            </a:pPr>
            <a:endParaRPr lang="en-US" sz="1100" b="1" dirty="0">
              <a:solidFill>
                <a:srgbClr val="C00000"/>
              </a:solidFill>
            </a:endParaRPr>
          </a:p>
          <a:p>
            <a:pPr marL="0" indent="0">
              <a:buClr>
                <a:schemeClr val="tx1"/>
              </a:buClr>
              <a:buNone/>
            </a:pPr>
            <a:endParaRPr lang="en-US" sz="1400" b="1" dirty="0">
              <a:solidFill>
                <a:schemeClr val="accent5">
                  <a:lumMod val="75000"/>
                </a:schemeClr>
              </a:solidFill>
            </a:endParaRPr>
          </a:p>
          <a:p>
            <a:pPr marL="0" indent="0">
              <a:buClr>
                <a:schemeClr val="tx1"/>
              </a:buClr>
              <a:buNone/>
            </a:pPr>
            <a:r>
              <a:rPr lang="en-US" sz="2800" b="1" dirty="0">
                <a:solidFill>
                  <a:schemeClr val="accent5">
                    <a:lumMod val="75000"/>
                  </a:schemeClr>
                </a:solidFill>
              </a:rPr>
              <a:t>Buffers</a:t>
            </a:r>
            <a:r>
              <a:rPr lang="en-US" sz="2800" dirty="0"/>
              <a:t> each </a:t>
            </a:r>
            <a:r>
              <a:rPr lang="en-US" sz="2800" b="1" dirty="0">
                <a:solidFill>
                  <a:schemeClr val="accent5">
                    <a:lumMod val="75000"/>
                  </a:schemeClr>
                </a:solidFill>
              </a:rPr>
              <a:t>refresh</a:t>
            </a:r>
            <a:r>
              <a:rPr lang="en-US" sz="2800" dirty="0"/>
              <a:t> </a:t>
            </a:r>
            <a:r>
              <a:rPr lang="en-US" sz="2800" b="1" dirty="0">
                <a:solidFill>
                  <a:schemeClr val="accent5">
                    <a:lumMod val="75000"/>
                  </a:schemeClr>
                </a:solidFill>
              </a:rPr>
              <a:t>request </a:t>
            </a:r>
            <a:r>
              <a:rPr lang="en-US" sz="2800" dirty="0"/>
              <a:t>and </a:t>
            </a:r>
            <a:br>
              <a:rPr lang="en-US" sz="2800" dirty="0"/>
            </a:br>
            <a:r>
              <a:rPr lang="en-US" sz="2800" b="1" dirty="0">
                <a:solidFill>
                  <a:srgbClr val="C00000"/>
                </a:solidFill>
              </a:rPr>
              <a:t>performs</a:t>
            </a:r>
            <a:r>
              <a:rPr lang="en-US" sz="2800" dirty="0"/>
              <a:t> the refresh request </a:t>
            </a:r>
            <a:br>
              <a:rPr lang="en-US" sz="2800" dirty="0"/>
            </a:br>
            <a:r>
              <a:rPr lang="en-US" sz="2800" b="1" dirty="0">
                <a:solidFill>
                  <a:schemeClr val="accent5">
                    <a:lumMod val="75000"/>
                  </a:schemeClr>
                </a:solidFill>
              </a:rPr>
              <a:t>until</a:t>
            </a:r>
            <a:r>
              <a:rPr lang="en-US" sz="2800" dirty="0"/>
              <a:t> the </a:t>
            </a:r>
            <a:r>
              <a:rPr lang="en-US" sz="2800" b="1" dirty="0">
                <a:solidFill>
                  <a:srgbClr val="C00000"/>
                </a:solidFill>
              </a:rPr>
              <a:t>deadline</a:t>
            </a:r>
            <a:endParaRPr lang="en-US" sz="2800" dirty="0"/>
          </a:p>
          <a:p>
            <a:pPr marL="0" indent="0">
              <a:buClr>
                <a:schemeClr val="tx1"/>
              </a:buClr>
              <a:buNone/>
            </a:pPr>
            <a:endParaRPr lang="en-US" sz="1400" dirty="0"/>
          </a:p>
          <a:p>
            <a:pPr marL="0" indent="0">
              <a:buClr>
                <a:schemeClr val="tx1"/>
              </a:buClr>
              <a:buNone/>
            </a:pPr>
            <a:endParaRPr lang="en-US" sz="1400" dirty="0"/>
          </a:p>
          <a:p>
            <a:pPr marL="0" indent="0">
              <a:buClr>
                <a:schemeClr val="tx1"/>
              </a:buClr>
              <a:buNone/>
            </a:pPr>
            <a:r>
              <a:rPr lang="en-US" sz="2800" dirty="0"/>
              <a:t>Finds if it can </a:t>
            </a:r>
            <a:r>
              <a:rPr lang="en-US" sz="2800" b="1" dirty="0">
                <a:solidFill>
                  <a:schemeClr val="accent5">
                    <a:lumMod val="75000"/>
                  </a:schemeClr>
                </a:solidFill>
              </a:rPr>
              <a:t>refresh a DRAM row </a:t>
            </a:r>
            <a:br>
              <a:rPr lang="en-US" sz="2800" b="1" dirty="0">
                <a:solidFill>
                  <a:schemeClr val="accent5">
                    <a:lumMod val="75000"/>
                  </a:schemeClr>
                </a:solidFill>
              </a:rPr>
            </a:br>
            <a:r>
              <a:rPr lang="en-US" sz="2800" dirty="0"/>
              <a:t>concurrently with </a:t>
            </a:r>
            <a:r>
              <a:rPr lang="en-US" sz="2800" b="1" dirty="0">
                <a:solidFill>
                  <a:schemeClr val="accent2">
                    <a:lumMod val="75000"/>
                  </a:schemeClr>
                </a:solidFill>
              </a:rPr>
              <a:t>a DRAM access</a:t>
            </a:r>
            <a:r>
              <a:rPr lang="en-US" sz="2800" dirty="0"/>
              <a:t> </a:t>
            </a:r>
            <a:br>
              <a:rPr lang="en-US" sz="2800" dirty="0"/>
            </a:br>
            <a:r>
              <a:rPr lang="en-US" sz="2800" dirty="0"/>
              <a:t>or </a:t>
            </a:r>
            <a:r>
              <a:rPr lang="en-US" sz="2800" b="1" dirty="0">
                <a:solidFill>
                  <a:srgbClr val="C00000"/>
                </a:solidFill>
              </a:rPr>
              <a:t>another refresh</a:t>
            </a:r>
          </a:p>
          <a:p>
            <a:pPr lvl="1">
              <a:buClr>
                <a:schemeClr val="tx1"/>
              </a:buClr>
            </a:pPr>
            <a:endParaRPr lang="en-US" b="1" dirty="0">
              <a:solidFill>
                <a:srgbClr val="C00000"/>
              </a:solidFill>
            </a:endParaRPr>
          </a:p>
          <a:p>
            <a:pPr>
              <a:buClr>
                <a:schemeClr val="tx1"/>
              </a:buClr>
            </a:pPr>
            <a:endParaRPr lang="en-US" b="1" dirty="0">
              <a:solidFill>
                <a:srgbClr val="C00000"/>
              </a:solidFill>
            </a:endParaRPr>
          </a:p>
          <a:p>
            <a:endParaRPr lang="en-US" dirty="0"/>
          </a:p>
          <a:p>
            <a:endParaRPr lang="en-US" b="1" dirty="0">
              <a:solidFill>
                <a:srgbClr val="C00000"/>
              </a:solidFill>
            </a:endParaRPr>
          </a:p>
        </p:txBody>
      </p:sp>
      <p:sp>
        <p:nvSpPr>
          <p:cNvPr id="5" name="1">
            <a:extLst>
              <a:ext uri="{FF2B5EF4-FFF2-40B4-BE49-F238E27FC236}">
                <a16:creationId xmlns:a16="http://schemas.microsoft.com/office/drawing/2014/main" id="{C150D3C2-EA86-EFCE-E7F3-BCBFB8A1565C}"/>
              </a:ext>
            </a:extLst>
          </p:cNvPr>
          <p:cNvSpPr txBox="1"/>
          <p:nvPr/>
        </p:nvSpPr>
        <p:spPr>
          <a:xfrm>
            <a:off x="611532" y="1237355"/>
            <a:ext cx="59503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1</a:t>
            </a:r>
          </a:p>
        </p:txBody>
      </p:sp>
      <p:sp>
        <p:nvSpPr>
          <p:cNvPr id="6" name="2">
            <a:extLst>
              <a:ext uri="{FF2B5EF4-FFF2-40B4-BE49-F238E27FC236}">
                <a16:creationId xmlns:a16="http://schemas.microsoft.com/office/drawing/2014/main" id="{D0601160-A586-B5AE-5587-EEFE28CE7F0B}"/>
              </a:ext>
            </a:extLst>
          </p:cNvPr>
          <p:cNvSpPr txBox="1"/>
          <p:nvPr/>
        </p:nvSpPr>
        <p:spPr>
          <a:xfrm>
            <a:off x="616140" y="3089927"/>
            <a:ext cx="59503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2</a:t>
            </a:r>
          </a:p>
        </p:txBody>
      </p:sp>
      <p:sp>
        <p:nvSpPr>
          <p:cNvPr id="7" name="3">
            <a:extLst>
              <a:ext uri="{FF2B5EF4-FFF2-40B4-BE49-F238E27FC236}">
                <a16:creationId xmlns:a16="http://schemas.microsoft.com/office/drawing/2014/main" id="{1704A8D5-77A6-F171-A26F-6B45C2A1DA47}"/>
              </a:ext>
            </a:extLst>
          </p:cNvPr>
          <p:cNvSpPr txBox="1"/>
          <p:nvPr/>
        </p:nvSpPr>
        <p:spPr>
          <a:xfrm>
            <a:off x="611531" y="4998943"/>
            <a:ext cx="59503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3</a:t>
            </a:r>
          </a:p>
        </p:txBody>
      </p:sp>
    </p:spTree>
    <p:extLst>
      <p:ext uri="{BB962C8B-B14F-4D97-AF65-F5344CB8AC3E}">
        <p14:creationId xmlns:p14="http://schemas.microsoft.com/office/powerpoint/2010/main" val="106316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1339-9DCD-17F6-DD9F-D4BAC20533C1}"/>
              </a:ext>
            </a:extLst>
          </p:cNvPr>
          <p:cNvSpPr>
            <a:spLocks noGrp="1"/>
          </p:cNvSpPr>
          <p:nvPr>
            <p:ph type="title"/>
          </p:nvPr>
        </p:nvSpPr>
        <p:spPr/>
        <p:txBody>
          <a:bodyPr/>
          <a:lstStyle/>
          <a:p>
            <a:r>
              <a:rPr lang="en-US" dirty="0"/>
              <a:t>Performance Evaluation</a:t>
            </a:r>
          </a:p>
        </p:txBody>
      </p:sp>
      <p:sp>
        <p:nvSpPr>
          <p:cNvPr id="3" name="Content Placeholder 2">
            <a:extLst>
              <a:ext uri="{FF2B5EF4-FFF2-40B4-BE49-F238E27FC236}">
                <a16:creationId xmlns:a16="http://schemas.microsoft.com/office/drawing/2014/main" id="{D3F7BAAF-9C5B-FFF2-135C-BF041142817C}"/>
              </a:ext>
            </a:extLst>
          </p:cNvPr>
          <p:cNvSpPr>
            <a:spLocks noGrp="1"/>
          </p:cNvSpPr>
          <p:nvPr>
            <p:ph idx="1"/>
          </p:nvPr>
        </p:nvSpPr>
        <p:spPr/>
        <p:txBody>
          <a:bodyPr>
            <a:normAutofit lnSpcReduction="10000"/>
          </a:bodyPr>
          <a:lstStyle/>
          <a:p>
            <a:pPr>
              <a:lnSpc>
                <a:spcPct val="100000"/>
              </a:lnSpc>
              <a:spcAft>
                <a:spcPts val="1200"/>
              </a:spcAft>
            </a:pPr>
            <a:r>
              <a:rPr lang="en-US" dirty="0"/>
              <a:t>Cycle-level simulations using </a:t>
            </a:r>
            <a:r>
              <a:rPr lang="en-US" b="1" dirty="0" err="1"/>
              <a:t>Ramulator</a:t>
            </a:r>
            <a:r>
              <a:rPr lang="en-US" b="1" dirty="0"/>
              <a:t> </a:t>
            </a:r>
            <a:r>
              <a:rPr lang="en-US" sz="1800" dirty="0"/>
              <a:t>[Kim+, CAL 2015]</a:t>
            </a:r>
            <a:endParaRPr lang="en-US" dirty="0"/>
          </a:p>
          <a:p>
            <a:pPr>
              <a:lnSpc>
                <a:spcPct val="100000"/>
              </a:lnSpc>
            </a:pPr>
            <a:r>
              <a:rPr lang="en-US" b="1" u="sng" dirty="0">
                <a:solidFill>
                  <a:schemeClr val="tx2">
                    <a:lumMod val="75000"/>
                  </a:schemeClr>
                </a:solidFill>
              </a:rPr>
              <a:t>System Configuration</a:t>
            </a:r>
            <a:r>
              <a:rPr lang="en-US" dirty="0">
                <a:solidFill>
                  <a:schemeClr val="tx2">
                    <a:lumMod val="75000"/>
                  </a:schemeClr>
                </a:solidFill>
              </a:rPr>
              <a:t>: </a:t>
            </a:r>
          </a:p>
          <a:p>
            <a:pPr marL="0" indent="0">
              <a:lnSpc>
                <a:spcPct val="100000"/>
              </a:lnSpc>
              <a:buNone/>
            </a:pPr>
            <a:endParaRPr lang="en-US" dirty="0">
              <a:solidFill>
                <a:schemeClr val="tx2">
                  <a:lumMod val="75000"/>
                </a:schemeClr>
              </a:solidFill>
            </a:endParaRPr>
          </a:p>
          <a:p>
            <a:pPr marL="0" indent="0">
              <a:lnSpc>
                <a:spcPct val="100000"/>
              </a:lnSpc>
              <a:buNone/>
            </a:pPr>
            <a:endParaRPr lang="en-US" dirty="0"/>
          </a:p>
          <a:p>
            <a:pPr>
              <a:lnSpc>
                <a:spcPct val="100000"/>
              </a:lnSpc>
            </a:pPr>
            <a:endParaRPr lang="en-US" b="1" u="sng" dirty="0">
              <a:solidFill>
                <a:srgbClr val="7030A0"/>
              </a:solidFill>
            </a:endParaRPr>
          </a:p>
          <a:p>
            <a:pPr>
              <a:lnSpc>
                <a:spcPct val="100000"/>
              </a:lnSpc>
            </a:pPr>
            <a:endParaRPr lang="en-US" b="1" u="sng" dirty="0">
              <a:solidFill>
                <a:srgbClr val="7030A0"/>
              </a:solidFill>
            </a:endParaRPr>
          </a:p>
          <a:p>
            <a:pPr>
              <a:lnSpc>
                <a:spcPct val="100000"/>
              </a:lnSpc>
              <a:spcAft>
                <a:spcPts val="1200"/>
              </a:spcAft>
            </a:pPr>
            <a:r>
              <a:rPr lang="en-US" b="1" u="sng" dirty="0">
                <a:solidFill>
                  <a:srgbClr val="7030A0"/>
                </a:solidFill>
              </a:rPr>
              <a:t>Workloads</a:t>
            </a:r>
            <a:r>
              <a:rPr lang="en-US" dirty="0">
                <a:solidFill>
                  <a:srgbClr val="7030A0"/>
                </a:solidFill>
              </a:rPr>
              <a:t>: </a:t>
            </a:r>
            <a:r>
              <a:rPr lang="en-US" b="1" dirty="0">
                <a:solidFill>
                  <a:srgbClr val="7030A0"/>
                </a:solidFill>
              </a:rPr>
              <a:t>125 </a:t>
            </a:r>
            <a:r>
              <a:rPr lang="en-US" dirty="0">
                <a:solidFill>
                  <a:srgbClr val="7030A0"/>
                </a:solidFill>
              </a:rPr>
              <a:t>different</a:t>
            </a:r>
            <a:r>
              <a:rPr lang="en-US" b="1" dirty="0">
                <a:solidFill>
                  <a:srgbClr val="7030A0"/>
                </a:solidFill>
              </a:rPr>
              <a:t> 8-core</a:t>
            </a:r>
            <a:r>
              <a:rPr lang="en-US" dirty="0">
                <a:solidFill>
                  <a:srgbClr val="7030A0"/>
                </a:solidFill>
              </a:rPr>
              <a:t> </a:t>
            </a:r>
            <a:r>
              <a:rPr lang="en-US" dirty="0" err="1">
                <a:solidFill>
                  <a:srgbClr val="7030A0"/>
                </a:solidFill>
              </a:rPr>
              <a:t>multiprogrammed</a:t>
            </a:r>
            <a:r>
              <a:rPr lang="en-US" dirty="0">
                <a:solidFill>
                  <a:srgbClr val="7030A0"/>
                </a:solidFill>
              </a:rPr>
              <a:t> workloads </a:t>
            </a:r>
            <a:br>
              <a:rPr lang="en-US" dirty="0">
                <a:solidFill>
                  <a:srgbClr val="7030A0"/>
                </a:solidFill>
              </a:rPr>
            </a:br>
            <a:r>
              <a:rPr lang="en-US" dirty="0">
                <a:solidFill>
                  <a:srgbClr val="7030A0"/>
                </a:solidFill>
              </a:rPr>
              <a:t>	             from the SPEC2006 benchmark suite</a:t>
            </a:r>
          </a:p>
          <a:p>
            <a:pPr>
              <a:lnSpc>
                <a:spcPct val="100000"/>
              </a:lnSpc>
              <a:spcAft>
                <a:spcPts val="1200"/>
              </a:spcAft>
            </a:pPr>
            <a:r>
              <a:rPr lang="en-US" b="1" u="sng" dirty="0">
                <a:solidFill>
                  <a:schemeClr val="accent2">
                    <a:lumMod val="75000"/>
                  </a:schemeClr>
                </a:solidFill>
              </a:rPr>
              <a:t>DRAM Chip Capacity</a:t>
            </a:r>
            <a:r>
              <a:rPr lang="en-US" dirty="0">
                <a:solidFill>
                  <a:schemeClr val="accent2">
                    <a:lumMod val="75000"/>
                  </a:schemeClr>
                </a:solidFill>
              </a:rPr>
              <a:t>: {2, 4, 8, 16, 32, 64, 128} Gb</a:t>
            </a:r>
          </a:p>
          <a:p>
            <a:pPr>
              <a:lnSpc>
                <a:spcPct val="100000"/>
              </a:lnSpc>
              <a:spcAft>
                <a:spcPts val="1200"/>
              </a:spcAft>
            </a:pPr>
            <a:r>
              <a:rPr lang="en-US" b="1" u="sng" dirty="0">
                <a:solidFill>
                  <a:srgbClr val="C00000"/>
                </a:solidFill>
              </a:rPr>
              <a:t>RowHammer Threshold</a:t>
            </a:r>
            <a:r>
              <a:rPr lang="en-US" dirty="0">
                <a:solidFill>
                  <a:srgbClr val="C00000"/>
                </a:solidFill>
              </a:rPr>
              <a:t>: {1024, 512, 256, 128, 64} activations</a:t>
            </a:r>
            <a:br>
              <a:rPr lang="en-US" sz="2000" dirty="0">
                <a:solidFill>
                  <a:srgbClr val="C00000"/>
                </a:solidFill>
              </a:rPr>
            </a:br>
            <a:r>
              <a:rPr lang="en-US" sz="1600" dirty="0">
                <a:solidFill>
                  <a:srgbClr val="C00000"/>
                </a:solidFill>
              </a:rPr>
              <a:t>The </a:t>
            </a:r>
            <a:r>
              <a:rPr lang="en-US" sz="1600" b="1" dirty="0">
                <a:solidFill>
                  <a:srgbClr val="C00000"/>
                </a:solidFill>
              </a:rPr>
              <a:t>minimum number of row activations </a:t>
            </a:r>
            <a:r>
              <a:rPr lang="en-US" sz="1600" dirty="0">
                <a:solidFill>
                  <a:srgbClr val="C00000"/>
                </a:solidFill>
              </a:rPr>
              <a:t>needed to induce </a:t>
            </a:r>
            <a:r>
              <a:rPr lang="en-US" sz="1600" b="1" dirty="0">
                <a:solidFill>
                  <a:srgbClr val="C00000"/>
                </a:solidFill>
              </a:rPr>
              <a:t>the first RowHammer bit flip</a:t>
            </a:r>
            <a:endParaRPr lang="en-US" sz="2000" b="1" dirty="0">
              <a:solidFill>
                <a:srgbClr val="C00000"/>
              </a:solidFill>
            </a:endParaRPr>
          </a:p>
        </p:txBody>
      </p:sp>
      <p:graphicFrame>
        <p:nvGraphicFramePr>
          <p:cNvPr id="4" name="Table 3">
            <a:extLst>
              <a:ext uri="{FF2B5EF4-FFF2-40B4-BE49-F238E27FC236}">
                <a16:creationId xmlns:a16="http://schemas.microsoft.com/office/drawing/2014/main" id="{F49F1E45-DB11-8840-CD15-BD40D6BDD0F7}"/>
              </a:ext>
            </a:extLst>
          </p:cNvPr>
          <p:cNvGraphicFramePr>
            <a:graphicFrameLocks noGrp="1"/>
          </p:cNvGraphicFramePr>
          <p:nvPr/>
        </p:nvGraphicFramePr>
        <p:xfrm>
          <a:off x="353588" y="1796869"/>
          <a:ext cx="8435626" cy="1479820"/>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8 core, 4-wide issue, 128-entry instr. window</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Last-Level Cache</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cache line,  8-way set-associative, 8 MB</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FR-FCFS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96841590"/>
                  </a:ext>
                </a:extLst>
              </a:tr>
              <a:tr h="252230">
                <a:tc>
                  <a:txBody>
                    <a:bodyPr/>
                    <a:lstStyle/>
                    <a:p>
                      <a:r>
                        <a:rPr lang="en-US" sz="1600" b="1" dirty="0">
                          <a:solidFill>
                            <a:schemeClr val="tx2">
                              <a:lumMod val="75000"/>
                            </a:schemeClr>
                          </a:solidFill>
                          <a:latin typeface="Cambria" panose="02040503050406030204" pitchFamily="18" charset="0"/>
                        </a:rPr>
                        <a:t>Main Memory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DDR4, 4 bank group, 4 banks per bank group (16 banks per rank)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2355117"/>
                  </a:ext>
                </a:extLst>
              </a:tr>
              <a:tr h="252230">
                <a:tc>
                  <a:txBody>
                    <a:bodyPr/>
                    <a:lstStyle/>
                    <a:p>
                      <a:r>
                        <a:rPr lang="en-US" sz="1600" b="1" dirty="0">
                          <a:solidFill>
                            <a:schemeClr val="tx2">
                              <a:lumMod val="75000"/>
                            </a:schemeClr>
                          </a:solidFill>
                          <a:latin typeface="Cambria" panose="02040503050406030204" pitchFamily="18" charset="0"/>
                        </a:rPr>
                        <a:t>Timing Parameters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t</a:t>
                      </a:r>
                      <a:r>
                        <a:rPr lang="en-US" sz="1400" baseline="-25000" dirty="0">
                          <a:solidFill>
                            <a:schemeClr val="tx2">
                              <a:lumMod val="75000"/>
                            </a:schemeClr>
                          </a:solidFill>
                          <a:latin typeface="Cambria" panose="02040503050406030204" pitchFamily="18" charset="0"/>
                        </a:rPr>
                        <a:t>1</a:t>
                      </a:r>
                      <a:r>
                        <a:rPr lang="en-US" sz="1600" dirty="0">
                          <a:solidFill>
                            <a:schemeClr val="tx2">
                              <a:lumMod val="75000"/>
                            </a:schemeClr>
                          </a:solidFill>
                          <a:latin typeface="Cambria" panose="02040503050406030204" pitchFamily="18" charset="0"/>
                        </a:rPr>
                        <a:t>=t</a:t>
                      </a:r>
                      <a:r>
                        <a:rPr lang="en-US" sz="1600" baseline="-25000" dirty="0">
                          <a:solidFill>
                            <a:schemeClr val="tx2">
                              <a:lumMod val="75000"/>
                            </a:schemeClr>
                          </a:solidFill>
                          <a:latin typeface="Cambria" panose="02040503050406030204" pitchFamily="18" charset="0"/>
                        </a:rPr>
                        <a:t>2</a:t>
                      </a:r>
                      <a:r>
                        <a:rPr lang="en-US" sz="1600" dirty="0">
                          <a:solidFill>
                            <a:schemeClr val="tx2">
                              <a:lumMod val="75000"/>
                            </a:schemeClr>
                          </a:solidFill>
                          <a:latin typeface="Cambria" panose="02040503050406030204" pitchFamily="18" charset="0"/>
                        </a:rPr>
                        <a:t>=3ns, </a:t>
                      </a:r>
                      <a:r>
                        <a:rPr lang="en-US" sz="1600" dirty="0" err="1">
                          <a:solidFill>
                            <a:schemeClr val="tx2">
                              <a:lumMod val="75000"/>
                            </a:schemeClr>
                          </a:solidFill>
                          <a:latin typeface="Cambria" panose="02040503050406030204" pitchFamily="18" charset="0"/>
                        </a:rPr>
                        <a:t>t</a:t>
                      </a:r>
                      <a:r>
                        <a:rPr lang="en-US" sz="1600" baseline="-25000" dirty="0" err="1">
                          <a:solidFill>
                            <a:schemeClr val="tx2">
                              <a:lumMod val="75000"/>
                            </a:schemeClr>
                          </a:solidFill>
                          <a:latin typeface="Cambria" panose="02040503050406030204" pitchFamily="18" charset="0"/>
                        </a:rPr>
                        <a:t>RC</a:t>
                      </a:r>
                      <a:r>
                        <a:rPr lang="en-US" sz="1600" dirty="0">
                          <a:solidFill>
                            <a:schemeClr val="tx2">
                              <a:lumMod val="75000"/>
                            </a:schemeClr>
                          </a:solidFill>
                          <a:latin typeface="Cambria" panose="02040503050406030204" pitchFamily="18" charset="0"/>
                        </a:rPr>
                        <a:t>= 46.25ns, </a:t>
                      </a:r>
                      <a:r>
                        <a:rPr lang="en-US" sz="1600" dirty="0" err="1">
                          <a:solidFill>
                            <a:schemeClr val="tx2">
                              <a:lumMod val="75000"/>
                            </a:schemeClr>
                          </a:solidFill>
                          <a:latin typeface="Cambria" panose="02040503050406030204" pitchFamily="18" charset="0"/>
                        </a:rPr>
                        <a:t>t</a:t>
                      </a:r>
                      <a:r>
                        <a:rPr lang="en-US" sz="1600" baseline="-25000" dirty="0" err="1">
                          <a:solidFill>
                            <a:schemeClr val="tx2">
                              <a:lumMod val="75000"/>
                            </a:schemeClr>
                          </a:solidFill>
                          <a:latin typeface="Cambria" panose="02040503050406030204" pitchFamily="18" charset="0"/>
                        </a:rPr>
                        <a:t>FAW</a:t>
                      </a:r>
                      <a:r>
                        <a:rPr lang="en-US" sz="1600" dirty="0">
                          <a:solidFill>
                            <a:schemeClr val="tx2">
                              <a:lumMod val="75000"/>
                            </a:schemeClr>
                          </a:solidFill>
                          <a:latin typeface="Cambria" panose="02040503050406030204" pitchFamily="18" charset="0"/>
                        </a:rPr>
                        <a:t>=16ns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83377583"/>
                  </a:ext>
                </a:extLst>
              </a:tr>
            </a:tbl>
          </a:graphicData>
        </a:graphic>
      </p:graphicFrame>
    </p:spTree>
    <p:extLst>
      <p:ext uri="{BB962C8B-B14F-4D97-AF65-F5344CB8AC3E}">
        <p14:creationId xmlns:p14="http://schemas.microsoft.com/office/powerpoint/2010/main" val="313925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EE63-9E44-4073-472A-D7100AA4ED9C}"/>
              </a:ext>
            </a:extLst>
          </p:cNvPr>
          <p:cNvSpPr>
            <a:spLocks noGrp="1"/>
          </p:cNvSpPr>
          <p:nvPr>
            <p:ph type="title"/>
          </p:nvPr>
        </p:nvSpPr>
        <p:spPr/>
        <p:txBody>
          <a:bodyPr/>
          <a:lstStyle/>
          <a:p>
            <a:r>
              <a:rPr lang="en-US" dirty="0"/>
              <a:t>HiRA for Periodic Refreshes </a:t>
            </a:r>
          </a:p>
        </p:txBody>
      </p:sp>
      <p:sp>
        <p:nvSpPr>
          <p:cNvPr id="3" name="Content Placeholder 2">
            <a:extLst>
              <a:ext uri="{FF2B5EF4-FFF2-40B4-BE49-F238E27FC236}">
                <a16:creationId xmlns:a16="http://schemas.microsoft.com/office/drawing/2014/main" id="{3E722BAD-CB21-55CA-005A-C21FCFEA4FEC}"/>
              </a:ext>
            </a:extLst>
          </p:cNvPr>
          <p:cNvSpPr>
            <a:spLocks noGrp="1"/>
          </p:cNvSpPr>
          <p:nvPr>
            <p:ph idx="1"/>
          </p:nvPr>
        </p:nvSpPr>
        <p:spPr/>
        <p:txBody>
          <a:bodyPr/>
          <a:lstStyle/>
          <a:p>
            <a:pPr>
              <a:buClr>
                <a:schemeClr val="tx1"/>
              </a:buClr>
            </a:pPr>
            <a:r>
              <a:rPr lang="en-US" sz="1800" b="1" dirty="0">
                <a:solidFill>
                  <a:schemeClr val="bg2">
                    <a:lumMod val="25000"/>
                  </a:schemeClr>
                </a:solidFill>
              </a:rPr>
              <a:t>No-Refresh:</a:t>
            </a:r>
            <a:r>
              <a:rPr lang="en-US" sz="1800" dirty="0">
                <a:solidFill>
                  <a:schemeClr val="bg2">
                    <a:lumMod val="25000"/>
                  </a:schemeClr>
                </a:solidFill>
              </a:rPr>
              <a:t> No periodic refresh is performed (Ideal case)</a:t>
            </a:r>
          </a:p>
          <a:p>
            <a:pPr>
              <a:buClr>
                <a:schemeClr val="tx1"/>
              </a:buClr>
            </a:pPr>
            <a:r>
              <a:rPr lang="en-US" sz="1800" b="1" dirty="0"/>
              <a:t>Baseline:</a:t>
            </a:r>
            <a:r>
              <a:rPr lang="en-US" sz="1800" dirty="0"/>
              <a:t> Auto-Refresh (using conventional REF commands)</a:t>
            </a:r>
            <a:endParaRPr lang="en-US" sz="1800" b="1" dirty="0">
              <a:solidFill>
                <a:srgbClr val="C03A83"/>
              </a:solidFill>
            </a:endParaRPr>
          </a:p>
        </p:txBody>
      </p:sp>
      <p:graphicFrame>
        <p:nvGraphicFramePr>
          <p:cNvPr id="4" name="Chart 3">
            <a:extLst>
              <a:ext uri="{FF2B5EF4-FFF2-40B4-BE49-F238E27FC236}">
                <a16:creationId xmlns:a16="http://schemas.microsoft.com/office/drawing/2014/main" id="{B693893F-8FD6-05B0-D3CC-08382095070F}"/>
              </a:ext>
            </a:extLst>
          </p:cNvPr>
          <p:cNvGraphicFramePr/>
          <p:nvPr/>
        </p:nvGraphicFramePr>
        <p:xfrm>
          <a:off x="75991" y="1567543"/>
          <a:ext cx="8558076" cy="3268999"/>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Arrow Connector 11">
            <a:extLst>
              <a:ext uri="{FF2B5EF4-FFF2-40B4-BE49-F238E27FC236}">
                <a16:creationId xmlns:a16="http://schemas.microsoft.com/office/drawing/2014/main" id="{3E7425D4-1DFE-651E-B03E-6140FE83D052}"/>
              </a:ext>
            </a:extLst>
          </p:cNvPr>
          <p:cNvCxnSpPr>
            <a:cxnSpLocks/>
          </p:cNvCxnSpPr>
          <p:nvPr/>
        </p:nvCxnSpPr>
        <p:spPr>
          <a:xfrm flipV="1">
            <a:off x="7842661" y="2063314"/>
            <a:ext cx="0" cy="1789992"/>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8722CF-553D-3BED-4767-424EB9864C5B}"/>
              </a:ext>
            </a:extLst>
          </p:cNvPr>
          <p:cNvSpPr txBox="1"/>
          <p:nvPr/>
        </p:nvSpPr>
        <p:spPr>
          <a:xfrm>
            <a:off x="7882667" y="2134590"/>
            <a:ext cx="1270255" cy="58477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slowdown</a:t>
            </a:r>
          </a:p>
        </p:txBody>
      </p:sp>
      <p:cxnSp>
        <p:nvCxnSpPr>
          <p:cNvPr id="22" name="Straight Arrow Connector 21">
            <a:extLst>
              <a:ext uri="{FF2B5EF4-FFF2-40B4-BE49-F238E27FC236}">
                <a16:creationId xmlns:a16="http://schemas.microsoft.com/office/drawing/2014/main" id="{CCFE0098-E0D4-10AC-8BF0-DD6A11FB9295}"/>
              </a:ext>
            </a:extLst>
          </p:cNvPr>
          <p:cNvCxnSpPr>
            <a:cxnSpLocks/>
          </p:cNvCxnSpPr>
          <p:nvPr/>
        </p:nvCxnSpPr>
        <p:spPr>
          <a:xfrm flipV="1">
            <a:off x="8271221" y="3209419"/>
            <a:ext cx="0" cy="656766"/>
          </a:xfrm>
          <a:prstGeom prst="straightConnector1">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19CB91-9567-8EBA-D4D4-4B9F127110F6}"/>
              </a:ext>
            </a:extLst>
          </p:cNvPr>
          <p:cNvSpPr txBox="1"/>
          <p:nvPr/>
        </p:nvSpPr>
        <p:spPr>
          <a:xfrm>
            <a:off x="8260438" y="3275111"/>
            <a:ext cx="98848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12.6%</a:t>
            </a:r>
            <a:b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speedup</a:t>
            </a:r>
          </a:p>
        </p:txBody>
      </p:sp>
      <p:grpSp>
        <p:nvGrpSpPr>
          <p:cNvPr id="30" name="Group 29">
            <a:extLst>
              <a:ext uri="{FF2B5EF4-FFF2-40B4-BE49-F238E27FC236}">
                <a16:creationId xmlns:a16="http://schemas.microsoft.com/office/drawing/2014/main" id="{66F62A98-850F-BC38-0A1A-683C1807DC3A}"/>
              </a:ext>
            </a:extLst>
          </p:cNvPr>
          <p:cNvGrpSpPr/>
          <p:nvPr/>
        </p:nvGrpSpPr>
        <p:grpSpPr>
          <a:xfrm>
            <a:off x="-2201" y="4804697"/>
            <a:ext cx="9144001" cy="704611"/>
            <a:chOff x="-1" y="5309113"/>
            <a:chExt cx="9144001" cy="913989"/>
          </a:xfrm>
          <a:solidFill>
            <a:schemeClr val="bg2"/>
          </a:solidFill>
        </p:grpSpPr>
        <p:sp>
          <p:nvSpPr>
            <p:cNvPr id="31" name="Content Placeholder 2">
              <a:extLst>
                <a:ext uri="{FF2B5EF4-FFF2-40B4-BE49-F238E27FC236}">
                  <a16:creationId xmlns:a16="http://schemas.microsoft.com/office/drawing/2014/main" id="{85059B62-C679-F0E5-FE04-7C3B6F35034D}"/>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 refreshes cause </a:t>
              </a:r>
              <a:r>
                <a:rPr kumimoji="0" lang="en-US" sz="2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significant</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(26%) performance overhead</a:t>
              </a:r>
              <a:endPar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cxnSp>
          <p:nvCxnSpPr>
            <p:cNvPr id="32" name="Straight Connector 31">
              <a:extLst>
                <a:ext uri="{FF2B5EF4-FFF2-40B4-BE49-F238E27FC236}">
                  <a16:creationId xmlns:a16="http://schemas.microsoft.com/office/drawing/2014/main" id="{97DB4E64-5883-706D-D4B0-9BEEDC522E28}"/>
                </a:ext>
              </a:extLst>
            </p:cNvPr>
            <p:cNvCxnSpPr/>
            <p:nvPr/>
          </p:nvCxnSpPr>
          <p:spPr>
            <a:xfrm>
              <a:off x="0" y="5309113"/>
              <a:ext cx="9144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3A193C3-6B26-0080-E3C0-6699720BDF9C}"/>
                </a:ext>
              </a:extLst>
            </p:cNvPr>
            <p:cNvCxnSpPr/>
            <p:nvPr/>
          </p:nvCxnSpPr>
          <p:spPr>
            <a:xfrm>
              <a:off x="-1" y="6223102"/>
              <a:ext cx="9144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1EE663E-2E92-1034-44FF-5A6C214DCDBC}"/>
              </a:ext>
            </a:extLst>
          </p:cNvPr>
          <p:cNvGrpSpPr/>
          <p:nvPr/>
        </p:nvGrpSpPr>
        <p:grpSpPr>
          <a:xfrm>
            <a:off x="0" y="5625246"/>
            <a:ext cx="9144001" cy="704611"/>
            <a:chOff x="-1" y="5309113"/>
            <a:chExt cx="9144001" cy="913989"/>
          </a:xfrm>
          <a:solidFill>
            <a:schemeClr val="accent2">
              <a:lumMod val="20000"/>
              <a:lumOff val="80000"/>
            </a:schemeClr>
          </a:solidFill>
        </p:grpSpPr>
        <p:sp>
          <p:nvSpPr>
            <p:cNvPr id="35" name="Content Placeholder 2">
              <a:extLst>
                <a:ext uri="{FF2B5EF4-FFF2-40B4-BE49-F238E27FC236}">
                  <a16:creationId xmlns:a16="http://schemas.microsoft.com/office/drawing/2014/main" id="{0F35A4A2-5CD1-FA48-D578-1A36613926FB}"/>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HiRA improves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performance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by 12.6%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over the baseline</a:t>
              </a:r>
            </a:p>
          </p:txBody>
        </p:sp>
        <p:cxnSp>
          <p:nvCxnSpPr>
            <p:cNvPr id="36" name="Straight Connector 35">
              <a:extLst>
                <a:ext uri="{FF2B5EF4-FFF2-40B4-BE49-F238E27FC236}">
                  <a16:creationId xmlns:a16="http://schemas.microsoft.com/office/drawing/2014/main" id="{33D35DA1-C31F-0093-8F0E-CE8936547068}"/>
                </a:ext>
              </a:extLst>
            </p:cNvPr>
            <p:cNvCxnSpPr/>
            <p:nvPr/>
          </p:nvCxnSpPr>
          <p:spPr>
            <a:xfrm>
              <a:off x="0" y="5309113"/>
              <a:ext cx="9144000" cy="0"/>
            </a:xfrm>
            <a:prstGeom prst="line">
              <a:avLst/>
            </a:prstGeom>
            <a:grp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832858-674A-64C9-8F81-7DBBCCDFA0F0}"/>
                </a:ext>
              </a:extLst>
            </p:cNvPr>
            <p:cNvCxnSpPr/>
            <p:nvPr/>
          </p:nvCxnSpPr>
          <p:spPr>
            <a:xfrm>
              <a:off x="-1" y="6223102"/>
              <a:ext cx="9144000" cy="0"/>
            </a:xfrm>
            <a:prstGeom prst="line">
              <a:avLst/>
            </a:prstGeom>
            <a:grp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4E8D1076-6B6C-F053-C10E-B283E20B8E24}"/>
              </a:ext>
            </a:extLst>
          </p:cNvPr>
          <p:cNvCxnSpPr/>
          <p:nvPr/>
        </p:nvCxnSpPr>
        <p:spPr>
          <a:xfrm>
            <a:off x="1301262" y="2075037"/>
            <a:ext cx="70341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55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chart seriesIdx="0"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chart seriesIdx="1" categoryIdx="-4" bldStep="series"/>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chart seriesIdx="2" categoryIdx="-4" bldStep="series"/>
                                            </p:graphic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uiExpand="1">
        <p:bldSub>
          <a:bldChart bld="series"/>
        </p:bldSub>
      </p:bldGraphic>
      <p:bldP spid="18" grpId="0" animBg="1"/>
      <p:bldP spid="23"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445F4B60-8DD0-906F-3983-287B54268CB5}"/>
              </a:ext>
            </a:extLst>
          </p:cNvPr>
          <p:cNvGraphicFramePr/>
          <p:nvPr/>
        </p:nvGraphicFramePr>
        <p:xfrm>
          <a:off x="-8793" y="1481071"/>
          <a:ext cx="8526813" cy="341945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08F9EE63-9E44-4073-472A-D7100AA4ED9C}"/>
              </a:ext>
            </a:extLst>
          </p:cNvPr>
          <p:cNvSpPr>
            <a:spLocks noGrp="1"/>
          </p:cNvSpPr>
          <p:nvPr>
            <p:ph type="title"/>
          </p:nvPr>
        </p:nvSpPr>
        <p:spPr/>
        <p:txBody>
          <a:bodyPr/>
          <a:lstStyle/>
          <a:p>
            <a:r>
              <a:rPr lang="en-US" dirty="0"/>
              <a:t>HiRA for Preventive Refreshes </a:t>
            </a:r>
          </a:p>
        </p:txBody>
      </p:sp>
      <p:sp>
        <p:nvSpPr>
          <p:cNvPr id="3" name="Content Placeholder 2">
            <a:extLst>
              <a:ext uri="{FF2B5EF4-FFF2-40B4-BE49-F238E27FC236}">
                <a16:creationId xmlns:a16="http://schemas.microsoft.com/office/drawing/2014/main" id="{3E722BAD-CB21-55CA-005A-C21FCFEA4FEC}"/>
              </a:ext>
            </a:extLst>
          </p:cNvPr>
          <p:cNvSpPr>
            <a:spLocks noGrp="1"/>
          </p:cNvSpPr>
          <p:nvPr>
            <p:ph idx="1"/>
          </p:nvPr>
        </p:nvSpPr>
        <p:spPr/>
        <p:txBody>
          <a:bodyPr/>
          <a:lstStyle/>
          <a:p>
            <a:pPr>
              <a:buClr>
                <a:schemeClr val="tx1"/>
              </a:buClr>
            </a:pPr>
            <a:r>
              <a:rPr lang="en-US" sz="1800" b="1" dirty="0">
                <a:solidFill>
                  <a:schemeClr val="bg2">
                    <a:lumMod val="25000"/>
                  </a:schemeClr>
                </a:solidFill>
              </a:rPr>
              <a:t>No Defense: </a:t>
            </a:r>
            <a:r>
              <a:rPr lang="en-US" sz="1800" dirty="0">
                <a:solidFill>
                  <a:schemeClr val="bg2">
                    <a:lumMod val="25000"/>
                  </a:schemeClr>
                </a:solidFill>
              </a:rPr>
              <a:t>No RowHammer mitigation employed (i.e., no preventive refresh)</a:t>
            </a:r>
          </a:p>
          <a:p>
            <a:pPr>
              <a:buClr>
                <a:schemeClr val="tx1"/>
              </a:buClr>
            </a:pPr>
            <a:r>
              <a:rPr lang="en-US" sz="1800" b="1" dirty="0">
                <a:solidFill>
                  <a:srgbClr val="7030A0"/>
                </a:solidFill>
              </a:rPr>
              <a:t>PARA </a:t>
            </a:r>
            <a:r>
              <a:rPr lang="en-US" sz="1200" dirty="0">
                <a:solidFill>
                  <a:srgbClr val="7030A0"/>
                </a:solidFill>
              </a:rPr>
              <a:t>[Kim+, ISCA’14]</a:t>
            </a:r>
            <a:r>
              <a:rPr lang="en-US" sz="1800" b="1" dirty="0">
                <a:solidFill>
                  <a:srgbClr val="7030A0"/>
                </a:solidFill>
              </a:rPr>
              <a:t>:</a:t>
            </a:r>
            <a:r>
              <a:rPr lang="en-US" sz="1800" dirty="0">
                <a:solidFill>
                  <a:srgbClr val="7030A0"/>
                </a:solidFill>
              </a:rPr>
              <a:t> the RowHammer defense with the </a:t>
            </a:r>
            <a:r>
              <a:rPr lang="en-US" sz="1800" b="1" dirty="0">
                <a:solidFill>
                  <a:srgbClr val="7030A0"/>
                </a:solidFill>
              </a:rPr>
              <a:t>lowest</a:t>
            </a:r>
            <a:r>
              <a:rPr lang="en-US" sz="1800" dirty="0">
                <a:solidFill>
                  <a:srgbClr val="7030A0"/>
                </a:solidFill>
              </a:rPr>
              <a:t> </a:t>
            </a:r>
            <a:r>
              <a:rPr lang="en-US" sz="1800" b="1" dirty="0">
                <a:solidFill>
                  <a:srgbClr val="7030A0"/>
                </a:solidFill>
              </a:rPr>
              <a:t>hardware overhead</a:t>
            </a:r>
            <a:endParaRPr lang="en-US" sz="1800" dirty="0">
              <a:solidFill>
                <a:srgbClr val="7030A0"/>
              </a:solidFill>
            </a:endParaRPr>
          </a:p>
          <a:p>
            <a:pPr>
              <a:buClr>
                <a:schemeClr val="tx1"/>
              </a:buClr>
            </a:pPr>
            <a:endParaRPr lang="en-US" sz="1800" b="1" dirty="0">
              <a:solidFill>
                <a:srgbClr val="7030A0"/>
              </a:solidFill>
            </a:endParaRPr>
          </a:p>
        </p:txBody>
      </p:sp>
      <p:cxnSp>
        <p:nvCxnSpPr>
          <p:cNvPr id="12" name="Straight Arrow Connector 11">
            <a:extLst>
              <a:ext uri="{FF2B5EF4-FFF2-40B4-BE49-F238E27FC236}">
                <a16:creationId xmlns:a16="http://schemas.microsoft.com/office/drawing/2014/main" id="{3E7425D4-1DFE-651E-B03E-6140FE83D052}"/>
              </a:ext>
            </a:extLst>
          </p:cNvPr>
          <p:cNvCxnSpPr>
            <a:cxnSpLocks/>
          </p:cNvCxnSpPr>
          <p:nvPr/>
        </p:nvCxnSpPr>
        <p:spPr>
          <a:xfrm flipV="1">
            <a:off x="7510527" y="2086550"/>
            <a:ext cx="0" cy="1980124"/>
          </a:xfrm>
          <a:prstGeom prst="straightConnector1">
            <a:avLst/>
          </a:prstGeom>
          <a:ln w="381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8722CF-553D-3BED-4767-424EB9864C5B}"/>
              </a:ext>
            </a:extLst>
          </p:cNvPr>
          <p:cNvSpPr txBox="1"/>
          <p:nvPr/>
        </p:nvSpPr>
        <p:spPr>
          <a:xfrm>
            <a:off x="7574990" y="2160592"/>
            <a:ext cx="1173386" cy="58477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slowdown</a:t>
            </a:r>
          </a:p>
        </p:txBody>
      </p:sp>
      <p:cxnSp>
        <p:nvCxnSpPr>
          <p:cNvPr id="22" name="Straight Arrow Connector 21">
            <a:extLst>
              <a:ext uri="{FF2B5EF4-FFF2-40B4-BE49-F238E27FC236}">
                <a16:creationId xmlns:a16="http://schemas.microsoft.com/office/drawing/2014/main" id="{CCFE0098-E0D4-10AC-8BF0-DD6A11FB9295}"/>
              </a:ext>
            </a:extLst>
          </p:cNvPr>
          <p:cNvCxnSpPr>
            <a:cxnSpLocks/>
          </p:cNvCxnSpPr>
          <p:nvPr/>
        </p:nvCxnSpPr>
        <p:spPr>
          <a:xfrm flipV="1">
            <a:off x="8097220" y="3835400"/>
            <a:ext cx="0" cy="231274"/>
          </a:xfrm>
          <a:prstGeom prst="straightConnector1">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19CB91-9567-8EBA-D4D4-4B9F127110F6}"/>
              </a:ext>
            </a:extLst>
          </p:cNvPr>
          <p:cNvSpPr txBox="1"/>
          <p:nvPr/>
        </p:nvSpPr>
        <p:spPr>
          <a:xfrm>
            <a:off x="8161683" y="3773604"/>
            <a:ext cx="1044460" cy="453137"/>
          </a:xfrm>
          <a:prstGeom prst="rect">
            <a:avLst/>
          </a:prstGeom>
          <a:noFill/>
        </p:spPr>
        <p:txBody>
          <a:bodyPr wrap="square" rtlCol="0">
            <a:spAutoFit/>
          </a:bodyPr>
          <a:lstStyle/>
          <a:p>
            <a:pPr marL="0" marR="0" lvl="0" indent="0" algn="l" defTabSz="914400" rtl="0" eaLnBrk="1" fontAlgn="auto" latinLnBrk="0" hangingPunct="1">
              <a:lnSpc>
                <a:spcPts val="142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3.7x</a:t>
            </a:r>
            <a:b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br>
            <a:r>
              <a:rPr kumimoji="0" lang="en-US" sz="16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speedup</a:t>
            </a:r>
          </a:p>
        </p:txBody>
      </p:sp>
      <p:grpSp>
        <p:nvGrpSpPr>
          <p:cNvPr id="26" name="Group 25">
            <a:extLst>
              <a:ext uri="{FF2B5EF4-FFF2-40B4-BE49-F238E27FC236}">
                <a16:creationId xmlns:a16="http://schemas.microsoft.com/office/drawing/2014/main" id="{90965CE5-6439-92FA-8CE2-F2E0FEFB5792}"/>
              </a:ext>
            </a:extLst>
          </p:cNvPr>
          <p:cNvGrpSpPr/>
          <p:nvPr/>
        </p:nvGrpSpPr>
        <p:grpSpPr>
          <a:xfrm>
            <a:off x="-2201" y="4804775"/>
            <a:ext cx="9144001" cy="704611"/>
            <a:chOff x="-1" y="5309113"/>
            <a:chExt cx="9144001" cy="913989"/>
          </a:xfrm>
          <a:solidFill>
            <a:schemeClr val="accent5">
              <a:lumMod val="20000"/>
              <a:lumOff val="80000"/>
            </a:schemeClr>
          </a:solidFill>
        </p:grpSpPr>
        <p:sp>
          <p:nvSpPr>
            <p:cNvPr id="27" name="Content Placeholder 2">
              <a:extLst>
                <a:ext uri="{FF2B5EF4-FFF2-40B4-BE49-F238E27FC236}">
                  <a16:creationId xmlns:a16="http://schemas.microsoft.com/office/drawing/2014/main" id="{D4405650-A9A3-D90B-00CE-DB4033E9EA37}"/>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PARA </a:t>
              </a:r>
              <a:r>
                <a:rPr kumimoji="0" lang="en-US" sz="2400" b="1" i="1"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significantly reduces</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 (by 96%)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performance</a:t>
              </a:r>
            </a:p>
          </p:txBody>
        </p:sp>
        <p:cxnSp>
          <p:nvCxnSpPr>
            <p:cNvPr id="28" name="Straight Connector 27">
              <a:extLst>
                <a:ext uri="{FF2B5EF4-FFF2-40B4-BE49-F238E27FC236}">
                  <a16:creationId xmlns:a16="http://schemas.microsoft.com/office/drawing/2014/main" id="{28826991-741C-99FC-9A4E-82BC0A3D2126}"/>
                </a:ext>
              </a:extLst>
            </p:cNvPr>
            <p:cNvCxnSpPr/>
            <p:nvPr/>
          </p:nvCxnSpPr>
          <p:spPr>
            <a:xfrm>
              <a:off x="0" y="5309113"/>
              <a:ext cx="9144000" cy="0"/>
            </a:xfrm>
            <a:prstGeom prst="line">
              <a:avLst/>
            </a:prstGeom>
            <a:grpFill/>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CC1047-A753-BD9F-C944-5FB2CB52850E}"/>
                </a:ext>
              </a:extLst>
            </p:cNvPr>
            <p:cNvCxnSpPr/>
            <p:nvPr/>
          </p:nvCxnSpPr>
          <p:spPr>
            <a:xfrm>
              <a:off x="-1" y="6223102"/>
              <a:ext cx="9144000" cy="0"/>
            </a:xfrm>
            <a:prstGeom prst="line">
              <a:avLst/>
            </a:prstGeom>
            <a:grpFill/>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FF31D0C-B2C5-85B6-81BB-FAC83643D387}"/>
              </a:ext>
            </a:extLst>
          </p:cNvPr>
          <p:cNvGrpSpPr/>
          <p:nvPr/>
        </p:nvGrpSpPr>
        <p:grpSpPr>
          <a:xfrm>
            <a:off x="0" y="5616866"/>
            <a:ext cx="9144001" cy="704611"/>
            <a:chOff x="-1" y="5309113"/>
            <a:chExt cx="9144001" cy="913989"/>
          </a:xfrm>
          <a:solidFill>
            <a:schemeClr val="accent2">
              <a:lumMod val="20000"/>
              <a:lumOff val="80000"/>
            </a:schemeClr>
          </a:solidFill>
        </p:grpSpPr>
        <p:sp>
          <p:nvSpPr>
            <p:cNvPr id="31" name="Content Placeholder 2">
              <a:extLst>
                <a:ext uri="{FF2B5EF4-FFF2-40B4-BE49-F238E27FC236}">
                  <a16:creationId xmlns:a16="http://schemas.microsoft.com/office/drawing/2014/main" id="{0FBB42EE-B8DB-1EFA-6F06-0D5D5195B206}"/>
                </a:ext>
              </a:extLst>
            </p:cNvPr>
            <p:cNvSpPr txBox="1">
              <a:spLocks/>
            </p:cNvSpPr>
            <p:nvPr/>
          </p:nvSpPr>
          <p:spPr>
            <a:xfrm>
              <a:off x="-1" y="5309113"/>
              <a:ext cx="9144001" cy="913989"/>
            </a:xfrm>
            <a:prstGeom prst="rect">
              <a:avLst/>
            </a:prstGeom>
            <a:grp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HiRA improves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system performance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by 3.7x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over PARA</a:t>
              </a:r>
            </a:p>
          </p:txBody>
        </p:sp>
        <p:cxnSp>
          <p:nvCxnSpPr>
            <p:cNvPr id="32" name="Straight Connector 31">
              <a:extLst>
                <a:ext uri="{FF2B5EF4-FFF2-40B4-BE49-F238E27FC236}">
                  <a16:creationId xmlns:a16="http://schemas.microsoft.com/office/drawing/2014/main" id="{11DFDB78-6A0A-13E3-9F9E-0913164A2D41}"/>
                </a:ext>
              </a:extLst>
            </p:cNvPr>
            <p:cNvCxnSpPr/>
            <p:nvPr/>
          </p:nvCxnSpPr>
          <p:spPr>
            <a:xfrm>
              <a:off x="0" y="5309113"/>
              <a:ext cx="9144000" cy="0"/>
            </a:xfrm>
            <a:prstGeom prst="line">
              <a:avLst/>
            </a:prstGeom>
            <a:grp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56711A5-B05C-2BDB-7740-7296CED13345}"/>
                </a:ext>
              </a:extLst>
            </p:cNvPr>
            <p:cNvCxnSpPr/>
            <p:nvPr/>
          </p:nvCxnSpPr>
          <p:spPr>
            <a:xfrm>
              <a:off x="-1" y="6223102"/>
              <a:ext cx="9144000" cy="0"/>
            </a:xfrm>
            <a:prstGeom prst="line">
              <a:avLst/>
            </a:prstGeom>
            <a:grp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7D2AD649-727C-423F-0BBB-120F4DB7C413}"/>
              </a:ext>
            </a:extLst>
          </p:cNvPr>
          <p:cNvCxnSpPr>
            <a:cxnSpLocks/>
          </p:cNvCxnSpPr>
          <p:nvPr/>
        </p:nvCxnSpPr>
        <p:spPr>
          <a:xfrm>
            <a:off x="1244958" y="2075037"/>
            <a:ext cx="69803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23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2" categoryIdx="-4" bldStep="series"/>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3" grpId="0" uiExpand="1" build="p"/>
      <p:bldP spid="18" grpId="0" animBg="1"/>
      <p:bldP spid="2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6165-A98A-2E95-B02E-8DF86179C43C}"/>
              </a:ext>
            </a:extLst>
          </p:cNvPr>
          <p:cNvSpPr>
            <a:spLocks noGrp="1"/>
          </p:cNvSpPr>
          <p:nvPr>
            <p:ph type="title"/>
          </p:nvPr>
        </p:nvSpPr>
        <p:spPr/>
        <p:txBody>
          <a:bodyPr/>
          <a:lstStyle/>
          <a:p>
            <a:r>
              <a:rPr lang="en-US" dirty="0"/>
              <a:t>More in the Full Paper</a:t>
            </a:r>
          </a:p>
        </p:txBody>
      </p:sp>
      <p:sp>
        <p:nvSpPr>
          <p:cNvPr id="3" name="Content Placeholder 2">
            <a:extLst>
              <a:ext uri="{FF2B5EF4-FFF2-40B4-BE49-F238E27FC236}">
                <a16:creationId xmlns:a16="http://schemas.microsoft.com/office/drawing/2014/main" id="{1F23BF0D-341F-8BE0-4F39-8AA179388F49}"/>
              </a:ext>
            </a:extLst>
          </p:cNvPr>
          <p:cNvSpPr>
            <a:spLocks noGrp="1"/>
          </p:cNvSpPr>
          <p:nvPr>
            <p:ph idx="1"/>
          </p:nvPr>
        </p:nvSpPr>
        <p:spPr/>
        <p:txBody>
          <a:bodyPr>
            <a:normAutofit lnSpcReduction="10000"/>
          </a:bodyPr>
          <a:lstStyle/>
          <a:p>
            <a:r>
              <a:rPr lang="en-US" sz="2000" b="1" dirty="0">
                <a:solidFill>
                  <a:srgbClr val="C00000"/>
                </a:solidFill>
              </a:rPr>
              <a:t>Real DRAM Chip </a:t>
            </a:r>
            <a:r>
              <a:rPr lang="en-US" sz="2000" dirty="0">
                <a:solidFill>
                  <a:srgbClr val="C00000"/>
                </a:solidFill>
              </a:rPr>
              <a:t>Experiments</a:t>
            </a:r>
          </a:p>
          <a:p>
            <a:pPr lvl="1"/>
            <a:r>
              <a:rPr lang="en-US" sz="1800" dirty="0">
                <a:solidFill>
                  <a:srgbClr val="C00000"/>
                </a:solidFill>
              </a:rPr>
              <a:t>Verification of </a:t>
            </a:r>
            <a:r>
              <a:rPr lang="en-US" sz="1800" b="1" dirty="0">
                <a:solidFill>
                  <a:srgbClr val="C00000"/>
                </a:solidFill>
              </a:rPr>
              <a:t>HiRA’s functionality</a:t>
            </a:r>
          </a:p>
          <a:p>
            <a:pPr lvl="1"/>
            <a:r>
              <a:rPr lang="en-US" sz="1800" b="1" dirty="0">
                <a:solidFill>
                  <a:srgbClr val="C00000"/>
                </a:solidFill>
              </a:rPr>
              <a:t>Variation</a:t>
            </a:r>
            <a:r>
              <a:rPr lang="en-US" sz="1800" dirty="0">
                <a:solidFill>
                  <a:srgbClr val="C00000"/>
                </a:solidFill>
              </a:rPr>
              <a:t> in HiRA’s characteristics </a:t>
            </a:r>
            <a:r>
              <a:rPr lang="en-US" sz="1800" b="1" dirty="0">
                <a:solidFill>
                  <a:srgbClr val="C00000"/>
                </a:solidFill>
              </a:rPr>
              <a:t>across banks</a:t>
            </a:r>
          </a:p>
          <a:p>
            <a:pPr lvl="1"/>
            <a:endParaRPr lang="en-US" sz="800" dirty="0">
              <a:solidFill>
                <a:schemeClr val="accent5">
                  <a:lumMod val="75000"/>
                </a:schemeClr>
              </a:solidFill>
            </a:endParaRPr>
          </a:p>
          <a:p>
            <a:r>
              <a:rPr lang="en-US" sz="2000" dirty="0">
                <a:solidFill>
                  <a:schemeClr val="accent2">
                    <a:lumMod val="75000"/>
                  </a:schemeClr>
                </a:solidFill>
              </a:rPr>
              <a:t>Sensitivity to</a:t>
            </a:r>
          </a:p>
          <a:p>
            <a:pPr lvl="1"/>
            <a:r>
              <a:rPr lang="en-US" sz="1800" dirty="0">
                <a:solidFill>
                  <a:schemeClr val="accent2">
                    <a:lumMod val="75000"/>
                  </a:schemeClr>
                </a:solidFill>
              </a:rPr>
              <a:t>length of </a:t>
            </a:r>
            <a:r>
              <a:rPr lang="en-US" sz="1800" b="1" dirty="0">
                <a:solidFill>
                  <a:schemeClr val="accent2">
                    <a:lumMod val="75000"/>
                  </a:schemeClr>
                </a:solidFill>
              </a:rPr>
              <a:t>time slack </a:t>
            </a:r>
            <a:r>
              <a:rPr lang="en-US" sz="1800" dirty="0">
                <a:solidFill>
                  <a:schemeClr val="accent2">
                    <a:lumMod val="75000"/>
                  </a:schemeClr>
                </a:solidFill>
              </a:rPr>
              <a:t>for refreshes</a:t>
            </a:r>
          </a:p>
          <a:p>
            <a:pPr lvl="1"/>
            <a:r>
              <a:rPr lang="en-US" sz="1800" b="1" dirty="0">
                <a:solidFill>
                  <a:schemeClr val="accent2">
                    <a:lumMod val="75000"/>
                  </a:schemeClr>
                </a:solidFill>
              </a:rPr>
              <a:t>number of channels</a:t>
            </a:r>
          </a:p>
          <a:p>
            <a:pPr lvl="1"/>
            <a:r>
              <a:rPr lang="en-US" sz="1800" b="1" dirty="0">
                <a:solidFill>
                  <a:schemeClr val="accent2">
                    <a:lumMod val="75000"/>
                  </a:schemeClr>
                </a:solidFill>
              </a:rPr>
              <a:t>number of ranks</a:t>
            </a:r>
          </a:p>
          <a:p>
            <a:pPr lvl="1"/>
            <a:endParaRPr lang="en-US" sz="800" b="1" dirty="0">
              <a:solidFill>
                <a:schemeClr val="accent2">
                  <a:lumMod val="75000"/>
                </a:schemeClr>
              </a:solidFill>
            </a:endParaRPr>
          </a:p>
          <a:p>
            <a:r>
              <a:rPr lang="en-US" sz="2000" dirty="0">
                <a:solidFill>
                  <a:srgbClr val="00B050"/>
                </a:solidFill>
              </a:rPr>
              <a:t>Hardware Complexity Analysis</a:t>
            </a:r>
          </a:p>
          <a:p>
            <a:pPr lvl="1"/>
            <a:r>
              <a:rPr lang="en-US" sz="1800" dirty="0">
                <a:solidFill>
                  <a:srgbClr val="00B050"/>
                </a:solidFill>
              </a:rPr>
              <a:t>Chip </a:t>
            </a:r>
            <a:r>
              <a:rPr lang="en-US" sz="1800" b="1" dirty="0">
                <a:solidFill>
                  <a:srgbClr val="00B050"/>
                </a:solidFill>
              </a:rPr>
              <a:t>area cost of 0.0023% </a:t>
            </a:r>
            <a:r>
              <a:rPr lang="en-US" sz="1800" dirty="0">
                <a:solidFill>
                  <a:srgbClr val="00B050"/>
                </a:solidFill>
              </a:rPr>
              <a:t>of a processor die per DRAM rank</a:t>
            </a:r>
          </a:p>
          <a:p>
            <a:pPr lvl="1"/>
            <a:r>
              <a:rPr lang="en-US" sz="1800" b="1" dirty="0">
                <a:solidFill>
                  <a:srgbClr val="00B050"/>
                </a:solidFill>
              </a:rPr>
              <a:t>No additional latency </a:t>
            </a:r>
            <a:r>
              <a:rPr lang="en-US" sz="1800" dirty="0">
                <a:solidFill>
                  <a:srgbClr val="00B050"/>
                </a:solidFill>
              </a:rPr>
              <a:t>overhead </a:t>
            </a:r>
            <a:endParaRPr lang="en-US" sz="1800" b="1" dirty="0">
              <a:solidFill>
                <a:schemeClr val="accent2">
                  <a:lumMod val="75000"/>
                </a:schemeClr>
              </a:solidFill>
            </a:endParaRPr>
          </a:p>
          <a:p>
            <a:pPr lvl="1"/>
            <a:endParaRPr lang="en-US" sz="800" dirty="0">
              <a:solidFill>
                <a:srgbClr val="00B050"/>
              </a:solidFill>
            </a:endParaRPr>
          </a:p>
          <a:p>
            <a:r>
              <a:rPr lang="en-US" sz="2000" dirty="0">
                <a:solidFill>
                  <a:srgbClr val="7030A0"/>
                </a:solidFill>
              </a:rPr>
              <a:t>Experimental Methodology </a:t>
            </a:r>
          </a:p>
          <a:p>
            <a:pPr lvl="1"/>
            <a:r>
              <a:rPr lang="en-US" sz="1800" b="1" dirty="0">
                <a:solidFill>
                  <a:srgbClr val="7030A0"/>
                </a:solidFill>
              </a:rPr>
              <a:t>Detailed algorithms </a:t>
            </a:r>
            <a:r>
              <a:rPr lang="en-US" sz="1800" dirty="0">
                <a:solidFill>
                  <a:srgbClr val="7030A0"/>
                </a:solidFill>
              </a:rPr>
              <a:t>for each set of </a:t>
            </a:r>
            <a:r>
              <a:rPr lang="en-US" sz="1800" b="1" dirty="0">
                <a:solidFill>
                  <a:srgbClr val="7030A0"/>
                </a:solidFill>
              </a:rPr>
              <a:t>real chip </a:t>
            </a:r>
            <a:r>
              <a:rPr lang="en-US" sz="1800" dirty="0">
                <a:solidFill>
                  <a:srgbClr val="7030A0"/>
                </a:solidFill>
              </a:rPr>
              <a:t>experiments</a:t>
            </a:r>
          </a:p>
          <a:p>
            <a:pPr lvl="1"/>
            <a:r>
              <a:rPr lang="en-US" sz="1800" dirty="0">
                <a:solidFill>
                  <a:srgbClr val="7030A0"/>
                </a:solidFill>
              </a:rPr>
              <a:t>Extensive </a:t>
            </a:r>
            <a:r>
              <a:rPr lang="en-US" sz="1800" b="1" dirty="0">
                <a:solidFill>
                  <a:srgbClr val="7030A0"/>
                </a:solidFill>
              </a:rPr>
              <a:t>security analysis</a:t>
            </a:r>
            <a:r>
              <a:rPr lang="en-US" sz="1800" dirty="0">
                <a:solidFill>
                  <a:srgbClr val="7030A0"/>
                </a:solidFill>
              </a:rPr>
              <a:t> for RowHammer-preventive refreshes</a:t>
            </a:r>
          </a:p>
          <a:p>
            <a:pPr lvl="1"/>
            <a:endParaRPr lang="en-US" sz="800" dirty="0">
              <a:solidFill>
                <a:srgbClr val="7030A0"/>
              </a:solidFill>
            </a:endParaRPr>
          </a:p>
          <a:p>
            <a:r>
              <a:rPr lang="en-US" sz="2000" dirty="0">
                <a:solidFill>
                  <a:schemeClr val="accent5">
                    <a:lumMod val="75000"/>
                  </a:schemeClr>
                </a:solidFill>
              </a:rPr>
              <a:t>Detailed Algorithm of </a:t>
            </a:r>
            <a:r>
              <a:rPr lang="en-US" sz="2000" b="1" dirty="0">
                <a:solidFill>
                  <a:schemeClr val="accent5">
                    <a:lumMod val="75000"/>
                  </a:schemeClr>
                </a:solidFill>
              </a:rPr>
              <a:t>Finding Concurrent Refreshes</a:t>
            </a:r>
          </a:p>
          <a:p>
            <a:endParaRPr lang="en-US" sz="2000" dirty="0">
              <a:solidFill>
                <a:srgbClr val="00B050"/>
              </a:solidFill>
            </a:endParaRPr>
          </a:p>
        </p:txBody>
      </p:sp>
    </p:spTree>
    <p:extLst>
      <p:ext uri="{BB962C8B-B14F-4D97-AF65-F5344CB8AC3E}">
        <p14:creationId xmlns:p14="http://schemas.microsoft.com/office/powerpoint/2010/main" val="128493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FD39DE-1F58-3231-2493-821732B5FE38}"/>
              </a:ext>
            </a:extLst>
          </p:cNvPr>
          <p:cNvSpPr/>
          <p:nvPr/>
        </p:nvSpPr>
        <p:spPr>
          <a:xfrm>
            <a:off x="-1800" y="764830"/>
            <a:ext cx="9147600" cy="130863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marR="0" lvl="0" indent="-13335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tab pos="1676400" algn="l"/>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t>
            </a: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concurrently activates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two rows in a DRAM bank</a:t>
            </a: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Challenge 1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Only one row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be activated in a DRAM bank at a given time</a:t>
            </a: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Solution 1	: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violates timing constraints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for concurrent row activations</a:t>
            </a:r>
          </a:p>
        </p:txBody>
      </p:sp>
      <p:sp>
        <p:nvSpPr>
          <p:cNvPr id="9" name="Rectangle 8">
            <a:extLst>
              <a:ext uri="{FF2B5EF4-FFF2-40B4-BE49-F238E27FC236}">
                <a16:creationId xmlns:a16="http://schemas.microsoft.com/office/drawing/2014/main" id="{E235730E-3EE9-B19C-B8C9-698D489DD103}"/>
              </a:ext>
            </a:extLst>
          </p:cNvPr>
          <p:cNvSpPr/>
          <p:nvPr/>
        </p:nvSpPr>
        <p:spPr>
          <a:xfrm>
            <a:off x="-1100" y="3511214"/>
            <a:ext cx="9146200" cy="1308638"/>
          </a:xfrm>
          <a:prstGeom prst="rect">
            <a:avLst/>
          </a:prstGeom>
          <a:solidFill>
            <a:schemeClr val="accent6">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marR="0" lvl="0" indent="-13335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tab pos="1676400" algn="l"/>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activates </a:t>
            </a:r>
            <a:r>
              <a:rPr kumimoji="0" lang="en-US" sz="2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two DRAM rows</a:t>
            </a:r>
            <a:r>
              <a:rPr kumimoji="0" lang="en-US" sz="2200" b="1" i="0" u="none" strike="noStrike" kern="1200" cap="none" spc="0" normalizeH="0" baseline="0" noProof="0" dirty="0">
                <a:ln>
                  <a:noFill/>
                </a:ln>
                <a:solidFill>
                  <a:srgbClr val="5B9BD5">
                    <a:lumMod val="75000"/>
                  </a:srgbClr>
                </a:solidFill>
                <a:effectLst/>
                <a:uLnTx/>
                <a:uFillTx/>
                <a:latin typeface="Cambria" panose="02040503050406030204" pitchFamily="18" charset="0"/>
                <a:ea typeface="+mn-ea"/>
                <a:cs typeface="+mn-cs"/>
              </a:rPr>
              <a:t>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a:t>
            </a:r>
            <a:r>
              <a:rPr kumimoji="0" lang="en-US" sz="22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same bank</a:t>
            </a: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Challenge 3: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two rows can </a:t>
            </a: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override</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each other’s data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via shared bitlines</a:t>
            </a: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Solution 3	: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uses rows from two </a:t>
            </a: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electrically disconnected subarrays</a:t>
            </a:r>
          </a:p>
        </p:txBody>
      </p:sp>
      <p:sp>
        <p:nvSpPr>
          <p:cNvPr id="8" name="Rectangle 7">
            <a:extLst>
              <a:ext uri="{FF2B5EF4-FFF2-40B4-BE49-F238E27FC236}">
                <a16:creationId xmlns:a16="http://schemas.microsoft.com/office/drawing/2014/main" id="{09743DF0-02B6-AAD3-92A5-8C281CC84819}"/>
              </a:ext>
            </a:extLst>
          </p:cNvPr>
          <p:cNvSpPr/>
          <p:nvPr/>
        </p:nvSpPr>
        <p:spPr>
          <a:xfrm>
            <a:off x="-1100" y="2108638"/>
            <a:ext cx="9146200" cy="1343807"/>
          </a:xfrm>
          <a:prstGeom prst="rect">
            <a:avLst/>
          </a:prstGeom>
          <a:solidFill>
            <a:srgbClr val="E2D6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marR="0" lvl="0" indent="-13335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issues </a:t>
            </a:r>
            <a:r>
              <a:rPr kumimoji="0" lang="en-US" sz="2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two</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row activation (ACT)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commands </a:t>
            </a: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quick succession</a:t>
            </a:r>
            <a:endParaRPr kumimoji="0" lang="en-US" sz="22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a:p>
            <a:pPr marL="311150" marR="0" lvl="1" indent="-133350" algn="l" defTabSz="914400" rtl="0" eaLnBrk="1" fontAlgn="auto" latinLnBrk="0" hangingPunct="1">
              <a:lnSpc>
                <a:spcPct val="90000"/>
              </a:lnSpc>
              <a:spcBef>
                <a:spcPts val="500"/>
              </a:spcBef>
              <a:spcAft>
                <a:spcPts val="6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Challenge 2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chips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ignore</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second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activation</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before precharge</a:t>
            </a:r>
          </a:p>
          <a:p>
            <a:pPr marL="311150" marR="0" lvl="1" indent="-133350" algn="l" defTabSz="914400" rtl="0" eaLnBrk="1" fontAlgn="auto" latinLnBrk="0" hangingPunct="1">
              <a:lnSpc>
                <a:spcPct val="90000"/>
              </a:lnSpc>
              <a:spcBef>
                <a:spcPts val="500"/>
              </a:spcBef>
              <a:spcAft>
                <a:spcPts val="1200"/>
              </a:spcAft>
              <a:buClrTx/>
              <a:buSzTx/>
              <a:buFont typeface="Cambria" panose="02040503050406030204" pitchFamily="18" charset="0"/>
              <a:buChar char="-"/>
              <a:tabLst>
                <a:tab pos="1676400" algn="l"/>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Solution 2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HiRA issues a </a:t>
            </a:r>
            <a: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precharge (PRE)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command </a:t>
            </a:r>
            <a: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between two ACTs</a:t>
            </a:r>
          </a:p>
        </p:txBody>
      </p:sp>
      <p:sp>
        <p:nvSpPr>
          <p:cNvPr id="2" name="Title 1">
            <a:extLst>
              <a:ext uri="{FF2B5EF4-FFF2-40B4-BE49-F238E27FC236}">
                <a16:creationId xmlns:a16="http://schemas.microsoft.com/office/drawing/2014/main" id="{9E7FA133-C37F-C7B3-2094-BE1A25881ADA}"/>
              </a:ext>
            </a:extLst>
          </p:cNvPr>
          <p:cNvSpPr>
            <a:spLocks noGrp="1"/>
          </p:cNvSpPr>
          <p:nvPr>
            <p:ph type="title"/>
          </p:nvPr>
        </p:nvSpPr>
        <p:spPr/>
        <p:txBody>
          <a:bodyPr/>
          <a:lstStyle/>
          <a:p>
            <a:r>
              <a:rPr lang="en-US" dirty="0"/>
              <a:t>HiRA: Hidden Row Activation</a:t>
            </a:r>
          </a:p>
        </p:txBody>
      </p:sp>
      <p:sp>
        <p:nvSpPr>
          <p:cNvPr id="5" name="Content Placeholder 2">
            <a:extLst>
              <a:ext uri="{FF2B5EF4-FFF2-40B4-BE49-F238E27FC236}">
                <a16:creationId xmlns:a16="http://schemas.microsoft.com/office/drawing/2014/main" id="{25AC345E-ED84-E62C-3040-D84B86A0CF7B}"/>
              </a:ext>
            </a:extLst>
          </p:cNvPr>
          <p:cNvSpPr txBox="1">
            <a:spLocks/>
          </p:cNvSpPr>
          <p:nvPr/>
        </p:nvSpPr>
        <p:spPr>
          <a:xfrm>
            <a:off x="-2200" y="4997779"/>
            <a:ext cx="9144001" cy="1212616"/>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violates DRAM timing constraints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issuing a sequence of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ACT-PRE-ACT</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commands </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target two rows in two </a:t>
            </a:r>
            <a:r>
              <a:rPr kumimoji="0" lang="en-US" sz="24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rPr>
              <a:t>electrically disconnected subarrays</a:t>
            </a:r>
          </a:p>
        </p:txBody>
      </p:sp>
      <p:cxnSp>
        <p:nvCxnSpPr>
          <p:cNvPr id="6" name="Straight Connector 5">
            <a:extLst>
              <a:ext uri="{FF2B5EF4-FFF2-40B4-BE49-F238E27FC236}">
                <a16:creationId xmlns:a16="http://schemas.microsoft.com/office/drawing/2014/main" id="{745D319E-9A94-B34B-C399-28FD81FFFC80}"/>
              </a:ext>
            </a:extLst>
          </p:cNvPr>
          <p:cNvCxnSpPr/>
          <p:nvPr/>
        </p:nvCxnSpPr>
        <p:spPr>
          <a:xfrm>
            <a:off x="-2199" y="4997779"/>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64B3EF-7FE5-8ADC-C6A8-B5C8AF791685}"/>
              </a:ext>
            </a:extLst>
          </p:cNvPr>
          <p:cNvCxnSpPr/>
          <p:nvPr/>
        </p:nvCxnSpPr>
        <p:spPr>
          <a:xfrm>
            <a:off x="-4400" y="621373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2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bg/>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9" grpId="0" uiExpand="1" build="p" animBg="1"/>
      <p:bldP spid="8" grpId="0" uiExpand="1" build="allAtOnce" animBg="1"/>
      <p:bldP spid="5" grpId="0" uiExpand="1" build="allAtOnce"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lstStyle/>
          <a:p>
            <a:r>
              <a:rPr lang="en-US" dirty="0" err="1"/>
              <a:t>RowPress</a:t>
            </a:r>
            <a:r>
              <a:rPr lang="en-US" dirty="0"/>
              <a:t> Demonstration on a Real-System</a:t>
            </a:r>
            <a:endParaRPr lang="en-CH"/>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p:txBody>
          <a:bodyPr/>
          <a:lstStyle/>
          <a:p>
            <a:fld id="{7E31B401-36E9-4C00-B8DC-84A96D356336}" type="slidenum">
              <a:rPr lang="en-CH" smtClean="0"/>
              <a:pPr/>
              <a:t>26</a:t>
            </a:fld>
            <a:endParaRPr lang="en-CH"/>
          </a:p>
        </p:txBody>
      </p:sp>
      <p:grpSp>
        <p:nvGrpSpPr>
          <p:cNvPr id="4" name="Group 3">
            <a:extLst>
              <a:ext uri="{FF2B5EF4-FFF2-40B4-BE49-F238E27FC236}">
                <a16:creationId xmlns:a16="http://schemas.microsoft.com/office/drawing/2014/main" id="{FDE31051-4349-B12E-6B99-475D9CA24F40}"/>
              </a:ext>
            </a:extLst>
          </p:cNvPr>
          <p:cNvGrpSpPr/>
          <p:nvPr/>
        </p:nvGrpSpPr>
        <p:grpSpPr>
          <a:xfrm>
            <a:off x="1549865" y="528664"/>
            <a:ext cx="6836897" cy="1762368"/>
            <a:chOff x="1187447" y="2284894"/>
            <a:chExt cx="6836897" cy="1762368"/>
          </a:xfrm>
        </p:grpSpPr>
        <p:grpSp>
          <p:nvGrpSpPr>
            <p:cNvPr id="5" name="Group 4">
              <a:extLst>
                <a:ext uri="{FF2B5EF4-FFF2-40B4-BE49-F238E27FC236}">
                  <a16:creationId xmlns:a16="http://schemas.microsoft.com/office/drawing/2014/main" id="{F2AE2247-E33C-9F70-514D-7DA11B3CF501}"/>
                </a:ext>
              </a:extLst>
            </p:cNvPr>
            <p:cNvGrpSpPr/>
            <p:nvPr/>
          </p:nvGrpSpPr>
          <p:grpSpPr>
            <a:xfrm>
              <a:off x="1187447" y="2477706"/>
              <a:ext cx="2386941" cy="1569556"/>
              <a:chOff x="1187447" y="2477706"/>
              <a:chExt cx="2386941" cy="1569556"/>
            </a:xfrm>
          </p:grpSpPr>
          <p:pic>
            <p:nvPicPr>
              <p:cNvPr id="15" name="Picture 2">
                <a:extLst>
                  <a:ext uri="{FF2B5EF4-FFF2-40B4-BE49-F238E27FC236}">
                    <a16:creationId xmlns:a16="http://schemas.microsoft.com/office/drawing/2014/main" id="{AB5221E6-88FD-0C3D-ADE6-570B0AC7D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988" y="2477706"/>
                <a:ext cx="835860" cy="8344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2211530-6DD6-CB60-DC0F-A8C1B3D2364B}"/>
                  </a:ext>
                </a:extLst>
              </p:cNvPr>
              <p:cNvSpPr txBox="1"/>
              <p:nvPr/>
            </p:nvSpPr>
            <p:spPr>
              <a:xfrm>
                <a:off x="1187447" y="3400931"/>
                <a:ext cx="2386941" cy="646331"/>
              </a:xfrm>
              <a:prstGeom prst="rect">
                <a:avLst/>
              </a:prstGeom>
              <a:noFill/>
            </p:spPr>
            <p:txBody>
              <a:bodyPr wrap="square" rtlCol="0">
                <a:spAutoFit/>
              </a:bodyPr>
              <a:lstStyle/>
              <a:p>
                <a:pPr algn="ctr"/>
                <a:r>
                  <a:rPr lang="en-US" b="1">
                    <a:latin typeface="Cambria" panose="02040503050406030204" pitchFamily="18" charset="0"/>
                    <a:ea typeface="Cambria" panose="02040503050406030204" pitchFamily="18" charset="0"/>
                  </a:rPr>
                  <a:t>Intel Core i5-10400 (Comet Lake)</a:t>
                </a:r>
                <a:endParaRPr lang="en-CH" b="1">
                  <a:latin typeface="Cambria" panose="02040503050406030204" pitchFamily="18" charset="0"/>
                  <a:ea typeface="Cambria" panose="02040503050406030204" pitchFamily="18" charset="0"/>
                </a:endParaRPr>
              </a:p>
            </p:txBody>
          </p:sp>
        </p:grpSp>
        <p:grpSp>
          <p:nvGrpSpPr>
            <p:cNvPr id="8" name="Group 7">
              <a:extLst>
                <a:ext uri="{FF2B5EF4-FFF2-40B4-BE49-F238E27FC236}">
                  <a16:creationId xmlns:a16="http://schemas.microsoft.com/office/drawing/2014/main" id="{575753E7-7126-46E1-D58D-51A0201364CC}"/>
                </a:ext>
              </a:extLst>
            </p:cNvPr>
            <p:cNvGrpSpPr/>
            <p:nvPr/>
          </p:nvGrpSpPr>
          <p:grpSpPr>
            <a:xfrm>
              <a:off x="4104434" y="2284894"/>
              <a:ext cx="3919910" cy="1762368"/>
              <a:chOff x="4104434" y="2284894"/>
              <a:chExt cx="3919910" cy="1762368"/>
            </a:xfrm>
          </p:grpSpPr>
          <p:pic>
            <p:nvPicPr>
              <p:cNvPr id="9" name="Picture 4" descr="2666 16GB Samsung M378A2K43CB1-CTD at Amazon.com">
                <a:extLst>
                  <a:ext uri="{FF2B5EF4-FFF2-40B4-BE49-F238E27FC236}">
                    <a16:creationId xmlns:a16="http://schemas.microsoft.com/office/drawing/2014/main" id="{C47F47AF-F3FD-DD6E-3F9A-6063E3697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490" y="2284894"/>
                <a:ext cx="1941798" cy="7049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372459-E7AB-DF01-8E10-4382ECCB2289}"/>
                  </a:ext>
                </a:extLst>
              </p:cNvPr>
              <p:cNvSpPr txBox="1"/>
              <p:nvPr/>
            </p:nvSpPr>
            <p:spPr>
              <a:xfrm>
                <a:off x="4104434" y="2846933"/>
                <a:ext cx="3919910" cy="1200329"/>
              </a:xfrm>
              <a:prstGeom prst="rect">
                <a:avLst/>
              </a:prstGeom>
              <a:noFill/>
            </p:spPr>
            <p:txBody>
              <a:bodyPr wrap="square" rtlCol="0">
                <a:spAutoFit/>
              </a:bodyPr>
              <a:lstStyle/>
              <a:p>
                <a:pPr algn="ctr"/>
                <a:r>
                  <a:rPr lang="en-US" b="1">
                    <a:latin typeface="Cambria" panose="02040503050406030204" pitchFamily="18" charset="0"/>
                    <a:ea typeface="Cambria" panose="02040503050406030204" pitchFamily="18" charset="0"/>
                  </a:rPr>
                  <a:t>Samsung DDR4 Module M378A2K43CB1-CTD</a:t>
                </a:r>
              </a:p>
              <a:p>
                <a:pPr algn="ctr"/>
                <a:r>
                  <a:rPr lang="en-US" b="1">
                    <a:latin typeface="Cambria" panose="02040503050406030204" pitchFamily="18" charset="0"/>
                    <a:ea typeface="Cambria" panose="02040503050406030204" pitchFamily="18" charset="0"/>
                  </a:rPr>
                  <a:t>(Date Code: 20-10)</a:t>
                </a:r>
              </a:p>
              <a:p>
                <a:pPr algn="ctr"/>
                <a:r>
                  <a:rPr lang="en-US" b="1">
                    <a:solidFill>
                      <a:schemeClr val="accent1"/>
                    </a:solidFill>
                    <a:latin typeface="Cambria" panose="02040503050406030204" pitchFamily="18" charset="0"/>
                    <a:ea typeface="Cambria" panose="02040503050406030204" pitchFamily="18" charset="0"/>
                  </a:rPr>
                  <a:t>w/ TRR </a:t>
                </a:r>
                <a:r>
                  <a:rPr lang="en-US" b="1" err="1">
                    <a:solidFill>
                      <a:schemeClr val="accent1"/>
                    </a:solidFill>
                    <a:latin typeface="Cambria" panose="02040503050406030204" pitchFamily="18" charset="0"/>
                    <a:ea typeface="Cambria" panose="02040503050406030204" pitchFamily="18" charset="0"/>
                  </a:rPr>
                  <a:t>RowHammer</a:t>
                </a:r>
                <a:r>
                  <a:rPr lang="en-US" b="1">
                    <a:solidFill>
                      <a:schemeClr val="accent1"/>
                    </a:solidFill>
                    <a:latin typeface="Cambria" panose="02040503050406030204" pitchFamily="18" charset="0"/>
                    <a:ea typeface="Cambria" panose="02040503050406030204" pitchFamily="18" charset="0"/>
                  </a:rPr>
                  <a:t> Mitigation</a:t>
                </a:r>
                <a:endParaRPr lang="en-CH" b="1">
                  <a:latin typeface="Cambria" panose="02040503050406030204" pitchFamily="18" charset="0"/>
                  <a:ea typeface="Cambria" panose="02040503050406030204" pitchFamily="18" charset="0"/>
                </a:endParaRPr>
              </a:p>
            </p:txBody>
          </p:sp>
        </p:grpSp>
      </p:grpSp>
      <p:sp>
        <p:nvSpPr>
          <p:cNvPr id="11" name="Rectangle 7">
            <a:extLst>
              <a:ext uri="{FF2B5EF4-FFF2-40B4-BE49-F238E27FC236}">
                <a16:creationId xmlns:a16="http://schemas.microsoft.com/office/drawing/2014/main" id="{9E20FD09-8851-8078-9B7D-3A9DD2E6F557}"/>
              </a:ext>
            </a:extLst>
          </p:cNvPr>
          <p:cNvSpPr>
            <a:spLocks noChangeArrowheads="1"/>
          </p:cNvSpPr>
          <p:nvPr/>
        </p:nvSpPr>
        <p:spPr bwMode="auto">
          <a:xfrm>
            <a:off x="129845" y="2253756"/>
            <a:ext cx="666657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7F7F7F"/>
                </a:solidFill>
                <a:effectLst/>
                <a:latin typeface="Roboto Mono"/>
                <a:ea typeface="Roboto Mono"/>
              </a:rPr>
              <a:t>// </a:t>
            </a:r>
            <a:r>
              <a:rPr kumimoji="0" lang="en-US" sz="1400" b="1" i="0" u="none" strike="noStrike" cap="none" normalizeH="0" baseline="0" dirty="0">
                <a:ln>
                  <a:noFill/>
                </a:ln>
                <a:solidFill>
                  <a:srgbClr val="7F7F7F"/>
                </a:solidFill>
                <a:effectLst/>
                <a:latin typeface="Roboto Mono"/>
                <a:ea typeface="Roboto Mono"/>
              </a:rPr>
              <a:t>Sync with Refresh</a:t>
            </a:r>
            <a:r>
              <a:rPr kumimoji="0" lang="en-US" sz="1400" b="0" i="0" u="none" strike="noStrike" cap="none" normalizeH="0" baseline="0" dirty="0">
                <a:ln>
                  <a:noFill/>
                </a:ln>
                <a:solidFill>
                  <a:srgbClr val="7F7F7F"/>
                </a:solidFill>
                <a:effectLst/>
                <a:latin typeface="Roboto Mono"/>
                <a:ea typeface="Roboto Mono"/>
              </a:rPr>
              <a:t> and Loop Below</a:t>
            </a:r>
          </a:p>
          <a:p>
            <a:pPr defTabSz="914400" eaLnBrk="0" fontAlgn="base" hangingPunct="0">
              <a:spcBef>
                <a:spcPct val="0"/>
              </a:spcBef>
              <a:spcAft>
                <a:spcPct val="0"/>
              </a:spcAft>
            </a:pPr>
            <a:r>
              <a:rPr lang="en-US" sz="1400" dirty="0">
                <a:solidFill>
                  <a:srgbClr val="0000FF"/>
                </a:solidFill>
                <a:latin typeface="Roboto Mono"/>
                <a:ea typeface="Roboto Mono"/>
              </a:rPr>
              <a:t> </a:t>
            </a:r>
            <a:r>
              <a:rPr kumimoji="0" lang="en-US" sz="1400" b="0" i="0" u="none" strike="noStrike" cap="none" normalizeH="0" baseline="0" dirty="0">
                <a:ln>
                  <a:noFill/>
                </a:ln>
                <a:solidFill>
                  <a:srgbClr val="0000FF"/>
                </a:solidFill>
                <a:effectLst/>
                <a:latin typeface="Roboto Mono"/>
                <a:ea typeface="Roboto Mono"/>
              </a:rPr>
              <a:t> </a:t>
            </a:r>
            <a:r>
              <a:rPr kumimoji="0" lang="en-CH" sz="1400" b="0" i="0" u="none" strike="noStrike" cap="none" normalizeH="0" baseline="0">
                <a:ln>
                  <a:noFill/>
                </a:ln>
                <a:solidFill>
                  <a:srgbClr val="0000FF"/>
                </a:solidFill>
                <a:effectLst/>
                <a:latin typeface="Roboto Mono"/>
                <a:ea typeface="Roboto Mono"/>
              </a:rPr>
              <a:t>for</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8000"/>
                </a:solidFill>
                <a:effectLst/>
                <a:latin typeface="Roboto Mono"/>
                <a:ea typeface="Roboto Mono"/>
              </a:rPr>
              <a:t>(</a:t>
            </a:r>
            <a:r>
              <a:rPr kumimoji="0" lang="en-US" sz="1400" b="0" i="0" u="none" strike="noStrike" cap="none" normalizeH="0" baseline="0" dirty="0">
                <a:ln>
                  <a:noFill/>
                </a:ln>
                <a:solidFill>
                  <a:srgbClr val="212529"/>
                </a:solidFill>
                <a:effectLst/>
                <a:latin typeface="Roboto Mono"/>
                <a:ea typeface="Roboto Mono"/>
              </a:rPr>
              <a:t>k</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DD"/>
                </a:solidFill>
                <a:effectLst/>
                <a:latin typeface="Roboto Mono"/>
                <a:ea typeface="Roboto Mono"/>
              </a:rPr>
              <a:t>0</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k</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80"/>
                </a:solidFill>
                <a:effectLst/>
                <a:latin typeface="Roboto Mono"/>
                <a:ea typeface="Roboto Mono"/>
              </a:rPr>
              <a:t>&lt;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C00000"/>
                </a:solidFill>
                <a:effectLst/>
                <a:latin typeface="Roboto Mono"/>
                <a:ea typeface="Roboto Mono"/>
              </a:rPr>
              <a:t>NUM_AGGR_ACTS</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k</a:t>
            </a:r>
            <a:r>
              <a:rPr kumimoji="0" lang="en-CH" sz="1400" b="0" i="0" u="none" strike="noStrike" cap="none" normalizeH="0" baseline="0">
                <a:ln>
                  <a:noFill/>
                </a:ln>
                <a:solidFill>
                  <a:srgbClr val="000040"/>
                </a:solidFill>
                <a:effectLst/>
                <a:latin typeface="Roboto Mono"/>
                <a:ea typeface="Roboto Mono"/>
              </a:rPr>
              <a:t>++</a:t>
            </a:r>
            <a:r>
              <a:rPr kumimoji="0" lang="en-CH" sz="1400" b="0" i="0" u="none" strike="noStrike" cap="none" normalizeH="0" baseline="0">
                <a:ln>
                  <a:noFill/>
                </a:ln>
                <a:solidFill>
                  <a:srgbClr val="008000"/>
                </a:solidFill>
                <a:effectLst/>
                <a:latin typeface="Roboto Mono"/>
                <a:ea typeface="Roboto Mono"/>
              </a:rPr>
              <a:t>)</a:t>
            </a:r>
            <a:endParaRPr lang="en-US" sz="1400" dirty="0">
              <a:solidFill>
                <a:srgbClr val="212529"/>
              </a:solidFill>
              <a:latin typeface="Roboto Mono"/>
              <a:ea typeface="Roboto Mono"/>
            </a:endParaRPr>
          </a:p>
          <a:p>
            <a:pPr defTabSz="914400" eaLnBrk="0" fontAlgn="base" hangingPunct="0">
              <a:spcBef>
                <a:spcPct val="0"/>
              </a:spcBef>
              <a:spcAft>
                <a:spcPct val="0"/>
              </a:spcAft>
            </a:pPr>
            <a:r>
              <a:rPr lang="en-US" sz="1400" dirty="0">
                <a:solidFill>
                  <a:srgbClr val="0000FF"/>
                </a:solidFill>
                <a:latin typeface="Roboto Mono"/>
                <a:ea typeface="Roboto Mono"/>
              </a:rPr>
              <a:t>   </a:t>
            </a:r>
            <a:r>
              <a:rPr kumimoji="0" lang="en-US" sz="1400" b="0" i="0" u="none" strike="noStrike" cap="none" normalizeH="0" baseline="0" dirty="0">
                <a:ln>
                  <a:noFill/>
                </a:ln>
                <a:solidFill>
                  <a:srgbClr val="0000FF"/>
                </a:solidFill>
                <a:effectLst/>
                <a:latin typeface="Roboto Mono"/>
                <a:ea typeface="Roboto Mono"/>
              </a:rPr>
              <a:t> </a:t>
            </a:r>
            <a:r>
              <a:rPr kumimoji="0" lang="en-CH" sz="1400" b="0" i="0" u="none" strike="noStrike" cap="none" normalizeH="0" baseline="0">
                <a:ln>
                  <a:noFill/>
                </a:ln>
                <a:solidFill>
                  <a:srgbClr val="0000FF"/>
                </a:solidFill>
                <a:effectLst/>
                <a:latin typeface="Roboto Mono"/>
                <a:ea typeface="Roboto Mono"/>
              </a:rPr>
              <a:t>for</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 </a:t>
            </a:r>
            <a:r>
              <a:rPr kumimoji="0" lang="en-CH" sz="1400" b="0" i="0" u="none" strike="noStrike" cap="none" normalizeH="0" baseline="0">
                <a:ln>
                  <a:noFill/>
                </a:ln>
                <a:solidFill>
                  <a:srgbClr val="000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DD"/>
                </a:solidFill>
                <a:effectLst/>
                <a:latin typeface="Roboto Mono"/>
                <a:ea typeface="Roboto Mono"/>
              </a:rPr>
              <a:t>0</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 </a:t>
            </a:r>
            <a:r>
              <a:rPr kumimoji="0" lang="en-CH" sz="1400" b="0" i="0" u="none" strike="noStrike" cap="none" normalizeH="0" baseline="0">
                <a:ln>
                  <a:noFill/>
                </a:ln>
                <a:solidFill>
                  <a:srgbClr val="000080"/>
                </a:solidFill>
                <a:effectLst/>
                <a:latin typeface="Roboto Mono"/>
                <a:ea typeface="Roboto Mono"/>
              </a:rPr>
              <a:t>&lt;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C00000"/>
                </a:solidFill>
                <a:effectLst/>
                <a:latin typeface="Roboto Mono"/>
                <a:ea typeface="Roboto Mono"/>
              </a:rPr>
              <a:t>NUM_READS</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a:t>
            </a:r>
            <a:r>
              <a:rPr kumimoji="0" lang="en-CH" sz="1400" b="0" i="0" u="none" strike="noStrike" cap="none" normalizeH="0" baseline="0">
                <a:ln>
                  <a:noFill/>
                </a:ln>
                <a:solidFill>
                  <a:srgbClr val="000040"/>
                </a:solidFill>
                <a:effectLst/>
                <a:latin typeface="Roboto Mono"/>
                <a:ea typeface="Roboto Mono"/>
              </a:rPr>
              <a:t>++</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∗AGGRESSOR1</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0000FF"/>
                </a:solidFill>
                <a:latin typeface="Roboto Mono"/>
                <a:ea typeface="Roboto Mono"/>
              </a:rPr>
              <a:t>   </a:t>
            </a:r>
            <a:r>
              <a:rPr kumimoji="0" lang="en-US" sz="1400" b="0" i="0" u="none" strike="noStrike" cap="none" normalizeH="0" baseline="0" dirty="0">
                <a:ln>
                  <a:noFill/>
                </a:ln>
                <a:solidFill>
                  <a:srgbClr val="0000FF"/>
                </a:solidFill>
                <a:effectLst/>
                <a:latin typeface="Roboto Mono"/>
                <a:ea typeface="Roboto Mono"/>
              </a:rPr>
              <a:t> </a:t>
            </a:r>
            <a:r>
              <a:rPr kumimoji="0" lang="en-CH" sz="1400" b="0" i="0" u="none" strike="noStrike" cap="none" normalizeH="0" baseline="0">
                <a:ln>
                  <a:noFill/>
                </a:ln>
                <a:solidFill>
                  <a:srgbClr val="0000FF"/>
                </a:solidFill>
                <a:effectLst/>
                <a:latin typeface="Roboto Mono"/>
                <a:ea typeface="Roboto Mono"/>
              </a:rPr>
              <a:t>for</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 </a:t>
            </a:r>
            <a:r>
              <a:rPr kumimoji="0" lang="en-CH" sz="1400" b="0" i="0" u="none" strike="noStrike" cap="none" normalizeH="0" baseline="0">
                <a:ln>
                  <a:noFill/>
                </a:ln>
                <a:solidFill>
                  <a:srgbClr val="000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DD"/>
                </a:solidFill>
                <a:effectLst/>
                <a:latin typeface="Roboto Mono"/>
                <a:ea typeface="Roboto Mono"/>
              </a:rPr>
              <a:t>0</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 </a:t>
            </a:r>
            <a:r>
              <a:rPr kumimoji="0" lang="en-CH" sz="1400" b="0" i="0" u="none" strike="noStrike" cap="none" normalizeH="0" baseline="0">
                <a:ln>
                  <a:noFill/>
                </a:ln>
                <a:solidFill>
                  <a:srgbClr val="000080"/>
                </a:solidFill>
                <a:effectLst/>
                <a:latin typeface="Roboto Mono"/>
                <a:ea typeface="Roboto Mono"/>
              </a:rPr>
              <a:t>&lt;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C00000"/>
                </a:solidFill>
                <a:effectLst/>
                <a:latin typeface="Roboto Mono"/>
                <a:ea typeface="Roboto Mono"/>
              </a:rPr>
              <a:t>NUM_READS</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a:t>
            </a:r>
            <a:r>
              <a:rPr kumimoji="0" lang="en-CH" sz="1400" b="0" i="0" u="none" strike="noStrike" cap="none" normalizeH="0" baseline="0">
                <a:ln>
                  <a:noFill/>
                </a:ln>
                <a:solidFill>
                  <a:srgbClr val="000040"/>
                </a:solidFill>
                <a:effectLst/>
                <a:latin typeface="Roboto Mono"/>
                <a:ea typeface="Roboto Mono"/>
              </a:rPr>
              <a:t>++</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∗AGGRESSOR2</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0000FF"/>
                </a:solidFill>
                <a:latin typeface="Roboto Mono"/>
                <a:ea typeface="Roboto Mono"/>
              </a:rPr>
              <a:t>   </a:t>
            </a:r>
            <a:r>
              <a:rPr kumimoji="0" lang="en-US" sz="1400" b="0" i="0" u="none" strike="noStrike" cap="none" normalizeH="0" baseline="0" dirty="0">
                <a:ln>
                  <a:noFill/>
                </a:ln>
                <a:solidFill>
                  <a:srgbClr val="0000FF"/>
                </a:solidFill>
                <a:effectLst/>
                <a:latin typeface="Roboto Mono"/>
                <a:ea typeface="Roboto Mono"/>
              </a:rPr>
              <a:t> </a:t>
            </a:r>
            <a:r>
              <a:rPr kumimoji="0" lang="en-CH" sz="1400" b="0" i="0" u="none" strike="noStrike" cap="none" normalizeH="0" baseline="0">
                <a:ln>
                  <a:noFill/>
                </a:ln>
                <a:solidFill>
                  <a:srgbClr val="0000FF"/>
                </a:solidFill>
                <a:effectLst/>
                <a:latin typeface="Roboto Mono"/>
                <a:ea typeface="Roboto Mono"/>
              </a:rPr>
              <a:t>for</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 </a:t>
            </a:r>
            <a:r>
              <a:rPr kumimoji="0" lang="en-CH" sz="1400" b="0" i="0" u="none" strike="noStrike" cap="none" normalizeH="0" baseline="0">
                <a:ln>
                  <a:noFill/>
                </a:ln>
                <a:solidFill>
                  <a:srgbClr val="000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0000DD"/>
                </a:solidFill>
                <a:effectLst/>
                <a:latin typeface="Roboto Mono"/>
                <a:ea typeface="Roboto Mono"/>
              </a:rPr>
              <a:t>0</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 </a:t>
            </a:r>
            <a:r>
              <a:rPr kumimoji="0" lang="en-CH" sz="1400" b="0" i="0" u="none" strike="noStrike" cap="none" normalizeH="0" baseline="0">
                <a:ln>
                  <a:noFill/>
                </a:ln>
                <a:solidFill>
                  <a:srgbClr val="000080"/>
                </a:solidFill>
                <a:effectLst/>
                <a:latin typeface="Roboto Mono"/>
                <a:ea typeface="Roboto Mono"/>
              </a:rPr>
              <a:t>&lt;</a:t>
            </a:r>
            <a:r>
              <a:rPr kumimoji="0" lang="en-CH" sz="1400" b="0" i="0" u="none" strike="noStrike" cap="none" normalizeH="0" baseline="0">
                <a:ln>
                  <a:noFill/>
                </a:ln>
                <a:solidFill>
                  <a:srgbClr val="212529"/>
                </a:solidFill>
                <a:effectLst/>
                <a:latin typeface="Roboto Mono"/>
                <a:ea typeface="Roboto Mono"/>
              </a:rPr>
              <a:t> </a:t>
            </a:r>
            <a:r>
              <a:rPr kumimoji="0" lang="en-CH" sz="1400" b="0" i="0" u="none" strike="noStrike" cap="none" normalizeH="0" baseline="0">
                <a:ln>
                  <a:noFill/>
                </a:ln>
                <a:solidFill>
                  <a:srgbClr val="C00000"/>
                </a:solidFill>
                <a:effectLst/>
                <a:latin typeface="Roboto Mono"/>
                <a:ea typeface="Roboto Mono"/>
              </a:rPr>
              <a:t>NUM_READS</a:t>
            </a:r>
            <a:r>
              <a:rPr kumimoji="0" lang="en-CH" sz="1400" b="0" i="0" u="none" strike="noStrike" cap="none" normalizeH="0" baseline="0">
                <a:ln>
                  <a:noFill/>
                </a:ln>
                <a:solidFill>
                  <a:srgbClr val="00808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 j</a:t>
            </a:r>
            <a:r>
              <a:rPr kumimoji="0" lang="en-CH" sz="1400" b="0" i="0" u="none" strike="noStrike" cap="none" normalizeH="0" baseline="0">
                <a:ln>
                  <a:noFill/>
                </a:ln>
                <a:solidFill>
                  <a:srgbClr val="000040"/>
                </a:solidFill>
                <a:effectLst/>
                <a:latin typeface="Roboto Mono"/>
                <a:ea typeface="Roboto Mono"/>
              </a:rPr>
              <a:t>++</a:t>
            </a:r>
            <a:r>
              <a:rPr kumimoji="0" lang="en-CH" sz="1400" b="0" i="0" u="none" strike="noStrike" cap="none" normalizeH="0" baseline="0">
                <a:ln>
                  <a:noFill/>
                </a:ln>
                <a:solidFill>
                  <a:srgbClr val="008000"/>
                </a:solidFill>
                <a:effectLst/>
                <a:latin typeface="Roboto Mono"/>
                <a:ea typeface="Roboto Mono"/>
              </a:rPr>
              <a:t>)</a:t>
            </a:r>
            <a:endParaRPr kumimoji="0" lang="en-US" sz="1400" b="0" i="0" u="none" strike="noStrike" cap="none" normalizeH="0" baseline="0" dirty="0">
              <a:ln>
                <a:noFill/>
              </a:ln>
              <a:solidFill>
                <a:srgbClr val="212529"/>
              </a:solidFill>
              <a:effectLst/>
              <a:latin typeface="Roboto Mono"/>
              <a:ea typeface="Roboto Mono"/>
            </a:endParaRPr>
          </a:p>
          <a:p>
            <a:pPr defTabSz="914400" eaLnBrk="0" fontAlgn="base" hangingPunct="0">
              <a:spcBef>
                <a:spcPct val="0"/>
              </a:spcBef>
              <a:spcAft>
                <a:spcPct val="0"/>
              </a:spcAft>
            </a:pPr>
            <a:r>
              <a:rPr lang="en-US" sz="1400" dirty="0">
                <a:solidFill>
                  <a:srgbClr val="212529"/>
                </a:solidFill>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 </a:t>
            </a:r>
            <a:r>
              <a:rPr kumimoji="0" lang="en-CH" sz="1400" b="0" i="0" u="none" strike="noStrike" cap="none" normalizeH="0" baseline="0">
                <a:ln>
                  <a:noFill/>
                </a:ln>
                <a:solidFill>
                  <a:srgbClr val="212529"/>
                </a:solidFill>
                <a:effectLst/>
                <a:latin typeface="Roboto Mono"/>
                <a:ea typeface="Roboto Mono"/>
              </a:rPr>
              <a:t>clflushopt</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AGGRESSOR1</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212529"/>
                </a:solidFill>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 </a:t>
            </a:r>
            <a:r>
              <a:rPr kumimoji="0" lang="en-CH" sz="1400" b="0" i="0" u="none" strike="noStrike" cap="none" normalizeH="0" baseline="0">
                <a:ln>
                  <a:noFill/>
                </a:ln>
                <a:solidFill>
                  <a:srgbClr val="212529"/>
                </a:solidFill>
                <a:effectLst/>
                <a:latin typeface="Roboto Mono"/>
                <a:ea typeface="Roboto Mono"/>
              </a:rPr>
              <a:t>clflushopt</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AGGRESSOR2</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212529"/>
                </a:solidFill>
                <a:effectLst/>
                <a:latin typeface="Roboto Mono"/>
                <a:ea typeface="Roboto Mono"/>
              </a:rPr>
              <a:t>j</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212529"/>
                </a:solidFill>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 </a:t>
            </a:r>
            <a:r>
              <a:rPr kumimoji="0" lang="en-CH" sz="1400" b="0" i="0" u="none" strike="noStrike" cap="none" normalizeH="0" baseline="0">
                <a:ln>
                  <a:noFill/>
                </a:ln>
                <a:solidFill>
                  <a:srgbClr val="212529"/>
                </a:solidFill>
                <a:effectLst/>
                <a:latin typeface="Roboto Mono"/>
                <a:ea typeface="Roboto Mono"/>
              </a:rPr>
              <a:t>mfence</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solidFill>
                  <a:srgbClr val="212529"/>
                </a:solidFill>
                <a:latin typeface="Roboto Mono"/>
                <a:ea typeface="Roboto Mono"/>
              </a:rPr>
              <a:t> </a:t>
            </a:r>
            <a:endParaRPr kumimoji="0" lang="en-US" altLang="en-CH" sz="1400" b="0" i="0" u="none" strike="noStrike" cap="none" normalizeH="0" baseline="0" dirty="0">
              <a:ln>
                <a:noFill/>
              </a:ln>
              <a:solidFill>
                <a:srgbClr val="212529"/>
              </a:solidFill>
              <a:effectLst/>
              <a:latin typeface="Roboto Mono" panose="00000009000000000000" pitchFamily="49" charset="0"/>
              <a:ea typeface="Roboto Mono" panose="00000009000000000000" pitchFamily="49" charset="0"/>
            </a:endParaRPr>
          </a:p>
          <a:p>
            <a:pPr defTabSz="914400" eaLnBrk="0" fontAlgn="base" hangingPunct="0">
              <a:spcBef>
                <a:spcPct val="0"/>
              </a:spcBef>
              <a:spcAft>
                <a:spcPct val="0"/>
              </a:spcAft>
            </a:pPr>
            <a:r>
              <a:rPr lang="en-US" sz="1400" dirty="0">
                <a:solidFill>
                  <a:srgbClr val="212529"/>
                </a:solidFill>
                <a:latin typeface="Roboto Mono"/>
                <a:ea typeface="Roboto Mono"/>
              </a:rPr>
              <a:t> </a:t>
            </a:r>
            <a:r>
              <a:rPr kumimoji="0" lang="en-US" sz="1400" b="0" i="0" u="none" strike="noStrike" cap="none" normalizeH="0" baseline="0" dirty="0">
                <a:ln>
                  <a:noFill/>
                </a:ln>
                <a:solidFill>
                  <a:srgbClr val="212529"/>
                </a:solidFill>
                <a:effectLst/>
                <a:latin typeface="Roboto Mono"/>
                <a:ea typeface="Roboto Mono"/>
              </a:rPr>
              <a:t> </a:t>
            </a:r>
            <a:r>
              <a:rPr kumimoji="0" lang="en-CH" sz="1400" b="0" i="0" u="none" strike="noStrike" cap="none" normalizeH="0" baseline="0">
                <a:ln>
                  <a:noFill/>
                </a:ln>
                <a:solidFill>
                  <a:srgbClr val="212529"/>
                </a:solidFill>
                <a:effectLst/>
                <a:latin typeface="Roboto Mono"/>
                <a:ea typeface="Roboto Mono"/>
              </a:rPr>
              <a:t>activate_dummy_rows</a:t>
            </a:r>
            <a:r>
              <a:rPr kumimoji="0" lang="en-CH" sz="1400" b="0" i="0" u="none" strike="noStrike" cap="none" normalizeH="0" baseline="0">
                <a:ln>
                  <a:noFill/>
                </a:ln>
                <a:solidFill>
                  <a:srgbClr val="008000"/>
                </a:solidFill>
                <a:effectLst/>
                <a:latin typeface="Roboto Mono"/>
                <a:ea typeface="Roboto Mono"/>
              </a:rPr>
              <a:t>()</a:t>
            </a:r>
            <a:r>
              <a:rPr kumimoji="0" lang="en-CH" sz="1400" b="0" i="0" u="none" strike="noStrike" cap="none" normalizeH="0" baseline="0">
                <a:ln>
                  <a:noFill/>
                </a:ln>
                <a:solidFill>
                  <a:srgbClr val="008080"/>
                </a:solidFill>
                <a:effectLst/>
                <a:latin typeface="Roboto Mono"/>
                <a:ea typeface="Roboto Mono"/>
              </a:rPr>
              <a:t>;</a:t>
            </a:r>
            <a:r>
              <a:rPr lang="en-CH" sz="1400">
                <a:latin typeface="Roboto Mono"/>
                <a:ea typeface="Roboto Mono"/>
              </a:rPr>
              <a:t> </a:t>
            </a:r>
            <a:endParaRPr kumimoji="0" lang="en-US" altLang="en-CH" sz="14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endParaRPr>
          </a:p>
        </p:txBody>
      </p:sp>
      <p:grpSp>
        <p:nvGrpSpPr>
          <p:cNvPr id="17" name="Group 16">
            <a:extLst>
              <a:ext uri="{FF2B5EF4-FFF2-40B4-BE49-F238E27FC236}">
                <a16:creationId xmlns:a16="http://schemas.microsoft.com/office/drawing/2014/main" id="{D51EEC97-217C-CF50-D433-292D7FC4358E}"/>
              </a:ext>
            </a:extLst>
          </p:cNvPr>
          <p:cNvGrpSpPr/>
          <p:nvPr/>
        </p:nvGrpSpPr>
        <p:grpSpPr>
          <a:xfrm>
            <a:off x="2325406" y="2747346"/>
            <a:ext cx="6550552" cy="793576"/>
            <a:chOff x="2593448" y="4276015"/>
            <a:chExt cx="6550552" cy="793576"/>
          </a:xfrm>
        </p:grpSpPr>
        <p:sp>
          <p:nvSpPr>
            <p:cNvPr id="19" name="Rectangle 18">
              <a:extLst>
                <a:ext uri="{FF2B5EF4-FFF2-40B4-BE49-F238E27FC236}">
                  <a16:creationId xmlns:a16="http://schemas.microsoft.com/office/drawing/2014/main" id="{1ABD215E-6A92-BBA8-D145-0F077C66D84B}"/>
                </a:ext>
              </a:extLst>
            </p:cNvPr>
            <p:cNvSpPr/>
            <p:nvPr/>
          </p:nvSpPr>
          <p:spPr>
            <a:xfrm>
              <a:off x="2593448" y="4276015"/>
              <a:ext cx="1034007" cy="63304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TextBox 19">
              <a:extLst>
                <a:ext uri="{FF2B5EF4-FFF2-40B4-BE49-F238E27FC236}">
                  <a16:creationId xmlns:a16="http://schemas.microsoft.com/office/drawing/2014/main" id="{BFB1CC05-24B2-1B61-6C77-C1611A105EED}"/>
                </a:ext>
              </a:extLst>
            </p:cNvPr>
            <p:cNvSpPr txBox="1"/>
            <p:nvPr/>
          </p:nvSpPr>
          <p:spPr>
            <a:xfrm>
              <a:off x="6083547" y="4330927"/>
              <a:ext cx="3060453" cy="738664"/>
            </a:xfrm>
            <a:prstGeom prst="rect">
              <a:avLst/>
            </a:prstGeom>
            <a:noFill/>
          </p:spPr>
          <p:txBody>
            <a:bodyPr wrap="none" rtlCol="0">
              <a:spAutoFit/>
            </a:bodyPr>
            <a:lstStyle/>
            <a:p>
              <a:pPr algn="ctr"/>
              <a:r>
                <a:rPr lang="en-US" sz="1400" b="1">
                  <a:solidFill>
                    <a:srgbClr val="C00000"/>
                  </a:solidFill>
                  <a:latin typeface="Roboto" panose="02000000000000000000" pitchFamily="2" charset="0"/>
                  <a:ea typeface="Roboto" panose="02000000000000000000" pitchFamily="2" charset="0"/>
                </a:rPr>
                <a:t>Number of Cache Blocks Accessed </a:t>
              </a:r>
            </a:p>
            <a:p>
              <a:pPr algn="ctr"/>
              <a:r>
                <a:rPr lang="en-US" sz="1400" b="1">
                  <a:solidFill>
                    <a:srgbClr val="C00000"/>
                  </a:solidFill>
                  <a:latin typeface="Roboto" panose="02000000000000000000" pitchFamily="2" charset="0"/>
                  <a:ea typeface="Roboto" panose="02000000000000000000" pitchFamily="2" charset="0"/>
                </a:rPr>
                <a:t>Per Aggressor Row ACT</a:t>
              </a:r>
            </a:p>
            <a:p>
              <a:pPr algn="ctr"/>
              <a:r>
                <a:rPr lang="en-US" sz="1400" b="1">
                  <a:solidFill>
                    <a:srgbClr val="C00000"/>
                  </a:solidFill>
                  <a:latin typeface="Roboto" panose="02000000000000000000" pitchFamily="2" charset="0"/>
                  <a:ea typeface="Roboto" panose="02000000000000000000" pitchFamily="2" charset="0"/>
                </a:rPr>
                <a:t>(</a:t>
              </a:r>
              <a:r>
                <a:rPr lang="en-US" sz="1400">
                  <a:solidFill>
                    <a:srgbClr val="C00000"/>
                  </a:solidFill>
                  <a:latin typeface="Roboto Mono" panose="00000009000000000000" pitchFamily="49" charset="0"/>
                  <a:ea typeface="Roboto Mono" panose="00000009000000000000" pitchFamily="49" charset="0"/>
                </a:rPr>
                <a:t>NUM_READS</a:t>
              </a:r>
              <a:r>
                <a:rPr lang="en-US" sz="1400" b="1">
                  <a:solidFill>
                    <a:srgbClr val="C00000"/>
                  </a:solidFill>
                  <a:latin typeface="Roboto" panose="02000000000000000000" pitchFamily="2" charset="0"/>
                  <a:ea typeface="Roboto" panose="02000000000000000000" pitchFamily="2" charset="0"/>
                </a:rPr>
                <a:t>=1 is </a:t>
              </a:r>
              <a:r>
                <a:rPr lang="en-US" sz="1400" b="1" err="1">
                  <a:solidFill>
                    <a:srgbClr val="C00000"/>
                  </a:solidFill>
                  <a:latin typeface="Roboto" panose="02000000000000000000" pitchFamily="2" charset="0"/>
                  <a:ea typeface="Roboto" panose="02000000000000000000" pitchFamily="2" charset="0"/>
                </a:rPr>
                <a:t>Rowhammer</a:t>
              </a:r>
              <a:r>
                <a:rPr lang="en-US" sz="1400" b="1">
                  <a:solidFill>
                    <a:srgbClr val="C00000"/>
                  </a:solidFill>
                  <a:latin typeface="Roboto" panose="02000000000000000000" pitchFamily="2" charset="0"/>
                  <a:ea typeface="Roboto" panose="02000000000000000000" pitchFamily="2" charset="0"/>
                </a:rPr>
                <a:t>)</a:t>
              </a:r>
              <a:endParaRPr lang="en-CH" sz="1400" b="1">
                <a:solidFill>
                  <a:srgbClr val="C00000"/>
                </a:solidFill>
                <a:latin typeface="Roboto" panose="02000000000000000000" pitchFamily="2" charset="0"/>
                <a:ea typeface="Roboto" panose="02000000000000000000" pitchFamily="2" charset="0"/>
              </a:endParaRPr>
            </a:p>
          </p:txBody>
        </p:sp>
      </p:grpSp>
      <p:pic>
        <p:nvPicPr>
          <p:cNvPr id="21" name="Google Shape;711;p65">
            <a:extLst>
              <a:ext uri="{FF2B5EF4-FFF2-40B4-BE49-F238E27FC236}">
                <a16:creationId xmlns:a16="http://schemas.microsoft.com/office/drawing/2014/main" id="{4A50AC54-C9D0-A29E-C5EA-2C73B78E233D}"/>
              </a:ext>
            </a:extLst>
          </p:cNvPr>
          <p:cNvPicPr preferRelativeResize="0"/>
          <p:nvPr/>
        </p:nvPicPr>
        <p:blipFill rotWithShape="1">
          <a:blip r:embed="rId5">
            <a:alphaModFix/>
          </a:blip>
          <a:srcRect l="-84" t="63857" r="48988"/>
          <a:stretch/>
        </p:blipFill>
        <p:spPr>
          <a:xfrm>
            <a:off x="367720" y="4438109"/>
            <a:ext cx="4225957" cy="2210930"/>
          </a:xfrm>
          <a:prstGeom prst="rect">
            <a:avLst/>
          </a:prstGeom>
          <a:noFill/>
          <a:ln>
            <a:noFill/>
          </a:ln>
        </p:spPr>
      </p:pic>
      <p:pic>
        <p:nvPicPr>
          <p:cNvPr id="10" name="Google Shape;711;p65">
            <a:extLst>
              <a:ext uri="{FF2B5EF4-FFF2-40B4-BE49-F238E27FC236}">
                <a16:creationId xmlns:a16="http://schemas.microsoft.com/office/drawing/2014/main" id="{790F3D25-143B-0DCC-BC4C-FC94E4205BAE}"/>
              </a:ext>
            </a:extLst>
          </p:cNvPr>
          <p:cNvPicPr preferRelativeResize="0"/>
          <p:nvPr/>
        </p:nvPicPr>
        <p:blipFill rotWithShape="1">
          <a:blip r:embed="rId5">
            <a:alphaModFix/>
          </a:blip>
          <a:srcRect l="50849" t="63857"/>
          <a:stretch/>
        </p:blipFill>
        <p:spPr>
          <a:xfrm>
            <a:off x="4757354" y="4438109"/>
            <a:ext cx="4065041" cy="2210930"/>
          </a:xfrm>
          <a:prstGeom prst="rect">
            <a:avLst/>
          </a:prstGeom>
          <a:noFill/>
          <a:ln>
            <a:noFill/>
          </a:ln>
        </p:spPr>
      </p:pic>
      <p:sp>
        <p:nvSpPr>
          <p:cNvPr id="16" name="Rectangle 15">
            <a:extLst>
              <a:ext uri="{FF2B5EF4-FFF2-40B4-BE49-F238E27FC236}">
                <a16:creationId xmlns:a16="http://schemas.microsoft.com/office/drawing/2014/main" id="{ECB25ACC-0E42-CBF5-3FC4-E984923864FB}"/>
              </a:ext>
            </a:extLst>
          </p:cNvPr>
          <p:cNvSpPr/>
          <p:nvPr/>
        </p:nvSpPr>
        <p:spPr>
          <a:xfrm>
            <a:off x="317070" y="4355211"/>
            <a:ext cx="260348" cy="1714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4946717-844B-F089-FBDF-C96A94FBD63B}"/>
              </a:ext>
            </a:extLst>
          </p:cNvPr>
          <p:cNvGrpSpPr/>
          <p:nvPr/>
        </p:nvGrpSpPr>
        <p:grpSpPr>
          <a:xfrm>
            <a:off x="997712" y="4408876"/>
            <a:ext cx="4668290" cy="1832758"/>
            <a:chOff x="1088572" y="1935678"/>
            <a:chExt cx="4668290" cy="1832758"/>
          </a:xfrm>
        </p:grpSpPr>
        <p:sp>
          <p:nvSpPr>
            <p:cNvPr id="24" name="Rectangle 23">
              <a:extLst>
                <a:ext uri="{FF2B5EF4-FFF2-40B4-BE49-F238E27FC236}">
                  <a16:creationId xmlns:a16="http://schemas.microsoft.com/office/drawing/2014/main" id="{00C7FC9E-A431-CC9C-2177-A951D2212653}"/>
                </a:ext>
              </a:extLst>
            </p:cNvPr>
            <p:cNvSpPr/>
            <p:nvPr/>
          </p:nvSpPr>
          <p:spPr>
            <a:xfrm>
              <a:off x="1088572" y="1935678"/>
              <a:ext cx="380010" cy="183275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FF7C2B12-DD10-F0FE-BFBC-506FD82A45F2}"/>
                </a:ext>
              </a:extLst>
            </p:cNvPr>
            <p:cNvSpPr/>
            <p:nvPr/>
          </p:nvSpPr>
          <p:spPr>
            <a:xfrm>
              <a:off x="5376852" y="1935678"/>
              <a:ext cx="380010" cy="183275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6" name="Group 25">
            <a:extLst>
              <a:ext uri="{FF2B5EF4-FFF2-40B4-BE49-F238E27FC236}">
                <a16:creationId xmlns:a16="http://schemas.microsoft.com/office/drawing/2014/main" id="{AF4FB5BF-6BF4-38C9-64A9-42FD81992E5A}"/>
              </a:ext>
            </a:extLst>
          </p:cNvPr>
          <p:cNvGrpSpPr/>
          <p:nvPr/>
        </p:nvGrpSpPr>
        <p:grpSpPr>
          <a:xfrm>
            <a:off x="2697862" y="4408876"/>
            <a:ext cx="5392685" cy="1832758"/>
            <a:chOff x="1088571" y="1935678"/>
            <a:chExt cx="5392685" cy="1832758"/>
          </a:xfrm>
        </p:grpSpPr>
        <p:sp>
          <p:nvSpPr>
            <p:cNvPr id="27" name="Rectangle 26">
              <a:extLst>
                <a:ext uri="{FF2B5EF4-FFF2-40B4-BE49-F238E27FC236}">
                  <a16:creationId xmlns:a16="http://schemas.microsoft.com/office/drawing/2014/main" id="{88A8CF8F-2322-3928-07C0-9C69FEECBD68}"/>
                </a:ext>
              </a:extLst>
            </p:cNvPr>
            <p:cNvSpPr/>
            <p:nvPr/>
          </p:nvSpPr>
          <p:spPr>
            <a:xfrm>
              <a:off x="1088571" y="1935678"/>
              <a:ext cx="1082633" cy="183275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B5E49358-F13C-8266-E738-D43ADE932906}"/>
                </a:ext>
              </a:extLst>
            </p:cNvPr>
            <p:cNvSpPr/>
            <p:nvPr/>
          </p:nvSpPr>
          <p:spPr>
            <a:xfrm>
              <a:off x="5376852" y="1935678"/>
              <a:ext cx="1104404" cy="183275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6" name="TextBox 5">
            <a:extLst>
              <a:ext uri="{FF2B5EF4-FFF2-40B4-BE49-F238E27FC236}">
                <a16:creationId xmlns:a16="http://schemas.microsoft.com/office/drawing/2014/main" id="{B85B794D-9093-7D21-E9ED-F7AFD99A103F}"/>
              </a:ext>
            </a:extLst>
          </p:cNvPr>
          <p:cNvSpPr txBox="1"/>
          <p:nvPr/>
        </p:nvSpPr>
        <p:spPr>
          <a:xfrm rot="16200000">
            <a:off x="-602956" y="4942726"/>
            <a:ext cx="1925014" cy="646331"/>
          </a:xfrm>
          <a:prstGeom prst="rect">
            <a:avLst/>
          </a:prstGeom>
          <a:noFill/>
        </p:spPr>
        <p:txBody>
          <a:bodyPr wrap="none" rtlCol="0">
            <a:spAutoFit/>
          </a:bodyPr>
          <a:lstStyle/>
          <a:p>
            <a:pPr algn="ctr"/>
            <a:r>
              <a:rPr lang="en-US" dirty="0">
                <a:latin typeface="Cambria" panose="02040503050406030204" pitchFamily="18" charset="0"/>
              </a:rPr>
              <a:t>Read Disturbance</a:t>
            </a:r>
          </a:p>
          <a:p>
            <a:pPr algn="ctr"/>
            <a:r>
              <a:rPr lang="en-US" dirty="0">
                <a:latin typeface="Cambria" panose="02040503050406030204" pitchFamily="18" charset="0"/>
              </a:rPr>
              <a:t>Bitflip Count</a:t>
            </a:r>
          </a:p>
        </p:txBody>
      </p:sp>
      <p:sp>
        <p:nvSpPr>
          <p:cNvPr id="29" name="TextBox 28">
            <a:extLst>
              <a:ext uri="{FF2B5EF4-FFF2-40B4-BE49-F238E27FC236}">
                <a16:creationId xmlns:a16="http://schemas.microsoft.com/office/drawing/2014/main" id="{20F44B12-3082-017C-2A9B-D4E277D4D9D9}"/>
              </a:ext>
            </a:extLst>
          </p:cNvPr>
          <p:cNvSpPr txBox="1"/>
          <p:nvPr/>
        </p:nvSpPr>
        <p:spPr>
          <a:xfrm rot="16200000">
            <a:off x="3577864" y="5133052"/>
            <a:ext cx="2346412" cy="369332"/>
          </a:xfrm>
          <a:prstGeom prst="rect">
            <a:avLst/>
          </a:prstGeom>
          <a:noFill/>
        </p:spPr>
        <p:txBody>
          <a:bodyPr wrap="none" rtlCol="0">
            <a:spAutoFit/>
          </a:bodyPr>
          <a:lstStyle/>
          <a:p>
            <a:pPr algn="ctr"/>
            <a:r>
              <a:rPr lang="en-US" dirty="0">
                <a:latin typeface="Cambria" panose="02040503050406030204" pitchFamily="18" charset="0"/>
              </a:rPr>
              <a:t>Erroneous Row Count</a:t>
            </a:r>
          </a:p>
        </p:txBody>
      </p:sp>
    </p:spTree>
    <p:extLst>
      <p:ext uri="{BB962C8B-B14F-4D97-AF65-F5344CB8AC3E}">
        <p14:creationId xmlns:p14="http://schemas.microsoft.com/office/powerpoint/2010/main" val="365393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29"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7660A-4C08-1F2E-F4F9-C67B17F3DDF9}"/>
              </a:ext>
            </a:extLst>
          </p:cNvPr>
          <p:cNvSpPr>
            <a:spLocks noGrp="1"/>
          </p:cNvSpPr>
          <p:nvPr>
            <p:ph idx="1"/>
          </p:nvPr>
        </p:nvSpPr>
        <p:spPr/>
        <p:txBody>
          <a:bodyPr/>
          <a:lstStyle/>
          <a:p>
            <a:pPr marL="0" indent="0">
              <a:spcAft>
                <a:spcPts val="1200"/>
              </a:spcAft>
              <a:buNone/>
            </a:pPr>
            <a:r>
              <a:rPr lang="en-US" sz="2800" b="1" dirty="0">
                <a:solidFill>
                  <a:srgbClr val="7030A0"/>
                </a:solidFill>
              </a:rPr>
              <a:t>Refreshing RowA</a:t>
            </a:r>
            <a:r>
              <a:rPr lang="en-US" sz="2800" b="1" dirty="0"/>
              <a:t> </a:t>
            </a:r>
            <a:r>
              <a:rPr lang="en-US" sz="2800" dirty="0"/>
              <a:t>concurrently with </a:t>
            </a:r>
            <a:r>
              <a:rPr lang="en-US" sz="2800" b="1" dirty="0">
                <a:solidFill>
                  <a:srgbClr val="C00000"/>
                </a:solidFill>
              </a:rPr>
              <a:t>Activating RowB</a:t>
            </a:r>
          </a:p>
        </p:txBody>
      </p:sp>
      <p:grpSp>
        <p:nvGrpSpPr>
          <p:cNvPr id="70" name="Timesavedforacc">
            <a:extLst>
              <a:ext uri="{FF2B5EF4-FFF2-40B4-BE49-F238E27FC236}">
                <a16:creationId xmlns:a16="http://schemas.microsoft.com/office/drawing/2014/main" id="{592ED8D5-00C3-BE96-7803-DCF71F37D2BD}"/>
              </a:ext>
            </a:extLst>
          </p:cNvPr>
          <p:cNvGrpSpPr/>
          <p:nvPr/>
        </p:nvGrpSpPr>
        <p:grpSpPr>
          <a:xfrm>
            <a:off x="3608726" y="2679790"/>
            <a:ext cx="2617995" cy="3210848"/>
            <a:chOff x="3303926" y="4025990"/>
            <a:chExt cx="2617995" cy="3210848"/>
          </a:xfrm>
        </p:grpSpPr>
        <p:cxnSp>
          <p:nvCxnSpPr>
            <p:cNvPr id="54" name="Straight Connector 53">
              <a:extLst>
                <a:ext uri="{FF2B5EF4-FFF2-40B4-BE49-F238E27FC236}">
                  <a16:creationId xmlns:a16="http://schemas.microsoft.com/office/drawing/2014/main" id="{F30CE877-960A-C781-59CD-EF0D9F38F43D}"/>
                </a:ext>
              </a:extLst>
            </p:cNvPr>
            <p:cNvCxnSpPr>
              <a:cxnSpLocks/>
              <a:endCxn id="31" idx="3"/>
            </p:cNvCxnSpPr>
            <p:nvPr/>
          </p:nvCxnSpPr>
          <p:spPr>
            <a:xfrm>
              <a:off x="3303926" y="4328701"/>
              <a:ext cx="0" cy="2908137"/>
            </a:xfrm>
            <a:prstGeom prst="line">
              <a:avLst/>
            </a:prstGeom>
            <a:ln w="571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000521-30A1-83D1-0FE5-9CC1C4750FD1}"/>
                </a:ext>
              </a:extLst>
            </p:cNvPr>
            <p:cNvCxnSpPr>
              <a:cxnSpLocks/>
            </p:cNvCxnSpPr>
            <p:nvPr/>
          </p:nvCxnSpPr>
          <p:spPr>
            <a:xfrm flipH="1">
              <a:off x="5921921" y="4025990"/>
              <a:ext cx="0" cy="678346"/>
            </a:xfrm>
            <a:prstGeom prst="line">
              <a:avLst/>
            </a:prstGeom>
            <a:ln w="571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098B3F-0A73-88CA-6AE3-AE02C91C6951}"/>
                </a:ext>
              </a:extLst>
            </p:cNvPr>
            <p:cNvCxnSpPr>
              <a:cxnSpLocks/>
            </p:cNvCxnSpPr>
            <p:nvPr/>
          </p:nvCxnSpPr>
          <p:spPr>
            <a:xfrm flipH="1">
              <a:off x="3303926" y="4391654"/>
              <a:ext cx="261799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A889252-ABBD-E82F-F1D0-4922158B9CAA}"/>
                </a:ext>
              </a:extLst>
            </p:cNvPr>
            <p:cNvSpPr txBox="1"/>
            <p:nvPr/>
          </p:nvSpPr>
          <p:spPr>
            <a:xfrm>
              <a:off x="3510715" y="4355965"/>
              <a:ext cx="23117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The time saved </a:t>
              </a:r>
              <a:b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using HiRA</a:t>
              </a:r>
            </a:p>
          </p:txBody>
        </p:sp>
      </p:grpSp>
      <p:sp>
        <p:nvSpPr>
          <p:cNvPr id="2" name="Title 1">
            <a:extLst>
              <a:ext uri="{FF2B5EF4-FFF2-40B4-BE49-F238E27FC236}">
                <a16:creationId xmlns:a16="http://schemas.microsoft.com/office/drawing/2014/main" id="{9E7FA133-C37F-C7B3-2094-BE1A25881ADA}"/>
              </a:ext>
            </a:extLst>
          </p:cNvPr>
          <p:cNvSpPr>
            <a:spLocks noGrp="1"/>
          </p:cNvSpPr>
          <p:nvPr>
            <p:ph type="title"/>
          </p:nvPr>
        </p:nvSpPr>
        <p:spPr/>
        <p:txBody>
          <a:bodyPr/>
          <a:lstStyle/>
          <a:p>
            <a:r>
              <a:rPr lang="en-US" dirty="0"/>
              <a:t>HiRA: Hidden Row Activation</a:t>
            </a:r>
          </a:p>
        </p:txBody>
      </p:sp>
      <p:grpSp>
        <p:nvGrpSpPr>
          <p:cNvPr id="61" name="ACTRowA1">
            <a:extLst>
              <a:ext uri="{FF2B5EF4-FFF2-40B4-BE49-F238E27FC236}">
                <a16:creationId xmlns:a16="http://schemas.microsoft.com/office/drawing/2014/main" id="{366B5D94-494E-644E-3436-C0365F1E88F4}"/>
              </a:ext>
            </a:extLst>
          </p:cNvPr>
          <p:cNvGrpSpPr/>
          <p:nvPr/>
        </p:nvGrpSpPr>
        <p:grpSpPr>
          <a:xfrm>
            <a:off x="1184626" y="2133070"/>
            <a:ext cx="794385" cy="847785"/>
            <a:chOff x="879826" y="3479270"/>
            <a:chExt cx="794385" cy="847785"/>
          </a:xfrm>
        </p:grpSpPr>
        <p:sp>
          <p:nvSpPr>
            <p:cNvPr id="6" name="TextBox 5">
              <a:extLst>
                <a:ext uri="{FF2B5EF4-FFF2-40B4-BE49-F238E27FC236}">
                  <a16:creationId xmlns:a16="http://schemas.microsoft.com/office/drawing/2014/main" id="{6CE0581F-4348-00A1-2467-411822BEBD80}"/>
                </a:ext>
              </a:extLst>
            </p:cNvPr>
            <p:cNvSpPr txBox="1"/>
            <p:nvPr/>
          </p:nvSpPr>
          <p:spPr>
            <a:xfrm>
              <a:off x="879826" y="3680724"/>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p>
          </p:txBody>
        </p:sp>
        <p:cxnSp>
          <p:nvCxnSpPr>
            <p:cNvPr id="10" name="Straight Connector 9">
              <a:extLst>
                <a:ext uri="{FF2B5EF4-FFF2-40B4-BE49-F238E27FC236}">
                  <a16:creationId xmlns:a16="http://schemas.microsoft.com/office/drawing/2014/main" id="{D1A7B658-27D5-85F9-0A60-7B54D4026D20}"/>
                </a:ext>
              </a:extLst>
            </p:cNvPr>
            <p:cNvCxnSpPr/>
            <p:nvPr/>
          </p:nvCxnSpPr>
          <p:spPr>
            <a:xfrm>
              <a:off x="1288339"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2" name="PRE1-2">
            <a:extLst>
              <a:ext uri="{FF2B5EF4-FFF2-40B4-BE49-F238E27FC236}">
                <a16:creationId xmlns:a16="http://schemas.microsoft.com/office/drawing/2014/main" id="{B01AFDC9-96A7-D715-8B60-770053313511}"/>
              </a:ext>
            </a:extLst>
          </p:cNvPr>
          <p:cNvGrpSpPr/>
          <p:nvPr/>
        </p:nvGrpSpPr>
        <p:grpSpPr>
          <a:xfrm>
            <a:off x="3638130" y="2140385"/>
            <a:ext cx="591829" cy="579643"/>
            <a:chOff x="3333330" y="3486585"/>
            <a:chExt cx="591829" cy="579643"/>
          </a:xfrm>
        </p:grpSpPr>
        <p:sp>
          <p:nvSpPr>
            <p:cNvPr id="7" name="TextBox 6">
              <a:extLst>
                <a:ext uri="{FF2B5EF4-FFF2-40B4-BE49-F238E27FC236}">
                  <a16:creationId xmlns:a16="http://schemas.microsoft.com/office/drawing/2014/main" id="{2471D62C-7109-8928-09AC-778314318026}"/>
                </a:ext>
              </a:extLst>
            </p:cNvPr>
            <p:cNvSpPr txBox="1"/>
            <p:nvPr/>
          </p:nvSpPr>
          <p:spPr>
            <a:xfrm>
              <a:off x="3333330" y="369689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1" name="Straight Connector 10">
              <a:extLst>
                <a:ext uri="{FF2B5EF4-FFF2-40B4-BE49-F238E27FC236}">
                  <a16:creationId xmlns:a16="http://schemas.microsoft.com/office/drawing/2014/main" id="{D1CE7C88-C36C-5198-43E3-4FDF66D45B27}"/>
                </a:ext>
              </a:extLst>
            </p:cNvPr>
            <p:cNvCxnSpPr/>
            <p:nvPr/>
          </p:nvCxnSpPr>
          <p:spPr>
            <a:xfrm>
              <a:off x="3589722" y="3486585"/>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3" name="ACTRowB1">
            <a:extLst>
              <a:ext uri="{FF2B5EF4-FFF2-40B4-BE49-F238E27FC236}">
                <a16:creationId xmlns:a16="http://schemas.microsoft.com/office/drawing/2014/main" id="{43785EAE-BFC5-81A2-69EB-B49A118665B5}"/>
              </a:ext>
            </a:extLst>
          </p:cNvPr>
          <p:cNvGrpSpPr/>
          <p:nvPr/>
        </p:nvGrpSpPr>
        <p:grpSpPr>
          <a:xfrm>
            <a:off x="4814944" y="2133070"/>
            <a:ext cx="794385" cy="853046"/>
            <a:chOff x="4510144" y="3479270"/>
            <a:chExt cx="794385" cy="853046"/>
          </a:xfrm>
        </p:grpSpPr>
        <p:sp>
          <p:nvSpPr>
            <p:cNvPr id="8" name="TextBox 7">
              <a:extLst>
                <a:ext uri="{FF2B5EF4-FFF2-40B4-BE49-F238E27FC236}">
                  <a16:creationId xmlns:a16="http://schemas.microsoft.com/office/drawing/2014/main" id="{0A3D95EC-5EDE-5162-89F2-D5E02D6D71A8}"/>
                </a:ext>
              </a:extLst>
            </p:cNvPr>
            <p:cNvSpPr txBox="1"/>
            <p:nvPr/>
          </p:nvSpPr>
          <p:spPr>
            <a:xfrm>
              <a:off x="4510144" y="3685985"/>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RowB</a:t>
              </a:r>
            </a:p>
          </p:txBody>
        </p:sp>
        <p:cxnSp>
          <p:nvCxnSpPr>
            <p:cNvPr id="12" name="Straight Connector 11">
              <a:extLst>
                <a:ext uri="{FF2B5EF4-FFF2-40B4-BE49-F238E27FC236}">
                  <a16:creationId xmlns:a16="http://schemas.microsoft.com/office/drawing/2014/main" id="{69DC1F10-28A9-8D77-D8A1-560C027128AB}"/>
                </a:ext>
              </a:extLst>
            </p:cNvPr>
            <p:cNvCxnSpPr/>
            <p:nvPr/>
          </p:nvCxnSpPr>
          <p:spPr>
            <a:xfrm>
              <a:off x="4935065"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6" name="PRE1-2" hidden="1">
            <a:extLst>
              <a:ext uri="{FF2B5EF4-FFF2-40B4-BE49-F238E27FC236}">
                <a16:creationId xmlns:a16="http://schemas.microsoft.com/office/drawing/2014/main" id="{CC567284-5A2A-EDF4-0AF5-F72DF1EF9F39}"/>
              </a:ext>
            </a:extLst>
          </p:cNvPr>
          <p:cNvGrpSpPr/>
          <p:nvPr/>
        </p:nvGrpSpPr>
        <p:grpSpPr>
          <a:xfrm>
            <a:off x="7265764" y="2124887"/>
            <a:ext cx="591829" cy="604241"/>
            <a:chOff x="6960964" y="3471087"/>
            <a:chExt cx="591829" cy="604241"/>
          </a:xfrm>
        </p:grpSpPr>
        <p:sp>
          <p:nvSpPr>
            <p:cNvPr id="9" name="TextBox 8">
              <a:extLst>
                <a:ext uri="{FF2B5EF4-FFF2-40B4-BE49-F238E27FC236}">
                  <a16:creationId xmlns:a16="http://schemas.microsoft.com/office/drawing/2014/main" id="{2566BAB5-941D-649A-F81B-DEE9B2C02768}"/>
                </a:ext>
              </a:extLst>
            </p:cNvPr>
            <p:cNvSpPr txBox="1"/>
            <p:nvPr/>
          </p:nvSpPr>
          <p:spPr>
            <a:xfrm>
              <a:off x="6960964" y="370599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3" name="Straight Connector 12">
              <a:extLst>
                <a:ext uri="{FF2B5EF4-FFF2-40B4-BE49-F238E27FC236}">
                  <a16:creationId xmlns:a16="http://schemas.microsoft.com/office/drawing/2014/main" id="{0E3AAC08-38BA-F572-3E7B-BA376FE3A5B9}"/>
                </a:ext>
              </a:extLst>
            </p:cNvPr>
            <p:cNvCxnSpPr/>
            <p:nvPr/>
          </p:nvCxnSpPr>
          <p:spPr>
            <a:xfrm>
              <a:off x="7245986" y="347108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50" name="timeline1">
            <a:extLst>
              <a:ext uri="{FF2B5EF4-FFF2-40B4-BE49-F238E27FC236}">
                <a16:creationId xmlns:a16="http://schemas.microsoft.com/office/drawing/2014/main" id="{2FE222E5-F968-58B6-E2AD-F6E920E29D42}"/>
              </a:ext>
            </a:extLst>
          </p:cNvPr>
          <p:cNvGrpSpPr/>
          <p:nvPr/>
        </p:nvGrpSpPr>
        <p:grpSpPr>
          <a:xfrm>
            <a:off x="1020578" y="2087392"/>
            <a:ext cx="7712443" cy="369332"/>
            <a:chOff x="715778" y="3653048"/>
            <a:chExt cx="7712443" cy="369332"/>
          </a:xfrm>
        </p:grpSpPr>
        <p:cxnSp>
          <p:nvCxnSpPr>
            <p:cNvPr id="5" name="Straight Arrow Connector 4">
              <a:extLst>
                <a:ext uri="{FF2B5EF4-FFF2-40B4-BE49-F238E27FC236}">
                  <a16:creationId xmlns:a16="http://schemas.microsoft.com/office/drawing/2014/main" id="{3CA69989-7BB2-4A2A-D9EE-92827D84CA78}"/>
                </a:ext>
              </a:extLst>
            </p:cNvPr>
            <p:cNvCxnSpPr>
              <a:cxnSpLocks/>
            </p:cNvCxnSpPr>
            <p:nvPr/>
          </p:nvCxnSpPr>
          <p:spPr>
            <a:xfrm>
              <a:off x="715778" y="3837714"/>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590EE8-1675-BBE4-7E50-FB094997E4AC}"/>
                </a:ext>
              </a:extLst>
            </p:cNvPr>
            <p:cNvSpPr txBox="1"/>
            <p:nvPr/>
          </p:nvSpPr>
          <p:spPr>
            <a:xfrm>
              <a:off x="7796317" y="3653048"/>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grpSp>
        <p:nvGrpSpPr>
          <p:cNvPr id="51" name="timelinne2">
            <a:extLst>
              <a:ext uri="{FF2B5EF4-FFF2-40B4-BE49-F238E27FC236}">
                <a16:creationId xmlns:a16="http://schemas.microsoft.com/office/drawing/2014/main" id="{55782385-2090-08DE-D348-70530F4EFDFA}"/>
              </a:ext>
            </a:extLst>
          </p:cNvPr>
          <p:cNvGrpSpPr/>
          <p:nvPr/>
        </p:nvGrpSpPr>
        <p:grpSpPr>
          <a:xfrm>
            <a:off x="1020578" y="4137370"/>
            <a:ext cx="7712443" cy="369332"/>
            <a:chOff x="715778" y="5026370"/>
            <a:chExt cx="7712443" cy="369332"/>
          </a:xfrm>
        </p:grpSpPr>
        <p:cxnSp>
          <p:nvCxnSpPr>
            <p:cNvPr id="19" name="Straight Arrow Connector 18">
              <a:extLst>
                <a:ext uri="{FF2B5EF4-FFF2-40B4-BE49-F238E27FC236}">
                  <a16:creationId xmlns:a16="http://schemas.microsoft.com/office/drawing/2014/main" id="{3C1F03E6-E2DF-A696-9019-325AF38432FA}"/>
                </a:ext>
              </a:extLst>
            </p:cNvPr>
            <p:cNvCxnSpPr>
              <a:cxnSpLocks/>
            </p:cNvCxnSpPr>
            <p:nvPr/>
          </p:nvCxnSpPr>
          <p:spPr>
            <a:xfrm>
              <a:off x="715778" y="5211036"/>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A684CA7-D5A7-4947-4270-605ED91E7DB5}"/>
                </a:ext>
              </a:extLst>
            </p:cNvPr>
            <p:cNvSpPr txBox="1"/>
            <p:nvPr/>
          </p:nvSpPr>
          <p:spPr>
            <a:xfrm>
              <a:off x="7796317" y="5026370"/>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sp>
        <p:nvSpPr>
          <p:cNvPr id="15" name="RowA1">
            <a:extLst>
              <a:ext uri="{FF2B5EF4-FFF2-40B4-BE49-F238E27FC236}">
                <a16:creationId xmlns:a16="http://schemas.microsoft.com/office/drawing/2014/main" id="{D0130104-B624-4579-E599-41BFF35E07A2}"/>
              </a:ext>
            </a:extLst>
          </p:cNvPr>
          <p:cNvSpPr/>
          <p:nvPr/>
        </p:nvSpPr>
        <p:spPr>
          <a:xfrm>
            <a:off x="1590522" y="1646857"/>
            <a:ext cx="2304000" cy="465885"/>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RowA’s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refresh</a:t>
            </a:r>
          </a:p>
        </p:txBody>
      </p:sp>
      <p:sp>
        <p:nvSpPr>
          <p:cNvPr id="17" name="RowB1">
            <a:extLst>
              <a:ext uri="{FF2B5EF4-FFF2-40B4-BE49-F238E27FC236}">
                <a16:creationId xmlns:a16="http://schemas.microsoft.com/office/drawing/2014/main" id="{E68B62EE-F23F-40B4-F180-48AE348D1819}"/>
              </a:ext>
            </a:extLst>
          </p:cNvPr>
          <p:cNvSpPr/>
          <p:nvPr/>
        </p:nvSpPr>
        <p:spPr>
          <a:xfrm>
            <a:off x="5210165" y="1654089"/>
            <a:ext cx="1073685" cy="465885"/>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activation</a:t>
            </a:r>
          </a:p>
        </p:txBody>
      </p:sp>
      <p:grpSp>
        <p:nvGrpSpPr>
          <p:cNvPr id="72" name="ACTRowA2">
            <a:extLst>
              <a:ext uri="{FF2B5EF4-FFF2-40B4-BE49-F238E27FC236}">
                <a16:creationId xmlns:a16="http://schemas.microsoft.com/office/drawing/2014/main" id="{96FAFA72-9145-A02D-536F-C6376244EC70}"/>
              </a:ext>
            </a:extLst>
          </p:cNvPr>
          <p:cNvGrpSpPr/>
          <p:nvPr/>
        </p:nvGrpSpPr>
        <p:grpSpPr>
          <a:xfrm>
            <a:off x="1184626" y="4183048"/>
            <a:ext cx="794385" cy="898330"/>
            <a:chOff x="879826" y="5072048"/>
            <a:chExt cx="794385" cy="898330"/>
          </a:xfrm>
        </p:grpSpPr>
        <p:sp>
          <p:nvSpPr>
            <p:cNvPr id="20" name="TextBox 19">
              <a:extLst>
                <a:ext uri="{FF2B5EF4-FFF2-40B4-BE49-F238E27FC236}">
                  <a16:creationId xmlns:a16="http://schemas.microsoft.com/office/drawing/2014/main" id="{DE4677E7-B06C-95EC-60B0-5220C3EAC8D1}"/>
                </a:ext>
              </a:extLst>
            </p:cNvPr>
            <p:cNvSpPr txBox="1"/>
            <p:nvPr/>
          </p:nvSpPr>
          <p:spPr>
            <a:xfrm>
              <a:off x="879826" y="5324047"/>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p>
          </p:txBody>
        </p:sp>
        <p:cxnSp>
          <p:nvCxnSpPr>
            <p:cNvPr id="24" name="Straight Connector 23">
              <a:extLst>
                <a:ext uri="{FF2B5EF4-FFF2-40B4-BE49-F238E27FC236}">
                  <a16:creationId xmlns:a16="http://schemas.microsoft.com/office/drawing/2014/main" id="{70D1A5B1-6317-083D-D22F-E3FF32E9D791}"/>
                </a:ext>
              </a:extLst>
            </p:cNvPr>
            <p:cNvCxnSpPr/>
            <p:nvPr/>
          </p:nvCxnSpPr>
          <p:spPr>
            <a:xfrm>
              <a:off x="1288339"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3" name="PRE2-1">
            <a:extLst>
              <a:ext uri="{FF2B5EF4-FFF2-40B4-BE49-F238E27FC236}">
                <a16:creationId xmlns:a16="http://schemas.microsoft.com/office/drawing/2014/main" id="{C7A1E038-65D8-56D9-7374-55186DAC4C42}"/>
              </a:ext>
            </a:extLst>
          </p:cNvPr>
          <p:cNvGrpSpPr/>
          <p:nvPr/>
        </p:nvGrpSpPr>
        <p:grpSpPr>
          <a:xfrm>
            <a:off x="1669213" y="3877558"/>
            <a:ext cx="591829" cy="568836"/>
            <a:chOff x="1364413" y="4766558"/>
            <a:chExt cx="591829" cy="568836"/>
          </a:xfrm>
        </p:grpSpPr>
        <p:sp>
          <p:nvSpPr>
            <p:cNvPr id="21" name="TextBox 20">
              <a:extLst>
                <a:ext uri="{FF2B5EF4-FFF2-40B4-BE49-F238E27FC236}">
                  <a16:creationId xmlns:a16="http://schemas.microsoft.com/office/drawing/2014/main" id="{54B1F0EE-61DD-DDF7-9868-1B8D6EEED4A7}"/>
                </a:ext>
              </a:extLst>
            </p:cNvPr>
            <p:cNvSpPr txBox="1"/>
            <p:nvPr/>
          </p:nvSpPr>
          <p:spPr>
            <a:xfrm>
              <a:off x="1364413" y="4766558"/>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25" name="Straight Connector 24">
              <a:extLst>
                <a:ext uri="{FF2B5EF4-FFF2-40B4-BE49-F238E27FC236}">
                  <a16:creationId xmlns:a16="http://schemas.microsoft.com/office/drawing/2014/main" id="{3EC4CC59-534B-0357-9834-451F28B93600}"/>
                </a:ext>
              </a:extLst>
            </p:cNvPr>
            <p:cNvCxnSpPr>
              <a:cxnSpLocks/>
            </p:cNvCxnSpPr>
            <p:nvPr/>
          </p:nvCxnSpPr>
          <p:spPr>
            <a:xfrm>
              <a:off x="1682997"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4" name="ACTRowB2">
            <a:extLst>
              <a:ext uri="{FF2B5EF4-FFF2-40B4-BE49-F238E27FC236}">
                <a16:creationId xmlns:a16="http://schemas.microsoft.com/office/drawing/2014/main" id="{7F5E7316-4164-9E07-542D-7A65CC3CE00A}"/>
              </a:ext>
            </a:extLst>
          </p:cNvPr>
          <p:cNvGrpSpPr/>
          <p:nvPr/>
        </p:nvGrpSpPr>
        <p:grpSpPr>
          <a:xfrm>
            <a:off x="2000622" y="4183048"/>
            <a:ext cx="794385" cy="898330"/>
            <a:chOff x="1695822" y="5072048"/>
            <a:chExt cx="794385" cy="898330"/>
          </a:xfrm>
        </p:grpSpPr>
        <p:sp>
          <p:nvSpPr>
            <p:cNvPr id="22" name="TextBox 21">
              <a:extLst>
                <a:ext uri="{FF2B5EF4-FFF2-40B4-BE49-F238E27FC236}">
                  <a16:creationId xmlns:a16="http://schemas.microsoft.com/office/drawing/2014/main" id="{B0ADC041-4232-D8A9-3AAF-23B0884643CD}"/>
                </a:ext>
              </a:extLst>
            </p:cNvPr>
            <p:cNvSpPr txBox="1"/>
            <p:nvPr/>
          </p:nvSpPr>
          <p:spPr>
            <a:xfrm>
              <a:off x="1695822" y="5324047"/>
              <a:ext cx="7943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RowB</a:t>
              </a:r>
            </a:p>
          </p:txBody>
        </p:sp>
        <p:cxnSp>
          <p:nvCxnSpPr>
            <p:cNvPr id="26" name="Straight Connector 25">
              <a:extLst>
                <a:ext uri="{FF2B5EF4-FFF2-40B4-BE49-F238E27FC236}">
                  <a16:creationId xmlns:a16="http://schemas.microsoft.com/office/drawing/2014/main" id="{3F3039AC-4446-7471-E80D-2FF6337CDE70}"/>
                </a:ext>
              </a:extLst>
            </p:cNvPr>
            <p:cNvCxnSpPr/>
            <p:nvPr/>
          </p:nvCxnSpPr>
          <p:spPr>
            <a:xfrm>
              <a:off x="2093014" y="50720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8" name="PRE2-2" hidden="1">
            <a:extLst>
              <a:ext uri="{FF2B5EF4-FFF2-40B4-BE49-F238E27FC236}">
                <a16:creationId xmlns:a16="http://schemas.microsoft.com/office/drawing/2014/main" id="{729B3711-5F5A-645D-1A06-C74449E5DB1A}"/>
              </a:ext>
            </a:extLst>
          </p:cNvPr>
          <p:cNvGrpSpPr/>
          <p:nvPr/>
        </p:nvGrpSpPr>
        <p:grpSpPr>
          <a:xfrm>
            <a:off x="4453637" y="4192148"/>
            <a:ext cx="591829" cy="618153"/>
            <a:chOff x="4148837" y="5081148"/>
            <a:chExt cx="591829" cy="618153"/>
          </a:xfrm>
        </p:grpSpPr>
        <p:sp>
          <p:nvSpPr>
            <p:cNvPr id="23" name="TextBox 22">
              <a:extLst>
                <a:ext uri="{FF2B5EF4-FFF2-40B4-BE49-F238E27FC236}">
                  <a16:creationId xmlns:a16="http://schemas.microsoft.com/office/drawing/2014/main" id="{28D8F396-3568-76F1-B0E7-83BD471C534A}"/>
                </a:ext>
              </a:extLst>
            </p:cNvPr>
            <p:cNvSpPr txBox="1"/>
            <p:nvPr/>
          </p:nvSpPr>
          <p:spPr>
            <a:xfrm>
              <a:off x="4148837" y="5329969"/>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27" name="Straight Connector 26">
              <a:extLst>
                <a:ext uri="{FF2B5EF4-FFF2-40B4-BE49-F238E27FC236}">
                  <a16:creationId xmlns:a16="http://schemas.microsoft.com/office/drawing/2014/main" id="{30E32DA4-CCED-FAB3-39CC-3912B61DEFBA}"/>
                </a:ext>
              </a:extLst>
            </p:cNvPr>
            <p:cNvCxnSpPr>
              <a:cxnSpLocks/>
            </p:cNvCxnSpPr>
            <p:nvPr/>
          </p:nvCxnSpPr>
          <p:spPr>
            <a:xfrm>
              <a:off x="4439784" y="5081148"/>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sp>
        <p:nvSpPr>
          <p:cNvPr id="29" name="RowA2">
            <a:extLst>
              <a:ext uri="{FF2B5EF4-FFF2-40B4-BE49-F238E27FC236}">
                <a16:creationId xmlns:a16="http://schemas.microsoft.com/office/drawing/2014/main" id="{DDCA270E-A89B-A97D-4CD7-6D1CBFAEE67C}"/>
              </a:ext>
            </a:extLst>
          </p:cNvPr>
          <p:cNvSpPr/>
          <p:nvPr/>
        </p:nvSpPr>
        <p:spPr>
          <a:xfrm>
            <a:off x="1581818" y="5098645"/>
            <a:ext cx="2304000" cy="468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RowA’s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refresh</a:t>
            </a:r>
          </a:p>
        </p:txBody>
      </p:sp>
      <p:sp>
        <p:nvSpPr>
          <p:cNvPr id="31" name="RowB2">
            <a:extLst>
              <a:ext uri="{FF2B5EF4-FFF2-40B4-BE49-F238E27FC236}">
                <a16:creationId xmlns:a16="http://schemas.microsoft.com/office/drawing/2014/main" id="{F0ED1F2E-E2F5-9207-9ED9-780E7407CFA7}"/>
              </a:ext>
            </a:extLst>
          </p:cNvPr>
          <p:cNvSpPr/>
          <p:nvPr/>
        </p:nvSpPr>
        <p:spPr>
          <a:xfrm>
            <a:off x="2386401" y="5699726"/>
            <a:ext cx="1240316" cy="381823"/>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activation</a:t>
            </a:r>
          </a:p>
        </p:txBody>
      </p:sp>
      <p:grpSp>
        <p:nvGrpSpPr>
          <p:cNvPr id="71" name="Timesavedforrefs">
            <a:extLst>
              <a:ext uri="{FF2B5EF4-FFF2-40B4-BE49-F238E27FC236}">
                <a16:creationId xmlns:a16="http://schemas.microsoft.com/office/drawing/2014/main" id="{799543D4-0D41-85D6-4C06-B7E0737FB8E9}"/>
              </a:ext>
            </a:extLst>
          </p:cNvPr>
          <p:cNvGrpSpPr/>
          <p:nvPr/>
        </p:nvGrpSpPr>
        <p:grpSpPr>
          <a:xfrm>
            <a:off x="4701814" y="2124887"/>
            <a:ext cx="2888420" cy="3751848"/>
            <a:chOff x="4421559" y="1629587"/>
            <a:chExt cx="2888420" cy="3751848"/>
          </a:xfrm>
        </p:grpSpPr>
        <p:cxnSp>
          <p:nvCxnSpPr>
            <p:cNvPr id="36" name="Straight Connector 35">
              <a:extLst>
                <a:ext uri="{FF2B5EF4-FFF2-40B4-BE49-F238E27FC236}">
                  <a16:creationId xmlns:a16="http://schemas.microsoft.com/office/drawing/2014/main" id="{6D224B0D-8EA4-0CFD-366F-06DF5EEC5CB4}"/>
                </a:ext>
              </a:extLst>
            </p:cNvPr>
            <p:cNvCxnSpPr>
              <a:cxnSpLocks/>
              <a:endCxn id="40" idx="3"/>
            </p:cNvCxnSpPr>
            <p:nvPr/>
          </p:nvCxnSpPr>
          <p:spPr>
            <a:xfrm>
              <a:off x="7269459" y="1629587"/>
              <a:ext cx="40520" cy="3428683"/>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05CB419-0903-1C04-559F-28CF5E54C5AC}"/>
                </a:ext>
              </a:extLst>
            </p:cNvPr>
            <p:cNvCxnSpPr>
              <a:cxnSpLocks/>
            </p:cNvCxnSpPr>
            <p:nvPr/>
          </p:nvCxnSpPr>
          <p:spPr>
            <a:xfrm>
              <a:off x="4421559" y="4315001"/>
              <a:ext cx="0" cy="852917"/>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543BEC-828E-7F1B-8FC0-2BD9183ADF19}"/>
                </a:ext>
              </a:extLst>
            </p:cNvPr>
            <p:cNvCxnSpPr>
              <a:cxnSpLocks/>
            </p:cNvCxnSpPr>
            <p:nvPr/>
          </p:nvCxnSpPr>
          <p:spPr>
            <a:xfrm flipH="1">
              <a:off x="4519638" y="4662578"/>
              <a:ext cx="274814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8AE7A0-7E5B-3DEE-488F-3DFEA360AA75}"/>
                </a:ext>
              </a:extLst>
            </p:cNvPr>
            <p:cNvSpPr txBox="1"/>
            <p:nvPr/>
          </p:nvSpPr>
          <p:spPr>
            <a:xfrm>
              <a:off x="4536961" y="4735104"/>
              <a:ext cx="27730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Reduction in the time spent for two refreshes</a:t>
              </a:r>
            </a:p>
          </p:txBody>
        </p:sp>
      </p:grpSp>
      <p:grpSp>
        <p:nvGrpSpPr>
          <p:cNvPr id="65" name="RD1-2">
            <a:extLst>
              <a:ext uri="{FF2B5EF4-FFF2-40B4-BE49-F238E27FC236}">
                <a16:creationId xmlns:a16="http://schemas.microsoft.com/office/drawing/2014/main" id="{E3A2D888-635D-2CAD-6F10-DFDC4878EAC0}"/>
              </a:ext>
            </a:extLst>
          </p:cNvPr>
          <p:cNvGrpSpPr/>
          <p:nvPr/>
        </p:nvGrpSpPr>
        <p:grpSpPr>
          <a:xfrm>
            <a:off x="6546575" y="2134031"/>
            <a:ext cx="498856" cy="568541"/>
            <a:chOff x="6241775" y="3480231"/>
            <a:chExt cx="498856" cy="568541"/>
          </a:xfrm>
        </p:grpSpPr>
        <p:sp>
          <p:nvSpPr>
            <p:cNvPr id="42" name="TextBox 41">
              <a:extLst>
                <a:ext uri="{FF2B5EF4-FFF2-40B4-BE49-F238E27FC236}">
                  <a16:creationId xmlns:a16="http://schemas.microsoft.com/office/drawing/2014/main" id="{7F8B05E5-12DD-0BDD-BC85-F4C3861B4923}"/>
                </a:ext>
              </a:extLst>
            </p:cNvPr>
            <p:cNvSpPr txBox="1"/>
            <p:nvPr/>
          </p:nvSpPr>
          <p:spPr>
            <a:xfrm>
              <a:off x="6241775" y="3679440"/>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3" name="Straight Connector 42">
              <a:extLst>
                <a:ext uri="{FF2B5EF4-FFF2-40B4-BE49-F238E27FC236}">
                  <a16:creationId xmlns:a16="http://schemas.microsoft.com/office/drawing/2014/main" id="{A9BA06D5-DE36-7396-72BE-5FC4A6AC73E1}"/>
                </a:ext>
              </a:extLst>
            </p:cNvPr>
            <p:cNvCxnSpPr/>
            <p:nvPr/>
          </p:nvCxnSpPr>
          <p:spPr>
            <a:xfrm>
              <a:off x="6491203" y="3480231"/>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64" name="RD1-1">
            <a:extLst>
              <a:ext uri="{FF2B5EF4-FFF2-40B4-BE49-F238E27FC236}">
                <a16:creationId xmlns:a16="http://schemas.microsoft.com/office/drawing/2014/main" id="{80C75A74-5E34-535F-9139-93622E79866A}"/>
              </a:ext>
            </a:extLst>
          </p:cNvPr>
          <p:cNvGrpSpPr/>
          <p:nvPr/>
        </p:nvGrpSpPr>
        <p:grpSpPr>
          <a:xfrm>
            <a:off x="5998724" y="2133070"/>
            <a:ext cx="498856" cy="566859"/>
            <a:chOff x="5693924" y="3479270"/>
            <a:chExt cx="498856" cy="566859"/>
          </a:xfrm>
        </p:grpSpPr>
        <p:sp>
          <p:nvSpPr>
            <p:cNvPr id="41" name="TextBox 40">
              <a:extLst>
                <a:ext uri="{FF2B5EF4-FFF2-40B4-BE49-F238E27FC236}">
                  <a16:creationId xmlns:a16="http://schemas.microsoft.com/office/drawing/2014/main" id="{F6A84AC5-924B-9BB0-51ED-7D2BAC3DD534}"/>
                </a:ext>
              </a:extLst>
            </p:cNvPr>
            <p:cNvSpPr txBox="1"/>
            <p:nvPr/>
          </p:nvSpPr>
          <p:spPr>
            <a:xfrm>
              <a:off x="5693924" y="3676797"/>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4" name="Straight Connector 43">
              <a:extLst>
                <a:ext uri="{FF2B5EF4-FFF2-40B4-BE49-F238E27FC236}">
                  <a16:creationId xmlns:a16="http://schemas.microsoft.com/office/drawing/2014/main" id="{79C58960-7ECF-865D-D337-E0D85C88D23F}"/>
                </a:ext>
              </a:extLst>
            </p:cNvPr>
            <p:cNvCxnSpPr/>
            <p:nvPr/>
          </p:nvCxnSpPr>
          <p:spPr>
            <a:xfrm>
              <a:off x="5931512" y="34792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7" name="RD2-2">
            <a:extLst>
              <a:ext uri="{FF2B5EF4-FFF2-40B4-BE49-F238E27FC236}">
                <a16:creationId xmlns:a16="http://schemas.microsoft.com/office/drawing/2014/main" id="{1DBA9143-CB37-846B-15C7-6ED5522B7197}"/>
              </a:ext>
            </a:extLst>
          </p:cNvPr>
          <p:cNvGrpSpPr/>
          <p:nvPr/>
        </p:nvGrpSpPr>
        <p:grpSpPr>
          <a:xfrm>
            <a:off x="3923122" y="4180974"/>
            <a:ext cx="498856" cy="623405"/>
            <a:chOff x="3618322" y="5069974"/>
            <a:chExt cx="498856" cy="623405"/>
          </a:xfrm>
        </p:grpSpPr>
        <p:sp>
          <p:nvSpPr>
            <p:cNvPr id="46" name="TextBox 45">
              <a:extLst>
                <a:ext uri="{FF2B5EF4-FFF2-40B4-BE49-F238E27FC236}">
                  <a16:creationId xmlns:a16="http://schemas.microsoft.com/office/drawing/2014/main" id="{ECBB5400-BECB-2868-B2FE-1EBF3CC0F7F1}"/>
                </a:ext>
              </a:extLst>
            </p:cNvPr>
            <p:cNvSpPr txBox="1"/>
            <p:nvPr/>
          </p:nvSpPr>
          <p:spPr>
            <a:xfrm>
              <a:off x="3618322" y="5324047"/>
              <a:ext cx="49885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7" name="Straight Connector 46">
              <a:extLst>
                <a:ext uri="{FF2B5EF4-FFF2-40B4-BE49-F238E27FC236}">
                  <a16:creationId xmlns:a16="http://schemas.microsoft.com/office/drawing/2014/main" id="{1382173C-8606-6429-0A06-93B12B6569AA}"/>
                </a:ext>
              </a:extLst>
            </p:cNvPr>
            <p:cNvCxnSpPr/>
            <p:nvPr/>
          </p:nvCxnSpPr>
          <p:spPr>
            <a:xfrm>
              <a:off x="3867750" y="5069974"/>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6" name="RD2-1">
            <a:extLst>
              <a:ext uri="{FF2B5EF4-FFF2-40B4-BE49-F238E27FC236}">
                <a16:creationId xmlns:a16="http://schemas.microsoft.com/office/drawing/2014/main" id="{2CAC255C-3377-F15D-F2C5-36826C47C054}"/>
              </a:ext>
            </a:extLst>
          </p:cNvPr>
          <p:cNvGrpSpPr/>
          <p:nvPr/>
        </p:nvGrpSpPr>
        <p:grpSpPr>
          <a:xfrm>
            <a:off x="3375271" y="4189157"/>
            <a:ext cx="498856" cy="612579"/>
            <a:chOff x="3070471" y="5078157"/>
            <a:chExt cx="498856" cy="612579"/>
          </a:xfrm>
        </p:grpSpPr>
        <p:sp>
          <p:nvSpPr>
            <p:cNvPr id="45" name="TextBox 44">
              <a:extLst>
                <a:ext uri="{FF2B5EF4-FFF2-40B4-BE49-F238E27FC236}">
                  <a16:creationId xmlns:a16="http://schemas.microsoft.com/office/drawing/2014/main" id="{E1A0486B-F358-EF85-5425-66A6529AF985}"/>
                </a:ext>
              </a:extLst>
            </p:cNvPr>
            <p:cNvSpPr txBox="1"/>
            <p:nvPr/>
          </p:nvSpPr>
          <p:spPr>
            <a:xfrm>
              <a:off x="3070471" y="5321404"/>
              <a:ext cx="498856" cy="369332"/>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RD</a:t>
              </a:r>
            </a:p>
          </p:txBody>
        </p:sp>
        <p:cxnSp>
          <p:nvCxnSpPr>
            <p:cNvPr id="48" name="Straight Connector 47">
              <a:extLst>
                <a:ext uri="{FF2B5EF4-FFF2-40B4-BE49-F238E27FC236}">
                  <a16:creationId xmlns:a16="http://schemas.microsoft.com/office/drawing/2014/main" id="{B2B6498C-72E9-2EF0-6D30-CEAF72A563C4}"/>
                </a:ext>
              </a:extLst>
            </p:cNvPr>
            <p:cNvCxnSpPr/>
            <p:nvPr/>
          </p:nvCxnSpPr>
          <p:spPr>
            <a:xfrm>
              <a:off x="3308059" y="507815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grpSp>
      <p:grpSp>
        <p:nvGrpSpPr>
          <p:cNvPr id="75" name="HiRA">
            <a:extLst>
              <a:ext uri="{FF2B5EF4-FFF2-40B4-BE49-F238E27FC236}">
                <a16:creationId xmlns:a16="http://schemas.microsoft.com/office/drawing/2014/main" id="{710817C1-F7EE-83D0-E4DD-BE14747DEF1F}"/>
              </a:ext>
            </a:extLst>
          </p:cNvPr>
          <p:cNvGrpSpPr/>
          <p:nvPr/>
        </p:nvGrpSpPr>
        <p:grpSpPr>
          <a:xfrm>
            <a:off x="1264920" y="3548727"/>
            <a:ext cx="1460192" cy="1493227"/>
            <a:chOff x="960120" y="4437727"/>
            <a:chExt cx="1460192" cy="1493227"/>
          </a:xfrm>
        </p:grpSpPr>
        <p:sp>
          <p:nvSpPr>
            <p:cNvPr id="59" name="Rounded Rectangle 58">
              <a:extLst>
                <a:ext uri="{FF2B5EF4-FFF2-40B4-BE49-F238E27FC236}">
                  <a16:creationId xmlns:a16="http://schemas.microsoft.com/office/drawing/2014/main" id="{F270CD19-D925-4AB3-F5DA-8B7EF303E802}"/>
                </a:ext>
              </a:extLst>
            </p:cNvPr>
            <p:cNvSpPr/>
            <p:nvPr/>
          </p:nvSpPr>
          <p:spPr>
            <a:xfrm>
              <a:off x="960120" y="4766558"/>
              <a:ext cx="1460192" cy="1164396"/>
            </a:xfrm>
            <a:prstGeom prst="roundRect">
              <a:avLst>
                <a:gd name="adj" fmla="val 7243"/>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E8434AAD-BB57-3709-8814-38616E352C01}"/>
                </a:ext>
              </a:extLst>
            </p:cNvPr>
            <p:cNvSpPr txBox="1"/>
            <p:nvPr/>
          </p:nvSpPr>
          <p:spPr>
            <a:xfrm>
              <a:off x="1355120" y="4437727"/>
              <a:ext cx="7264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HiRA</a:t>
              </a:r>
            </a:p>
          </p:txBody>
        </p:sp>
      </p:grpSp>
      <p:sp>
        <p:nvSpPr>
          <p:cNvPr id="79" name="TextBox 78">
            <a:extLst>
              <a:ext uri="{FF2B5EF4-FFF2-40B4-BE49-F238E27FC236}">
                <a16:creationId xmlns:a16="http://schemas.microsoft.com/office/drawing/2014/main" id="{153989FF-64AB-1F23-9A91-ED2F32D27372}"/>
              </a:ext>
            </a:extLst>
          </p:cNvPr>
          <p:cNvSpPr txBox="1"/>
          <p:nvPr/>
        </p:nvSpPr>
        <p:spPr>
          <a:xfrm rot="16200000">
            <a:off x="-66060" y="2203567"/>
            <a:ext cx="15568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Without HiRA</a:t>
            </a:r>
          </a:p>
        </p:txBody>
      </p:sp>
      <p:sp>
        <p:nvSpPr>
          <p:cNvPr id="80" name="TextBox 79">
            <a:extLst>
              <a:ext uri="{FF2B5EF4-FFF2-40B4-BE49-F238E27FC236}">
                <a16:creationId xmlns:a16="http://schemas.microsoft.com/office/drawing/2014/main" id="{440BABC3-5022-DEC4-1A5F-48993152D4BC}"/>
              </a:ext>
            </a:extLst>
          </p:cNvPr>
          <p:cNvSpPr txBox="1"/>
          <p:nvPr/>
        </p:nvSpPr>
        <p:spPr>
          <a:xfrm rot="16200000">
            <a:off x="104039" y="4208275"/>
            <a:ext cx="12282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 HiRA</a:t>
            </a:r>
          </a:p>
        </p:txBody>
      </p:sp>
      <p:sp>
        <p:nvSpPr>
          <p:cNvPr id="30" name="RowA1">
            <a:extLst>
              <a:ext uri="{FF2B5EF4-FFF2-40B4-BE49-F238E27FC236}">
                <a16:creationId xmlns:a16="http://schemas.microsoft.com/office/drawing/2014/main" id="{4CDB08D4-E118-D205-564F-E1FF9E6CD7EB}"/>
              </a:ext>
            </a:extLst>
          </p:cNvPr>
          <p:cNvSpPr/>
          <p:nvPr/>
        </p:nvSpPr>
        <p:spPr>
          <a:xfrm>
            <a:off x="3932326" y="1646857"/>
            <a:ext cx="1246927" cy="46588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Cambria" panose="02040503050406030204" pitchFamily="18" charset="0"/>
                <a:ea typeface="+mn-ea"/>
                <a:cs typeface="+mn-cs"/>
              </a:rPr>
              <a:t>Precharge</a:t>
            </a:r>
          </a:p>
        </p:txBody>
      </p:sp>
      <p:sp>
        <p:nvSpPr>
          <p:cNvPr id="4" name="RowB1">
            <a:extLst>
              <a:ext uri="{FF2B5EF4-FFF2-40B4-BE49-F238E27FC236}">
                <a16:creationId xmlns:a16="http://schemas.microsoft.com/office/drawing/2014/main" id="{286F9969-4D77-94D4-C84C-0673C23E0BFF}"/>
              </a:ext>
            </a:extLst>
          </p:cNvPr>
          <p:cNvSpPr/>
          <p:nvPr/>
        </p:nvSpPr>
        <p:spPr>
          <a:xfrm>
            <a:off x="5210165" y="1158935"/>
            <a:ext cx="2337866" cy="46588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refresh</a:t>
            </a:r>
          </a:p>
        </p:txBody>
      </p:sp>
      <p:sp>
        <p:nvSpPr>
          <p:cNvPr id="16" name="RowB1">
            <a:extLst>
              <a:ext uri="{FF2B5EF4-FFF2-40B4-BE49-F238E27FC236}">
                <a16:creationId xmlns:a16="http://schemas.microsoft.com/office/drawing/2014/main" id="{EBD6AD3F-2339-5CCD-BDA7-D668B8CC6796}"/>
              </a:ext>
            </a:extLst>
          </p:cNvPr>
          <p:cNvSpPr/>
          <p:nvPr/>
        </p:nvSpPr>
        <p:spPr>
          <a:xfrm>
            <a:off x="2386401" y="6199917"/>
            <a:ext cx="2337866" cy="465885"/>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mbria" panose="02040503050406030204" pitchFamily="18" charset="0"/>
                <a:ea typeface="+mn-ea"/>
                <a:cs typeface="+mn-cs"/>
              </a:rPr>
              <a:t>RowB’s</a:t>
            </a:r>
            <a:r>
              <a:rPr kumimoji="0" lang="en-US" sz="1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refresh</a:t>
            </a:r>
          </a:p>
        </p:txBody>
      </p:sp>
    </p:spTree>
    <p:extLst>
      <p:ext uri="{BB962C8B-B14F-4D97-AF65-F5344CB8AC3E}">
        <p14:creationId xmlns:p14="http://schemas.microsoft.com/office/powerpoint/2010/main" val="357635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73"/>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nodeType="after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P spid="17" grpId="0" animBg="1"/>
      <p:bldP spid="29" grpId="0" animBg="1"/>
      <p:bldP spid="31" grpId="0" animBg="1"/>
      <p:bldP spid="79" grpId="0"/>
      <p:bldP spid="80" grpId="0"/>
      <p:bldP spid="30" grpId="0" animBg="1"/>
      <p:bldP spid="4" grpId="0" animBg="1"/>
      <p:bldP spid="16"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51EE035-5996-447D-B288-97025168DCDF}"/>
              </a:ext>
            </a:extLst>
          </p:cNvPr>
          <p:cNvGrpSpPr/>
          <p:nvPr/>
        </p:nvGrpSpPr>
        <p:grpSpPr>
          <a:xfrm>
            <a:off x="4687144" y="4046800"/>
            <a:ext cx="4015371" cy="559997"/>
            <a:chOff x="4687144" y="4046800"/>
            <a:chExt cx="4015371" cy="559997"/>
          </a:xfrm>
        </p:grpSpPr>
        <p:sp>
          <p:nvSpPr>
            <p:cNvPr id="4" name="Rounded Rectangle 3">
              <a:extLst>
                <a:ext uri="{FF2B5EF4-FFF2-40B4-BE49-F238E27FC236}">
                  <a16:creationId xmlns:a16="http://schemas.microsoft.com/office/drawing/2014/main" id="{937903AF-62D7-AFA0-E20E-199859DEEFBC}"/>
                </a:ext>
              </a:extLst>
            </p:cNvPr>
            <p:cNvSpPr/>
            <p:nvPr/>
          </p:nvSpPr>
          <p:spPr>
            <a:xfrm>
              <a:off x="4687144" y="4046800"/>
              <a:ext cx="2544682" cy="506452"/>
            </a:xfrm>
            <a:prstGeom prst="roundRect">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8FB790E-CC2B-0CCC-ABD2-5E868BD820FE}"/>
                </a:ext>
              </a:extLst>
            </p:cNvPr>
            <p:cNvSpPr txBox="1"/>
            <p:nvPr/>
          </p:nvSpPr>
          <p:spPr>
            <a:xfrm>
              <a:off x="7314956" y="4237465"/>
              <a:ext cx="13875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Helvetica Neue" panose="02000503000000020004" pitchFamily="2" charset="0"/>
                  <a:cs typeface="Helvetica Neue" panose="02000503000000020004" pitchFamily="2" charset="0"/>
                </a:rPr>
                <a:t>Overlapped</a:t>
              </a:r>
            </a:p>
          </p:txBody>
        </p:sp>
      </p:grpSp>
      <p:sp>
        <p:nvSpPr>
          <p:cNvPr id="2" name="Title 1">
            <a:extLst>
              <a:ext uri="{FF2B5EF4-FFF2-40B4-BE49-F238E27FC236}">
                <a16:creationId xmlns:a16="http://schemas.microsoft.com/office/drawing/2014/main" id="{3F9877E0-5866-FEF0-2DAD-64E6831AC194}"/>
              </a:ext>
            </a:extLst>
          </p:cNvPr>
          <p:cNvSpPr>
            <a:spLocks noGrp="1"/>
          </p:cNvSpPr>
          <p:nvPr>
            <p:ph type="title"/>
          </p:nvPr>
        </p:nvSpPr>
        <p:spPr/>
        <p:txBody>
          <a:bodyPr/>
          <a:lstStyle/>
          <a:p>
            <a:r>
              <a:rPr lang="en-US" dirty="0"/>
              <a:t>HiRA Operation</a:t>
            </a:r>
          </a:p>
        </p:txBody>
      </p:sp>
      <p:sp>
        <p:nvSpPr>
          <p:cNvPr id="37" name="Rectangle 36">
            <a:extLst>
              <a:ext uri="{FF2B5EF4-FFF2-40B4-BE49-F238E27FC236}">
                <a16:creationId xmlns:a16="http://schemas.microsoft.com/office/drawing/2014/main" id="{E27FA562-1376-35A7-8B3F-E5700C08DD30}"/>
              </a:ext>
            </a:extLst>
          </p:cNvPr>
          <p:cNvSpPr/>
          <p:nvPr/>
        </p:nvSpPr>
        <p:spPr>
          <a:xfrm>
            <a:off x="1538433" y="3480572"/>
            <a:ext cx="3666861" cy="307777"/>
          </a:xfrm>
          <a:prstGeom prst="rect">
            <a:avLst/>
          </a:prstGeom>
          <a:solidFill>
            <a:srgbClr val="ADD0E9"/>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8" name="Picture 47" descr="A picture containing website&#10;&#10;Description automatically generated">
            <a:extLst>
              <a:ext uri="{FF2B5EF4-FFF2-40B4-BE49-F238E27FC236}">
                <a16:creationId xmlns:a16="http://schemas.microsoft.com/office/drawing/2014/main" id="{061859BF-75C4-E85F-697E-7ECCAAEFD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35" y="871530"/>
            <a:ext cx="1043404" cy="2448000"/>
          </a:xfrm>
          <a:prstGeom prst="rect">
            <a:avLst/>
          </a:prstGeom>
        </p:spPr>
      </p:pic>
      <p:pic>
        <p:nvPicPr>
          <p:cNvPr id="50" name="Picture 49" descr="A picture containing website&#10;&#10;Description automatically generated">
            <a:extLst>
              <a:ext uri="{FF2B5EF4-FFF2-40B4-BE49-F238E27FC236}">
                <a16:creationId xmlns:a16="http://schemas.microsoft.com/office/drawing/2014/main" id="{CFDCD2CD-F301-3D91-5324-0B4CB7A18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284" y="869741"/>
            <a:ext cx="1043404" cy="2448000"/>
          </a:xfrm>
          <a:prstGeom prst="rect">
            <a:avLst/>
          </a:prstGeom>
        </p:spPr>
      </p:pic>
      <p:pic>
        <p:nvPicPr>
          <p:cNvPr id="52" name="Picture 51" descr="A screenshot of a computer&#10;&#10;Description automatically generated with low confidence">
            <a:extLst>
              <a:ext uri="{FF2B5EF4-FFF2-40B4-BE49-F238E27FC236}">
                <a16:creationId xmlns:a16="http://schemas.microsoft.com/office/drawing/2014/main" id="{9830454B-B652-CD41-8B61-68DE33562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868" y="869741"/>
            <a:ext cx="1043404" cy="2448000"/>
          </a:xfrm>
          <a:prstGeom prst="rect">
            <a:avLst/>
          </a:prstGeom>
        </p:spPr>
      </p:pic>
      <p:pic>
        <p:nvPicPr>
          <p:cNvPr id="54" name="Picture 53" descr="A picture containing shape&#10;&#10;Description automatically generated">
            <a:extLst>
              <a:ext uri="{FF2B5EF4-FFF2-40B4-BE49-F238E27FC236}">
                <a16:creationId xmlns:a16="http://schemas.microsoft.com/office/drawing/2014/main" id="{4058AFDA-F574-3EB4-A446-9B90FCF83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6954" y="869741"/>
            <a:ext cx="1043404" cy="2448000"/>
          </a:xfrm>
          <a:prstGeom prst="rect">
            <a:avLst/>
          </a:prstGeom>
        </p:spPr>
      </p:pic>
      <p:pic>
        <p:nvPicPr>
          <p:cNvPr id="56" name="Picture 55" descr="A picture containing website&#10;&#10;Description automatically generated">
            <a:extLst>
              <a:ext uri="{FF2B5EF4-FFF2-40B4-BE49-F238E27FC236}">
                <a16:creationId xmlns:a16="http://schemas.microsoft.com/office/drawing/2014/main" id="{51791F8C-FFDF-503A-AA79-4D7C36F32B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1024" y="869741"/>
            <a:ext cx="1043404" cy="2448000"/>
          </a:xfrm>
          <a:prstGeom prst="rect">
            <a:avLst/>
          </a:prstGeom>
        </p:spPr>
      </p:pic>
      <p:pic>
        <p:nvPicPr>
          <p:cNvPr id="58" name="Picture 57" descr="Graphical user interface&#10;&#10;Description automatically generated with low confidence">
            <a:extLst>
              <a:ext uri="{FF2B5EF4-FFF2-40B4-BE49-F238E27FC236}">
                <a16:creationId xmlns:a16="http://schemas.microsoft.com/office/drawing/2014/main" id="{F31D45EF-98B5-2868-EC98-70DEB6F313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914" y="869741"/>
            <a:ext cx="1043404" cy="2448000"/>
          </a:xfrm>
          <a:prstGeom prst="rect">
            <a:avLst/>
          </a:prstGeom>
        </p:spPr>
      </p:pic>
      <p:grpSp>
        <p:nvGrpSpPr>
          <p:cNvPr id="9" name="ACT" hidden="1">
            <a:extLst>
              <a:ext uri="{FF2B5EF4-FFF2-40B4-BE49-F238E27FC236}">
                <a16:creationId xmlns:a16="http://schemas.microsoft.com/office/drawing/2014/main" id="{5EF8AA25-45EF-6130-F436-7FD32ABB2834}"/>
              </a:ext>
            </a:extLst>
          </p:cNvPr>
          <p:cNvGrpSpPr/>
          <p:nvPr/>
        </p:nvGrpSpPr>
        <p:grpSpPr>
          <a:xfrm>
            <a:off x="8374035" y="3482791"/>
            <a:ext cx="534121" cy="307777"/>
            <a:chOff x="7544242" y="4124067"/>
            <a:chExt cx="534121" cy="307777"/>
          </a:xfrm>
        </p:grpSpPr>
        <p:sp>
          <p:nvSpPr>
            <p:cNvPr id="7" name="Rectangle 6">
              <a:extLst>
                <a:ext uri="{FF2B5EF4-FFF2-40B4-BE49-F238E27FC236}">
                  <a16:creationId xmlns:a16="http://schemas.microsoft.com/office/drawing/2014/main" id="{CBBFB26A-7EB5-CBE0-A69D-CD743F9E670D}"/>
                </a:ext>
              </a:extLst>
            </p:cNvPr>
            <p:cNvSpPr/>
            <p:nvPr/>
          </p:nvSpPr>
          <p:spPr>
            <a:xfrm>
              <a:off x="7600032" y="4168382"/>
              <a:ext cx="426461"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AD424B40-4720-7E45-629F-B6CB48E8B3A5}"/>
                </a:ext>
              </a:extLst>
            </p:cNvPr>
            <p:cNvSpPr txBox="1"/>
            <p:nvPr/>
          </p:nvSpPr>
          <p:spPr>
            <a:xfrm>
              <a:off x="7544242" y="4124067"/>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0" name="PRE">
            <a:extLst>
              <a:ext uri="{FF2B5EF4-FFF2-40B4-BE49-F238E27FC236}">
                <a16:creationId xmlns:a16="http://schemas.microsoft.com/office/drawing/2014/main" id="{8039B924-627D-04D4-6899-CBA662C03681}"/>
              </a:ext>
            </a:extLst>
          </p:cNvPr>
          <p:cNvGrpSpPr/>
          <p:nvPr/>
        </p:nvGrpSpPr>
        <p:grpSpPr>
          <a:xfrm>
            <a:off x="7070422" y="3482791"/>
            <a:ext cx="534121" cy="307777"/>
            <a:chOff x="7544242" y="4124067"/>
            <a:chExt cx="534121" cy="307777"/>
          </a:xfrm>
        </p:grpSpPr>
        <p:sp>
          <p:nvSpPr>
            <p:cNvPr id="11" name="Rectangle 10">
              <a:extLst>
                <a:ext uri="{FF2B5EF4-FFF2-40B4-BE49-F238E27FC236}">
                  <a16:creationId xmlns:a16="http://schemas.microsoft.com/office/drawing/2014/main" id="{1D77E1DD-FBFB-54F3-178C-9FBFF5270944}"/>
                </a:ext>
              </a:extLst>
            </p:cNvPr>
            <p:cNvSpPr/>
            <p:nvPr/>
          </p:nvSpPr>
          <p:spPr>
            <a:xfrm>
              <a:off x="7600032" y="4168382"/>
              <a:ext cx="426461"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F0C7AF95-8236-6B8D-257D-A90B829CE526}"/>
                </a:ext>
              </a:extLst>
            </p:cNvPr>
            <p:cNvSpPr txBox="1"/>
            <p:nvPr/>
          </p:nvSpPr>
          <p:spPr>
            <a:xfrm>
              <a:off x="7544242" y="4124067"/>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PRE</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6" name="PRE">
            <a:extLst>
              <a:ext uri="{FF2B5EF4-FFF2-40B4-BE49-F238E27FC236}">
                <a16:creationId xmlns:a16="http://schemas.microsoft.com/office/drawing/2014/main" id="{A27DA219-E622-B8B4-CFC1-8EC0615738F5}"/>
              </a:ext>
            </a:extLst>
          </p:cNvPr>
          <p:cNvGrpSpPr/>
          <p:nvPr/>
        </p:nvGrpSpPr>
        <p:grpSpPr>
          <a:xfrm>
            <a:off x="6469347" y="3482791"/>
            <a:ext cx="434734" cy="307777"/>
            <a:chOff x="7531542" y="4124067"/>
            <a:chExt cx="434734" cy="307777"/>
          </a:xfrm>
        </p:grpSpPr>
        <p:sp>
          <p:nvSpPr>
            <p:cNvPr id="17" name="Rectangle 16">
              <a:extLst>
                <a:ext uri="{FF2B5EF4-FFF2-40B4-BE49-F238E27FC236}">
                  <a16:creationId xmlns:a16="http://schemas.microsoft.com/office/drawing/2014/main" id="{E10BBCF3-CDF5-66FD-A492-6C158A0BA064}"/>
                </a:ext>
              </a:extLst>
            </p:cNvPr>
            <p:cNvSpPr/>
            <p:nvPr/>
          </p:nvSpPr>
          <p:spPr>
            <a:xfrm>
              <a:off x="7600032" y="4168382"/>
              <a:ext cx="292567"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4A9231DC-1B07-0E89-F294-7388A9164052}"/>
                </a:ext>
              </a:extLst>
            </p:cNvPr>
            <p:cNvSpPr txBox="1"/>
            <p:nvPr/>
          </p:nvSpPr>
          <p:spPr>
            <a:xfrm>
              <a:off x="7531542" y="4124067"/>
              <a:ext cx="43473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RD</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9" name="PRE">
            <a:extLst>
              <a:ext uri="{FF2B5EF4-FFF2-40B4-BE49-F238E27FC236}">
                <a16:creationId xmlns:a16="http://schemas.microsoft.com/office/drawing/2014/main" id="{69C02639-9600-03DD-34F1-BBEF5CEC3A34}"/>
              </a:ext>
            </a:extLst>
          </p:cNvPr>
          <p:cNvGrpSpPr/>
          <p:nvPr/>
        </p:nvGrpSpPr>
        <p:grpSpPr>
          <a:xfrm>
            <a:off x="6131386" y="3482791"/>
            <a:ext cx="434734" cy="307777"/>
            <a:chOff x="7531542" y="4124067"/>
            <a:chExt cx="434734" cy="307777"/>
          </a:xfrm>
        </p:grpSpPr>
        <p:sp>
          <p:nvSpPr>
            <p:cNvPr id="20" name="Rectangle 19">
              <a:extLst>
                <a:ext uri="{FF2B5EF4-FFF2-40B4-BE49-F238E27FC236}">
                  <a16:creationId xmlns:a16="http://schemas.microsoft.com/office/drawing/2014/main" id="{A5ADB7BF-4537-C9E3-946E-13244DE11122}"/>
                </a:ext>
              </a:extLst>
            </p:cNvPr>
            <p:cNvSpPr/>
            <p:nvPr/>
          </p:nvSpPr>
          <p:spPr>
            <a:xfrm>
              <a:off x="7600032" y="4168382"/>
              <a:ext cx="292567"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TextBox 20">
              <a:extLst>
                <a:ext uri="{FF2B5EF4-FFF2-40B4-BE49-F238E27FC236}">
                  <a16:creationId xmlns:a16="http://schemas.microsoft.com/office/drawing/2014/main" id="{76011964-8682-9C23-46E5-7567B3896540}"/>
                </a:ext>
              </a:extLst>
            </p:cNvPr>
            <p:cNvSpPr txBox="1"/>
            <p:nvPr/>
          </p:nvSpPr>
          <p:spPr>
            <a:xfrm>
              <a:off x="7531542" y="4124067"/>
              <a:ext cx="43473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RD</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2" name="PRE">
            <a:extLst>
              <a:ext uri="{FF2B5EF4-FFF2-40B4-BE49-F238E27FC236}">
                <a16:creationId xmlns:a16="http://schemas.microsoft.com/office/drawing/2014/main" id="{AC4E358D-F1B4-CD74-AF00-78AB4440B644}"/>
              </a:ext>
            </a:extLst>
          </p:cNvPr>
          <p:cNvGrpSpPr/>
          <p:nvPr/>
        </p:nvGrpSpPr>
        <p:grpSpPr>
          <a:xfrm>
            <a:off x="5796430" y="3482791"/>
            <a:ext cx="434734" cy="307777"/>
            <a:chOff x="7531542" y="4124067"/>
            <a:chExt cx="434734" cy="307777"/>
          </a:xfrm>
        </p:grpSpPr>
        <p:sp>
          <p:nvSpPr>
            <p:cNvPr id="23" name="Rectangle 22">
              <a:extLst>
                <a:ext uri="{FF2B5EF4-FFF2-40B4-BE49-F238E27FC236}">
                  <a16:creationId xmlns:a16="http://schemas.microsoft.com/office/drawing/2014/main" id="{6CCF3D1A-96A3-472F-C4A3-363DE20A4AE3}"/>
                </a:ext>
              </a:extLst>
            </p:cNvPr>
            <p:cNvSpPr/>
            <p:nvPr/>
          </p:nvSpPr>
          <p:spPr>
            <a:xfrm>
              <a:off x="7600032" y="4168382"/>
              <a:ext cx="292567"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CFE3F704-423A-09F7-888F-7C3F73BA06A5}"/>
                </a:ext>
              </a:extLst>
            </p:cNvPr>
            <p:cNvSpPr txBox="1"/>
            <p:nvPr/>
          </p:nvSpPr>
          <p:spPr>
            <a:xfrm>
              <a:off x="7531542" y="4124067"/>
              <a:ext cx="43473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RD</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5" name="ACTRowB">
            <a:extLst>
              <a:ext uri="{FF2B5EF4-FFF2-40B4-BE49-F238E27FC236}">
                <a16:creationId xmlns:a16="http://schemas.microsoft.com/office/drawing/2014/main" id="{FE7CE8CA-BC4F-31A3-13F4-E3BE9DF24392}"/>
              </a:ext>
            </a:extLst>
          </p:cNvPr>
          <p:cNvGrpSpPr/>
          <p:nvPr/>
        </p:nvGrpSpPr>
        <p:grpSpPr>
          <a:xfrm>
            <a:off x="4135770" y="3483814"/>
            <a:ext cx="1069524" cy="307777"/>
            <a:chOff x="7531542" y="4124067"/>
            <a:chExt cx="1069524" cy="307777"/>
          </a:xfrm>
        </p:grpSpPr>
        <p:sp>
          <p:nvSpPr>
            <p:cNvPr id="26" name="Rectangle 25">
              <a:extLst>
                <a:ext uri="{FF2B5EF4-FFF2-40B4-BE49-F238E27FC236}">
                  <a16:creationId xmlns:a16="http://schemas.microsoft.com/office/drawing/2014/main" id="{437CEFF0-0A86-7391-3D07-3C1D291C057F}"/>
                </a:ext>
              </a:extLst>
            </p:cNvPr>
            <p:cNvSpPr/>
            <p:nvPr/>
          </p:nvSpPr>
          <p:spPr>
            <a:xfrm>
              <a:off x="7600032" y="4168382"/>
              <a:ext cx="930461" cy="219149"/>
            </a:xfrm>
            <a:prstGeom prst="rect">
              <a:avLst/>
            </a:prstGeom>
            <a:solidFill>
              <a:srgbClr val="FE61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DEB1E506-BAA5-2E61-C2EB-B4E654FB92AB}"/>
                </a:ext>
              </a:extLst>
            </p:cNvPr>
            <p:cNvSpPr txBox="1"/>
            <p:nvPr/>
          </p:nvSpPr>
          <p:spPr>
            <a:xfrm>
              <a:off x="7531542" y="4124067"/>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 RowB</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9" name="PRE">
            <a:extLst>
              <a:ext uri="{FF2B5EF4-FFF2-40B4-BE49-F238E27FC236}">
                <a16:creationId xmlns:a16="http://schemas.microsoft.com/office/drawing/2014/main" id="{B99DA099-C5AE-4464-B511-9FDF4F37F2E0}"/>
              </a:ext>
            </a:extLst>
          </p:cNvPr>
          <p:cNvGrpSpPr/>
          <p:nvPr/>
        </p:nvGrpSpPr>
        <p:grpSpPr>
          <a:xfrm>
            <a:off x="3087866" y="3480572"/>
            <a:ext cx="534121" cy="307777"/>
            <a:chOff x="7544242" y="4124067"/>
            <a:chExt cx="534121" cy="307777"/>
          </a:xfrm>
        </p:grpSpPr>
        <p:sp>
          <p:nvSpPr>
            <p:cNvPr id="30" name="Rectangle 29">
              <a:extLst>
                <a:ext uri="{FF2B5EF4-FFF2-40B4-BE49-F238E27FC236}">
                  <a16:creationId xmlns:a16="http://schemas.microsoft.com/office/drawing/2014/main" id="{17920E5E-99E7-FA2A-563E-863ABEB53A5F}"/>
                </a:ext>
              </a:extLst>
            </p:cNvPr>
            <p:cNvSpPr/>
            <p:nvPr/>
          </p:nvSpPr>
          <p:spPr>
            <a:xfrm>
              <a:off x="7600032" y="4168382"/>
              <a:ext cx="426461"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30">
              <a:extLst>
                <a:ext uri="{FF2B5EF4-FFF2-40B4-BE49-F238E27FC236}">
                  <a16:creationId xmlns:a16="http://schemas.microsoft.com/office/drawing/2014/main" id="{ACA0F8FB-09F6-DAEC-4C2D-E1CB722FB78A}"/>
                </a:ext>
              </a:extLst>
            </p:cNvPr>
            <p:cNvSpPr txBox="1"/>
            <p:nvPr/>
          </p:nvSpPr>
          <p:spPr>
            <a:xfrm>
              <a:off x="7544242" y="4124067"/>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PRE</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34" name="ACTRowA">
            <a:extLst>
              <a:ext uri="{FF2B5EF4-FFF2-40B4-BE49-F238E27FC236}">
                <a16:creationId xmlns:a16="http://schemas.microsoft.com/office/drawing/2014/main" id="{9E638529-5FB7-6BE8-837E-544748AEEB8C}"/>
              </a:ext>
            </a:extLst>
          </p:cNvPr>
          <p:cNvGrpSpPr/>
          <p:nvPr/>
        </p:nvGrpSpPr>
        <p:grpSpPr>
          <a:xfrm>
            <a:off x="1556273" y="3480572"/>
            <a:ext cx="1063112" cy="307777"/>
            <a:chOff x="7531542" y="4124067"/>
            <a:chExt cx="1063112" cy="307777"/>
          </a:xfrm>
        </p:grpSpPr>
        <p:sp>
          <p:nvSpPr>
            <p:cNvPr id="35" name="Rectangle 34">
              <a:extLst>
                <a:ext uri="{FF2B5EF4-FFF2-40B4-BE49-F238E27FC236}">
                  <a16:creationId xmlns:a16="http://schemas.microsoft.com/office/drawing/2014/main" id="{1DCB903C-FACE-FEB2-B05A-2D45BABB0792}"/>
                </a:ext>
              </a:extLst>
            </p:cNvPr>
            <p:cNvSpPr/>
            <p:nvPr/>
          </p:nvSpPr>
          <p:spPr>
            <a:xfrm>
              <a:off x="7600032" y="4168382"/>
              <a:ext cx="930461" cy="219149"/>
            </a:xfrm>
            <a:prstGeom prst="rect">
              <a:avLst/>
            </a:prstGeom>
            <a:solidFill>
              <a:srgbClr val="785E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TextBox 35">
              <a:extLst>
                <a:ext uri="{FF2B5EF4-FFF2-40B4-BE49-F238E27FC236}">
                  <a16:creationId xmlns:a16="http://schemas.microsoft.com/office/drawing/2014/main" id="{079A63BC-3A80-2E8F-5B1F-CC10AA5C8180}"/>
                </a:ext>
              </a:extLst>
            </p:cNvPr>
            <p:cNvSpPr txBox="1"/>
            <p:nvPr/>
          </p:nvSpPr>
          <p:spPr>
            <a:xfrm>
              <a:off x="7531542" y="4124067"/>
              <a:ext cx="106311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 RowA</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8" name="TextBox 37">
            <a:extLst>
              <a:ext uri="{FF2B5EF4-FFF2-40B4-BE49-F238E27FC236}">
                <a16:creationId xmlns:a16="http://schemas.microsoft.com/office/drawing/2014/main" id="{55EFB8CB-A9A8-1D89-F58D-FF5FD45A783C}"/>
              </a:ext>
            </a:extLst>
          </p:cNvPr>
          <p:cNvSpPr txBox="1"/>
          <p:nvPr/>
        </p:nvSpPr>
        <p:spPr>
          <a:xfrm>
            <a:off x="862314" y="3449794"/>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HiRA</a:t>
            </a:r>
          </a:p>
        </p:txBody>
      </p:sp>
      <p:grpSp>
        <p:nvGrpSpPr>
          <p:cNvPr id="117" name="Group 116">
            <a:extLst>
              <a:ext uri="{FF2B5EF4-FFF2-40B4-BE49-F238E27FC236}">
                <a16:creationId xmlns:a16="http://schemas.microsoft.com/office/drawing/2014/main" id="{5AD07073-50B1-0CA5-7643-3AC6F5F17D72}"/>
              </a:ext>
            </a:extLst>
          </p:cNvPr>
          <p:cNvGrpSpPr/>
          <p:nvPr/>
        </p:nvGrpSpPr>
        <p:grpSpPr>
          <a:xfrm>
            <a:off x="2061444" y="3750353"/>
            <a:ext cx="1293482" cy="307777"/>
            <a:chOff x="2061444" y="3750353"/>
            <a:chExt cx="1293482" cy="307777"/>
          </a:xfrm>
        </p:grpSpPr>
        <p:cxnSp>
          <p:nvCxnSpPr>
            <p:cNvPr id="40" name="Straight Arrow Connector 39">
              <a:extLst>
                <a:ext uri="{FF2B5EF4-FFF2-40B4-BE49-F238E27FC236}">
                  <a16:creationId xmlns:a16="http://schemas.microsoft.com/office/drawing/2014/main" id="{0E15C281-4F7B-0051-17B5-17596D706086}"/>
                </a:ext>
              </a:extLst>
            </p:cNvPr>
            <p:cNvCxnSpPr/>
            <p:nvPr/>
          </p:nvCxnSpPr>
          <p:spPr>
            <a:xfrm>
              <a:off x="2061444" y="3916279"/>
              <a:ext cx="1293482" cy="0"/>
            </a:xfrm>
            <a:prstGeom prst="straightConnector1">
              <a:avLst/>
            </a:prstGeom>
            <a:ln w="19050">
              <a:solidFill>
                <a:srgbClr val="785E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866FA63-5901-C571-0E61-DE7933955215}"/>
                </a:ext>
              </a:extLst>
            </p:cNvPr>
            <p:cNvSpPr/>
            <p:nvPr/>
          </p:nvSpPr>
          <p:spPr>
            <a:xfrm>
              <a:off x="2619385" y="3839304"/>
              <a:ext cx="171440"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9F46B35B-6B99-4FD1-5080-37F6A394EFF5}"/>
                </a:ext>
              </a:extLst>
            </p:cNvPr>
            <p:cNvSpPr txBox="1"/>
            <p:nvPr/>
          </p:nvSpPr>
          <p:spPr>
            <a:xfrm>
              <a:off x="2566844" y="3750353"/>
              <a:ext cx="3080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55" name="Group 54">
            <a:extLst>
              <a:ext uri="{FF2B5EF4-FFF2-40B4-BE49-F238E27FC236}">
                <a16:creationId xmlns:a16="http://schemas.microsoft.com/office/drawing/2014/main" id="{13766A16-31BB-9EED-2814-3DBFBF2D49B4}"/>
              </a:ext>
            </a:extLst>
          </p:cNvPr>
          <p:cNvGrpSpPr/>
          <p:nvPr/>
        </p:nvGrpSpPr>
        <p:grpSpPr>
          <a:xfrm>
            <a:off x="3368032" y="3740068"/>
            <a:ext cx="1293482" cy="307777"/>
            <a:chOff x="3368032" y="4357689"/>
            <a:chExt cx="1293482" cy="307777"/>
          </a:xfrm>
        </p:grpSpPr>
        <p:grpSp>
          <p:nvGrpSpPr>
            <p:cNvPr id="47" name="Group 46">
              <a:extLst>
                <a:ext uri="{FF2B5EF4-FFF2-40B4-BE49-F238E27FC236}">
                  <a16:creationId xmlns:a16="http://schemas.microsoft.com/office/drawing/2014/main" id="{FC9F6E57-4265-7B2C-580F-DCC2C468F264}"/>
                </a:ext>
              </a:extLst>
            </p:cNvPr>
            <p:cNvGrpSpPr/>
            <p:nvPr/>
          </p:nvGrpSpPr>
          <p:grpSpPr>
            <a:xfrm>
              <a:off x="3368032" y="4456925"/>
              <a:ext cx="1293482" cy="181299"/>
              <a:chOff x="2061444" y="4456925"/>
              <a:chExt cx="1293482" cy="181299"/>
            </a:xfrm>
          </p:grpSpPr>
          <p:cxnSp>
            <p:nvCxnSpPr>
              <p:cNvPr id="49" name="Straight Arrow Connector 48">
                <a:extLst>
                  <a:ext uri="{FF2B5EF4-FFF2-40B4-BE49-F238E27FC236}">
                    <a16:creationId xmlns:a16="http://schemas.microsoft.com/office/drawing/2014/main" id="{3F1D6AD8-DCC2-8CB5-A419-5C786B9BFECC}"/>
                  </a:ext>
                </a:extLst>
              </p:cNvPr>
              <p:cNvCxnSpPr/>
              <p:nvPr/>
            </p:nvCxnSpPr>
            <p:spPr>
              <a:xfrm>
                <a:off x="2061444" y="4533900"/>
                <a:ext cx="1293482" cy="0"/>
              </a:xfrm>
              <a:prstGeom prst="straightConnector1">
                <a:avLst/>
              </a:prstGeom>
              <a:ln w="19050">
                <a:solidFill>
                  <a:srgbClr val="FE6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18D82F2-8AE1-6E31-1887-78779E92748F}"/>
                  </a:ext>
                </a:extLst>
              </p:cNvPr>
              <p:cNvSpPr/>
              <p:nvPr/>
            </p:nvSpPr>
            <p:spPr>
              <a:xfrm>
                <a:off x="2619385" y="4456925"/>
                <a:ext cx="171440"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8537A537-E8FB-1D76-41BC-6BDB15256550}"/>
                </a:ext>
              </a:extLst>
            </p:cNvPr>
            <p:cNvSpPr txBox="1"/>
            <p:nvPr/>
          </p:nvSpPr>
          <p:spPr>
            <a:xfrm>
              <a:off x="3873539" y="4357689"/>
              <a:ext cx="3080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E610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FE6100"/>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93" name="Group 92">
            <a:extLst>
              <a:ext uri="{FF2B5EF4-FFF2-40B4-BE49-F238E27FC236}">
                <a16:creationId xmlns:a16="http://schemas.microsoft.com/office/drawing/2014/main" id="{AF6C2F3F-7595-E00A-78C0-2444456F51A4}"/>
              </a:ext>
            </a:extLst>
          </p:cNvPr>
          <p:cNvGrpSpPr/>
          <p:nvPr/>
        </p:nvGrpSpPr>
        <p:grpSpPr>
          <a:xfrm>
            <a:off x="4669919" y="3742565"/>
            <a:ext cx="1293482" cy="307777"/>
            <a:chOff x="4669919" y="4360186"/>
            <a:chExt cx="1293482" cy="307777"/>
          </a:xfrm>
        </p:grpSpPr>
        <p:cxnSp>
          <p:nvCxnSpPr>
            <p:cNvPr id="63" name="Straight Arrow Connector 62">
              <a:extLst>
                <a:ext uri="{FF2B5EF4-FFF2-40B4-BE49-F238E27FC236}">
                  <a16:creationId xmlns:a16="http://schemas.microsoft.com/office/drawing/2014/main" id="{31ABE915-085F-7DD2-7560-0C25E0D8442D}"/>
                </a:ext>
              </a:extLst>
            </p:cNvPr>
            <p:cNvCxnSpPr/>
            <p:nvPr/>
          </p:nvCxnSpPr>
          <p:spPr>
            <a:xfrm>
              <a:off x="4669919" y="4536397"/>
              <a:ext cx="129348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DC9FA9E-32DA-E7EA-B1F2-FF100760643C}"/>
                </a:ext>
              </a:extLst>
            </p:cNvPr>
            <p:cNvSpPr/>
            <p:nvPr/>
          </p:nvSpPr>
          <p:spPr>
            <a:xfrm>
              <a:off x="5180729" y="4459422"/>
              <a:ext cx="348092"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8B894044-F87C-1B6D-E211-0CB146D64AC2}"/>
                </a:ext>
              </a:extLst>
            </p:cNvPr>
            <p:cNvSpPr txBox="1"/>
            <p:nvPr/>
          </p:nvSpPr>
          <p:spPr>
            <a:xfrm>
              <a:off x="5114157" y="4360186"/>
              <a:ext cx="4940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RCD</a:t>
              </a:r>
              <a:endParaRPr kumimoji="0" lang="en-US" sz="1400" b="0" i="1" u="none" strike="noStrike" kern="1200" cap="none" spc="0" normalizeH="0" baseline="-2500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67" name="TextBox 66">
            <a:extLst>
              <a:ext uri="{FF2B5EF4-FFF2-40B4-BE49-F238E27FC236}">
                <a16:creationId xmlns:a16="http://schemas.microsoft.com/office/drawing/2014/main" id="{B6A54562-FEAC-3FA9-E743-5C1831A810A5}"/>
              </a:ext>
            </a:extLst>
          </p:cNvPr>
          <p:cNvSpPr txBox="1"/>
          <p:nvPr/>
        </p:nvSpPr>
        <p:spPr>
          <a:xfrm>
            <a:off x="306285" y="869741"/>
            <a:ext cx="57900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785EF0"/>
                </a:solidFill>
                <a:effectLst/>
                <a:uLnTx/>
                <a:uFillTx/>
                <a:latin typeface="HELVETICA NEUE LIGHT" panose="02000403000000020004" pitchFamily="2" charset="0"/>
                <a:ea typeface="HELVETICA NEUE LIGHT" panose="02000403000000020004" pitchFamily="2" charset="0"/>
                <a:cs typeface="+mn-cs"/>
              </a:rPr>
              <a:t>RowA</a:t>
            </a:r>
          </a:p>
        </p:txBody>
      </p:sp>
      <p:sp>
        <p:nvSpPr>
          <p:cNvPr id="69" name="TextBox 68">
            <a:extLst>
              <a:ext uri="{FF2B5EF4-FFF2-40B4-BE49-F238E27FC236}">
                <a16:creationId xmlns:a16="http://schemas.microsoft.com/office/drawing/2014/main" id="{2D756BBD-8BF5-A88C-869E-C3061A1F2ED2}"/>
              </a:ext>
            </a:extLst>
          </p:cNvPr>
          <p:cNvSpPr txBox="1"/>
          <p:nvPr/>
        </p:nvSpPr>
        <p:spPr>
          <a:xfrm>
            <a:off x="302485" y="1993484"/>
            <a:ext cx="58541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E6100"/>
                </a:solidFill>
                <a:effectLst/>
                <a:uLnTx/>
                <a:uFillTx/>
                <a:latin typeface="HELVETICA NEUE LIGHT" panose="02000403000000020004" pitchFamily="2" charset="0"/>
                <a:ea typeface="HELVETICA NEUE LIGHT" panose="02000403000000020004" pitchFamily="2" charset="0"/>
                <a:cs typeface="+mn-cs"/>
              </a:rPr>
              <a:t>RowB</a:t>
            </a:r>
          </a:p>
        </p:txBody>
      </p:sp>
      <p:grpSp>
        <p:nvGrpSpPr>
          <p:cNvPr id="81" name="tRestoreA">
            <a:extLst>
              <a:ext uri="{FF2B5EF4-FFF2-40B4-BE49-F238E27FC236}">
                <a16:creationId xmlns:a16="http://schemas.microsoft.com/office/drawing/2014/main" id="{B03644BC-583C-4D7E-5DB9-E19335A443B6}"/>
              </a:ext>
            </a:extLst>
          </p:cNvPr>
          <p:cNvGrpSpPr/>
          <p:nvPr/>
        </p:nvGrpSpPr>
        <p:grpSpPr>
          <a:xfrm>
            <a:off x="2063754" y="3993255"/>
            <a:ext cx="5199599" cy="307777"/>
            <a:chOff x="2063754" y="4610876"/>
            <a:chExt cx="5199599" cy="307777"/>
          </a:xfrm>
        </p:grpSpPr>
        <p:cxnSp>
          <p:nvCxnSpPr>
            <p:cNvPr id="73" name="Straight Arrow Connector 72">
              <a:extLst>
                <a:ext uri="{FF2B5EF4-FFF2-40B4-BE49-F238E27FC236}">
                  <a16:creationId xmlns:a16="http://schemas.microsoft.com/office/drawing/2014/main" id="{CDE09E65-8CB5-C044-650E-1EECF38E9B0B}"/>
                </a:ext>
              </a:extLst>
            </p:cNvPr>
            <p:cNvCxnSpPr>
              <a:cxnSpLocks/>
            </p:cNvCxnSpPr>
            <p:nvPr/>
          </p:nvCxnSpPr>
          <p:spPr>
            <a:xfrm>
              <a:off x="2063754" y="4779948"/>
              <a:ext cx="5199599" cy="0"/>
            </a:xfrm>
            <a:prstGeom prst="straightConnector1">
              <a:avLst/>
            </a:prstGeom>
            <a:ln w="19050">
              <a:solidFill>
                <a:srgbClr val="785E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3883FE51-14B3-4964-5C71-CE838F672AA0}"/>
                </a:ext>
              </a:extLst>
            </p:cNvPr>
            <p:cNvSpPr/>
            <p:nvPr/>
          </p:nvSpPr>
          <p:spPr>
            <a:xfrm>
              <a:off x="4339228" y="4702973"/>
              <a:ext cx="633412"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20755AE2-2DFD-CBA3-DD67-68D97F870A9C}"/>
                </a:ext>
              </a:extLst>
            </p:cNvPr>
            <p:cNvSpPr txBox="1"/>
            <p:nvPr/>
          </p:nvSpPr>
          <p:spPr>
            <a:xfrm>
              <a:off x="4304110" y="4610876"/>
              <a:ext cx="7343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err="1">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RestoreA</a:t>
              </a:r>
              <a:endParaRPr kumimoji="0" lang="en-US" sz="1400" b="0" i="1" u="none" strike="noStrike" kern="1200" cap="none" spc="0" normalizeH="0" baseline="-2500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3" name="tRestoreB">
            <a:extLst>
              <a:ext uri="{FF2B5EF4-FFF2-40B4-BE49-F238E27FC236}">
                <a16:creationId xmlns:a16="http://schemas.microsoft.com/office/drawing/2014/main" id="{35D2FA44-D60E-9F73-CCED-BD3DDA413B03}"/>
              </a:ext>
            </a:extLst>
          </p:cNvPr>
          <p:cNvGrpSpPr/>
          <p:nvPr/>
        </p:nvGrpSpPr>
        <p:grpSpPr>
          <a:xfrm>
            <a:off x="4640268" y="4235465"/>
            <a:ext cx="2629021" cy="307777"/>
            <a:chOff x="4634332" y="4610876"/>
            <a:chExt cx="2629021" cy="307777"/>
          </a:xfrm>
        </p:grpSpPr>
        <p:cxnSp>
          <p:nvCxnSpPr>
            <p:cNvPr id="85" name="Straight Arrow Connector 84">
              <a:extLst>
                <a:ext uri="{FF2B5EF4-FFF2-40B4-BE49-F238E27FC236}">
                  <a16:creationId xmlns:a16="http://schemas.microsoft.com/office/drawing/2014/main" id="{6DD4C343-4568-3F6D-E764-DCE5BA0E9B1F}"/>
                </a:ext>
              </a:extLst>
            </p:cNvPr>
            <p:cNvCxnSpPr>
              <a:cxnSpLocks/>
            </p:cNvCxnSpPr>
            <p:nvPr/>
          </p:nvCxnSpPr>
          <p:spPr>
            <a:xfrm>
              <a:off x="4634332" y="4779948"/>
              <a:ext cx="2629021" cy="0"/>
            </a:xfrm>
            <a:prstGeom prst="straightConnector1">
              <a:avLst/>
            </a:prstGeom>
            <a:ln w="19050">
              <a:solidFill>
                <a:srgbClr val="785E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5630B702-FD20-A1C3-4708-F331DB7A8254}"/>
                </a:ext>
              </a:extLst>
            </p:cNvPr>
            <p:cNvSpPr/>
            <p:nvPr/>
          </p:nvSpPr>
          <p:spPr>
            <a:xfrm>
              <a:off x="5558003" y="4702973"/>
              <a:ext cx="635938" cy="1812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TextBox 88">
              <a:extLst>
                <a:ext uri="{FF2B5EF4-FFF2-40B4-BE49-F238E27FC236}">
                  <a16:creationId xmlns:a16="http://schemas.microsoft.com/office/drawing/2014/main" id="{B3F5EB57-F731-7FB2-137D-887B8F683BF6}"/>
                </a:ext>
              </a:extLst>
            </p:cNvPr>
            <p:cNvSpPr txBox="1"/>
            <p:nvPr/>
          </p:nvSpPr>
          <p:spPr>
            <a:xfrm>
              <a:off x="5522885" y="4610876"/>
              <a:ext cx="7343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RestoreB</a:t>
              </a:r>
            </a:p>
          </p:txBody>
        </p:sp>
      </p:grpSp>
      <p:grpSp>
        <p:nvGrpSpPr>
          <p:cNvPr id="95" name="Group 94" hidden="1">
            <a:extLst>
              <a:ext uri="{FF2B5EF4-FFF2-40B4-BE49-F238E27FC236}">
                <a16:creationId xmlns:a16="http://schemas.microsoft.com/office/drawing/2014/main" id="{C5D2011C-5117-32D1-381B-C6C7A0BB5C7A}"/>
              </a:ext>
            </a:extLst>
          </p:cNvPr>
          <p:cNvGrpSpPr/>
          <p:nvPr/>
        </p:nvGrpSpPr>
        <p:grpSpPr>
          <a:xfrm>
            <a:off x="7314956" y="3739023"/>
            <a:ext cx="1293482" cy="307777"/>
            <a:chOff x="4669919" y="4360186"/>
            <a:chExt cx="1293482" cy="307777"/>
          </a:xfrm>
        </p:grpSpPr>
        <p:cxnSp>
          <p:nvCxnSpPr>
            <p:cNvPr id="97" name="Straight Arrow Connector 96">
              <a:extLst>
                <a:ext uri="{FF2B5EF4-FFF2-40B4-BE49-F238E27FC236}">
                  <a16:creationId xmlns:a16="http://schemas.microsoft.com/office/drawing/2014/main" id="{31EC58A2-E00F-9152-3C2D-77EEC2957F23}"/>
                </a:ext>
              </a:extLst>
            </p:cNvPr>
            <p:cNvCxnSpPr/>
            <p:nvPr/>
          </p:nvCxnSpPr>
          <p:spPr>
            <a:xfrm>
              <a:off x="4669919" y="4536397"/>
              <a:ext cx="129348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BB7D132-873D-58DD-3E33-A114C3FE2BDA}"/>
                </a:ext>
              </a:extLst>
            </p:cNvPr>
            <p:cNvSpPr/>
            <p:nvPr/>
          </p:nvSpPr>
          <p:spPr>
            <a:xfrm>
              <a:off x="5180729" y="4459422"/>
              <a:ext cx="348092"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DBD2EE02-AF4A-BB0D-EE15-80657D8CA2E4}"/>
                </a:ext>
              </a:extLst>
            </p:cNvPr>
            <p:cNvSpPr txBox="1"/>
            <p:nvPr/>
          </p:nvSpPr>
          <p:spPr>
            <a:xfrm>
              <a:off x="5156574" y="4360186"/>
              <a:ext cx="3994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RP</a:t>
              </a:r>
              <a:endParaRPr kumimoji="0" lang="en-US" sz="1400" b="0" i="1" u="none" strike="noStrike" kern="1200" cap="none" spc="0" normalizeH="0" baseline="-2500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5" name="Straight Arrow Connector 104">
            <a:extLst>
              <a:ext uri="{FF2B5EF4-FFF2-40B4-BE49-F238E27FC236}">
                <a16:creationId xmlns:a16="http://schemas.microsoft.com/office/drawing/2014/main" id="{9C1725B2-C1E2-CCF7-0C83-8FDEBAA92223}"/>
              </a:ext>
            </a:extLst>
          </p:cNvPr>
          <p:cNvCxnSpPr/>
          <p:nvPr/>
        </p:nvCxnSpPr>
        <p:spPr>
          <a:xfrm>
            <a:off x="752243" y="3392603"/>
            <a:ext cx="83557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00EA5334-6748-20F0-0849-2057C6BCDD25}"/>
              </a:ext>
            </a:extLst>
          </p:cNvPr>
          <p:cNvSpPr txBox="1"/>
          <p:nvPr/>
        </p:nvSpPr>
        <p:spPr>
          <a:xfrm>
            <a:off x="8691608" y="3117704"/>
            <a:ext cx="4667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time</a:t>
            </a:r>
          </a:p>
        </p:txBody>
      </p:sp>
      <p:sp>
        <p:nvSpPr>
          <p:cNvPr id="108" name="TextBox 107">
            <a:extLst>
              <a:ext uri="{FF2B5EF4-FFF2-40B4-BE49-F238E27FC236}">
                <a16:creationId xmlns:a16="http://schemas.microsoft.com/office/drawing/2014/main" id="{0BF969EC-E13B-9EC5-F886-AC788B2700AE}"/>
              </a:ext>
            </a:extLst>
          </p:cNvPr>
          <p:cNvSpPr txBox="1"/>
          <p:nvPr/>
        </p:nvSpPr>
        <p:spPr>
          <a:xfrm>
            <a:off x="92083" y="1290582"/>
            <a:ext cx="84991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Row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Buffer X</a:t>
            </a:r>
          </a:p>
        </p:txBody>
      </p:sp>
      <p:sp>
        <p:nvSpPr>
          <p:cNvPr id="109" name="TextBox 108">
            <a:extLst>
              <a:ext uri="{FF2B5EF4-FFF2-40B4-BE49-F238E27FC236}">
                <a16:creationId xmlns:a16="http://schemas.microsoft.com/office/drawing/2014/main" id="{98745CF2-60FB-F872-E6C8-800FD5867847}"/>
              </a:ext>
            </a:extLst>
          </p:cNvPr>
          <p:cNvSpPr txBox="1"/>
          <p:nvPr/>
        </p:nvSpPr>
        <p:spPr>
          <a:xfrm>
            <a:off x="120148" y="2392120"/>
            <a:ext cx="84991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Row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Buffer Y</a:t>
            </a:r>
          </a:p>
        </p:txBody>
      </p:sp>
      <p:sp>
        <p:nvSpPr>
          <p:cNvPr id="116" name="Content Placeholder 2">
            <a:extLst>
              <a:ext uri="{FF2B5EF4-FFF2-40B4-BE49-F238E27FC236}">
                <a16:creationId xmlns:a16="http://schemas.microsoft.com/office/drawing/2014/main" id="{3B3FF88A-951C-7F49-6F5D-CD0FA609D605}"/>
              </a:ext>
            </a:extLst>
          </p:cNvPr>
          <p:cNvSpPr txBox="1">
            <a:spLocks/>
          </p:cNvSpPr>
          <p:nvPr/>
        </p:nvSpPr>
        <p:spPr>
          <a:xfrm>
            <a:off x="0" y="4925013"/>
            <a:ext cx="9144000" cy="1153258"/>
          </a:xfrm>
          <a:prstGeom prst="rect">
            <a:avLst/>
          </a:prstGeom>
          <a:solidFill>
            <a:schemeClr val="accent1">
              <a:lumMod val="20000"/>
              <a:lumOff val="80000"/>
            </a:schemeClr>
          </a:solidFill>
          <a:ln w="38100">
            <a:solidFill>
              <a:schemeClr val="accent1">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a:t>
            </a:r>
            <a:r>
              <a:rPr kumimoji="0" lang="en-US" sz="2800" b="1" i="0" u="none" strike="noStrike" kern="1200" cap="none" spc="0" normalizeH="0" baseline="0" noProof="0" dirty="0">
                <a:ln>
                  <a:noFill/>
                </a:ln>
                <a:solidFill>
                  <a:srgbClr val="785EF0"/>
                </a:solidFill>
                <a:effectLst/>
                <a:uLnTx/>
                <a:uFillTx/>
                <a:latin typeface="Cambria" panose="02040503050406030204" pitchFamily="18" charset="0"/>
                <a:ea typeface="+mn-ea"/>
                <a:cs typeface="+mn-cs"/>
              </a:rPr>
              <a:t>refreshes RowA </a:t>
            </a:r>
            <a:r>
              <a:rPr kumimoji="0" lang="en-US" sz="2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concurrently with </a:t>
            </a:r>
            <a:r>
              <a:rPr kumimoji="0" lang="en-US" sz="2800" b="1" i="0" u="none" strike="noStrike" kern="1200" cap="none" spc="0" normalizeH="0" baseline="0" noProof="0" dirty="0">
                <a:ln>
                  <a:noFill/>
                </a:ln>
                <a:solidFill>
                  <a:srgbClr val="FE6100"/>
                </a:solidFill>
                <a:effectLst/>
                <a:uLnTx/>
                <a:uFillTx/>
                <a:latin typeface="Cambria" panose="02040503050406030204" pitchFamily="18" charset="0"/>
                <a:ea typeface="+mn-ea"/>
                <a:cs typeface="+mn-cs"/>
              </a:rPr>
              <a:t>activating RowB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issuing </a:t>
            </a:r>
            <a:r>
              <a:rPr kumimoji="0" lang="en-US" sz="2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ACT-PRE-ACT</a:t>
            </a:r>
            <a:r>
              <a:rPr kumimoji="0" lang="en-US" sz="2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commands in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quick succession</a:t>
            </a:r>
          </a:p>
        </p:txBody>
      </p:sp>
      <p:sp>
        <p:nvSpPr>
          <p:cNvPr id="3" name="TextBox 2">
            <a:extLst>
              <a:ext uri="{FF2B5EF4-FFF2-40B4-BE49-F238E27FC236}">
                <a16:creationId xmlns:a16="http://schemas.microsoft.com/office/drawing/2014/main" id="{ED54FC40-B367-CCD8-3623-946EEF19D424}"/>
              </a:ext>
            </a:extLst>
          </p:cNvPr>
          <p:cNvSpPr txBox="1"/>
          <p:nvPr/>
        </p:nvSpPr>
        <p:spPr>
          <a:xfrm>
            <a:off x="206325" y="2830740"/>
            <a:ext cx="70724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Bank I/O</a:t>
            </a:r>
          </a:p>
        </p:txBody>
      </p:sp>
    </p:spTree>
    <p:extLst>
      <p:ext uri="{BB962C8B-B14F-4D97-AF65-F5344CB8AC3E}">
        <p14:creationId xmlns:p14="http://schemas.microsoft.com/office/powerpoint/2010/main" val="333161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116"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E266-0CEA-82EB-80B7-19915158AC90}"/>
              </a:ext>
            </a:extLst>
          </p:cNvPr>
          <p:cNvSpPr>
            <a:spLocks noGrp="1"/>
          </p:cNvSpPr>
          <p:nvPr>
            <p:ph type="title"/>
          </p:nvPr>
        </p:nvSpPr>
        <p:spPr/>
        <p:txBody>
          <a:bodyPr>
            <a:normAutofit fontScale="90000"/>
          </a:bodyPr>
          <a:lstStyle/>
          <a:p>
            <a:r>
              <a:rPr lang="en-US" dirty="0"/>
              <a:t>HiRA in Off-the-Shelf DRAM Chips: Key Results</a:t>
            </a:r>
          </a:p>
        </p:txBody>
      </p:sp>
      <p:sp>
        <p:nvSpPr>
          <p:cNvPr id="3" name="Content Placeholder 2">
            <a:extLst>
              <a:ext uri="{FF2B5EF4-FFF2-40B4-BE49-F238E27FC236}">
                <a16:creationId xmlns:a16="http://schemas.microsoft.com/office/drawing/2014/main" id="{948605A0-4BC0-E168-BAA8-A9A80B9C4463}"/>
              </a:ext>
            </a:extLst>
          </p:cNvPr>
          <p:cNvSpPr>
            <a:spLocks noGrp="1"/>
          </p:cNvSpPr>
          <p:nvPr>
            <p:ph idx="1"/>
          </p:nvPr>
        </p:nvSpPr>
        <p:spPr/>
        <p:txBody>
          <a:bodyPr/>
          <a:lstStyle/>
          <a:p>
            <a:pPr>
              <a:buClr>
                <a:schemeClr val="tx1"/>
              </a:buClr>
            </a:pPr>
            <a:r>
              <a:rPr lang="en-US" dirty="0"/>
              <a:t>HiRA works in </a:t>
            </a:r>
            <a:r>
              <a:rPr lang="en-US" b="1" dirty="0">
                <a:solidFill>
                  <a:srgbClr val="C00000"/>
                </a:solidFill>
              </a:rPr>
              <a:t>56 off-the-shelf DRAM chips </a:t>
            </a:r>
            <a:r>
              <a:rPr lang="en-US" dirty="0"/>
              <a:t>from </a:t>
            </a:r>
            <a:r>
              <a:rPr lang="en-US" b="1" dirty="0">
                <a:solidFill>
                  <a:schemeClr val="accent2">
                    <a:lumMod val="75000"/>
                  </a:schemeClr>
                </a:solidFill>
              </a:rPr>
              <a:t>SK Hynix</a:t>
            </a:r>
          </a:p>
          <a:p>
            <a:pPr>
              <a:buClr>
                <a:schemeClr val="tx1"/>
              </a:buClr>
            </a:pPr>
            <a:endParaRPr lang="en-US" dirty="0"/>
          </a:p>
        </p:txBody>
      </p:sp>
      <p:sp>
        <p:nvSpPr>
          <p:cNvPr id="4" name="Content Placeholder 2">
            <a:extLst>
              <a:ext uri="{FF2B5EF4-FFF2-40B4-BE49-F238E27FC236}">
                <a16:creationId xmlns:a16="http://schemas.microsoft.com/office/drawing/2014/main" id="{3D821824-77A2-D28F-03E3-9672460E5CB6}"/>
              </a:ext>
            </a:extLst>
          </p:cNvPr>
          <p:cNvSpPr txBox="1">
            <a:spLocks/>
          </p:cNvSpPr>
          <p:nvPr/>
        </p:nvSpPr>
        <p:spPr>
          <a:xfrm>
            <a:off x="75991" y="1500205"/>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51.4% reduction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time spent for refresh operations</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 name="Content Placeholder 2">
            <a:extLst>
              <a:ext uri="{FF2B5EF4-FFF2-40B4-BE49-F238E27FC236}">
                <a16:creationId xmlns:a16="http://schemas.microsoft.com/office/drawing/2014/main" id="{7A37E016-C002-EC0C-072D-19CF35EB5019}"/>
              </a:ext>
            </a:extLst>
          </p:cNvPr>
          <p:cNvSpPr txBox="1">
            <a:spLocks/>
          </p:cNvSpPr>
          <p:nvPr/>
        </p:nvSpPr>
        <p:spPr>
          <a:xfrm>
            <a:off x="75990" y="2239335"/>
            <a:ext cx="8987622" cy="600346"/>
          </a:xfrm>
          <a:prstGeom prst="rect">
            <a:avLst/>
          </a:prstGeom>
        </p:spPr>
        <p:txBody>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performs a given row’s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1"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concurrently with</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activating</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any of the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 of the rows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same bank</a:t>
            </a: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133350" marR="0" lvl="0" indent="-1333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a:extLst>
              <a:ext uri="{FF2B5EF4-FFF2-40B4-BE49-F238E27FC236}">
                <a16:creationId xmlns:a16="http://schemas.microsoft.com/office/drawing/2014/main" id="{C759A954-E4DA-76B6-AA0C-EE65DFF0DC6C}"/>
              </a:ext>
            </a:extLst>
          </p:cNvPr>
          <p:cNvSpPr/>
          <p:nvPr/>
        </p:nvSpPr>
        <p:spPr>
          <a:xfrm>
            <a:off x="1120466" y="3400631"/>
            <a:ext cx="1616528" cy="334735"/>
          </a:xfrm>
          <a:prstGeom prst="rect">
            <a:avLst/>
          </a:prstGeom>
          <a:solidFill>
            <a:schemeClr val="accent3">
              <a:lumMod val="20000"/>
              <a:lumOff val="80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 RowA</a:t>
            </a:r>
          </a:p>
        </p:txBody>
      </p:sp>
      <p:grpSp>
        <p:nvGrpSpPr>
          <p:cNvPr id="7" name="Group 6">
            <a:extLst>
              <a:ext uri="{FF2B5EF4-FFF2-40B4-BE49-F238E27FC236}">
                <a16:creationId xmlns:a16="http://schemas.microsoft.com/office/drawing/2014/main" id="{5290279B-04B7-A727-1747-7FA7DCB0F8C6}"/>
              </a:ext>
            </a:extLst>
          </p:cNvPr>
          <p:cNvGrpSpPr/>
          <p:nvPr/>
        </p:nvGrpSpPr>
        <p:grpSpPr>
          <a:xfrm>
            <a:off x="3962538" y="3278056"/>
            <a:ext cx="3225901" cy="579887"/>
            <a:chOff x="3962538" y="2529000"/>
            <a:chExt cx="3225901" cy="579887"/>
          </a:xfrm>
        </p:grpSpPr>
        <p:sp>
          <p:nvSpPr>
            <p:cNvPr id="8" name="Rectangle 7">
              <a:extLst>
                <a:ext uri="{FF2B5EF4-FFF2-40B4-BE49-F238E27FC236}">
                  <a16:creationId xmlns:a16="http://schemas.microsoft.com/office/drawing/2014/main" id="{576B4A74-EB5C-6F69-BB9E-1C5BE3756306}"/>
                </a:ext>
              </a:extLst>
            </p:cNvPr>
            <p:cNvSpPr/>
            <p:nvPr/>
          </p:nvSpPr>
          <p:spPr>
            <a:xfrm>
              <a:off x="6108439" y="2532887"/>
              <a:ext cx="1080000" cy="576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32%</a:t>
              </a:r>
            </a:p>
          </p:txBody>
        </p:sp>
        <p:sp>
          <p:nvSpPr>
            <p:cNvPr id="9" name="Left Brace 8">
              <a:extLst>
                <a:ext uri="{FF2B5EF4-FFF2-40B4-BE49-F238E27FC236}">
                  <a16:creationId xmlns:a16="http://schemas.microsoft.com/office/drawing/2014/main" id="{4583066C-34AE-7C1A-3AF3-64B911C4BF06}"/>
                </a:ext>
              </a:extLst>
            </p:cNvPr>
            <p:cNvSpPr/>
            <p:nvPr/>
          </p:nvSpPr>
          <p:spPr>
            <a:xfrm>
              <a:off x="5684549" y="2529000"/>
              <a:ext cx="318407" cy="579887"/>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C8257B-4812-2677-B389-8F6725C05BC2}"/>
                </a:ext>
              </a:extLst>
            </p:cNvPr>
            <p:cNvSpPr/>
            <p:nvPr/>
          </p:nvSpPr>
          <p:spPr>
            <a:xfrm>
              <a:off x="3962538" y="2651575"/>
              <a:ext cx="1616528" cy="334735"/>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ACT RowB</a:t>
              </a:r>
            </a:p>
          </p:txBody>
        </p:sp>
      </p:grpSp>
      <p:grpSp>
        <p:nvGrpSpPr>
          <p:cNvPr id="11" name="Group 10">
            <a:extLst>
              <a:ext uri="{FF2B5EF4-FFF2-40B4-BE49-F238E27FC236}">
                <a16:creationId xmlns:a16="http://schemas.microsoft.com/office/drawing/2014/main" id="{01E2823C-AA94-BE3F-F885-ABBB1930D489}"/>
              </a:ext>
            </a:extLst>
          </p:cNvPr>
          <p:cNvGrpSpPr/>
          <p:nvPr/>
        </p:nvGrpSpPr>
        <p:grpSpPr>
          <a:xfrm>
            <a:off x="5949578" y="3278056"/>
            <a:ext cx="1366080" cy="1847592"/>
            <a:chOff x="5949578" y="2529000"/>
            <a:chExt cx="1366080" cy="1847592"/>
          </a:xfrm>
        </p:grpSpPr>
        <p:sp>
          <p:nvSpPr>
            <p:cNvPr id="13" name="Rectangle 12">
              <a:extLst>
                <a:ext uri="{FF2B5EF4-FFF2-40B4-BE49-F238E27FC236}">
                  <a16:creationId xmlns:a16="http://schemas.microsoft.com/office/drawing/2014/main" id="{CABEE1A1-A749-C9C9-1D90-7E0071DA2D7A}"/>
                </a:ext>
              </a:extLst>
            </p:cNvPr>
            <p:cNvSpPr/>
            <p:nvPr/>
          </p:nvSpPr>
          <p:spPr>
            <a:xfrm>
              <a:off x="6108439" y="2529000"/>
              <a:ext cx="1080000" cy="14782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2E1803F-2881-71BA-73E9-2B99D8822405}"/>
                </a:ext>
              </a:extLst>
            </p:cNvPr>
            <p:cNvSpPr txBox="1"/>
            <p:nvPr/>
          </p:nvSpPr>
          <p:spPr>
            <a:xfrm>
              <a:off x="5949578" y="4007260"/>
              <a:ext cx="1366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Bank</a:t>
              </a:r>
            </a:p>
          </p:txBody>
        </p:sp>
      </p:grpSp>
      <p:sp>
        <p:nvSpPr>
          <p:cNvPr id="15" name="Rectangle 14">
            <a:extLst>
              <a:ext uri="{FF2B5EF4-FFF2-40B4-BE49-F238E27FC236}">
                <a16:creationId xmlns:a16="http://schemas.microsoft.com/office/drawing/2014/main" id="{25CD91FD-E8E8-3DB5-D93E-C7BBBD1DEB9B}"/>
              </a:ext>
            </a:extLst>
          </p:cNvPr>
          <p:cNvSpPr/>
          <p:nvPr/>
        </p:nvSpPr>
        <p:spPr>
          <a:xfrm>
            <a:off x="2190235" y="4421581"/>
            <a:ext cx="2253997" cy="334735"/>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HiRA(</a:t>
            </a:r>
            <a:r>
              <a:rPr kumimoji="0" lang="en-US" sz="1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RowA</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 </a:t>
            </a:r>
            <a:r>
              <a:rPr kumimoji="0" lang="en-US" sz="18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RowB</a:t>
            </a:r>
            <a:r>
              <a:rPr kumimoji="0" lang="en-US" sz="1800" b="1" i="0" u="none" strike="noStrike" kern="1200" cap="none" spc="0" normalizeH="0" baseline="0" noProof="0" dirty="0">
                <a:ln>
                  <a:noFill/>
                </a:ln>
                <a:solidFill>
                  <a:srgbClr val="44546A"/>
                </a:solidFill>
                <a:effectLst/>
                <a:uLnTx/>
                <a:uFillTx/>
                <a:latin typeface="Cambria" panose="02040503050406030204" pitchFamily="18" charset="0"/>
                <a:ea typeface="+mn-ea"/>
                <a:cs typeface="+mn-cs"/>
              </a:rPr>
              <a:t>)</a:t>
            </a:r>
          </a:p>
        </p:txBody>
      </p:sp>
      <p:cxnSp>
        <p:nvCxnSpPr>
          <p:cNvPr id="16" name="Elbow Connector 15">
            <a:extLst>
              <a:ext uri="{FF2B5EF4-FFF2-40B4-BE49-F238E27FC236}">
                <a16:creationId xmlns:a16="http://schemas.microsoft.com/office/drawing/2014/main" id="{B640DD90-BDD9-1AC2-D653-AFA2488B981B}"/>
              </a:ext>
            </a:extLst>
          </p:cNvPr>
          <p:cNvCxnSpPr>
            <a:cxnSpLocks/>
            <a:stCxn id="6" idx="2"/>
            <a:endCxn id="15" idx="1"/>
          </p:cNvCxnSpPr>
          <p:nvPr/>
        </p:nvCxnSpPr>
        <p:spPr>
          <a:xfrm rot="16200000" flipH="1">
            <a:off x="1632691" y="4031404"/>
            <a:ext cx="853583" cy="261505"/>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96F36C8-CDAB-D233-B2F7-2AD4BEACA976}"/>
              </a:ext>
            </a:extLst>
          </p:cNvPr>
          <p:cNvCxnSpPr>
            <a:cxnSpLocks/>
            <a:stCxn id="10" idx="2"/>
            <a:endCxn id="15" idx="3"/>
          </p:cNvCxnSpPr>
          <p:nvPr/>
        </p:nvCxnSpPr>
        <p:spPr>
          <a:xfrm rot="5400000">
            <a:off x="4180726" y="3998872"/>
            <a:ext cx="853583" cy="32657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B201EEA-AAC4-E254-B623-1476C507B71B}"/>
              </a:ext>
            </a:extLst>
          </p:cNvPr>
          <p:cNvGrpSpPr/>
          <p:nvPr/>
        </p:nvGrpSpPr>
        <p:grpSpPr>
          <a:xfrm>
            <a:off x="-1" y="5309113"/>
            <a:ext cx="9144001" cy="913989"/>
            <a:chOff x="-1" y="5309113"/>
            <a:chExt cx="9144001" cy="913989"/>
          </a:xfrm>
        </p:grpSpPr>
        <p:sp>
          <p:nvSpPr>
            <p:cNvPr id="19" name="Content Placeholder 2">
              <a:extLst>
                <a:ext uri="{FF2B5EF4-FFF2-40B4-BE49-F238E27FC236}">
                  <a16:creationId xmlns:a16="http://schemas.microsoft.com/office/drawing/2014/main" id="{93264DC9-E614-C209-AEDB-28BAF857D202}"/>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HiRA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effectively reduces the time spent </a:t>
              </a:r>
              <a:b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for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refresh</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 operations in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off-the-shelf </a:t>
              </a:r>
              <a:r>
                <a:rPr kumimoji="0" lang="en-US" sz="2400" b="0"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DRAM chips </a:t>
              </a:r>
              <a:endParaRPr kumimoji="0" lang="en-US" sz="2400" b="0" i="0" u="none" strike="noStrike" kern="1200" cap="none" spc="0" normalizeH="0" baseline="0" noProof="0" dirty="0">
                <a:ln>
                  <a:noFill/>
                </a:ln>
                <a:solidFill>
                  <a:srgbClr val="C03A83"/>
                </a:solidFill>
                <a:effectLst/>
                <a:uLnTx/>
                <a:uFillTx/>
                <a:latin typeface="Cambria" panose="02040503050406030204" pitchFamily="18" charset="0"/>
                <a:ea typeface="+mn-ea"/>
                <a:cs typeface="+mn-cs"/>
              </a:endParaRPr>
            </a:p>
          </p:txBody>
        </p:sp>
        <p:cxnSp>
          <p:nvCxnSpPr>
            <p:cNvPr id="20" name="Straight Connector 19">
              <a:extLst>
                <a:ext uri="{FF2B5EF4-FFF2-40B4-BE49-F238E27FC236}">
                  <a16:creationId xmlns:a16="http://schemas.microsoft.com/office/drawing/2014/main" id="{F3876670-4644-1BA5-3F7D-F06A7B228359}"/>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1EA1C0-33E2-BF99-9613-4DDF5456C6AF}"/>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9996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5"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E3EC-E324-9448-D4A3-DE7CE40794DB}"/>
              </a:ext>
            </a:extLst>
          </p:cNvPr>
          <p:cNvSpPr>
            <a:spLocks noGrp="1"/>
          </p:cNvSpPr>
          <p:nvPr>
            <p:ph type="title"/>
          </p:nvPr>
        </p:nvSpPr>
        <p:spPr/>
        <p:txBody>
          <a:bodyPr/>
          <a:lstStyle/>
          <a:p>
            <a:r>
              <a:rPr lang="en-US" dirty="0"/>
              <a:t>HiRA Support in Off-the-Shelf DRAM Chips</a:t>
            </a:r>
          </a:p>
        </p:txBody>
      </p:sp>
      <p:sp>
        <p:nvSpPr>
          <p:cNvPr id="5" name="Content Placeholder 4">
            <a:extLst>
              <a:ext uri="{FF2B5EF4-FFF2-40B4-BE49-F238E27FC236}">
                <a16:creationId xmlns:a16="http://schemas.microsoft.com/office/drawing/2014/main" id="{1397BD6D-B4B9-0FEC-C94D-9AEC253D4129}"/>
              </a:ext>
            </a:extLst>
          </p:cNvPr>
          <p:cNvSpPr>
            <a:spLocks noGrp="1"/>
          </p:cNvSpPr>
          <p:nvPr>
            <p:ph idx="1"/>
          </p:nvPr>
        </p:nvSpPr>
        <p:spPr>
          <a:prstGeom prst="rect">
            <a:avLst/>
          </a:prstGeom>
        </p:spPr>
        <p:txBody>
          <a:bodyPr/>
          <a:lstStyle/>
          <a:p>
            <a:r>
              <a:rPr lang="en-US" dirty="0"/>
              <a:t>56 off-the-shelf DDR4 DRAM chips support HiRA (from SK Hynix)</a:t>
            </a:r>
          </a:p>
          <a:p>
            <a:r>
              <a:rPr lang="en-US" dirty="0"/>
              <a:t>HiRA Coverage of a given DRAM row:</a:t>
            </a:r>
          </a:p>
          <a:p>
            <a:pPr lvl="1"/>
            <a:r>
              <a:rPr lang="en-US" dirty="0"/>
              <a:t>Refresh a given DRAM row while activating other rows in the same bank</a:t>
            </a:r>
          </a:p>
          <a:p>
            <a:pPr lvl="1"/>
            <a:r>
              <a:rPr lang="en-US" dirty="0"/>
              <a:t>We sweep two timing parameters: </a:t>
            </a:r>
            <a:r>
              <a:rPr lang="en-US" i="1" dirty="0"/>
              <a:t>t</a:t>
            </a:r>
            <a:r>
              <a:rPr lang="en-US" i="1" baseline="-25000" dirty="0"/>
              <a:t>1</a:t>
            </a:r>
            <a:r>
              <a:rPr lang="en-US" dirty="0"/>
              <a:t> and </a:t>
            </a:r>
            <a:r>
              <a:rPr lang="en-US" i="1" dirty="0"/>
              <a:t>t</a:t>
            </a:r>
            <a:r>
              <a:rPr lang="en-US" i="1" baseline="-25000" dirty="0"/>
              <a:t>2</a:t>
            </a:r>
          </a:p>
        </p:txBody>
      </p:sp>
      <p:pic>
        <p:nvPicPr>
          <p:cNvPr id="9" name="Picture 8">
            <a:extLst>
              <a:ext uri="{FF2B5EF4-FFF2-40B4-BE49-F238E27FC236}">
                <a16:creationId xmlns:a16="http://schemas.microsoft.com/office/drawing/2014/main" id="{962FF62A-49CA-EA0C-BC71-C28F3AF973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2858" y="2377839"/>
            <a:ext cx="5700327" cy="2184074"/>
          </a:xfrm>
          <a:prstGeom prst="rect">
            <a:avLst/>
          </a:prstGeom>
        </p:spPr>
      </p:pic>
      <p:grpSp>
        <p:nvGrpSpPr>
          <p:cNvPr id="51" name="Group 50">
            <a:extLst>
              <a:ext uri="{FF2B5EF4-FFF2-40B4-BE49-F238E27FC236}">
                <a16:creationId xmlns:a16="http://schemas.microsoft.com/office/drawing/2014/main" id="{7640D8AD-666C-5787-2103-4DF7B37D641E}"/>
              </a:ext>
            </a:extLst>
          </p:cNvPr>
          <p:cNvGrpSpPr/>
          <p:nvPr/>
        </p:nvGrpSpPr>
        <p:grpSpPr>
          <a:xfrm>
            <a:off x="5638437" y="1986230"/>
            <a:ext cx="3395608" cy="598051"/>
            <a:chOff x="2828679" y="2383767"/>
            <a:chExt cx="3395608" cy="598051"/>
          </a:xfrm>
        </p:grpSpPr>
        <p:sp>
          <p:nvSpPr>
            <p:cNvPr id="31" name="Rectangle 30">
              <a:extLst>
                <a:ext uri="{FF2B5EF4-FFF2-40B4-BE49-F238E27FC236}">
                  <a16:creationId xmlns:a16="http://schemas.microsoft.com/office/drawing/2014/main" id="{28BB2342-06E7-1920-E875-8130BF93E5AC}"/>
                </a:ext>
              </a:extLst>
            </p:cNvPr>
            <p:cNvSpPr/>
            <p:nvPr/>
          </p:nvSpPr>
          <p:spPr>
            <a:xfrm>
              <a:off x="3504798" y="2414545"/>
              <a:ext cx="2719489" cy="307777"/>
            </a:xfrm>
            <a:prstGeom prst="rect">
              <a:avLst/>
            </a:prstGeom>
            <a:solidFill>
              <a:srgbClr val="ADD0E9"/>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ACTRowB">
              <a:extLst>
                <a:ext uri="{FF2B5EF4-FFF2-40B4-BE49-F238E27FC236}">
                  <a16:creationId xmlns:a16="http://schemas.microsoft.com/office/drawing/2014/main" id="{06EEF65E-BC30-6F0E-A525-3CC6B85A6A46}"/>
                </a:ext>
              </a:extLst>
            </p:cNvPr>
            <p:cNvGrpSpPr/>
            <p:nvPr/>
          </p:nvGrpSpPr>
          <p:grpSpPr>
            <a:xfrm>
              <a:off x="5154763" y="2417787"/>
              <a:ext cx="1069524" cy="307777"/>
              <a:chOff x="6584170" y="4124067"/>
              <a:chExt cx="1069524" cy="307777"/>
            </a:xfrm>
          </p:grpSpPr>
          <p:sp>
            <p:nvSpPr>
              <p:cNvPr id="33" name="Rectangle 32">
                <a:extLst>
                  <a:ext uri="{FF2B5EF4-FFF2-40B4-BE49-F238E27FC236}">
                    <a16:creationId xmlns:a16="http://schemas.microsoft.com/office/drawing/2014/main" id="{6F3340C0-B9F3-889E-01AC-C2C3E3132D49}"/>
                  </a:ext>
                </a:extLst>
              </p:cNvPr>
              <p:cNvSpPr/>
              <p:nvPr/>
            </p:nvSpPr>
            <p:spPr>
              <a:xfrm>
                <a:off x="6653060" y="4168382"/>
                <a:ext cx="930461" cy="219149"/>
              </a:xfrm>
              <a:prstGeom prst="rect">
                <a:avLst/>
              </a:prstGeom>
              <a:solidFill>
                <a:srgbClr val="FE61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TextBox 33">
                <a:extLst>
                  <a:ext uri="{FF2B5EF4-FFF2-40B4-BE49-F238E27FC236}">
                    <a16:creationId xmlns:a16="http://schemas.microsoft.com/office/drawing/2014/main" id="{74964434-40A0-D6CE-7419-3A0E0FD5AF89}"/>
                  </a:ext>
                </a:extLst>
              </p:cNvPr>
              <p:cNvSpPr txBox="1"/>
              <p:nvPr/>
            </p:nvSpPr>
            <p:spPr>
              <a:xfrm>
                <a:off x="6584170" y="4124067"/>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 RowB</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35" name="PRE">
              <a:extLst>
                <a:ext uri="{FF2B5EF4-FFF2-40B4-BE49-F238E27FC236}">
                  <a16:creationId xmlns:a16="http://schemas.microsoft.com/office/drawing/2014/main" id="{B499AE20-970C-BCBE-3985-DD9906A927B7}"/>
                </a:ext>
              </a:extLst>
            </p:cNvPr>
            <p:cNvGrpSpPr/>
            <p:nvPr/>
          </p:nvGrpSpPr>
          <p:grpSpPr>
            <a:xfrm>
              <a:off x="4635558" y="2414545"/>
              <a:ext cx="534121" cy="307777"/>
              <a:chOff x="7125569" y="4124067"/>
              <a:chExt cx="534121" cy="307777"/>
            </a:xfrm>
          </p:grpSpPr>
          <p:sp>
            <p:nvSpPr>
              <p:cNvPr id="36" name="Rectangle 35">
                <a:extLst>
                  <a:ext uri="{FF2B5EF4-FFF2-40B4-BE49-F238E27FC236}">
                    <a16:creationId xmlns:a16="http://schemas.microsoft.com/office/drawing/2014/main" id="{AF67369E-D76A-985E-8FAB-477C8693E590}"/>
                  </a:ext>
                </a:extLst>
              </p:cNvPr>
              <p:cNvSpPr/>
              <p:nvPr/>
            </p:nvSpPr>
            <p:spPr>
              <a:xfrm>
                <a:off x="7171941" y="4168382"/>
                <a:ext cx="426461" cy="219149"/>
              </a:xfrm>
              <a:prstGeom prst="rect">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TextBox 36">
                <a:extLst>
                  <a:ext uri="{FF2B5EF4-FFF2-40B4-BE49-F238E27FC236}">
                    <a16:creationId xmlns:a16="http://schemas.microsoft.com/office/drawing/2014/main" id="{275E03CD-60AD-DD5E-1EAB-2BF5EB23595F}"/>
                  </a:ext>
                </a:extLst>
              </p:cNvPr>
              <p:cNvSpPr txBox="1"/>
              <p:nvPr/>
            </p:nvSpPr>
            <p:spPr>
              <a:xfrm>
                <a:off x="7125569" y="4124067"/>
                <a:ext cx="5341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PRE</a:t>
                </a: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38" name="ACTRowA">
              <a:extLst>
                <a:ext uri="{FF2B5EF4-FFF2-40B4-BE49-F238E27FC236}">
                  <a16:creationId xmlns:a16="http://schemas.microsoft.com/office/drawing/2014/main" id="{5C96D6A4-FEE1-CD6D-7E5A-215B761347AB}"/>
                </a:ext>
              </a:extLst>
            </p:cNvPr>
            <p:cNvGrpSpPr/>
            <p:nvPr/>
          </p:nvGrpSpPr>
          <p:grpSpPr>
            <a:xfrm>
              <a:off x="3522638" y="2414545"/>
              <a:ext cx="1063112" cy="307777"/>
              <a:chOff x="7531542" y="4124067"/>
              <a:chExt cx="1063112" cy="307777"/>
            </a:xfrm>
          </p:grpSpPr>
          <p:sp>
            <p:nvSpPr>
              <p:cNvPr id="39" name="Rectangle 38">
                <a:extLst>
                  <a:ext uri="{FF2B5EF4-FFF2-40B4-BE49-F238E27FC236}">
                    <a16:creationId xmlns:a16="http://schemas.microsoft.com/office/drawing/2014/main" id="{F699D5CA-A0C5-A17E-EFA1-9804392A0E24}"/>
                  </a:ext>
                </a:extLst>
              </p:cNvPr>
              <p:cNvSpPr/>
              <p:nvPr/>
            </p:nvSpPr>
            <p:spPr>
              <a:xfrm>
                <a:off x="7600032" y="4168382"/>
                <a:ext cx="930461" cy="219149"/>
              </a:xfrm>
              <a:prstGeom prst="rect">
                <a:avLst/>
              </a:prstGeom>
              <a:solidFill>
                <a:srgbClr val="785E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TextBox 39">
                <a:extLst>
                  <a:ext uri="{FF2B5EF4-FFF2-40B4-BE49-F238E27FC236}">
                    <a16:creationId xmlns:a16="http://schemas.microsoft.com/office/drawing/2014/main" id="{F02953E6-0409-16CE-81E4-2FB7EFE13F6A}"/>
                  </a:ext>
                </a:extLst>
              </p:cNvPr>
              <p:cNvSpPr txBox="1"/>
              <p:nvPr/>
            </p:nvSpPr>
            <p:spPr>
              <a:xfrm>
                <a:off x="7531542" y="4124067"/>
                <a:ext cx="106311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 RowA</a:t>
                </a:r>
                <a:endParaRPr kumimoji="0" lang="en-US" sz="20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41" name="TextBox 40">
              <a:extLst>
                <a:ext uri="{FF2B5EF4-FFF2-40B4-BE49-F238E27FC236}">
                  <a16:creationId xmlns:a16="http://schemas.microsoft.com/office/drawing/2014/main" id="{40422B2D-FAAA-C534-8019-FE89E6EB8E2B}"/>
                </a:ext>
              </a:extLst>
            </p:cNvPr>
            <p:cNvSpPr txBox="1"/>
            <p:nvPr/>
          </p:nvSpPr>
          <p:spPr>
            <a:xfrm>
              <a:off x="2828679" y="2383767"/>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HiRA</a:t>
              </a:r>
            </a:p>
          </p:txBody>
        </p:sp>
        <p:grpSp>
          <p:nvGrpSpPr>
            <p:cNvPr id="42" name="Group 41">
              <a:extLst>
                <a:ext uri="{FF2B5EF4-FFF2-40B4-BE49-F238E27FC236}">
                  <a16:creationId xmlns:a16="http://schemas.microsoft.com/office/drawing/2014/main" id="{9B6A101E-D2F6-E860-916C-FD91841DC37F}"/>
                </a:ext>
              </a:extLst>
            </p:cNvPr>
            <p:cNvGrpSpPr/>
            <p:nvPr/>
          </p:nvGrpSpPr>
          <p:grpSpPr>
            <a:xfrm>
              <a:off x="3988817" y="2669241"/>
              <a:ext cx="906343" cy="307777"/>
              <a:chOff x="2022452" y="3735268"/>
              <a:chExt cx="906343" cy="307777"/>
            </a:xfrm>
          </p:grpSpPr>
          <p:cxnSp>
            <p:nvCxnSpPr>
              <p:cNvPr id="43" name="Straight Arrow Connector 42">
                <a:extLst>
                  <a:ext uri="{FF2B5EF4-FFF2-40B4-BE49-F238E27FC236}">
                    <a16:creationId xmlns:a16="http://schemas.microsoft.com/office/drawing/2014/main" id="{162B8977-2463-7630-5DDC-4BC4A085E84C}"/>
                  </a:ext>
                </a:extLst>
              </p:cNvPr>
              <p:cNvCxnSpPr>
                <a:cxnSpLocks/>
              </p:cNvCxnSpPr>
              <p:nvPr/>
            </p:nvCxnSpPr>
            <p:spPr>
              <a:xfrm>
                <a:off x="2022452" y="3897042"/>
                <a:ext cx="906343" cy="0"/>
              </a:xfrm>
              <a:prstGeom prst="straightConnector1">
                <a:avLst/>
              </a:prstGeom>
              <a:ln w="19050">
                <a:solidFill>
                  <a:srgbClr val="785E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FA90381-7047-CD9B-16CB-17B6A19E4ADD}"/>
                  </a:ext>
                </a:extLst>
              </p:cNvPr>
              <p:cNvSpPr/>
              <p:nvPr/>
            </p:nvSpPr>
            <p:spPr>
              <a:xfrm>
                <a:off x="2406528" y="3861746"/>
                <a:ext cx="171440"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EA2556A1-8879-7135-B37D-705477B00A28}"/>
                  </a:ext>
                </a:extLst>
              </p:cNvPr>
              <p:cNvSpPr txBox="1"/>
              <p:nvPr/>
            </p:nvSpPr>
            <p:spPr>
              <a:xfrm>
                <a:off x="2337858" y="3735268"/>
                <a:ext cx="3080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785EF0"/>
                    </a:solidFill>
                    <a:effectLst/>
                    <a:uLnTx/>
                    <a:uFillTx/>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46" name="Group 45">
              <a:extLst>
                <a:ext uri="{FF2B5EF4-FFF2-40B4-BE49-F238E27FC236}">
                  <a16:creationId xmlns:a16="http://schemas.microsoft.com/office/drawing/2014/main" id="{1551F38B-31D9-E45A-4FE7-7EFDA5195F6D}"/>
                </a:ext>
              </a:extLst>
            </p:cNvPr>
            <p:cNvGrpSpPr/>
            <p:nvPr/>
          </p:nvGrpSpPr>
          <p:grpSpPr>
            <a:xfrm>
              <a:off x="4895160" y="2674041"/>
              <a:ext cx="793723" cy="307777"/>
              <a:chOff x="2928795" y="4357689"/>
              <a:chExt cx="793723" cy="307777"/>
            </a:xfrm>
          </p:grpSpPr>
          <p:grpSp>
            <p:nvGrpSpPr>
              <p:cNvPr id="47" name="Group 46">
                <a:extLst>
                  <a:ext uri="{FF2B5EF4-FFF2-40B4-BE49-F238E27FC236}">
                    <a16:creationId xmlns:a16="http://schemas.microsoft.com/office/drawing/2014/main" id="{2F3DBDE1-E833-8D42-FD2B-9E03D09733CD}"/>
                  </a:ext>
                </a:extLst>
              </p:cNvPr>
              <p:cNvGrpSpPr/>
              <p:nvPr/>
            </p:nvGrpSpPr>
            <p:grpSpPr>
              <a:xfrm>
                <a:off x="2928795" y="4456925"/>
                <a:ext cx="793723" cy="181299"/>
                <a:chOff x="1622207" y="4456925"/>
                <a:chExt cx="793723" cy="181299"/>
              </a:xfrm>
            </p:grpSpPr>
            <p:cxnSp>
              <p:nvCxnSpPr>
                <p:cNvPr id="49" name="Straight Arrow Connector 48">
                  <a:extLst>
                    <a:ext uri="{FF2B5EF4-FFF2-40B4-BE49-F238E27FC236}">
                      <a16:creationId xmlns:a16="http://schemas.microsoft.com/office/drawing/2014/main" id="{9A39644D-178F-5AC5-0282-7C5F1D4583BD}"/>
                    </a:ext>
                  </a:extLst>
                </p:cNvPr>
                <p:cNvCxnSpPr>
                  <a:cxnSpLocks/>
                </p:cNvCxnSpPr>
                <p:nvPr/>
              </p:nvCxnSpPr>
              <p:spPr>
                <a:xfrm>
                  <a:off x="1622207" y="4514663"/>
                  <a:ext cx="793723" cy="0"/>
                </a:xfrm>
                <a:prstGeom prst="straightConnector1">
                  <a:avLst/>
                </a:prstGeom>
                <a:ln w="19050">
                  <a:solidFill>
                    <a:srgbClr val="FE6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DA1A232-F654-5403-E750-FE5CF2C10B31}"/>
                    </a:ext>
                  </a:extLst>
                </p:cNvPr>
                <p:cNvSpPr/>
                <p:nvPr/>
              </p:nvSpPr>
              <p:spPr>
                <a:xfrm>
                  <a:off x="1912108" y="4456925"/>
                  <a:ext cx="171440" cy="181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TextBox 47">
                <a:extLst>
                  <a:ext uri="{FF2B5EF4-FFF2-40B4-BE49-F238E27FC236}">
                    <a16:creationId xmlns:a16="http://schemas.microsoft.com/office/drawing/2014/main" id="{1EE0D198-5579-D958-695D-900C16908D27}"/>
                  </a:ext>
                </a:extLst>
              </p:cNvPr>
              <p:cNvSpPr txBox="1"/>
              <p:nvPr/>
            </p:nvSpPr>
            <p:spPr>
              <a:xfrm>
                <a:off x="3148001" y="4357689"/>
                <a:ext cx="3080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E6100"/>
                    </a:solidFill>
                    <a:effectLst/>
                    <a:uLnTx/>
                    <a:uFillTx/>
                    <a:latin typeface="Helvetica Neue" panose="02000503000000020004" pitchFamily="2" charset="0"/>
                    <a:ea typeface="Helvetica Neue" panose="02000503000000020004" pitchFamily="2" charset="0"/>
                    <a:cs typeface="Helvetica Neue" panose="02000503000000020004" pitchFamily="2" charset="0"/>
                  </a:rPr>
                  <a:t>t</a:t>
                </a:r>
                <a:r>
                  <a:rPr kumimoji="0" lang="en-US" sz="1400" b="0" i="1" u="none" strike="noStrike" kern="1200" cap="none" spc="0" normalizeH="0" baseline="-25000" noProof="0" dirty="0">
                    <a:ln>
                      <a:noFill/>
                    </a:ln>
                    <a:solidFill>
                      <a:srgbClr val="FE6100"/>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p>
            </p:txBody>
          </p:sp>
        </p:grpSp>
      </p:grpSp>
      <p:sp>
        <p:nvSpPr>
          <p:cNvPr id="3" name="Content Placeholder 2">
            <a:extLst>
              <a:ext uri="{FF2B5EF4-FFF2-40B4-BE49-F238E27FC236}">
                <a16:creationId xmlns:a16="http://schemas.microsoft.com/office/drawing/2014/main" id="{30D92AF6-30F1-9DBF-3492-6F4E344B258B}"/>
              </a:ext>
            </a:extLst>
          </p:cNvPr>
          <p:cNvSpPr txBox="1">
            <a:spLocks/>
          </p:cNvSpPr>
          <p:nvPr/>
        </p:nvSpPr>
        <p:spPr>
          <a:xfrm>
            <a:off x="0" y="4961443"/>
            <a:ext cx="9144000" cy="913989"/>
          </a:xfrm>
          <a:prstGeom prst="rect">
            <a:avLst/>
          </a:prstGeom>
          <a:solidFill>
            <a:schemeClr val="accent2">
              <a:lumMod val="20000"/>
              <a:lumOff val="80000"/>
            </a:schemeClr>
          </a:solidFill>
          <a:ln w="38100">
            <a:solidFill>
              <a:schemeClr val="accent2">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 can </a:t>
            </a:r>
            <a:r>
              <a:rPr kumimoji="0" lang="en-US" sz="2800" b="1" i="0" u="none" strike="noStrike" kern="1200" cap="none" spc="0" normalizeH="0" baseline="0" noProof="0" dirty="0">
                <a:ln>
                  <a:noFill/>
                </a:ln>
                <a:solidFill>
                  <a:srgbClr val="2F5597"/>
                </a:solidFill>
                <a:effectLst/>
                <a:uLnTx/>
                <a:uFillTx/>
                <a:latin typeface="Cambria" panose="02040503050406030204" pitchFamily="18" charset="0"/>
                <a:ea typeface="+mn-ea"/>
                <a:cs typeface="+mn-cs"/>
              </a:rPr>
              <a:t>refresh a DRAM row </a:t>
            </a:r>
            <a:r>
              <a:rPr kumimoji="0" lang="en-US" sz="2800" b="1" i="0" u="none" strike="noStrike" kern="1200" cap="none" spc="0" normalizeH="0" baseline="0" noProof="0" dirty="0">
                <a:ln>
                  <a:noFill/>
                </a:ln>
                <a:solidFill>
                  <a:srgbClr val="FE6100"/>
                </a:solidFill>
                <a:effectLst/>
                <a:uLnTx/>
                <a:uFillTx/>
                <a:latin typeface="Cambria" panose="02040503050406030204" pitchFamily="18" charset="0"/>
                <a:ea typeface="+mn-ea"/>
                <a:cs typeface="+mn-cs"/>
              </a:rPr>
              <a:t>concurrently with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32%</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of any of the other DRAM rows </a:t>
            </a:r>
            <a:r>
              <a:rPr kumimoji="0" lang="en-US" sz="28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in the same bank</a:t>
            </a:r>
          </a:p>
        </p:txBody>
      </p:sp>
      <p:grpSp>
        <p:nvGrpSpPr>
          <p:cNvPr id="10" name="Group 9">
            <a:extLst>
              <a:ext uri="{FF2B5EF4-FFF2-40B4-BE49-F238E27FC236}">
                <a16:creationId xmlns:a16="http://schemas.microsoft.com/office/drawing/2014/main" id="{92059C2E-8371-7EB8-A0F9-92CCD6FA0F9C}"/>
              </a:ext>
            </a:extLst>
          </p:cNvPr>
          <p:cNvGrpSpPr/>
          <p:nvPr/>
        </p:nvGrpSpPr>
        <p:grpSpPr>
          <a:xfrm>
            <a:off x="4873344" y="1966052"/>
            <a:ext cx="468677" cy="522779"/>
            <a:chOff x="4873344" y="1966052"/>
            <a:chExt cx="468677" cy="522779"/>
          </a:xfrm>
        </p:grpSpPr>
        <p:sp>
          <p:nvSpPr>
            <p:cNvPr id="7" name="Oval 6">
              <a:extLst>
                <a:ext uri="{FF2B5EF4-FFF2-40B4-BE49-F238E27FC236}">
                  <a16:creationId xmlns:a16="http://schemas.microsoft.com/office/drawing/2014/main" id="{B336F652-6D57-BE2C-BDFF-BE621BF6AE1B}"/>
                </a:ext>
              </a:extLst>
            </p:cNvPr>
            <p:cNvSpPr/>
            <p:nvPr/>
          </p:nvSpPr>
          <p:spPr>
            <a:xfrm>
              <a:off x="4873344" y="1966052"/>
              <a:ext cx="263048" cy="389510"/>
            </a:xfrm>
            <a:prstGeom prst="ellipse">
              <a:avLst/>
            </a:prstGeom>
            <a:noFill/>
            <a:ln w="28575">
              <a:solidFill>
                <a:srgbClr val="FE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Curved Connector 11">
              <a:extLst>
                <a:ext uri="{FF2B5EF4-FFF2-40B4-BE49-F238E27FC236}">
                  <a16:creationId xmlns:a16="http://schemas.microsoft.com/office/drawing/2014/main" id="{508889C9-E93C-E654-29B6-4E910768963C}"/>
                </a:ext>
              </a:extLst>
            </p:cNvPr>
            <p:cNvCxnSpPr>
              <a:stCxn id="7" idx="6"/>
            </p:cNvCxnSpPr>
            <p:nvPr/>
          </p:nvCxnSpPr>
          <p:spPr>
            <a:xfrm>
              <a:off x="5136392" y="2160807"/>
              <a:ext cx="205629" cy="328024"/>
            </a:xfrm>
            <a:prstGeom prst="curvedConnector2">
              <a:avLst/>
            </a:prstGeom>
            <a:ln w="28575">
              <a:solidFill>
                <a:srgbClr val="FE61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92E34D6-0086-1019-665E-AC0B2FF90FAD}"/>
              </a:ext>
            </a:extLst>
          </p:cNvPr>
          <p:cNvGrpSpPr/>
          <p:nvPr/>
        </p:nvGrpSpPr>
        <p:grpSpPr>
          <a:xfrm>
            <a:off x="1867354" y="1966052"/>
            <a:ext cx="2553140" cy="2444493"/>
            <a:chOff x="1867354" y="1966052"/>
            <a:chExt cx="2553140" cy="2444493"/>
          </a:xfrm>
        </p:grpSpPr>
        <p:sp>
          <p:nvSpPr>
            <p:cNvPr id="8" name="Oval 7">
              <a:extLst>
                <a:ext uri="{FF2B5EF4-FFF2-40B4-BE49-F238E27FC236}">
                  <a16:creationId xmlns:a16="http://schemas.microsoft.com/office/drawing/2014/main" id="{712513D1-EB14-F303-CF95-8D64F71A9976}"/>
                </a:ext>
              </a:extLst>
            </p:cNvPr>
            <p:cNvSpPr/>
            <p:nvPr/>
          </p:nvSpPr>
          <p:spPr>
            <a:xfrm>
              <a:off x="4157446" y="1966052"/>
              <a:ext cx="263048" cy="389510"/>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Curved Connector 13">
              <a:extLst>
                <a:ext uri="{FF2B5EF4-FFF2-40B4-BE49-F238E27FC236}">
                  <a16:creationId xmlns:a16="http://schemas.microsoft.com/office/drawing/2014/main" id="{2A40CDC7-ABEC-3392-E0CB-46EA6A5FEFBB}"/>
                </a:ext>
              </a:extLst>
            </p:cNvPr>
            <p:cNvCxnSpPr>
              <a:cxnSpLocks/>
              <a:stCxn id="8" idx="2"/>
              <a:endCxn id="15" idx="0"/>
            </p:cNvCxnSpPr>
            <p:nvPr/>
          </p:nvCxnSpPr>
          <p:spPr>
            <a:xfrm rot="10800000" flipV="1">
              <a:off x="1867354" y="2160807"/>
              <a:ext cx="2290092" cy="2249738"/>
            </a:xfrm>
            <a:prstGeom prst="curved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991747B-12FA-2BF9-349A-D78510130B3D}"/>
              </a:ext>
            </a:extLst>
          </p:cNvPr>
          <p:cNvSpPr/>
          <p:nvPr/>
        </p:nvSpPr>
        <p:spPr>
          <a:xfrm>
            <a:off x="1525709" y="4410545"/>
            <a:ext cx="683289" cy="159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2">
            <a:extLst>
              <a:ext uri="{FF2B5EF4-FFF2-40B4-BE49-F238E27FC236}">
                <a16:creationId xmlns:a16="http://schemas.microsoft.com/office/drawing/2014/main" id="{524BA4E7-0EBB-EBB7-376D-C5EC1B28C9AA}"/>
              </a:ext>
            </a:extLst>
          </p:cNvPr>
          <p:cNvSpPr txBox="1">
            <a:spLocks/>
          </p:cNvSpPr>
          <p:nvPr/>
        </p:nvSpPr>
        <p:spPr>
          <a:xfrm>
            <a:off x="6181344" y="3285676"/>
            <a:ext cx="2958260" cy="852082"/>
          </a:xfrm>
          <a:prstGeom prst="rect">
            <a:avLst/>
          </a:prstGeom>
          <a:solidFill>
            <a:schemeClr val="accent1">
              <a:lumMod val="20000"/>
              <a:lumOff val="80000"/>
            </a:schemeClr>
          </a:solidFill>
          <a:ln w="38100">
            <a:solidFill>
              <a:schemeClr val="accent1">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1"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t</a:t>
            </a:r>
            <a:r>
              <a:rPr kumimoji="0" lang="en-US" sz="2800" b="1" i="1" u="none" strike="noStrike" kern="1200" cap="none" spc="0" normalizeH="0" baseline="-25000" noProof="0" dirty="0">
                <a:ln>
                  <a:noFill/>
                </a:ln>
                <a:solidFill>
                  <a:srgbClr val="7030A0"/>
                </a:solidFill>
                <a:effectLst/>
                <a:uLnTx/>
                <a:uFillTx/>
                <a:latin typeface="Cambria" panose="02040503050406030204" pitchFamily="18" charset="0"/>
                <a:ea typeface="+mn-ea"/>
                <a:cs typeface="+mn-cs"/>
              </a:rPr>
              <a:t>1</a:t>
            </a:r>
            <a:r>
              <a:rPr kumimoji="0" lang="en-US" sz="2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and </a:t>
            </a:r>
            <a:r>
              <a:rPr kumimoji="0" lang="en-US" sz="2800" b="1" i="1" u="none" strike="noStrike" kern="1200" cap="none" spc="0" normalizeH="0" baseline="0" noProof="0" dirty="0">
                <a:ln>
                  <a:noFill/>
                </a:ln>
                <a:solidFill>
                  <a:srgbClr val="FE6100"/>
                </a:solidFill>
                <a:effectLst/>
                <a:uLnTx/>
                <a:uFillTx/>
                <a:latin typeface="Cambria" panose="02040503050406030204" pitchFamily="18" charset="0"/>
                <a:ea typeface="+mn-ea"/>
                <a:cs typeface="+mn-cs"/>
              </a:rPr>
              <a:t>t</a:t>
            </a:r>
            <a:r>
              <a:rPr kumimoji="0" lang="en-US" sz="2800" b="1" i="1" u="none" strike="noStrike" kern="1200" cap="none" spc="0" normalizeH="0" baseline="-25000" noProof="0" dirty="0">
                <a:ln>
                  <a:noFill/>
                </a:ln>
                <a:solidFill>
                  <a:srgbClr val="FE6100"/>
                </a:solidFill>
                <a:effectLst/>
                <a:uLnTx/>
                <a:uFillTx/>
                <a:latin typeface="Cambria" panose="02040503050406030204" pitchFamily="18" charset="0"/>
                <a:ea typeface="+mn-ea"/>
                <a:cs typeface="+mn-cs"/>
              </a:rPr>
              <a:t>2</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can be </a:t>
            </a:r>
            <a:b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2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 small as </a:t>
            </a:r>
            <a:r>
              <a:rPr kumimoji="0" lang="en-US" sz="28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3ns</a:t>
            </a:r>
            <a:endParaRPr kumimoji="0" lang="en-US" sz="2800" b="1" i="1" u="none" strike="noStrike" kern="1200" cap="none" spc="0" normalizeH="0" baseline="0" noProof="0" dirty="0">
              <a:ln>
                <a:noFill/>
              </a:ln>
              <a:solidFill>
                <a:srgbClr val="7030A0"/>
              </a:solidFill>
              <a:effectLst/>
              <a:uLnTx/>
              <a:uFillTx/>
              <a:latin typeface="Cambria" panose="02040503050406030204" pitchFamily="18" charset="0"/>
              <a:ea typeface="+mn-ea"/>
              <a:cs typeface="+mn-cs"/>
            </a:endParaRPr>
          </a:p>
        </p:txBody>
      </p:sp>
      <p:sp>
        <p:nvSpPr>
          <p:cNvPr id="4" name="Oval 3">
            <a:extLst>
              <a:ext uri="{FF2B5EF4-FFF2-40B4-BE49-F238E27FC236}">
                <a16:creationId xmlns:a16="http://schemas.microsoft.com/office/drawing/2014/main" id="{F65AD9E6-35CD-79FE-F0FB-D124B58E2765}"/>
              </a:ext>
            </a:extLst>
          </p:cNvPr>
          <p:cNvSpPr/>
          <p:nvPr/>
        </p:nvSpPr>
        <p:spPr>
          <a:xfrm>
            <a:off x="2445835" y="3122341"/>
            <a:ext cx="505522" cy="750849"/>
          </a:xfrm>
          <a:prstGeom prst="ellipse">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90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20" grpId="0" animBg="1"/>
      <p:bldP spid="4"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6876-E854-FB96-9591-04D3F3F9691E}"/>
              </a:ext>
            </a:extLst>
          </p:cNvPr>
          <p:cNvSpPr>
            <a:spLocks noGrp="1"/>
          </p:cNvSpPr>
          <p:nvPr>
            <p:ph type="title"/>
          </p:nvPr>
        </p:nvSpPr>
        <p:spPr/>
        <p:txBody>
          <a:bodyPr/>
          <a:lstStyle/>
          <a:p>
            <a:r>
              <a:rPr lang="en-US" dirty="0"/>
              <a:t>HiRA’s Second Row Activation</a:t>
            </a:r>
          </a:p>
        </p:txBody>
      </p:sp>
      <p:sp>
        <p:nvSpPr>
          <p:cNvPr id="14" name="Content Placeholder 13">
            <a:extLst>
              <a:ext uri="{FF2B5EF4-FFF2-40B4-BE49-F238E27FC236}">
                <a16:creationId xmlns:a16="http://schemas.microsoft.com/office/drawing/2014/main" id="{AA64AF9C-07AF-B927-04C5-2A0898CDFC07}"/>
              </a:ext>
            </a:extLst>
          </p:cNvPr>
          <p:cNvSpPr>
            <a:spLocks noGrp="1"/>
          </p:cNvSpPr>
          <p:nvPr>
            <p:ph idx="1"/>
          </p:nvPr>
        </p:nvSpPr>
        <p:spPr>
          <a:xfrm>
            <a:off x="75991" y="1989424"/>
            <a:ext cx="8987622" cy="4366292"/>
          </a:xfrm>
        </p:spPr>
        <p:txBody>
          <a:bodyPr/>
          <a:lstStyle/>
          <a:p>
            <a:r>
              <a:rPr lang="en-US" dirty="0"/>
              <a:t>Does performing HiRA in between refresh the victim row?</a:t>
            </a:r>
          </a:p>
          <a:p>
            <a:pPr lvl="1"/>
            <a:r>
              <a:rPr lang="en-US" dirty="0"/>
              <a:t>If HiRA’s second row activation is performed, more activations are needed to induce RowHammer bit flips</a:t>
            </a:r>
          </a:p>
          <a:p>
            <a:pPr lvl="1"/>
            <a:r>
              <a:rPr lang="en-US" dirty="0"/>
              <a:t>If HiRA’s second row activation is ignored, RowHammer threshold should not change</a:t>
            </a:r>
          </a:p>
        </p:txBody>
      </p:sp>
      <p:cxnSp>
        <p:nvCxnSpPr>
          <p:cNvPr id="5" name="Straight Arrow Connector 4">
            <a:extLst>
              <a:ext uri="{FF2B5EF4-FFF2-40B4-BE49-F238E27FC236}">
                <a16:creationId xmlns:a16="http://schemas.microsoft.com/office/drawing/2014/main" id="{CA946441-5C09-74AB-803B-9CE85D90B1C5}"/>
              </a:ext>
            </a:extLst>
          </p:cNvPr>
          <p:cNvCxnSpPr/>
          <p:nvPr/>
        </p:nvCxnSpPr>
        <p:spPr>
          <a:xfrm>
            <a:off x="252919" y="955331"/>
            <a:ext cx="842415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6590D31-862C-0478-320D-59435C0915EF}"/>
              </a:ext>
            </a:extLst>
          </p:cNvPr>
          <p:cNvSpPr/>
          <p:nvPr/>
        </p:nvSpPr>
        <p:spPr>
          <a:xfrm>
            <a:off x="817124" y="770467"/>
            <a:ext cx="2880000" cy="3600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Hammer N/2 times</a:t>
            </a:r>
          </a:p>
        </p:txBody>
      </p:sp>
      <p:sp>
        <p:nvSpPr>
          <p:cNvPr id="7" name="Rectangle 6">
            <a:extLst>
              <a:ext uri="{FF2B5EF4-FFF2-40B4-BE49-F238E27FC236}">
                <a16:creationId xmlns:a16="http://schemas.microsoft.com/office/drawing/2014/main" id="{50CB5444-838C-EB92-8DC8-D5B410777EA8}"/>
              </a:ext>
            </a:extLst>
          </p:cNvPr>
          <p:cNvSpPr/>
          <p:nvPr/>
        </p:nvSpPr>
        <p:spPr>
          <a:xfrm>
            <a:off x="4917332" y="770467"/>
            <a:ext cx="2880000" cy="3600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Hammer N/2 times</a:t>
            </a:r>
          </a:p>
        </p:txBody>
      </p:sp>
      <p:sp>
        <p:nvSpPr>
          <p:cNvPr id="8" name="Rounded Rectangle 7">
            <a:extLst>
              <a:ext uri="{FF2B5EF4-FFF2-40B4-BE49-F238E27FC236}">
                <a16:creationId xmlns:a16="http://schemas.microsoft.com/office/drawing/2014/main" id="{1231758C-34FA-379A-62CB-8D776D1551E7}"/>
              </a:ext>
            </a:extLst>
          </p:cNvPr>
          <p:cNvSpPr/>
          <p:nvPr/>
        </p:nvSpPr>
        <p:spPr>
          <a:xfrm>
            <a:off x="3918121" y="770467"/>
            <a:ext cx="778214" cy="36000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mbria" panose="02040503050406030204" pitchFamily="18" charset="0"/>
                <a:ea typeface="+mn-ea"/>
                <a:cs typeface="+mn-cs"/>
              </a:rPr>
              <a:t>NOP</a:t>
            </a:r>
          </a:p>
        </p:txBody>
      </p:sp>
      <p:cxnSp>
        <p:nvCxnSpPr>
          <p:cNvPr id="9" name="Straight Arrow Connector 8">
            <a:extLst>
              <a:ext uri="{FF2B5EF4-FFF2-40B4-BE49-F238E27FC236}">
                <a16:creationId xmlns:a16="http://schemas.microsoft.com/office/drawing/2014/main" id="{6825D07A-BB9C-A4E9-3C71-3906706F8AD8}"/>
              </a:ext>
            </a:extLst>
          </p:cNvPr>
          <p:cNvCxnSpPr/>
          <p:nvPr/>
        </p:nvCxnSpPr>
        <p:spPr>
          <a:xfrm>
            <a:off x="252919" y="1629423"/>
            <a:ext cx="842415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2F52AB4-2689-1FBC-5F06-FB6A673E39F0}"/>
              </a:ext>
            </a:extLst>
          </p:cNvPr>
          <p:cNvSpPr/>
          <p:nvPr/>
        </p:nvSpPr>
        <p:spPr>
          <a:xfrm>
            <a:off x="817124" y="1444559"/>
            <a:ext cx="2880000" cy="3600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Hammer N/2 times</a:t>
            </a:r>
          </a:p>
        </p:txBody>
      </p:sp>
      <p:sp>
        <p:nvSpPr>
          <p:cNvPr id="11" name="Rectangle 10">
            <a:extLst>
              <a:ext uri="{FF2B5EF4-FFF2-40B4-BE49-F238E27FC236}">
                <a16:creationId xmlns:a16="http://schemas.microsoft.com/office/drawing/2014/main" id="{930B4428-28C2-FD29-0DA2-119E17AE25C2}"/>
              </a:ext>
            </a:extLst>
          </p:cNvPr>
          <p:cNvSpPr/>
          <p:nvPr/>
        </p:nvSpPr>
        <p:spPr>
          <a:xfrm>
            <a:off x="4917332" y="1444559"/>
            <a:ext cx="2880000" cy="3600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Hammer N/2 times</a:t>
            </a:r>
          </a:p>
        </p:txBody>
      </p:sp>
      <p:sp>
        <p:nvSpPr>
          <p:cNvPr id="12" name="Rounded Rectangle 11">
            <a:extLst>
              <a:ext uri="{FF2B5EF4-FFF2-40B4-BE49-F238E27FC236}">
                <a16:creationId xmlns:a16="http://schemas.microsoft.com/office/drawing/2014/main" id="{C6F60775-07E7-7744-4807-65D1B7D5AD62}"/>
              </a:ext>
            </a:extLst>
          </p:cNvPr>
          <p:cNvSpPr/>
          <p:nvPr/>
        </p:nvSpPr>
        <p:spPr>
          <a:xfrm>
            <a:off x="3918121" y="1444559"/>
            <a:ext cx="778214" cy="36000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HiRA</a:t>
            </a:r>
          </a:p>
        </p:txBody>
      </p:sp>
      <p:pic>
        <p:nvPicPr>
          <p:cNvPr id="15" name="Picture 14">
            <a:extLst>
              <a:ext uri="{FF2B5EF4-FFF2-40B4-BE49-F238E27FC236}">
                <a16:creationId xmlns:a16="http://schemas.microsoft.com/office/drawing/2014/main" id="{CCFE4434-1AA0-E0E9-9E8F-170D128D5CDB}"/>
              </a:ext>
            </a:extLst>
          </p:cNvPr>
          <p:cNvPicPr>
            <a:picLocks noChangeAspect="1"/>
          </p:cNvPicPr>
          <p:nvPr/>
        </p:nvPicPr>
        <p:blipFill>
          <a:blip r:embed="rId3"/>
          <a:stretch>
            <a:fillRect/>
          </a:stretch>
        </p:blipFill>
        <p:spPr>
          <a:xfrm>
            <a:off x="683601" y="3628271"/>
            <a:ext cx="7772400" cy="2727445"/>
          </a:xfrm>
          <a:prstGeom prst="rect">
            <a:avLst/>
          </a:prstGeom>
        </p:spPr>
      </p:pic>
    </p:spTree>
    <p:extLst>
      <p:ext uri="{BB962C8B-B14F-4D97-AF65-F5344CB8AC3E}">
        <p14:creationId xmlns:p14="http://schemas.microsoft.com/office/powerpoint/2010/main" val="365654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8E5E-F6F0-6F25-C8F8-A9C026FA6375}"/>
              </a:ext>
            </a:extLst>
          </p:cNvPr>
          <p:cNvSpPr>
            <a:spLocks noGrp="1"/>
          </p:cNvSpPr>
          <p:nvPr>
            <p:ph type="title"/>
          </p:nvPr>
        </p:nvSpPr>
        <p:spPr/>
        <p:txBody>
          <a:bodyPr/>
          <a:lstStyle/>
          <a:p>
            <a:r>
              <a:rPr lang="en-US" dirty="0"/>
              <a:t>Variation across DRAM Banks</a:t>
            </a:r>
          </a:p>
        </p:txBody>
      </p:sp>
      <p:sp>
        <p:nvSpPr>
          <p:cNvPr id="3" name="Content Placeholder 2">
            <a:extLst>
              <a:ext uri="{FF2B5EF4-FFF2-40B4-BE49-F238E27FC236}">
                <a16:creationId xmlns:a16="http://schemas.microsoft.com/office/drawing/2014/main" id="{5DF99758-8EB9-CC2A-BA9A-B2BB53A82276}"/>
              </a:ext>
            </a:extLst>
          </p:cNvPr>
          <p:cNvSpPr>
            <a:spLocks noGrp="1"/>
          </p:cNvSpPr>
          <p:nvPr>
            <p:ph idx="1"/>
          </p:nvPr>
        </p:nvSpPr>
        <p:spPr/>
        <p:txBody>
          <a:bodyPr/>
          <a:lstStyle/>
          <a:p>
            <a:r>
              <a:rPr lang="en-US" dirty="0"/>
              <a:t>Coverage: Identical across banks</a:t>
            </a:r>
          </a:p>
          <a:p>
            <a:r>
              <a:rPr lang="en-US" dirty="0"/>
              <a:t>The effect of second row activation</a:t>
            </a:r>
          </a:p>
          <a:p>
            <a:endParaRPr lang="en-US" dirty="0"/>
          </a:p>
        </p:txBody>
      </p:sp>
      <p:pic>
        <p:nvPicPr>
          <p:cNvPr id="4" name="Picture 3">
            <a:extLst>
              <a:ext uri="{FF2B5EF4-FFF2-40B4-BE49-F238E27FC236}">
                <a16:creationId xmlns:a16="http://schemas.microsoft.com/office/drawing/2014/main" id="{D1C2CBEE-A479-93F9-3816-BB446BE5DAAF}"/>
              </a:ext>
            </a:extLst>
          </p:cNvPr>
          <p:cNvPicPr>
            <a:picLocks noChangeAspect="1"/>
          </p:cNvPicPr>
          <p:nvPr/>
        </p:nvPicPr>
        <p:blipFill>
          <a:blip r:embed="rId3"/>
          <a:stretch>
            <a:fillRect/>
          </a:stretch>
        </p:blipFill>
        <p:spPr>
          <a:xfrm>
            <a:off x="415252" y="2422187"/>
            <a:ext cx="8313495" cy="2858696"/>
          </a:xfrm>
          <a:prstGeom prst="rect">
            <a:avLst/>
          </a:prstGeom>
        </p:spPr>
      </p:pic>
    </p:spTree>
    <p:extLst>
      <p:ext uri="{BB962C8B-B14F-4D97-AF65-F5344CB8AC3E}">
        <p14:creationId xmlns:p14="http://schemas.microsoft.com/office/powerpoint/2010/main" val="27106232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C51E-3F6F-9DCD-4CDF-8A25DE81F4FA}"/>
              </a:ext>
            </a:extLst>
          </p:cNvPr>
          <p:cNvSpPr>
            <a:spLocks noGrp="1"/>
          </p:cNvSpPr>
          <p:nvPr>
            <p:ph type="title"/>
          </p:nvPr>
        </p:nvSpPr>
        <p:spPr/>
        <p:txBody>
          <a:bodyPr/>
          <a:lstStyle/>
          <a:p>
            <a:r>
              <a:rPr lang="en-US" dirty="0"/>
              <a:t>HiRA-MC: HiRA Memory Controller</a:t>
            </a:r>
          </a:p>
        </p:txBody>
      </p:sp>
      <p:sp>
        <p:nvSpPr>
          <p:cNvPr id="3" name="Content Placeholder 2">
            <a:extLst>
              <a:ext uri="{FF2B5EF4-FFF2-40B4-BE49-F238E27FC236}">
                <a16:creationId xmlns:a16="http://schemas.microsoft.com/office/drawing/2014/main" id="{1E4392C5-03F8-55B8-99C5-D63807957F24}"/>
              </a:ext>
            </a:extLst>
          </p:cNvPr>
          <p:cNvSpPr>
            <a:spLocks noGrp="1"/>
          </p:cNvSpPr>
          <p:nvPr>
            <p:ph idx="1"/>
          </p:nvPr>
        </p:nvSpPr>
        <p:spPr>
          <a:xfrm>
            <a:off x="75991" y="770468"/>
            <a:ext cx="8987622" cy="3070801"/>
          </a:xfrm>
          <a:ln>
            <a:noFill/>
          </a:ln>
        </p:spPr>
        <p:txBody>
          <a:bodyPr/>
          <a:lstStyle/>
          <a:p>
            <a:pPr>
              <a:buClr>
                <a:schemeClr val="tx1"/>
              </a:buClr>
            </a:pPr>
            <a:r>
              <a:rPr lang="en-US" b="1" dirty="0">
                <a:solidFill>
                  <a:schemeClr val="accent6">
                    <a:lumMod val="50000"/>
                  </a:schemeClr>
                </a:solidFill>
              </a:rPr>
              <a:t>Goal: </a:t>
            </a:r>
            <a:r>
              <a:rPr lang="en-US" dirty="0">
                <a:solidFill>
                  <a:schemeClr val="accent6">
                    <a:lumMod val="50000"/>
                  </a:schemeClr>
                </a:solidFill>
              </a:rPr>
              <a:t>Leverage HiRA’s parallelism as much as possible</a:t>
            </a:r>
          </a:p>
          <a:p>
            <a:pPr>
              <a:buClr>
                <a:schemeClr val="tx1"/>
              </a:buClr>
            </a:pPr>
            <a:r>
              <a:rPr lang="en-US" b="1" dirty="0">
                <a:solidFill>
                  <a:schemeClr val="accent5">
                    <a:lumMod val="75000"/>
                  </a:schemeClr>
                </a:solidFill>
              </a:rPr>
              <a:t>Periodic</a:t>
            </a:r>
            <a:r>
              <a:rPr lang="en-US" dirty="0"/>
              <a:t> and </a:t>
            </a:r>
            <a:r>
              <a:rPr lang="en-US" b="1" dirty="0">
                <a:solidFill>
                  <a:srgbClr val="7030A0"/>
                </a:solidFill>
              </a:rPr>
              <a:t>preventive</a:t>
            </a:r>
            <a:r>
              <a:rPr lang="en-US" dirty="0"/>
              <a:t> refresh controllers generate each</a:t>
            </a:r>
            <a:br>
              <a:rPr lang="en-US" dirty="0"/>
            </a:br>
            <a:r>
              <a:rPr lang="en-US" dirty="0"/>
              <a:t>refresh request </a:t>
            </a:r>
            <a:r>
              <a:rPr lang="en-US" b="1" dirty="0">
                <a:solidFill>
                  <a:srgbClr val="C00000"/>
                </a:solidFill>
              </a:rPr>
              <a:t>with a deadline</a:t>
            </a:r>
          </a:p>
          <a:p>
            <a:pPr>
              <a:buClr>
                <a:schemeClr val="tx1"/>
              </a:buClr>
            </a:pPr>
            <a:r>
              <a:rPr lang="en-US" b="1" dirty="0">
                <a:solidFill>
                  <a:schemeClr val="accent2">
                    <a:lumMod val="50000"/>
                  </a:schemeClr>
                </a:solidFill>
              </a:rPr>
              <a:t>Refresh Table </a:t>
            </a:r>
            <a:r>
              <a:rPr lang="en-US" dirty="0"/>
              <a:t>buffers a refresh request until its </a:t>
            </a:r>
            <a:r>
              <a:rPr lang="en-US" b="1" dirty="0">
                <a:solidFill>
                  <a:srgbClr val="C00000"/>
                </a:solidFill>
              </a:rPr>
              <a:t>deadline</a:t>
            </a:r>
          </a:p>
          <a:p>
            <a:pPr>
              <a:buClr>
                <a:schemeClr val="tx1"/>
              </a:buClr>
            </a:pPr>
            <a:r>
              <a:rPr lang="en-US" b="1" dirty="0"/>
              <a:t>Concurrent Refresh Finder </a:t>
            </a:r>
            <a:r>
              <a:rPr lang="en-US" dirty="0"/>
              <a:t>finds</a:t>
            </a:r>
            <a:r>
              <a:rPr lang="en-US" b="1" dirty="0">
                <a:solidFill>
                  <a:schemeClr val="accent2">
                    <a:lumMod val="75000"/>
                  </a:schemeClr>
                </a:solidFill>
              </a:rPr>
              <a:t> </a:t>
            </a:r>
            <a:r>
              <a:rPr lang="en-US" dirty="0"/>
              <a:t>if HiRA can refresh a row</a:t>
            </a:r>
          </a:p>
          <a:p>
            <a:pPr lvl="1">
              <a:buClr>
                <a:schemeClr val="tx1"/>
              </a:buClr>
            </a:pPr>
            <a:r>
              <a:rPr lang="en-US" i="1" dirty="0"/>
              <a:t>Concurrently with </a:t>
            </a:r>
            <a:r>
              <a:rPr lang="en-US" dirty="0"/>
              <a:t>a</a:t>
            </a:r>
            <a:r>
              <a:rPr lang="en-US" b="1" dirty="0">
                <a:solidFill>
                  <a:srgbClr val="00B050"/>
                </a:solidFill>
              </a:rPr>
              <a:t> memory request</a:t>
            </a:r>
          </a:p>
          <a:p>
            <a:pPr lvl="1">
              <a:buClr>
                <a:schemeClr val="tx1"/>
              </a:buClr>
            </a:pPr>
            <a:r>
              <a:rPr lang="en-US" i="1" dirty="0"/>
              <a:t>Concurrently with </a:t>
            </a:r>
            <a:r>
              <a:rPr lang="en-US" dirty="0"/>
              <a:t>another</a:t>
            </a:r>
            <a:r>
              <a:rPr lang="en-US" b="1" dirty="0">
                <a:solidFill>
                  <a:schemeClr val="accent2">
                    <a:lumMod val="75000"/>
                  </a:schemeClr>
                </a:solidFill>
              </a:rPr>
              <a:t> refresh request</a:t>
            </a:r>
          </a:p>
          <a:p>
            <a:endParaRPr lang="en-US" dirty="0"/>
          </a:p>
          <a:p>
            <a:pPr lvl="1"/>
            <a:endParaRPr lang="en-US" dirty="0"/>
          </a:p>
          <a:p>
            <a:endParaRPr lang="en-US" dirty="0"/>
          </a:p>
        </p:txBody>
      </p:sp>
      <p:pic>
        <p:nvPicPr>
          <p:cNvPr id="6" name="Picture 5" descr="Diagram, schematic&#10;&#10;Description automatically generated">
            <a:extLst>
              <a:ext uri="{FF2B5EF4-FFF2-40B4-BE49-F238E27FC236}">
                <a16:creationId xmlns:a16="http://schemas.microsoft.com/office/drawing/2014/main" id="{7E3C5061-7FE1-1808-9D1D-776247A25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98055"/>
            <a:ext cx="9664848" cy="3430270"/>
          </a:xfrm>
          <a:prstGeom prst="rect">
            <a:avLst/>
          </a:prstGeom>
        </p:spPr>
      </p:pic>
      <p:grpSp>
        <p:nvGrpSpPr>
          <p:cNvPr id="27" name="Group 26">
            <a:extLst>
              <a:ext uri="{FF2B5EF4-FFF2-40B4-BE49-F238E27FC236}">
                <a16:creationId xmlns:a16="http://schemas.microsoft.com/office/drawing/2014/main" id="{8CE1B023-A39B-71CB-E381-D46007D57C86}"/>
              </a:ext>
            </a:extLst>
          </p:cNvPr>
          <p:cNvGrpSpPr/>
          <p:nvPr/>
        </p:nvGrpSpPr>
        <p:grpSpPr>
          <a:xfrm>
            <a:off x="309608" y="3650911"/>
            <a:ext cx="2514761" cy="2429805"/>
            <a:chOff x="2628739" y="3925911"/>
            <a:chExt cx="2514761" cy="2429805"/>
          </a:xfrm>
        </p:grpSpPr>
        <p:sp>
          <p:nvSpPr>
            <p:cNvPr id="7" name="Rectangle 6">
              <a:extLst>
                <a:ext uri="{FF2B5EF4-FFF2-40B4-BE49-F238E27FC236}">
                  <a16:creationId xmlns:a16="http://schemas.microsoft.com/office/drawing/2014/main" id="{0E91A6CA-1FCF-BF59-AA24-3C930D75065F}"/>
                </a:ext>
              </a:extLst>
            </p:cNvPr>
            <p:cNvSpPr/>
            <p:nvPr/>
          </p:nvSpPr>
          <p:spPr>
            <a:xfrm>
              <a:off x="2651760" y="3931920"/>
              <a:ext cx="2491740" cy="2423796"/>
            </a:xfrm>
            <a:prstGeom prst="rect">
              <a:avLst/>
            </a:prstGeom>
            <a:solidFill>
              <a:srgbClr val="FFFFFF"/>
            </a:solidFill>
            <a:ln w="381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4AA79F1-B947-6ED4-3A0F-432B44DACFC2}"/>
                </a:ext>
              </a:extLst>
            </p:cNvPr>
            <p:cNvSpPr/>
            <p:nvPr/>
          </p:nvSpPr>
          <p:spPr>
            <a:xfrm rot="16200000">
              <a:off x="4061534" y="5078040"/>
              <a:ext cx="1348740" cy="552450"/>
            </a:xfrm>
            <a:prstGeom prst="rect">
              <a:avLst/>
            </a:prstGeom>
            <a:solidFill>
              <a:srgbClr val="EEEEEE"/>
            </a:solidFill>
            <a:ln w="381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Refresh Generator</a:t>
              </a:r>
            </a:p>
          </p:txBody>
        </p:sp>
        <p:grpSp>
          <p:nvGrpSpPr>
            <p:cNvPr id="26" name="Group 25">
              <a:extLst>
                <a:ext uri="{FF2B5EF4-FFF2-40B4-BE49-F238E27FC236}">
                  <a16:creationId xmlns:a16="http://schemas.microsoft.com/office/drawing/2014/main" id="{4974372D-63D4-A2AF-F8FE-8CF8E57DC07B}"/>
                </a:ext>
              </a:extLst>
            </p:cNvPr>
            <p:cNvGrpSpPr/>
            <p:nvPr/>
          </p:nvGrpSpPr>
          <p:grpSpPr>
            <a:xfrm>
              <a:off x="2628739" y="4562522"/>
              <a:ext cx="1746113" cy="1753792"/>
              <a:chOff x="2628739" y="4562522"/>
              <a:chExt cx="1746113" cy="1753792"/>
            </a:xfrm>
          </p:grpSpPr>
          <p:sp>
            <p:nvSpPr>
              <p:cNvPr id="8" name="Rectangle 7">
                <a:extLst>
                  <a:ext uri="{FF2B5EF4-FFF2-40B4-BE49-F238E27FC236}">
                    <a16:creationId xmlns:a16="http://schemas.microsoft.com/office/drawing/2014/main" id="{E7419017-B7C1-2AC5-A55C-9E5435B9289A}"/>
                  </a:ext>
                </a:extLst>
              </p:cNvPr>
              <p:cNvSpPr/>
              <p:nvPr/>
            </p:nvSpPr>
            <p:spPr>
              <a:xfrm>
                <a:off x="2738383" y="4930704"/>
                <a:ext cx="1516528" cy="1348740"/>
              </a:xfrm>
              <a:prstGeom prst="rect">
                <a:avLst/>
              </a:prstGeom>
              <a:solidFill>
                <a:srgbClr val="EEEEEE"/>
              </a:solidFill>
              <a:ln w="381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2C94619-142B-0BF4-B24C-CE3E6E7256C2}"/>
                  </a:ext>
                </a:extLst>
              </p:cNvPr>
              <p:cNvSpPr txBox="1"/>
              <p:nvPr/>
            </p:nvSpPr>
            <p:spPr>
              <a:xfrm>
                <a:off x="2646943" y="4562522"/>
                <a:ext cx="17279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70AD47">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RefPtr</a:t>
                </a:r>
                <a:r>
                  <a:rPr kumimoji="0" lang="en-US" sz="2000" b="0" i="0" u="none" strike="noStrike" kern="1200" cap="none" spc="0" normalizeH="0" baseline="0" noProof="0" dirty="0">
                    <a:ln>
                      <a:noFill/>
                    </a:ln>
                    <a:solidFill>
                      <a:srgbClr val="70AD47">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Table</a:t>
                </a:r>
              </a:p>
            </p:txBody>
          </p:sp>
          <p:sp>
            <p:nvSpPr>
              <p:cNvPr id="12" name="TextBox 11">
                <a:extLst>
                  <a:ext uri="{FF2B5EF4-FFF2-40B4-BE49-F238E27FC236}">
                    <a16:creationId xmlns:a16="http://schemas.microsoft.com/office/drawing/2014/main" id="{D1E9C762-4320-8643-B3F9-DB52B348718A}"/>
                  </a:ext>
                </a:extLst>
              </p:cNvPr>
              <p:cNvSpPr txBox="1"/>
              <p:nvPr/>
            </p:nvSpPr>
            <p:spPr>
              <a:xfrm>
                <a:off x="2738382" y="5247777"/>
                <a:ext cx="153125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RefPtr</a:t>
                </a:r>
                <a:r>
                  <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 SA1</a:t>
                </a:r>
              </a:p>
            </p:txBody>
          </p:sp>
          <p:sp>
            <p:nvSpPr>
              <p:cNvPr id="13" name="TextBox 12">
                <a:extLst>
                  <a:ext uri="{FF2B5EF4-FFF2-40B4-BE49-F238E27FC236}">
                    <a16:creationId xmlns:a16="http://schemas.microsoft.com/office/drawing/2014/main" id="{1E2F10BD-6BBB-5344-8BAC-EF9C8AA70D3E}"/>
                  </a:ext>
                </a:extLst>
              </p:cNvPr>
              <p:cNvSpPr txBox="1"/>
              <p:nvPr/>
            </p:nvSpPr>
            <p:spPr>
              <a:xfrm>
                <a:off x="2724137" y="5916204"/>
                <a:ext cx="15454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RefPtr</a:t>
                </a:r>
                <a:r>
                  <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sz="2000" b="0" i="0" u="none" strike="noStrike" kern="1200" cap="none" spc="0" normalizeH="0" baseline="0" noProof="0" dirty="0" err="1">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SAn</a:t>
                </a:r>
                <a:endPar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5" name="Straight Connector 14">
                <a:extLst>
                  <a:ext uri="{FF2B5EF4-FFF2-40B4-BE49-F238E27FC236}">
                    <a16:creationId xmlns:a16="http://schemas.microsoft.com/office/drawing/2014/main" id="{16F9CF23-7137-8749-0A03-58F16190FCA7}"/>
                  </a:ext>
                </a:extLst>
              </p:cNvPr>
              <p:cNvCxnSpPr/>
              <p:nvPr/>
            </p:nvCxnSpPr>
            <p:spPr>
              <a:xfrm>
                <a:off x="2738383" y="5276957"/>
                <a:ext cx="1516528"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911FE7-EFEE-CD39-2A01-883F21F9C2BC}"/>
                  </a:ext>
                </a:extLst>
              </p:cNvPr>
              <p:cNvCxnSpPr/>
              <p:nvPr/>
            </p:nvCxnSpPr>
            <p:spPr>
              <a:xfrm>
                <a:off x="2738383" y="5604439"/>
                <a:ext cx="1516528"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DE87431-C53B-4171-143F-F3009C819C0B}"/>
                  </a:ext>
                </a:extLst>
              </p:cNvPr>
              <p:cNvCxnSpPr/>
              <p:nvPr/>
            </p:nvCxnSpPr>
            <p:spPr>
              <a:xfrm>
                <a:off x="2738383" y="5963317"/>
                <a:ext cx="1516528"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8151D9-D13B-98AB-6992-379D0BE1DE55}"/>
                  </a:ext>
                </a:extLst>
              </p:cNvPr>
              <p:cNvCxnSpPr>
                <a:cxnSpLocks/>
                <a:endCxn id="13" idx="0"/>
              </p:cNvCxnSpPr>
              <p:nvPr/>
            </p:nvCxnSpPr>
            <p:spPr>
              <a:xfrm>
                <a:off x="3496886" y="5647887"/>
                <a:ext cx="0" cy="268317"/>
              </a:xfrm>
              <a:prstGeom prst="line">
                <a:avLst/>
              </a:prstGeom>
              <a:ln w="28575">
                <a:solidFill>
                  <a:srgbClr val="2F5597"/>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3CBB94-D3F9-372C-2FC9-14C7DC98EA69}"/>
                  </a:ext>
                </a:extLst>
              </p:cNvPr>
              <p:cNvSpPr txBox="1"/>
              <p:nvPr/>
            </p:nvSpPr>
            <p:spPr>
              <a:xfrm>
                <a:off x="2628739" y="4911338"/>
                <a:ext cx="17279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RefPtr</a:t>
                </a:r>
                <a:r>
                  <a:rPr kumimoji="0" lang="en-US" sz="2000" b="0" i="0" u="none" strike="noStrike" kern="1200" cap="none" spc="0" normalizeH="0" baseline="0" noProof="0" dirty="0">
                    <a:ln>
                      <a:noFill/>
                    </a:ln>
                    <a:solidFill>
                      <a:srgbClr val="2F5597"/>
                    </a:solidFill>
                    <a:effectLst/>
                    <a:uLnTx/>
                    <a:uFillTx/>
                    <a:latin typeface="Helvetica Neue" panose="02000503000000020004" pitchFamily="2" charset="0"/>
                    <a:ea typeface="Helvetica Neue" panose="02000503000000020004" pitchFamily="2" charset="0"/>
                    <a:cs typeface="Helvetica Neue" panose="02000503000000020004" pitchFamily="2" charset="0"/>
                  </a:rPr>
                  <a:t> SA0</a:t>
                </a:r>
              </a:p>
            </p:txBody>
          </p:sp>
        </p:grpSp>
        <p:sp>
          <p:nvSpPr>
            <p:cNvPr id="24" name="TextBox 23">
              <a:extLst>
                <a:ext uri="{FF2B5EF4-FFF2-40B4-BE49-F238E27FC236}">
                  <a16:creationId xmlns:a16="http://schemas.microsoft.com/office/drawing/2014/main" id="{710778A3-4826-9F49-E382-24F32973AAEF}"/>
                </a:ext>
              </a:extLst>
            </p:cNvPr>
            <p:cNvSpPr txBox="1"/>
            <p:nvPr/>
          </p:nvSpPr>
          <p:spPr>
            <a:xfrm>
              <a:off x="2651760" y="3925911"/>
              <a:ext cx="2491740" cy="707886"/>
            </a:xfrm>
            <a:prstGeom prst="rect">
              <a:avLst/>
            </a:prstGeom>
            <a:solidFill>
              <a:srgbClr val="2F559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Periodic Refresh</a:t>
              </a:r>
              <a:b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Controller</a:t>
              </a:r>
            </a:p>
          </p:txBody>
        </p:sp>
      </p:grpSp>
      <p:grpSp>
        <p:nvGrpSpPr>
          <p:cNvPr id="53" name="Group 52">
            <a:extLst>
              <a:ext uri="{FF2B5EF4-FFF2-40B4-BE49-F238E27FC236}">
                <a16:creationId xmlns:a16="http://schemas.microsoft.com/office/drawing/2014/main" id="{C97ED9A7-D8B0-5560-5332-4C681CA793EB}"/>
              </a:ext>
            </a:extLst>
          </p:cNvPr>
          <p:cNvGrpSpPr/>
          <p:nvPr/>
        </p:nvGrpSpPr>
        <p:grpSpPr>
          <a:xfrm>
            <a:off x="6319631" y="3638009"/>
            <a:ext cx="2491740" cy="2429805"/>
            <a:chOff x="4709631" y="3888832"/>
            <a:chExt cx="2491740" cy="2429805"/>
          </a:xfrm>
        </p:grpSpPr>
        <p:sp>
          <p:nvSpPr>
            <p:cNvPr id="29" name="Rectangle 28">
              <a:extLst>
                <a:ext uri="{FF2B5EF4-FFF2-40B4-BE49-F238E27FC236}">
                  <a16:creationId xmlns:a16="http://schemas.microsoft.com/office/drawing/2014/main" id="{A271C27D-6D06-AD8E-7C53-99727FF9A91C}"/>
                </a:ext>
              </a:extLst>
            </p:cNvPr>
            <p:cNvSpPr/>
            <p:nvPr/>
          </p:nvSpPr>
          <p:spPr>
            <a:xfrm>
              <a:off x="4709631" y="3894841"/>
              <a:ext cx="2491740" cy="2423796"/>
            </a:xfrm>
            <a:prstGeom prst="rect">
              <a:avLst/>
            </a:prstGeom>
            <a:solidFill>
              <a:srgbClr val="FFFFFF"/>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A6BE5D7-DD51-F72E-1307-1191F4924F78}"/>
                </a:ext>
              </a:extLst>
            </p:cNvPr>
            <p:cNvSpPr/>
            <p:nvPr/>
          </p:nvSpPr>
          <p:spPr>
            <a:xfrm>
              <a:off x="4796253" y="4656328"/>
              <a:ext cx="1874903" cy="540817"/>
            </a:xfrm>
            <a:prstGeom prst="rect">
              <a:avLst/>
            </a:prstGeom>
            <a:solidFill>
              <a:srgbClr val="EEEEEE"/>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Helvetica Neue" panose="02000503000000020004" pitchFamily="2" charset="0"/>
                  <a:ea typeface="Helvetica Neue" panose="02000503000000020004" pitchFamily="2" charset="0"/>
                  <a:cs typeface="Helvetica Neue" panose="02000503000000020004" pitchFamily="2" charset="0"/>
                </a:rPr>
                <a:t>PR FIFO</a:t>
              </a:r>
            </a:p>
          </p:txBody>
        </p:sp>
        <p:sp>
          <p:nvSpPr>
            <p:cNvPr id="33" name="Rectangle 32">
              <a:extLst>
                <a:ext uri="{FF2B5EF4-FFF2-40B4-BE49-F238E27FC236}">
                  <a16:creationId xmlns:a16="http://schemas.microsoft.com/office/drawing/2014/main" id="{191D7BA3-08D0-4BDE-1A13-9CF65661BAA7}"/>
                </a:ext>
              </a:extLst>
            </p:cNvPr>
            <p:cNvSpPr/>
            <p:nvPr/>
          </p:nvSpPr>
          <p:spPr>
            <a:xfrm>
              <a:off x="4796254" y="5287271"/>
              <a:ext cx="1874902" cy="955094"/>
            </a:xfrm>
            <a:prstGeom prst="rect">
              <a:avLst/>
            </a:prstGeom>
            <a:solidFill>
              <a:srgbClr val="EEEEEE"/>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35044D90-FE2E-12AC-74CD-8BF63759CEA2}"/>
                </a:ext>
              </a:extLst>
            </p:cNvPr>
            <p:cNvSpPr txBox="1"/>
            <p:nvPr/>
          </p:nvSpPr>
          <p:spPr>
            <a:xfrm>
              <a:off x="4796253" y="5259056"/>
              <a:ext cx="1874903" cy="1015663"/>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Helvetica Neue" panose="02000503000000020004" pitchFamily="2" charset="0"/>
                  <a:ea typeface="Helvetica Neue" panose="02000503000000020004" pitchFamily="2" charset="0"/>
                  <a:cs typeface="Helvetica Neue" panose="02000503000000020004" pitchFamily="2" charset="0"/>
                </a:rPr>
                <a:t>RowHammer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Helvetica Neue" panose="02000503000000020004" pitchFamily="2" charset="0"/>
                  <a:ea typeface="Helvetica Neue" panose="02000503000000020004" pitchFamily="2" charset="0"/>
                  <a:cs typeface="Helvetica Neue" panose="02000503000000020004" pitchFamily="2" charset="0"/>
                </a:rPr>
                <a:t>Defense Mechanism</a:t>
              </a:r>
            </a:p>
          </p:txBody>
        </p:sp>
        <p:sp>
          <p:nvSpPr>
            <p:cNvPr id="32" name="TextBox 31">
              <a:extLst>
                <a:ext uri="{FF2B5EF4-FFF2-40B4-BE49-F238E27FC236}">
                  <a16:creationId xmlns:a16="http://schemas.microsoft.com/office/drawing/2014/main" id="{44B98152-CEEE-6FDD-8360-94939E9DC214}"/>
                </a:ext>
              </a:extLst>
            </p:cNvPr>
            <p:cNvSpPr txBox="1"/>
            <p:nvPr/>
          </p:nvSpPr>
          <p:spPr>
            <a:xfrm>
              <a:off x="4709631" y="3888832"/>
              <a:ext cx="2491740" cy="707886"/>
            </a:xfrm>
            <a:prstGeom prst="rect">
              <a:avLst/>
            </a:prstGeom>
            <a:solidFill>
              <a:srgbClr val="7030A0"/>
            </a:solidFill>
            <a:ln>
              <a:solidFill>
                <a:srgbClr val="7030A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Preventive Refresh</a:t>
              </a:r>
              <a:b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Controller</a:t>
              </a:r>
            </a:p>
          </p:txBody>
        </p:sp>
        <p:cxnSp>
          <p:nvCxnSpPr>
            <p:cNvPr id="43" name="Elbow Connector 42">
              <a:extLst>
                <a:ext uri="{FF2B5EF4-FFF2-40B4-BE49-F238E27FC236}">
                  <a16:creationId xmlns:a16="http://schemas.microsoft.com/office/drawing/2014/main" id="{68CAE6A3-E650-AFBF-854A-AF0C9B76397A}"/>
                </a:ext>
              </a:extLst>
            </p:cNvPr>
            <p:cNvCxnSpPr>
              <a:stCxn id="34" idx="3"/>
              <a:endCxn id="30" idx="3"/>
            </p:cNvCxnSpPr>
            <p:nvPr/>
          </p:nvCxnSpPr>
          <p:spPr>
            <a:xfrm flipV="1">
              <a:off x="6671156" y="4926737"/>
              <a:ext cx="12700" cy="840151"/>
            </a:xfrm>
            <a:prstGeom prst="bentConnector3">
              <a:avLst>
                <a:gd name="adj1" fmla="val 180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109E185-F04E-A5BA-28D8-5F634EE08002}"/>
                </a:ext>
              </a:extLst>
            </p:cNvPr>
            <p:cNvCxnSpPr/>
            <p:nvPr/>
          </p:nvCxnSpPr>
          <p:spPr>
            <a:xfrm>
              <a:off x="4959927" y="4655718"/>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AFAF3A-A906-3D1B-B3BE-9B805871E875}"/>
                </a:ext>
              </a:extLst>
            </p:cNvPr>
            <p:cNvCxnSpPr/>
            <p:nvPr/>
          </p:nvCxnSpPr>
          <p:spPr>
            <a:xfrm>
              <a:off x="5133109" y="4667741"/>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3D546E-B74C-2B15-0974-C9E56CAA3CFC}"/>
                </a:ext>
              </a:extLst>
            </p:cNvPr>
            <p:cNvCxnSpPr/>
            <p:nvPr/>
          </p:nvCxnSpPr>
          <p:spPr>
            <a:xfrm>
              <a:off x="6255329" y="4655718"/>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F5FE0C-12A8-0616-C423-F526376DEC20}"/>
                </a:ext>
              </a:extLst>
            </p:cNvPr>
            <p:cNvCxnSpPr/>
            <p:nvPr/>
          </p:nvCxnSpPr>
          <p:spPr>
            <a:xfrm>
              <a:off x="6393875" y="4643881"/>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5DA837D-2153-33FA-65F6-38D6FB6EC1B9}"/>
                </a:ext>
              </a:extLst>
            </p:cNvPr>
            <p:cNvCxnSpPr/>
            <p:nvPr/>
          </p:nvCxnSpPr>
          <p:spPr>
            <a:xfrm>
              <a:off x="6539345" y="4657164"/>
              <a:ext cx="0" cy="5414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1E4C714A-E9B8-069C-7F53-CDD707B6BFB0}"/>
              </a:ext>
            </a:extLst>
          </p:cNvPr>
          <p:cNvSpPr/>
          <p:nvPr/>
        </p:nvSpPr>
        <p:spPr>
          <a:xfrm>
            <a:off x="3556346" y="5539690"/>
            <a:ext cx="2054578" cy="596044"/>
          </a:xfrm>
          <a:prstGeom prst="rect">
            <a:avLst/>
          </a:prstGeom>
          <a:solidFill>
            <a:srgbClr val="EEEEE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Concurrent Refresh Finder</a:t>
            </a:r>
          </a:p>
        </p:txBody>
      </p:sp>
      <p:grpSp>
        <p:nvGrpSpPr>
          <p:cNvPr id="4" name="Group 3">
            <a:extLst>
              <a:ext uri="{FF2B5EF4-FFF2-40B4-BE49-F238E27FC236}">
                <a16:creationId xmlns:a16="http://schemas.microsoft.com/office/drawing/2014/main" id="{AD894A43-BB4C-D2DA-6964-27A1CB88CDF4}"/>
              </a:ext>
            </a:extLst>
          </p:cNvPr>
          <p:cNvGrpSpPr/>
          <p:nvPr/>
        </p:nvGrpSpPr>
        <p:grpSpPr>
          <a:xfrm>
            <a:off x="3550407" y="3638008"/>
            <a:ext cx="2060224" cy="1202457"/>
            <a:chOff x="3550407" y="3429000"/>
            <a:chExt cx="2060224" cy="1202457"/>
          </a:xfrm>
        </p:grpSpPr>
        <p:sp>
          <p:nvSpPr>
            <p:cNvPr id="54" name="Rectangle 53">
              <a:extLst>
                <a:ext uri="{FF2B5EF4-FFF2-40B4-BE49-F238E27FC236}">
                  <a16:creationId xmlns:a16="http://schemas.microsoft.com/office/drawing/2014/main" id="{33FD5E31-096C-C4A3-44C3-D75E7F8370E7}"/>
                </a:ext>
              </a:extLst>
            </p:cNvPr>
            <p:cNvSpPr/>
            <p:nvPr/>
          </p:nvSpPr>
          <p:spPr>
            <a:xfrm>
              <a:off x="3556053" y="3429000"/>
              <a:ext cx="2054578" cy="1202457"/>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5A11"/>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973A7CA3-EA4B-E52D-D20E-00BEDEC1EC5D}"/>
                </a:ext>
              </a:extLst>
            </p:cNvPr>
            <p:cNvCxnSpPr/>
            <p:nvPr/>
          </p:nvCxnSpPr>
          <p:spPr>
            <a:xfrm>
              <a:off x="3556053" y="3818659"/>
              <a:ext cx="205457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A7D2AA9-A9D2-E715-51A1-C39A8BDEE4B2}"/>
                </a:ext>
              </a:extLst>
            </p:cNvPr>
            <p:cNvCxnSpPr>
              <a:cxnSpLocks/>
            </p:cNvCxnSpPr>
            <p:nvPr/>
          </p:nvCxnSpPr>
          <p:spPr>
            <a:xfrm>
              <a:off x="4583342" y="4184050"/>
              <a:ext cx="0" cy="294574"/>
            </a:xfrm>
            <a:prstGeom prst="line">
              <a:avLst/>
            </a:prstGeom>
            <a:ln w="3810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9655A0F-2427-93D6-7874-F5DA1AF88D36}"/>
                </a:ext>
              </a:extLst>
            </p:cNvPr>
            <p:cNvSpPr txBox="1"/>
            <p:nvPr/>
          </p:nvSpPr>
          <p:spPr>
            <a:xfrm>
              <a:off x="3556053" y="3436190"/>
              <a:ext cx="2054578" cy="400110"/>
            </a:xfrm>
            <a:prstGeom prst="rect">
              <a:avLst/>
            </a:prstGeom>
            <a:solidFill>
              <a:schemeClr val="accent2">
                <a:lumMod val="50000"/>
              </a:schemeClr>
            </a:solidFill>
            <a:ln w="38100">
              <a:solidFill>
                <a:schemeClr val="accent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Refresh Table</a:t>
              </a:r>
            </a:p>
          </p:txBody>
        </p:sp>
        <p:cxnSp>
          <p:nvCxnSpPr>
            <p:cNvPr id="66" name="Straight Connector 65">
              <a:extLst>
                <a:ext uri="{FF2B5EF4-FFF2-40B4-BE49-F238E27FC236}">
                  <a16:creationId xmlns:a16="http://schemas.microsoft.com/office/drawing/2014/main" id="{E992E7B9-E405-F2DA-1AE8-8EAA6574EEC5}"/>
                </a:ext>
              </a:extLst>
            </p:cNvPr>
            <p:cNvCxnSpPr>
              <a:cxnSpLocks/>
            </p:cNvCxnSpPr>
            <p:nvPr/>
          </p:nvCxnSpPr>
          <p:spPr>
            <a:xfrm>
              <a:off x="3556053" y="3996362"/>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DB49407-0FE6-782C-4510-3C8FDB77DF82}"/>
                </a:ext>
              </a:extLst>
            </p:cNvPr>
            <p:cNvCxnSpPr>
              <a:cxnSpLocks/>
            </p:cNvCxnSpPr>
            <p:nvPr/>
          </p:nvCxnSpPr>
          <p:spPr>
            <a:xfrm>
              <a:off x="3550407" y="4160051"/>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EA7559-4C80-3585-75AB-0A4A1B714EDA}"/>
                </a:ext>
              </a:extLst>
            </p:cNvPr>
            <p:cNvCxnSpPr>
              <a:cxnSpLocks/>
            </p:cNvCxnSpPr>
            <p:nvPr/>
          </p:nvCxnSpPr>
          <p:spPr>
            <a:xfrm>
              <a:off x="3556050" y="4493075"/>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2" name="Elbow Connector 71">
            <a:extLst>
              <a:ext uri="{FF2B5EF4-FFF2-40B4-BE49-F238E27FC236}">
                <a16:creationId xmlns:a16="http://schemas.microsoft.com/office/drawing/2014/main" id="{3992944C-8CFC-CBF1-0762-BF1361843CAD}"/>
              </a:ext>
            </a:extLst>
          </p:cNvPr>
          <p:cNvCxnSpPr>
            <a:stCxn id="30" idx="1"/>
            <a:endCxn id="54" idx="3"/>
          </p:cNvCxnSpPr>
          <p:nvPr/>
        </p:nvCxnSpPr>
        <p:spPr>
          <a:xfrm rot="10800000">
            <a:off x="5610631" y="4239238"/>
            <a:ext cx="795622" cy="43667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E476330F-BF4A-90F7-8725-FB8784E4757D}"/>
              </a:ext>
            </a:extLst>
          </p:cNvPr>
          <p:cNvCxnSpPr>
            <a:cxnSpLocks/>
            <a:stCxn id="9" idx="2"/>
            <a:endCxn id="54" idx="1"/>
          </p:cNvCxnSpPr>
          <p:nvPr/>
        </p:nvCxnSpPr>
        <p:spPr>
          <a:xfrm flipV="1">
            <a:off x="2692998" y="4239237"/>
            <a:ext cx="863055" cy="840028"/>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52D9AC8-B1D0-6B59-2858-FE02C3D45B8B}"/>
              </a:ext>
            </a:extLst>
          </p:cNvPr>
          <p:cNvCxnSpPr>
            <a:stCxn id="13" idx="3"/>
            <a:endCxn id="55" idx="1"/>
          </p:cNvCxnSpPr>
          <p:nvPr/>
        </p:nvCxnSpPr>
        <p:spPr>
          <a:xfrm flipV="1">
            <a:off x="1950504" y="5837712"/>
            <a:ext cx="1605842" cy="354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1ACDDCFA-4AF1-3B5F-1CFC-DC5CD73CF6F3}"/>
              </a:ext>
            </a:extLst>
          </p:cNvPr>
          <p:cNvCxnSpPr>
            <a:cxnSpLocks/>
            <a:stCxn id="30" idx="1"/>
            <a:endCxn id="55" idx="3"/>
          </p:cNvCxnSpPr>
          <p:nvPr/>
        </p:nvCxnSpPr>
        <p:spPr>
          <a:xfrm rot="10800000" flipV="1">
            <a:off x="5610925" y="4675914"/>
            <a:ext cx="795329" cy="116179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70159A4-261D-EF27-ED7F-3D4F6EA7A52A}"/>
              </a:ext>
            </a:extLst>
          </p:cNvPr>
          <p:cNvCxnSpPr>
            <a:cxnSpLocks/>
            <a:stCxn id="54" idx="2"/>
            <a:endCxn id="55" idx="0"/>
          </p:cNvCxnSpPr>
          <p:nvPr/>
        </p:nvCxnSpPr>
        <p:spPr>
          <a:xfrm>
            <a:off x="4583342" y="4840465"/>
            <a:ext cx="293" cy="69922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A7D11FB-9306-DBBD-2EE9-6A9D46C26AC5}"/>
              </a:ext>
            </a:extLst>
          </p:cNvPr>
          <p:cNvSpPr/>
          <p:nvPr/>
        </p:nvSpPr>
        <p:spPr>
          <a:xfrm>
            <a:off x="2835658" y="6459861"/>
            <a:ext cx="3495262" cy="36925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Memory Request Scheduler</a:t>
            </a:r>
          </a:p>
        </p:txBody>
      </p:sp>
      <p:cxnSp>
        <p:nvCxnSpPr>
          <p:cNvPr id="88" name="Straight Arrow Connector 87">
            <a:extLst>
              <a:ext uri="{FF2B5EF4-FFF2-40B4-BE49-F238E27FC236}">
                <a16:creationId xmlns:a16="http://schemas.microsoft.com/office/drawing/2014/main" id="{E6E79DB4-0323-F713-3413-7C76EC3FAB89}"/>
              </a:ext>
            </a:extLst>
          </p:cNvPr>
          <p:cNvCxnSpPr>
            <a:cxnSpLocks/>
            <a:stCxn id="55" idx="2"/>
            <a:endCxn id="87" idx="0"/>
          </p:cNvCxnSpPr>
          <p:nvPr/>
        </p:nvCxnSpPr>
        <p:spPr>
          <a:xfrm flipH="1">
            <a:off x="4583289" y="6135734"/>
            <a:ext cx="346" cy="32412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5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5" grpId="0" animBg="1"/>
      <p:bldP spid="8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6195-5756-EA05-1232-8CD62EF077FB}"/>
              </a:ext>
            </a:extLst>
          </p:cNvPr>
          <p:cNvSpPr>
            <a:spLocks noGrp="1"/>
          </p:cNvSpPr>
          <p:nvPr>
            <p:ph type="title"/>
          </p:nvPr>
        </p:nvSpPr>
        <p:spPr/>
        <p:txBody>
          <a:bodyPr/>
          <a:lstStyle/>
          <a:p>
            <a:r>
              <a:rPr lang="en-US" dirty="0"/>
              <a:t>The Concurrent Refresh Finder</a:t>
            </a:r>
          </a:p>
        </p:txBody>
      </p:sp>
      <p:pic>
        <p:nvPicPr>
          <p:cNvPr id="4" name="Picture 3">
            <a:extLst>
              <a:ext uri="{FF2B5EF4-FFF2-40B4-BE49-F238E27FC236}">
                <a16:creationId xmlns:a16="http://schemas.microsoft.com/office/drawing/2014/main" id="{FD855DBB-C4F4-3FD8-52F2-7756BFC89B6C}"/>
              </a:ext>
            </a:extLst>
          </p:cNvPr>
          <p:cNvPicPr>
            <a:picLocks noChangeAspect="1"/>
          </p:cNvPicPr>
          <p:nvPr/>
        </p:nvPicPr>
        <p:blipFill>
          <a:blip r:embed="rId3"/>
          <a:stretch>
            <a:fillRect/>
          </a:stretch>
        </p:blipFill>
        <p:spPr>
          <a:xfrm>
            <a:off x="381305" y="770467"/>
            <a:ext cx="8376992" cy="3487928"/>
          </a:xfrm>
          <a:prstGeom prst="rect">
            <a:avLst/>
          </a:prstGeom>
        </p:spPr>
      </p:pic>
      <p:sp>
        <p:nvSpPr>
          <p:cNvPr id="5" name="TextBox 4">
            <a:extLst>
              <a:ext uri="{FF2B5EF4-FFF2-40B4-BE49-F238E27FC236}">
                <a16:creationId xmlns:a16="http://schemas.microsoft.com/office/drawing/2014/main" id="{4DD5F8E6-5FF0-E653-D36B-4D8DDE75F2BA}"/>
              </a:ext>
            </a:extLst>
          </p:cNvPr>
          <p:cNvSpPr txBox="1"/>
          <p:nvPr/>
        </p:nvSpPr>
        <p:spPr>
          <a:xfrm>
            <a:off x="264075" y="4382531"/>
            <a:ext cx="904523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Case 1:</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Executes when a precharge is issued (completes before the precharge completes)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Case 2: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Periodically executes after every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(completes before </a:t>
            </a:r>
            <a:r>
              <a:rPr kumimoji="0" lang="en-US" sz="1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424361079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0B14-8D16-1B65-DC70-04EC5AF3D5D0}"/>
              </a:ext>
            </a:extLst>
          </p:cNvPr>
          <p:cNvSpPr>
            <a:spLocks noGrp="1"/>
          </p:cNvSpPr>
          <p:nvPr>
            <p:ph type="title"/>
          </p:nvPr>
        </p:nvSpPr>
        <p:spPr/>
        <p:txBody>
          <a:bodyPr/>
          <a:lstStyle/>
          <a:p>
            <a:r>
              <a:rPr lang="en-US" dirty="0"/>
              <a:t>HiRA-MC Example</a:t>
            </a:r>
          </a:p>
        </p:txBody>
      </p:sp>
      <p:sp>
        <p:nvSpPr>
          <p:cNvPr id="3" name="Content Placeholder 2">
            <a:extLst>
              <a:ext uri="{FF2B5EF4-FFF2-40B4-BE49-F238E27FC236}">
                <a16:creationId xmlns:a16="http://schemas.microsoft.com/office/drawing/2014/main" id="{B643D845-AE5D-7715-97E3-E4B41D041E77}"/>
              </a:ext>
            </a:extLst>
          </p:cNvPr>
          <p:cNvSpPr>
            <a:spLocks noGrp="1"/>
          </p:cNvSpPr>
          <p:nvPr>
            <p:ph idx="1"/>
          </p:nvPr>
        </p:nvSpPr>
        <p:spPr/>
        <p:txBody>
          <a:bodyPr/>
          <a:lstStyle/>
          <a:p>
            <a:r>
              <a:rPr lang="en-US" dirty="0"/>
              <a:t>Case 1: </a:t>
            </a:r>
            <a:r>
              <a:rPr lang="en-US" b="1" dirty="0">
                <a:solidFill>
                  <a:srgbClr val="C00000"/>
                </a:solidFill>
              </a:rPr>
              <a:t>Refresh – Access </a:t>
            </a:r>
            <a:r>
              <a:rPr lang="en-US" dirty="0"/>
              <a:t>Parallelism</a:t>
            </a:r>
          </a:p>
          <a:p>
            <a:endParaRPr lang="en-US" dirty="0"/>
          </a:p>
          <a:p>
            <a:endParaRPr lang="en-US" dirty="0"/>
          </a:p>
          <a:p>
            <a:endParaRPr lang="en-US" dirty="0"/>
          </a:p>
          <a:p>
            <a:endParaRPr lang="en-US" dirty="0"/>
          </a:p>
          <a:p>
            <a:endParaRPr lang="en-US" sz="700" dirty="0"/>
          </a:p>
          <a:p>
            <a:r>
              <a:rPr lang="en-US" dirty="0"/>
              <a:t>Case 2: </a:t>
            </a:r>
            <a:r>
              <a:rPr lang="en-US" b="1" dirty="0">
                <a:solidFill>
                  <a:schemeClr val="accent5">
                    <a:lumMod val="75000"/>
                  </a:schemeClr>
                </a:solidFill>
              </a:rPr>
              <a:t>Refresh – Refresh </a:t>
            </a:r>
            <a:r>
              <a:rPr lang="en-US" dirty="0"/>
              <a:t>Parallelism</a:t>
            </a:r>
          </a:p>
        </p:txBody>
      </p:sp>
      <p:grpSp>
        <p:nvGrpSpPr>
          <p:cNvPr id="4" name="Group 3">
            <a:extLst>
              <a:ext uri="{FF2B5EF4-FFF2-40B4-BE49-F238E27FC236}">
                <a16:creationId xmlns:a16="http://schemas.microsoft.com/office/drawing/2014/main" id="{33D01A9D-BF1D-0C79-C402-BD7CEEA7ED05}"/>
              </a:ext>
            </a:extLst>
          </p:cNvPr>
          <p:cNvGrpSpPr/>
          <p:nvPr/>
        </p:nvGrpSpPr>
        <p:grpSpPr>
          <a:xfrm>
            <a:off x="95419" y="1122973"/>
            <a:ext cx="4702077" cy="1906407"/>
            <a:chOff x="95419" y="1699929"/>
            <a:chExt cx="4702077" cy="1906407"/>
          </a:xfrm>
        </p:grpSpPr>
        <p:sp>
          <p:nvSpPr>
            <p:cNvPr id="8" name="Rectangle 7">
              <a:extLst>
                <a:ext uri="{FF2B5EF4-FFF2-40B4-BE49-F238E27FC236}">
                  <a16:creationId xmlns:a16="http://schemas.microsoft.com/office/drawing/2014/main" id="{D3F40134-889B-2D53-F04D-E7E9403DC63A}"/>
                </a:ext>
              </a:extLst>
            </p:cNvPr>
            <p:cNvSpPr/>
            <p:nvPr/>
          </p:nvSpPr>
          <p:spPr>
            <a:xfrm>
              <a:off x="1158517" y="3302989"/>
              <a:ext cx="1320693"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RD SA:A Row:0</a:t>
              </a:r>
            </a:p>
          </p:txBody>
        </p:sp>
        <p:sp>
          <p:nvSpPr>
            <p:cNvPr id="9" name="Rectangle 8">
              <a:extLst>
                <a:ext uri="{FF2B5EF4-FFF2-40B4-BE49-F238E27FC236}">
                  <a16:creationId xmlns:a16="http://schemas.microsoft.com/office/drawing/2014/main" id="{5D654FDA-3B6B-3E95-2B38-ED5BA6C0B2E8}"/>
                </a:ext>
              </a:extLst>
            </p:cNvPr>
            <p:cNvSpPr/>
            <p:nvPr/>
          </p:nvSpPr>
          <p:spPr>
            <a:xfrm>
              <a:off x="1159714" y="3027061"/>
              <a:ext cx="1319495"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RD SA:B Row:0</a:t>
              </a:r>
            </a:p>
          </p:txBody>
        </p:sp>
        <p:sp>
          <p:nvSpPr>
            <p:cNvPr id="10" name="Rectangle 9">
              <a:extLst>
                <a:ext uri="{FF2B5EF4-FFF2-40B4-BE49-F238E27FC236}">
                  <a16:creationId xmlns:a16="http://schemas.microsoft.com/office/drawing/2014/main" id="{26195A48-1DD7-4FA7-3EC1-92D82398F4CE}"/>
                </a:ext>
              </a:extLst>
            </p:cNvPr>
            <p:cNvSpPr/>
            <p:nvPr/>
          </p:nvSpPr>
          <p:spPr>
            <a:xfrm>
              <a:off x="1159714" y="2106171"/>
              <a:ext cx="1319494"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6BD8E3EC-ED46-E04D-1ED2-F667944DF9B5}"/>
                </a:ext>
              </a:extLst>
            </p:cNvPr>
            <p:cNvCxnSpPr/>
            <p:nvPr/>
          </p:nvCxnSpPr>
          <p:spPr>
            <a:xfrm>
              <a:off x="1100124" y="2090803"/>
              <a:ext cx="0" cy="1515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EC96F3-1F6E-E1B7-DEBB-F3FC3E149562}"/>
                </a:ext>
              </a:extLst>
            </p:cNvPr>
            <p:cNvCxnSpPr>
              <a:cxnSpLocks/>
            </p:cNvCxnSpPr>
            <p:nvPr/>
          </p:nvCxnSpPr>
          <p:spPr>
            <a:xfrm>
              <a:off x="1073230" y="3606336"/>
              <a:ext cx="149173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5E554F-552C-4386-6DD6-8A58920F2314}"/>
                </a:ext>
              </a:extLst>
            </p:cNvPr>
            <p:cNvCxnSpPr/>
            <p:nvPr/>
          </p:nvCxnSpPr>
          <p:spPr>
            <a:xfrm>
              <a:off x="2536957" y="2090802"/>
              <a:ext cx="0" cy="1515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DB19-B858-C936-3A31-045A3D7B0E0E}"/>
                </a:ext>
              </a:extLst>
            </p:cNvPr>
            <p:cNvCxnSpPr>
              <a:cxnSpLocks/>
              <a:stCxn id="10" idx="2"/>
              <a:endCxn id="9" idx="0"/>
            </p:cNvCxnSpPr>
            <p:nvPr/>
          </p:nvCxnSpPr>
          <p:spPr>
            <a:xfrm>
              <a:off x="1819461" y="2322171"/>
              <a:ext cx="1" cy="704890"/>
            </a:xfrm>
            <a:prstGeom prst="line">
              <a:avLst/>
            </a:prstGeom>
            <a:ln w="381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67C607-AAD4-90A6-860C-08D3F9C586CE}"/>
                </a:ext>
              </a:extLst>
            </p:cNvPr>
            <p:cNvSpPr txBox="1"/>
            <p:nvPr/>
          </p:nvSpPr>
          <p:spPr>
            <a:xfrm>
              <a:off x="95419" y="3230370"/>
              <a:ext cx="6917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Head</a:t>
              </a:r>
            </a:p>
          </p:txBody>
        </p:sp>
        <p:cxnSp>
          <p:nvCxnSpPr>
            <p:cNvPr id="22" name="Straight Arrow Connector 21">
              <a:extLst>
                <a:ext uri="{FF2B5EF4-FFF2-40B4-BE49-F238E27FC236}">
                  <a16:creationId xmlns:a16="http://schemas.microsoft.com/office/drawing/2014/main" id="{57F76B48-9FA9-4B2C-825E-B54CBF2C64B8}"/>
                </a:ext>
              </a:extLst>
            </p:cNvPr>
            <p:cNvCxnSpPr>
              <a:cxnSpLocks/>
              <a:stCxn id="19" idx="3"/>
              <a:endCxn id="8" idx="1"/>
            </p:cNvCxnSpPr>
            <p:nvPr/>
          </p:nvCxnSpPr>
          <p:spPr>
            <a:xfrm flipV="1">
              <a:off x="787176" y="3410989"/>
              <a:ext cx="371341" cy="4047"/>
            </a:xfrm>
            <a:prstGeom prst="straightConnector1">
              <a:avLst/>
            </a:prstGeom>
            <a:ln w="76200">
              <a:solidFill>
                <a:srgbClr val="FE61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91076C3-8DA3-6CC4-10AB-B79E6766599A}"/>
                </a:ext>
              </a:extLst>
            </p:cNvPr>
            <p:cNvSpPr txBox="1"/>
            <p:nvPr/>
          </p:nvSpPr>
          <p:spPr>
            <a:xfrm>
              <a:off x="526658" y="1699929"/>
              <a:ext cx="25417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Request Queue</a:t>
              </a:r>
            </a:p>
          </p:txBody>
        </p:sp>
        <p:sp>
          <p:nvSpPr>
            <p:cNvPr id="29" name="Rectangle 28">
              <a:extLst>
                <a:ext uri="{FF2B5EF4-FFF2-40B4-BE49-F238E27FC236}">
                  <a16:creationId xmlns:a16="http://schemas.microsoft.com/office/drawing/2014/main" id="{4FEE671D-EEAD-D996-0DE2-3C5377929E25}"/>
                </a:ext>
              </a:extLst>
            </p:cNvPr>
            <p:cNvSpPr/>
            <p:nvPr/>
          </p:nvSpPr>
          <p:spPr>
            <a:xfrm>
              <a:off x="3289899" y="2106171"/>
              <a:ext cx="1495164" cy="15001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E6C448ED-62B5-1BE6-40D0-1596E9BD8377}"/>
                </a:ext>
              </a:extLst>
            </p:cNvPr>
            <p:cNvSpPr/>
            <p:nvPr/>
          </p:nvSpPr>
          <p:spPr>
            <a:xfrm>
              <a:off x="3374021" y="3341516"/>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SA:B Row:6</a:t>
              </a:r>
            </a:p>
          </p:txBody>
        </p:sp>
        <p:sp>
          <p:nvSpPr>
            <p:cNvPr id="31" name="Rectangle 30">
              <a:extLst>
                <a:ext uri="{FF2B5EF4-FFF2-40B4-BE49-F238E27FC236}">
                  <a16:creationId xmlns:a16="http://schemas.microsoft.com/office/drawing/2014/main" id="{B40FDC85-E69F-4733-A5F7-9F1BA6C5CA37}"/>
                </a:ext>
              </a:extLst>
            </p:cNvPr>
            <p:cNvSpPr/>
            <p:nvPr/>
          </p:nvSpPr>
          <p:spPr>
            <a:xfrm>
              <a:off x="3374021" y="3076697"/>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SA:B Row:1</a:t>
              </a:r>
            </a:p>
          </p:txBody>
        </p:sp>
        <p:sp>
          <p:nvSpPr>
            <p:cNvPr id="32" name="Rectangle 31">
              <a:extLst>
                <a:ext uri="{FF2B5EF4-FFF2-40B4-BE49-F238E27FC236}">
                  <a16:creationId xmlns:a16="http://schemas.microsoft.com/office/drawing/2014/main" id="{FA9B6B1B-5E81-FCB9-17C5-47BCF6E72398}"/>
                </a:ext>
              </a:extLst>
            </p:cNvPr>
            <p:cNvSpPr/>
            <p:nvPr/>
          </p:nvSpPr>
          <p:spPr>
            <a:xfrm>
              <a:off x="3374020" y="2811061"/>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SA:C Row:2</a:t>
              </a:r>
            </a:p>
          </p:txBody>
        </p:sp>
        <p:sp>
          <p:nvSpPr>
            <p:cNvPr id="36" name="TextBox 35">
              <a:extLst>
                <a:ext uri="{FF2B5EF4-FFF2-40B4-BE49-F238E27FC236}">
                  <a16:creationId xmlns:a16="http://schemas.microsoft.com/office/drawing/2014/main" id="{287DE745-CF86-1A76-8ECA-AC3A6F3EF30E}"/>
                </a:ext>
              </a:extLst>
            </p:cNvPr>
            <p:cNvSpPr txBox="1"/>
            <p:nvPr/>
          </p:nvSpPr>
          <p:spPr>
            <a:xfrm>
              <a:off x="3277465" y="1699929"/>
              <a:ext cx="1520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Table</a:t>
              </a:r>
            </a:p>
          </p:txBody>
        </p:sp>
      </p:grpSp>
      <p:cxnSp>
        <p:nvCxnSpPr>
          <p:cNvPr id="38" name="Straight Arrow Connector 37">
            <a:extLst>
              <a:ext uri="{FF2B5EF4-FFF2-40B4-BE49-F238E27FC236}">
                <a16:creationId xmlns:a16="http://schemas.microsoft.com/office/drawing/2014/main" id="{55720F55-B725-610B-25F7-E5637468EC5A}"/>
              </a:ext>
            </a:extLst>
          </p:cNvPr>
          <p:cNvCxnSpPr>
            <a:cxnSpLocks/>
            <a:stCxn id="8" idx="3"/>
            <a:endCxn id="30" idx="1"/>
          </p:cNvCxnSpPr>
          <p:nvPr/>
        </p:nvCxnSpPr>
        <p:spPr>
          <a:xfrm>
            <a:off x="2479210" y="2834033"/>
            <a:ext cx="894811" cy="38527"/>
          </a:xfrm>
          <a:prstGeom prst="straightConnector1">
            <a:avLst/>
          </a:prstGeom>
          <a:ln w="762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ight Arrow 39">
            <a:extLst>
              <a:ext uri="{FF2B5EF4-FFF2-40B4-BE49-F238E27FC236}">
                <a16:creationId xmlns:a16="http://schemas.microsoft.com/office/drawing/2014/main" id="{E6BF8E6F-C718-6343-C3B3-D6CAD67FD696}"/>
              </a:ext>
            </a:extLst>
          </p:cNvPr>
          <p:cNvSpPr/>
          <p:nvPr/>
        </p:nvSpPr>
        <p:spPr>
          <a:xfrm>
            <a:off x="5011162" y="2177883"/>
            <a:ext cx="522423" cy="328444"/>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F540165E-445D-1ED7-583A-06AD817F5C3B}"/>
              </a:ext>
            </a:extLst>
          </p:cNvPr>
          <p:cNvGrpSpPr/>
          <p:nvPr/>
        </p:nvGrpSpPr>
        <p:grpSpPr>
          <a:xfrm>
            <a:off x="5406310" y="1536403"/>
            <a:ext cx="3737690" cy="1655658"/>
            <a:chOff x="5730160" y="2113359"/>
            <a:chExt cx="3737690" cy="1655658"/>
          </a:xfrm>
        </p:grpSpPr>
        <p:sp>
          <p:nvSpPr>
            <p:cNvPr id="41" name="TextBox 40">
              <a:extLst>
                <a:ext uri="{FF2B5EF4-FFF2-40B4-BE49-F238E27FC236}">
                  <a16:creationId xmlns:a16="http://schemas.microsoft.com/office/drawing/2014/main" id="{19D5680D-ADFA-31A8-C5ED-2FB2B488A48D}"/>
                </a:ext>
              </a:extLst>
            </p:cNvPr>
            <p:cNvSpPr txBox="1"/>
            <p:nvPr/>
          </p:nvSpPr>
          <p:spPr>
            <a:xfrm>
              <a:off x="5730160" y="2113359"/>
              <a:ext cx="37376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HiRA(Row SA:B Row:6, SA:A Row:0)</a:t>
              </a:r>
            </a:p>
          </p:txBody>
        </p:sp>
        <p:cxnSp>
          <p:nvCxnSpPr>
            <p:cNvPr id="43" name="Straight Arrow Connector 42">
              <a:extLst>
                <a:ext uri="{FF2B5EF4-FFF2-40B4-BE49-F238E27FC236}">
                  <a16:creationId xmlns:a16="http://schemas.microsoft.com/office/drawing/2014/main" id="{77136E58-A259-7DFC-0605-6079579DEB01}"/>
                </a:ext>
              </a:extLst>
            </p:cNvPr>
            <p:cNvCxnSpPr>
              <a:cxnSpLocks/>
            </p:cNvCxnSpPr>
            <p:nvPr/>
          </p:nvCxnSpPr>
          <p:spPr>
            <a:xfrm>
              <a:off x="6074139" y="2893549"/>
              <a:ext cx="30698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27F2971-76D5-7F16-B3E7-B3F3B6C74794}"/>
                </a:ext>
              </a:extLst>
            </p:cNvPr>
            <p:cNvSpPr txBox="1"/>
            <p:nvPr/>
          </p:nvSpPr>
          <p:spPr>
            <a:xfrm>
              <a:off x="8568636" y="2909948"/>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sp>
          <p:nvSpPr>
            <p:cNvPr id="45" name="TextBox 44">
              <a:extLst>
                <a:ext uri="{FF2B5EF4-FFF2-40B4-BE49-F238E27FC236}">
                  <a16:creationId xmlns:a16="http://schemas.microsoft.com/office/drawing/2014/main" id="{EDA29D65-C073-A7A4-84B7-DA61C9E27FED}"/>
                </a:ext>
              </a:extLst>
            </p:cNvPr>
            <p:cNvSpPr txBox="1"/>
            <p:nvPr/>
          </p:nvSpPr>
          <p:spPr>
            <a:xfrm>
              <a:off x="5955192" y="2519913"/>
              <a:ext cx="1427955"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SA:B Row:6</a:t>
              </a:r>
            </a:p>
          </p:txBody>
        </p:sp>
        <p:cxnSp>
          <p:nvCxnSpPr>
            <p:cNvPr id="47" name="Straight Connector 46">
              <a:extLst>
                <a:ext uri="{FF2B5EF4-FFF2-40B4-BE49-F238E27FC236}">
                  <a16:creationId xmlns:a16="http://schemas.microsoft.com/office/drawing/2014/main" id="{35CDCB10-35F9-442D-36B8-46694D918F59}"/>
                </a:ext>
              </a:extLst>
            </p:cNvPr>
            <p:cNvCxnSpPr>
              <a:cxnSpLocks/>
              <a:stCxn id="45" idx="2"/>
            </p:cNvCxnSpPr>
            <p:nvPr/>
          </p:nvCxnSpPr>
          <p:spPr>
            <a:xfrm>
              <a:off x="6669170" y="2827690"/>
              <a:ext cx="0" cy="1942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C40C9FF-1561-B14E-97EA-F40FA9B67804}"/>
                </a:ext>
              </a:extLst>
            </p:cNvPr>
            <p:cNvSpPr txBox="1"/>
            <p:nvPr/>
          </p:nvSpPr>
          <p:spPr>
            <a:xfrm>
              <a:off x="7670702" y="2519913"/>
              <a:ext cx="1431161"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SA:A Row:0</a:t>
              </a:r>
            </a:p>
          </p:txBody>
        </p:sp>
        <p:cxnSp>
          <p:nvCxnSpPr>
            <p:cNvPr id="49" name="Straight Connector 48">
              <a:extLst>
                <a:ext uri="{FF2B5EF4-FFF2-40B4-BE49-F238E27FC236}">
                  <a16:creationId xmlns:a16="http://schemas.microsoft.com/office/drawing/2014/main" id="{D9F82DE0-2933-52EB-2FC7-81A665EC67FA}"/>
                </a:ext>
              </a:extLst>
            </p:cNvPr>
            <p:cNvCxnSpPr>
              <a:cxnSpLocks/>
              <a:stCxn id="48" idx="2"/>
            </p:cNvCxnSpPr>
            <p:nvPr/>
          </p:nvCxnSpPr>
          <p:spPr>
            <a:xfrm flipH="1">
              <a:off x="8386282" y="2827690"/>
              <a:ext cx="1" cy="1942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90AA8CC-D523-B82A-BCE9-A2C8C84E107F}"/>
                </a:ext>
              </a:extLst>
            </p:cNvPr>
            <p:cNvSpPr txBox="1"/>
            <p:nvPr/>
          </p:nvSpPr>
          <p:spPr>
            <a:xfrm>
              <a:off x="7276696" y="3022418"/>
              <a:ext cx="502061"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52" name="Straight Connector 51">
              <a:extLst>
                <a:ext uri="{FF2B5EF4-FFF2-40B4-BE49-F238E27FC236}">
                  <a16:creationId xmlns:a16="http://schemas.microsoft.com/office/drawing/2014/main" id="{78D30A50-A3D3-8F91-BB68-FC3CFDEC3F14}"/>
                </a:ext>
              </a:extLst>
            </p:cNvPr>
            <p:cNvCxnSpPr/>
            <p:nvPr/>
          </p:nvCxnSpPr>
          <p:spPr>
            <a:xfrm flipH="1">
              <a:off x="7530673" y="2837834"/>
              <a:ext cx="1604" cy="184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946EB70-A0AA-3B80-29C7-9C8B30E9BB05}"/>
                </a:ext>
              </a:extLst>
            </p:cNvPr>
            <p:cNvCxnSpPr>
              <a:cxnSpLocks/>
            </p:cNvCxnSpPr>
            <p:nvPr/>
          </p:nvCxnSpPr>
          <p:spPr>
            <a:xfrm>
              <a:off x="6550547" y="3615291"/>
              <a:ext cx="183573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CF33BDF-F292-58E6-6F0F-B4BA656E6E90}"/>
                </a:ext>
              </a:extLst>
            </p:cNvPr>
            <p:cNvSpPr txBox="1"/>
            <p:nvPr/>
          </p:nvSpPr>
          <p:spPr>
            <a:xfrm>
              <a:off x="7223390" y="3399685"/>
              <a:ext cx="5668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6ns</a:t>
              </a:r>
            </a:p>
          </p:txBody>
        </p:sp>
      </p:grpSp>
      <p:grpSp>
        <p:nvGrpSpPr>
          <p:cNvPr id="6" name="Group 5">
            <a:extLst>
              <a:ext uri="{FF2B5EF4-FFF2-40B4-BE49-F238E27FC236}">
                <a16:creationId xmlns:a16="http://schemas.microsoft.com/office/drawing/2014/main" id="{658A5F02-3F16-4911-B94C-A17AE812F0E6}"/>
              </a:ext>
            </a:extLst>
          </p:cNvPr>
          <p:cNvGrpSpPr/>
          <p:nvPr/>
        </p:nvGrpSpPr>
        <p:grpSpPr>
          <a:xfrm>
            <a:off x="98713" y="3639379"/>
            <a:ext cx="4702077" cy="1906407"/>
            <a:chOff x="107852" y="4363713"/>
            <a:chExt cx="4702077" cy="1906407"/>
          </a:xfrm>
        </p:grpSpPr>
        <p:sp>
          <p:nvSpPr>
            <p:cNvPr id="60" name="Rectangle 59">
              <a:extLst>
                <a:ext uri="{FF2B5EF4-FFF2-40B4-BE49-F238E27FC236}">
                  <a16:creationId xmlns:a16="http://schemas.microsoft.com/office/drawing/2014/main" id="{0FF2E6D3-F3C2-C482-8648-D085E2A0C9DD}"/>
                </a:ext>
              </a:extLst>
            </p:cNvPr>
            <p:cNvSpPr/>
            <p:nvPr/>
          </p:nvSpPr>
          <p:spPr>
            <a:xfrm>
              <a:off x="1172147" y="5951035"/>
              <a:ext cx="1319495"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RD SA:B Row:0</a:t>
              </a:r>
            </a:p>
          </p:txBody>
        </p:sp>
        <p:sp>
          <p:nvSpPr>
            <p:cNvPr id="61" name="Rectangle 60">
              <a:extLst>
                <a:ext uri="{FF2B5EF4-FFF2-40B4-BE49-F238E27FC236}">
                  <a16:creationId xmlns:a16="http://schemas.microsoft.com/office/drawing/2014/main" id="{D7543B16-91BF-F889-FCA4-63233612FB5B}"/>
                </a:ext>
              </a:extLst>
            </p:cNvPr>
            <p:cNvSpPr/>
            <p:nvPr/>
          </p:nvSpPr>
          <p:spPr>
            <a:xfrm>
              <a:off x="1172147" y="4769955"/>
              <a:ext cx="1319494" cy="21600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69C370E9-44D0-F132-B902-D3B58ACAE22B}"/>
                </a:ext>
              </a:extLst>
            </p:cNvPr>
            <p:cNvCxnSpPr/>
            <p:nvPr/>
          </p:nvCxnSpPr>
          <p:spPr>
            <a:xfrm>
              <a:off x="1112557" y="4754587"/>
              <a:ext cx="0" cy="1515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00498A-4D75-A97C-00A6-698C5AB26A91}"/>
                </a:ext>
              </a:extLst>
            </p:cNvPr>
            <p:cNvCxnSpPr>
              <a:cxnSpLocks/>
            </p:cNvCxnSpPr>
            <p:nvPr/>
          </p:nvCxnSpPr>
          <p:spPr>
            <a:xfrm>
              <a:off x="1085663" y="6270120"/>
              <a:ext cx="149173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CEB41C-B782-251F-49C4-95C8420486DB}"/>
                </a:ext>
              </a:extLst>
            </p:cNvPr>
            <p:cNvCxnSpPr/>
            <p:nvPr/>
          </p:nvCxnSpPr>
          <p:spPr>
            <a:xfrm>
              <a:off x="2549390" y="4754586"/>
              <a:ext cx="0" cy="1515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F65D8D5-F139-7150-DF6C-887F1809C0E2}"/>
                </a:ext>
              </a:extLst>
            </p:cNvPr>
            <p:cNvCxnSpPr>
              <a:cxnSpLocks/>
              <a:stCxn id="61" idx="2"/>
              <a:endCxn id="60" idx="0"/>
            </p:cNvCxnSpPr>
            <p:nvPr/>
          </p:nvCxnSpPr>
          <p:spPr>
            <a:xfrm>
              <a:off x="1831894" y="4985955"/>
              <a:ext cx="1" cy="965080"/>
            </a:xfrm>
            <a:prstGeom prst="line">
              <a:avLst/>
            </a:prstGeom>
            <a:ln w="381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98146C0-DC3C-201C-299F-0293193DE8CD}"/>
                </a:ext>
              </a:extLst>
            </p:cNvPr>
            <p:cNvSpPr txBox="1"/>
            <p:nvPr/>
          </p:nvSpPr>
          <p:spPr>
            <a:xfrm>
              <a:off x="107852" y="5894154"/>
              <a:ext cx="6917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Head</a:t>
              </a:r>
            </a:p>
          </p:txBody>
        </p:sp>
        <p:cxnSp>
          <p:nvCxnSpPr>
            <p:cNvPr id="67" name="Straight Arrow Connector 66">
              <a:extLst>
                <a:ext uri="{FF2B5EF4-FFF2-40B4-BE49-F238E27FC236}">
                  <a16:creationId xmlns:a16="http://schemas.microsoft.com/office/drawing/2014/main" id="{39EA85DF-EC63-E95A-8A37-28F0499CEAB0}"/>
                </a:ext>
              </a:extLst>
            </p:cNvPr>
            <p:cNvCxnSpPr>
              <a:cxnSpLocks/>
              <a:stCxn id="66" idx="3"/>
            </p:cNvCxnSpPr>
            <p:nvPr/>
          </p:nvCxnSpPr>
          <p:spPr>
            <a:xfrm flipV="1">
              <a:off x="799609" y="6074773"/>
              <a:ext cx="371341" cy="4047"/>
            </a:xfrm>
            <a:prstGeom prst="straightConnector1">
              <a:avLst/>
            </a:prstGeom>
            <a:ln w="76200">
              <a:solidFill>
                <a:srgbClr val="FE61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E612B02-BE4F-2C24-7D37-79AAAD02734B}"/>
                </a:ext>
              </a:extLst>
            </p:cNvPr>
            <p:cNvSpPr txBox="1"/>
            <p:nvPr/>
          </p:nvSpPr>
          <p:spPr>
            <a:xfrm>
              <a:off x="539091" y="4363713"/>
              <a:ext cx="25417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Request Queue</a:t>
              </a:r>
            </a:p>
          </p:txBody>
        </p:sp>
        <p:sp>
          <p:nvSpPr>
            <p:cNvPr id="69" name="Rectangle 68">
              <a:extLst>
                <a:ext uri="{FF2B5EF4-FFF2-40B4-BE49-F238E27FC236}">
                  <a16:creationId xmlns:a16="http://schemas.microsoft.com/office/drawing/2014/main" id="{E8097764-A9A1-B7EF-224A-9369DE872074}"/>
                </a:ext>
              </a:extLst>
            </p:cNvPr>
            <p:cNvSpPr/>
            <p:nvPr/>
          </p:nvSpPr>
          <p:spPr>
            <a:xfrm>
              <a:off x="3302332" y="4769955"/>
              <a:ext cx="1495164" cy="15001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0B532E78-410C-A33E-E48B-9A43CFB3B0A6}"/>
                </a:ext>
              </a:extLst>
            </p:cNvPr>
            <p:cNvSpPr/>
            <p:nvPr/>
          </p:nvSpPr>
          <p:spPr>
            <a:xfrm>
              <a:off x="3386454" y="5993237"/>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SA:B Row:1</a:t>
              </a:r>
            </a:p>
          </p:txBody>
        </p:sp>
        <p:sp>
          <p:nvSpPr>
            <p:cNvPr id="72" name="Rectangle 71">
              <a:extLst>
                <a:ext uri="{FF2B5EF4-FFF2-40B4-BE49-F238E27FC236}">
                  <a16:creationId xmlns:a16="http://schemas.microsoft.com/office/drawing/2014/main" id="{77199C64-FBF6-7563-0B18-055C62B17C1C}"/>
                </a:ext>
              </a:extLst>
            </p:cNvPr>
            <p:cNvSpPr/>
            <p:nvPr/>
          </p:nvSpPr>
          <p:spPr>
            <a:xfrm>
              <a:off x="3386453" y="5355901"/>
              <a:ext cx="1348705" cy="216000"/>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rPr>
                <a:t>REF SA:C Row:2</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BEFC34D0-8295-BFD2-8D75-B753E6DF27F8}"/>
                </a:ext>
              </a:extLst>
            </p:cNvPr>
            <p:cNvSpPr txBox="1"/>
            <p:nvPr/>
          </p:nvSpPr>
          <p:spPr>
            <a:xfrm>
              <a:off x="3289898" y="4363713"/>
              <a:ext cx="1520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Table</a:t>
              </a:r>
            </a:p>
          </p:txBody>
        </p:sp>
      </p:grpSp>
      <p:grpSp>
        <p:nvGrpSpPr>
          <p:cNvPr id="7" name="Group 6">
            <a:extLst>
              <a:ext uri="{FF2B5EF4-FFF2-40B4-BE49-F238E27FC236}">
                <a16:creationId xmlns:a16="http://schemas.microsoft.com/office/drawing/2014/main" id="{CC85C6D0-7B85-24AA-B4D6-B45EA6D9BF2D}"/>
              </a:ext>
            </a:extLst>
          </p:cNvPr>
          <p:cNvGrpSpPr/>
          <p:nvPr/>
        </p:nvGrpSpPr>
        <p:grpSpPr>
          <a:xfrm>
            <a:off x="5073941" y="4067528"/>
            <a:ext cx="4076203" cy="1604364"/>
            <a:chOff x="5292630" y="4791862"/>
            <a:chExt cx="4076203" cy="1604364"/>
          </a:xfrm>
        </p:grpSpPr>
        <p:sp>
          <p:nvSpPr>
            <p:cNvPr id="75" name="Right Arrow 74">
              <a:extLst>
                <a:ext uri="{FF2B5EF4-FFF2-40B4-BE49-F238E27FC236}">
                  <a16:creationId xmlns:a16="http://schemas.microsoft.com/office/drawing/2014/main" id="{9C9D4C86-718A-91C1-1465-1F69209182B5}"/>
                </a:ext>
              </a:extLst>
            </p:cNvPr>
            <p:cNvSpPr/>
            <p:nvPr/>
          </p:nvSpPr>
          <p:spPr>
            <a:xfrm>
              <a:off x="5292630" y="5418623"/>
              <a:ext cx="520088" cy="328444"/>
            </a:xfrm>
            <a:prstGeom prst="rightArrow">
              <a:avLst/>
            </a:prstGeom>
            <a:solidFill>
              <a:schemeClr val="accent2">
                <a:lumMod val="20000"/>
                <a:lumOff val="80000"/>
              </a:schemeClr>
            </a:solidFill>
            <a:ln>
              <a:solidFill>
                <a:srgbClr val="FE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EAD7E4B-A99D-2D36-5F72-9908A0DBF8FC}"/>
                </a:ext>
              </a:extLst>
            </p:cNvPr>
            <p:cNvSpPr txBox="1"/>
            <p:nvPr/>
          </p:nvSpPr>
          <p:spPr>
            <a:xfrm>
              <a:off x="5645570" y="4791862"/>
              <a:ext cx="37232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HiRA(Row SA:B Row:1, SA:C Row:2)</a:t>
              </a:r>
            </a:p>
          </p:txBody>
        </p:sp>
        <p:cxnSp>
          <p:nvCxnSpPr>
            <p:cNvPr id="77" name="Straight Arrow Connector 76">
              <a:extLst>
                <a:ext uri="{FF2B5EF4-FFF2-40B4-BE49-F238E27FC236}">
                  <a16:creationId xmlns:a16="http://schemas.microsoft.com/office/drawing/2014/main" id="{0D973568-0762-F2AF-08CD-80806DD63BA6}"/>
                </a:ext>
              </a:extLst>
            </p:cNvPr>
            <p:cNvCxnSpPr>
              <a:cxnSpLocks/>
            </p:cNvCxnSpPr>
            <p:nvPr/>
          </p:nvCxnSpPr>
          <p:spPr>
            <a:xfrm>
              <a:off x="6086572" y="5557333"/>
              <a:ext cx="30121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07C1B32-B72C-94EC-2A23-5825DE95E187}"/>
                </a:ext>
              </a:extLst>
            </p:cNvPr>
            <p:cNvSpPr txBox="1"/>
            <p:nvPr/>
          </p:nvSpPr>
          <p:spPr>
            <a:xfrm>
              <a:off x="8584773" y="5491979"/>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sp>
          <p:nvSpPr>
            <p:cNvPr id="79" name="TextBox 78">
              <a:extLst>
                <a:ext uri="{FF2B5EF4-FFF2-40B4-BE49-F238E27FC236}">
                  <a16:creationId xmlns:a16="http://schemas.microsoft.com/office/drawing/2014/main" id="{9EB83465-7127-8E84-0938-187470C2FBA7}"/>
                </a:ext>
              </a:extLst>
            </p:cNvPr>
            <p:cNvSpPr txBox="1"/>
            <p:nvPr/>
          </p:nvSpPr>
          <p:spPr>
            <a:xfrm>
              <a:off x="5967625" y="5183697"/>
              <a:ext cx="1427955"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SA:B Row:1</a:t>
              </a:r>
            </a:p>
          </p:txBody>
        </p:sp>
        <p:cxnSp>
          <p:nvCxnSpPr>
            <p:cNvPr id="80" name="Straight Connector 79">
              <a:extLst>
                <a:ext uri="{FF2B5EF4-FFF2-40B4-BE49-F238E27FC236}">
                  <a16:creationId xmlns:a16="http://schemas.microsoft.com/office/drawing/2014/main" id="{F909A479-8499-4EB5-7366-4A4A910E192C}"/>
                </a:ext>
              </a:extLst>
            </p:cNvPr>
            <p:cNvCxnSpPr>
              <a:cxnSpLocks/>
              <a:stCxn id="79" idx="2"/>
            </p:cNvCxnSpPr>
            <p:nvPr/>
          </p:nvCxnSpPr>
          <p:spPr>
            <a:xfrm>
              <a:off x="6681603" y="5491474"/>
              <a:ext cx="0" cy="184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FAD9BDC-28E2-84C0-8661-40AEF1E5C79C}"/>
                </a:ext>
              </a:extLst>
            </p:cNvPr>
            <p:cNvSpPr txBox="1"/>
            <p:nvPr/>
          </p:nvSpPr>
          <p:spPr>
            <a:xfrm>
              <a:off x="7553945" y="5183697"/>
              <a:ext cx="1419941"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SA:C Row:2</a:t>
              </a:r>
            </a:p>
          </p:txBody>
        </p:sp>
        <p:cxnSp>
          <p:nvCxnSpPr>
            <p:cNvPr id="82" name="Straight Connector 81">
              <a:extLst>
                <a:ext uri="{FF2B5EF4-FFF2-40B4-BE49-F238E27FC236}">
                  <a16:creationId xmlns:a16="http://schemas.microsoft.com/office/drawing/2014/main" id="{AF5C7DAA-2087-4645-5370-68EAB78A8009}"/>
                </a:ext>
              </a:extLst>
            </p:cNvPr>
            <p:cNvCxnSpPr>
              <a:cxnSpLocks/>
              <a:stCxn id="81" idx="2"/>
            </p:cNvCxnSpPr>
            <p:nvPr/>
          </p:nvCxnSpPr>
          <p:spPr>
            <a:xfrm>
              <a:off x="8263916" y="5491474"/>
              <a:ext cx="0" cy="1942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F1B61A3-7F2A-50A8-78B4-480E96B6D5FA}"/>
                </a:ext>
              </a:extLst>
            </p:cNvPr>
            <p:cNvSpPr txBox="1"/>
            <p:nvPr/>
          </p:nvSpPr>
          <p:spPr>
            <a:xfrm>
              <a:off x="7215110" y="5686202"/>
              <a:ext cx="502061" cy="307777"/>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84" name="Straight Connector 83">
              <a:extLst>
                <a:ext uri="{FF2B5EF4-FFF2-40B4-BE49-F238E27FC236}">
                  <a16:creationId xmlns:a16="http://schemas.microsoft.com/office/drawing/2014/main" id="{74172FCD-B0C6-72AC-C8B8-906F925C6C12}"/>
                </a:ext>
              </a:extLst>
            </p:cNvPr>
            <p:cNvCxnSpPr/>
            <p:nvPr/>
          </p:nvCxnSpPr>
          <p:spPr>
            <a:xfrm flipH="1">
              <a:off x="7469087" y="5501618"/>
              <a:ext cx="1604" cy="184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0C46808-1F8C-DBFE-21F7-5EE757E9D4EE}"/>
                </a:ext>
              </a:extLst>
            </p:cNvPr>
            <p:cNvCxnSpPr>
              <a:cxnSpLocks/>
            </p:cNvCxnSpPr>
            <p:nvPr/>
          </p:nvCxnSpPr>
          <p:spPr>
            <a:xfrm>
              <a:off x="6681602" y="6198610"/>
              <a:ext cx="160281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C524864-5A38-3068-14C1-CB84EAB60E70}"/>
                </a:ext>
              </a:extLst>
            </p:cNvPr>
            <p:cNvSpPr txBox="1"/>
            <p:nvPr/>
          </p:nvSpPr>
          <p:spPr>
            <a:xfrm>
              <a:off x="7199687" y="6026894"/>
              <a:ext cx="5668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6ns</a:t>
              </a:r>
            </a:p>
          </p:txBody>
        </p:sp>
      </p:grpSp>
      <p:cxnSp>
        <p:nvCxnSpPr>
          <p:cNvPr id="93" name="Straight Arrow Connector 92">
            <a:extLst>
              <a:ext uri="{FF2B5EF4-FFF2-40B4-BE49-F238E27FC236}">
                <a16:creationId xmlns:a16="http://schemas.microsoft.com/office/drawing/2014/main" id="{BE65D0E2-499C-94F6-B3F2-0DC230E3DA72}"/>
              </a:ext>
            </a:extLst>
          </p:cNvPr>
          <p:cNvCxnSpPr>
            <a:cxnSpLocks/>
            <a:stCxn id="71" idx="0"/>
            <a:endCxn id="72" idx="2"/>
          </p:cNvCxnSpPr>
          <p:nvPr/>
        </p:nvCxnSpPr>
        <p:spPr>
          <a:xfrm flipH="1" flipV="1">
            <a:off x="4051667" y="4847567"/>
            <a:ext cx="1" cy="421336"/>
          </a:xfrm>
          <a:prstGeom prst="straightConnector1">
            <a:avLst/>
          </a:prstGeom>
          <a:ln w="57150">
            <a:solidFill>
              <a:srgbClr val="FE6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D74C9B6C-2725-4433-2A4A-58F7616DDAAA}"/>
              </a:ext>
            </a:extLst>
          </p:cNvPr>
          <p:cNvSpPr txBox="1">
            <a:spLocks/>
          </p:cNvSpPr>
          <p:nvPr/>
        </p:nvSpPr>
        <p:spPr>
          <a:xfrm>
            <a:off x="0" y="5750522"/>
            <a:ext cx="9144000" cy="576000"/>
          </a:xfrm>
          <a:prstGeom prst="rect">
            <a:avLst/>
          </a:prstGeom>
          <a:solidFill>
            <a:schemeClr val="accent1">
              <a:lumMod val="20000"/>
              <a:lumOff val="80000"/>
            </a:schemeClr>
          </a:solidFill>
          <a:ln w="38100">
            <a:solidFill>
              <a:srgbClr val="002060"/>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HiRA-MC provides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refresh-access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refresh-refresh</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parallelism</a:t>
            </a:r>
          </a:p>
        </p:txBody>
      </p:sp>
    </p:spTree>
    <p:extLst>
      <p:ext uri="{BB962C8B-B14F-4D97-AF65-F5344CB8AC3E}">
        <p14:creationId xmlns:p14="http://schemas.microsoft.com/office/powerpoint/2010/main" val="39018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0" grpId="0" animBg="1"/>
      <p:bldP spid="3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2E17-F9A1-4EAF-34F0-8CB81D9EABD8}"/>
              </a:ext>
            </a:extLst>
          </p:cNvPr>
          <p:cNvSpPr>
            <a:spLocks noGrp="1"/>
          </p:cNvSpPr>
          <p:nvPr>
            <p:ph type="title"/>
          </p:nvPr>
        </p:nvSpPr>
        <p:spPr/>
        <p:txBody>
          <a:bodyPr/>
          <a:lstStyle/>
          <a:p>
            <a:r>
              <a:rPr lang="en-US" dirty="0"/>
              <a:t>HiRA-MC Hardware Complexity</a:t>
            </a:r>
          </a:p>
        </p:txBody>
      </p:sp>
      <p:sp>
        <p:nvSpPr>
          <p:cNvPr id="3" name="Content Placeholder 2">
            <a:extLst>
              <a:ext uri="{FF2B5EF4-FFF2-40B4-BE49-F238E27FC236}">
                <a16:creationId xmlns:a16="http://schemas.microsoft.com/office/drawing/2014/main" id="{C4A8193C-A8D2-A27B-9D99-9D17A30DA78B}"/>
              </a:ext>
            </a:extLst>
          </p:cNvPr>
          <p:cNvSpPr>
            <a:spLocks noGrp="1"/>
          </p:cNvSpPr>
          <p:nvPr>
            <p:ph idx="1"/>
          </p:nvPr>
        </p:nvSpPr>
        <p:spPr/>
        <p:txBody>
          <a:bodyPr/>
          <a:lstStyle/>
          <a:p>
            <a:r>
              <a:rPr lang="en-US" dirty="0"/>
              <a:t>We use CACTI with 22nm technology node </a:t>
            </a:r>
          </a:p>
        </p:txBody>
      </p:sp>
      <p:graphicFrame>
        <p:nvGraphicFramePr>
          <p:cNvPr id="4" name="Table 4">
            <a:extLst>
              <a:ext uri="{FF2B5EF4-FFF2-40B4-BE49-F238E27FC236}">
                <a16:creationId xmlns:a16="http://schemas.microsoft.com/office/drawing/2014/main" id="{F7D8F240-0AC7-0F45-63B0-ADA47A8E5542}"/>
              </a:ext>
            </a:extLst>
          </p:cNvPr>
          <p:cNvGraphicFramePr>
            <a:graphicFrameLocks noGrp="1"/>
          </p:cNvGraphicFramePr>
          <p:nvPr/>
        </p:nvGraphicFramePr>
        <p:xfrm>
          <a:off x="286869" y="1338052"/>
          <a:ext cx="6080313" cy="1645920"/>
        </p:xfrm>
        <a:graphic>
          <a:graphicData uri="http://schemas.openxmlformats.org/drawingml/2006/table">
            <a:tbl>
              <a:tblPr firstRow="1" bandRow="1">
                <a:tableStyleId>{2D5ABB26-0587-4C30-8999-92F81FD0307C}</a:tableStyleId>
              </a:tblPr>
              <a:tblGrid>
                <a:gridCol w="1649507">
                  <a:extLst>
                    <a:ext uri="{9D8B030D-6E8A-4147-A177-3AD203B41FA5}">
                      <a16:colId xmlns:a16="http://schemas.microsoft.com/office/drawing/2014/main" val="2140923078"/>
                    </a:ext>
                  </a:extLst>
                </a:gridCol>
                <a:gridCol w="1230406">
                  <a:extLst>
                    <a:ext uri="{9D8B030D-6E8A-4147-A177-3AD203B41FA5}">
                      <a16:colId xmlns:a16="http://schemas.microsoft.com/office/drawing/2014/main" val="2280302713"/>
                    </a:ext>
                  </a:extLst>
                </a:gridCol>
                <a:gridCol w="1775012">
                  <a:extLst>
                    <a:ext uri="{9D8B030D-6E8A-4147-A177-3AD203B41FA5}">
                      <a16:colId xmlns:a16="http://schemas.microsoft.com/office/drawing/2014/main" val="221398269"/>
                    </a:ext>
                  </a:extLst>
                </a:gridCol>
                <a:gridCol w="1425388">
                  <a:extLst>
                    <a:ext uri="{9D8B030D-6E8A-4147-A177-3AD203B41FA5}">
                      <a16:colId xmlns:a16="http://schemas.microsoft.com/office/drawing/2014/main" val="2752580682"/>
                    </a:ext>
                  </a:extLst>
                </a:gridCol>
              </a:tblGrid>
              <a:tr h="194913">
                <a:tc>
                  <a:txBody>
                    <a:bodyPr/>
                    <a:lstStyle/>
                    <a:p>
                      <a:r>
                        <a:rPr lang="en-US" sz="1200" b="1" dirty="0">
                          <a:latin typeface="Cambria" panose="02040503050406030204" pitchFamily="18" charset="0"/>
                        </a:rPr>
                        <a:t>HiRA-MC Component</a:t>
                      </a:r>
                    </a:p>
                  </a:txBody>
                  <a:tcPr>
                    <a:lnB w="12700" cap="flat" cmpd="sng" algn="ctr">
                      <a:solidFill>
                        <a:schemeClr val="tx1"/>
                      </a:solidFill>
                      <a:prstDash val="solid"/>
                      <a:round/>
                      <a:headEnd type="none" w="med" len="med"/>
                      <a:tailEnd type="none" w="med" len="med"/>
                    </a:lnB>
                  </a:tcPr>
                </a:tc>
                <a:tc>
                  <a:txBody>
                    <a:bodyPr/>
                    <a:lstStyle/>
                    <a:p>
                      <a:pPr algn="r"/>
                      <a:r>
                        <a:rPr lang="en-US" sz="1200" b="1" dirty="0">
                          <a:latin typeface="Cambria" panose="02040503050406030204" pitchFamily="18" charset="0"/>
                        </a:rPr>
                        <a:t>Area (mm</a:t>
                      </a:r>
                      <a:r>
                        <a:rPr lang="en-US" sz="1200" b="1" baseline="30000" dirty="0">
                          <a:latin typeface="Cambria" panose="02040503050406030204" pitchFamily="18" charset="0"/>
                        </a:rPr>
                        <a:t>2</a:t>
                      </a:r>
                      <a:r>
                        <a:rPr lang="en-US" sz="1200" b="1" dirty="0">
                          <a:latin typeface="Cambria" panose="02040503050406030204" pitchFamily="18" charset="0"/>
                        </a:rPr>
                        <a:t>)</a:t>
                      </a:r>
                    </a:p>
                  </a:txBody>
                  <a:tcPr>
                    <a:lnB w="12700" cap="flat" cmpd="sng" algn="ctr">
                      <a:solidFill>
                        <a:schemeClr val="tx1"/>
                      </a:solidFill>
                      <a:prstDash val="solid"/>
                      <a:round/>
                      <a:headEnd type="none" w="med" len="med"/>
                      <a:tailEnd type="none" w="med" len="med"/>
                    </a:lnB>
                  </a:tcPr>
                </a:tc>
                <a:tc>
                  <a:txBody>
                    <a:bodyPr/>
                    <a:lstStyle/>
                    <a:p>
                      <a:pPr algn="r"/>
                      <a:r>
                        <a:rPr lang="en-US" sz="1200" b="1" dirty="0">
                          <a:latin typeface="Cambria" panose="02040503050406030204" pitchFamily="18" charset="0"/>
                        </a:rPr>
                        <a:t>Area (% of Chip Area)</a:t>
                      </a:r>
                    </a:p>
                  </a:txBody>
                  <a:tcPr>
                    <a:lnB w="12700" cap="flat" cmpd="sng" algn="ctr">
                      <a:solidFill>
                        <a:schemeClr val="tx1"/>
                      </a:solidFill>
                      <a:prstDash val="solid"/>
                      <a:round/>
                      <a:headEnd type="none" w="med" len="med"/>
                      <a:tailEnd type="none" w="med" len="med"/>
                    </a:lnB>
                  </a:tcPr>
                </a:tc>
                <a:tc>
                  <a:txBody>
                    <a:bodyPr/>
                    <a:lstStyle/>
                    <a:p>
                      <a:pPr algn="r"/>
                      <a:r>
                        <a:rPr lang="en-US" sz="1200" b="1" dirty="0">
                          <a:latin typeface="Cambria" panose="02040503050406030204" pitchFamily="18" charset="0"/>
                        </a:rPr>
                        <a:t>Access Latency</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314514"/>
                  </a:ext>
                </a:extLst>
              </a:tr>
              <a:tr h="227484">
                <a:tc>
                  <a:txBody>
                    <a:bodyPr/>
                    <a:lstStyle/>
                    <a:p>
                      <a:r>
                        <a:rPr lang="en-US" sz="1200" dirty="0">
                          <a:latin typeface="Cambria" panose="02040503050406030204" pitchFamily="18" charset="0"/>
                        </a:rPr>
                        <a:t>Refresh Table</a:t>
                      </a:r>
                    </a:p>
                  </a:txBody>
                  <a:tcPr>
                    <a:lnT w="12700" cap="flat" cmpd="sng" algn="ctr">
                      <a:solidFill>
                        <a:schemeClr val="tx1"/>
                      </a:solidFill>
                      <a:prstDash val="solid"/>
                      <a:round/>
                      <a:headEnd type="none" w="med" len="med"/>
                      <a:tailEnd type="none" w="med" len="med"/>
                    </a:lnT>
                  </a:tcPr>
                </a:tc>
                <a:tc>
                  <a:txBody>
                    <a:bodyPr/>
                    <a:lstStyle/>
                    <a:p>
                      <a:pPr algn="r"/>
                      <a:r>
                        <a:rPr lang="en-US" sz="1200" dirty="0">
                          <a:latin typeface="Cambria" panose="02040503050406030204" pitchFamily="18" charset="0"/>
                        </a:rPr>
                        <a:t>0.00031</a:t>
                      </a:r>
                    </a:p>
                  </a:txBody>
                  <a:tcPr>
                    <a:lnT w="12700" cap="flat" cmpd="sng" algn="ctr">
                      <a:solidFill>
                        <a:schemeClr val="tx1"/>
                      </a:solidFill>
                      <a:prstDash val="solid"/>
                      <a:round/>
                      <a:headEnd type="none" w="med" len="med"/>
                      <a:tailEnd type="none" w="med" len="med"/>
                    </a:lnT>
                  </a:tcPr>
                </a:tc>
                <a:tc>
                  <a:txBody>
                    <a:bodyPr/>
                    <a:lstStyle/>
                    <a:p>
                      <a:pPr algn="r"/>
                      <a:r>
                        <a:rPr lang="en-US" sz="1200" dirty="0">
                          <a:latin typeface="Cambria" panose="02040503050406030204" pitchFamily="18" charset="0"/>
                        </a:rPr>
                        <a:t>&lt;0.0001%</a:t>
                      </a:r>
                    </a:p>
                  </a:txBody>
                  <a:tcPr>
                    <a:lnT w="12700" cap="flat" cmpd="sng" algn="ctr">
                      <a:solidFill>
                        <a:schemeClr val="tx1"/>
                      </a:solidFill>
                      <a:prstDash val="solid"/>
                      <a:round/>
                      <a:headEnd type="none" w="med" len="med"/>
                      <a:tailEnd type="none" w="med" len="med"/>
                    </a:lnT>
                  </a:tcPr>
                </a:tc>
                <a:tc>
                  <a:txBody>
                    <a:bodyPr/>
                    <a:lstStyle/>
                    <a:p>
                      <a:pPr algn="r"/>
                      <a:r>
                        <a:rPr lang="en-US" sz="1200" dirty="0">
                          <a:latin typeface="Cambria" panose="02040503050406030204" pitchFamily="18" charset="0"/>
                        </a:rPr>
                        <a:t>0.07ns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3273129"/>
                  </a:ext>
                </a:extLst>
              </a:tr>
              <a:tr h="228829">
                <a:tc>
                  <a:txBody>
                    <a:bodyPr/>
                    <a:lstStyle/>
                    <a:p>
                      <a:r>
                        <a:rPr lang="en-US" sz="1200" dirty="0" err="1">
                          <a:latin typeface="Cambria" panose="02040503050406030204" pitchFamily="18" charset="0"/>
                        </a:rPr>
                        <a:t>RefPtr</a:t>
                      </a:r>
                      <a:r>
                        <a:rPr lang="en-US" sz="1200" dirty="0">
                          <a:latin typeface="Cambria" panose="02040503050406030204" pitchFamily="18" charset="0"/>
                        </a:rPr>
                        <a:t> Table</a:t>
                      </a:r>
                    </a:p>
                  </a:txBody>
                  <a:tcPr/>
                </a:tc>
                <a:tc>
                  <a:txBody>
                    <a:bodyPr/>
                    <a:lstStyle/>
                    <a:p>
                      <a:pPr algn="r"/>
                      <a:r>
                        <a:rPr lang="en-US" sz="1200" dirty="0">
                          <a:latin typeface="Cambria" panose="02040503050406030204" pitchFamily="18" charset="0"/>
                        </a:rPr>
                        <a:t>0.00683</a:t>
                      </a:r>
                    </a:p>
                  </a:txBody>
                  <a:tcPr/>
                </a:tc>
                <a:tc>
                  <a:txBody>
                    <a:bodyPr/>
                    <a:lstStyle/>
                    <a:p>
                      <a:pPr algn="r"/>
                      <a:r>
                        <a:rPr lang="en-US" sz="1200" dirty="0">
                          <a:latin typeface="Cambria" panose="02040503050406030204" pitchFamily="18" charset="0"/>
                        </a:rPr>
                        <a:t>0.0017%</a:t>
                      </a:r>
                    </a:p>
                  </a:txBody>
                  <a:tcPr/>
                </a:tc>
                <a:tc>
                  <a:txBody>
                    <a:bodyPr/>
                    <a:lstStyle/>
                    <a:p>
                      <a:pPr algn="r"/>
                      <a:r>
                        <a:rPr lang="en-US" sz="1200" dirty="0">
                          <a:latin typeface="Cambria" panose="02040503050406030204" pitchFamily="18" charset="0"/>
                        </a:rPr>
                        <a:t>0.12ns</a:t>
                      </a:r>
                    </a:p>
                  </a:txBody>
                  <a:tcPr/>
                </a:tc>
                <a:extLst>
                  <a:ext uri="{0D108BD9-81ED-4DB2-BD59-A6C34878D82A}">
                    <a16:rowId xmlns:a16="http://schemas.microsoft.com/office/drawing/2014/main" val="1260268401"/>
                  </a:ext>
                </a:extLst>
              </a:tr>
              <a:tr h="210003">
                <a:tc>
                  <a:txBody>
                    <a:bodyPr/>
                    <a:lstStyle/>
                    <a:p>
                      <a:r>
                        <a:rPr lang="en-US" sz="1200" dirty="0">
                          <a:latin typeface="Cambria" panose="02040503050406030204" pitchFamily="18" charset="0"/>
                        </a:rPr>
                        <a:t>PR-FIFO</a:t>
                      </a:r>
                    </a:p>
                  </a:txBody>
                  <a:tcPr/>
                </a:tc>
                <a:tc>
                  <a:txBody>
                    <a:bodyPr/>
                    <a:lstStyle/>
                    <a:p>
                      <a:pPr algn="r"/>
                      <a:r>
                        <a:rPr lang="en-US" sz="1200" dirty="0">
                          <a:latin typeface="Cambria" panose="02040503050406030204" pitchFamily="18" charset="0"/>
                        </a:rPr>
                        <a:t>0.00029</a:t>
                      </a:r>
                    </a:p>
                  </a:txBody>
                  <a:tcPr/>
                </a:tc>
                <a:tc>
                  <a:txBody>
                    <a:bodyPr/>
                    <a:lstStyle/>
                    <a:p>
                      <a:pPr algn="r"/>
                      <a:r>
                        <a:rPr lang="en-US" sz="1200" dirty="0">
                          <a:latin typeface="Cambria" panose="02040503050406030204" pitchFamily="18" charset="0"/>
                        </a:rPr>
                        <a:t>&lt;0.0001%</a:t>
                      </a:r>
                    </a:p>
                  </a:txBody>
                  <a:tcPr/>
                </a:tc>
                <a:tc>
                  <a:txBody>
                    <a:bodyPr/>
                    <a:lstStyle/>
                    <a:p>
                      <a:pPr algn="r"/>
                      <a:r>
                        <a:rPr lang="en-US" sz="1200" dirty="0">
                          <a:latin typeface="Cambria" panose="02040503050406030204" pitchFamily="18" charset="0"/>
                        </a:rPr>
                        <a:t>0.07ns</a:t>
                      </a:r>
                    </a:p>
                  </a:txBody>
                  <a:tcPr/>
                </a:tc>
                <a:extLst>
                  <a:ext uri="{0D108BD9-81ED-4DB2-BD59-A6C34878D82A}">
                    <a16:rowId xmlns:a16="http://schemas.microsoft.com/office/drawing/2014/main" val="1007124237"/>
                  </a:ext>
                </a:extLst>
              </a:tr>
              <a:tr h="224795">
                <a:tc>
                  <a:txBody>
                    <a:bodyPr/>
                    <a:lstStyle/>
                    <a:p>
                      <a:r>
                        <a:rPr lang="en-US" sz="1200" dirty="0">
                          <a:latin typeface="Cambria" panose="02040503050406030204" pitchFamily="18" charset="0"/>
                        </a:rPr>
                        <a:t>Subarray Pairs Table</a:t>
                      </a:r>
                    </a:p>
                  </a:txBody>
                  <a:tcPr>
                    <a:lnB w="12700" cap="flat" cmpd="sng" algn="ctr">
                      <a:solidFill>
                        <a:schemeClr val="tx1"/>
                      </a:solidFill>
                      <a:prstDash val="solid"/>
                      <a:round/>
                      <a:headEnd type="none" w="med" len="med"/>
                      <a:tailEnd type="none" w="med" len="med"/>
                    </a:lnB>
                  </a:tcPr>
                </a:tc>
                <a:tc>
                  <a:txBody>
                    <a:bodyPr/>
                    <a:lstStyle/>
                    <a:p>
                      <a:pPr algn="r"/>
                      <a:r>
                        <a:rPr lang="en-US" sz="1200" dirty="0">
                          <a:latin typeface="Cambria" panose="02040503050406030204" pitchFamily="18" charset="0"/>
                        </a:rPr>
                        <a:t>0.00180</a:t>
                      </a:r>
                    </a:p>
                  </a:txBody>
                  <a:tcPr>
                    <a:lnB w="12700" cap="flat" cmpd="sng" algn="ctr">
                      <a:solidFill>
                        <a:schemeClr val="tx1"/>
                      </a:solidFill>
                      <a:prstDash val="solid"/>
                      <a:round/>
                      <a:headEnd type="none" w="med" len="med"/>
                      <a:tailEnd type="none" w="med" len="med"/>
                    </a:lnB>
                  </a:tcPr>
                </a:tc>
                <a:tc>
                  <a:txBody>
                    <a:bodyPr/>
                    <a:lstStyle/>
                    <a:p>
                      <a:pPr algn="r"/>
                      <a:r>
                        <a:rPr lang="en-US" sz="1200" dirty="0">
                          <a:latin typeface="Cambria" panose="02040503050406030204" pitchFamily="18" charset="0"/>
                        </a:rPr>
                        <a:t>0.0005%</a:t>
                      </a:r>
                    </a:p>
                  </a:txBody>
                  <a:tcPr>
                    <a:lnB w="12700" cap="flat" cmpd="sng" algn="ctr">
                      <a:solidFill>
                        <a:schemeClr val="tx1"/>
                      </a:solidFill>
                      <a:prstDash val="solid"/>
                      <a:round/>
                      <a:headEnd type="none" w="med" len="med"/>
                      <a:tailEnd type="none" w="med" len="med"/>
                    </a:lnB>
                  </a:tcPr>
                </a:tc>
                <a:tc>
                  <a:txBody>
                    <a:bodyPr/>
                    <a:lstStyle/>
                    <a:p>
                      <a:pPr algn="r"/>
                      <a:r>
                        <a:rPr lang="en-US" sz="1200" dirty="0">
                          <a:latin typeface="Cambria" panose="02040503050406030204" pitchFamily="18" charset="0"/>
                        </a:rPr>
                        <a:t>0.09ns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2075857"/>
                  </a:ext>
                </a:extLst>
              </a:tr>
              <a:tr h="212693">
                <a:tc>
                  <a:txBody>
                    <a:bodyPr/>
                    <a:lstStyle/>
                    <a:p>
                      <a:r>
                        <a:rPr lang="en-US" sz="1200" b="1" dirty="0">
                          <a:latin typeface="Cambria" panose="02040503050406030204" pitchFamily="18" charset="0"/>
                        </a:rPr>
                        <a:t>Overall</a:t>
                      </a:r>
                    </a:p>
                  </a:txBody>
                  <a:tcPr>
                    <a:lnT w="12700" cap="flat" cmpd="sng" algn="ctr">
                      <a:solidFill>
                        <a:schemeClr val="tx1"/>
                      </a:solidFill>
                      <a:prstDash val="solid"/>
                      <a:round/>
                      <a:headEnd type="none" w="med" len="med"/>
                      <a:tailEnd type="none" w="med" len="med"/>
                    </a:lnT>
                  </a:tcPr>
                </a:tc>
                <a:tc>
                  <a:txBody>
                    <a:bodyPr/>
                    <a:lstStyle/>
                    <a:p>
                      <a:pPr algn="r"/>
                      <a:r>
                        <a:rPr lang="en-US" sz="1200" b="1" dirty="0">
                          <a:latin typeface="Cambria" panose="02040503050406030204" pitchFamily="18" charset="0"/>
                        </a:rPr>
                        <a:t>0.00923</a:t>
                      </a:r>
                    </a:p>
                  </a:txBody>
                  <a:tcPr>
                    <a:lnT w="12700" cap="flat" cmpd="sng" algn="ctr">
                      <a:solidFill>
                        <a:schemeClr val="tx1"/>
                      </a:solidFill>
                      <a:prstDash val="solid"/>
                      <a:round/>
                      <a:headEnd type="none" w="med" len="med"/>
                      <a:tailEnd type="none" w="med" len="med"/>
                    </a:lnT>
                  </a:tcPr>
                </a:tc>
                <a:tc>
                  <a:txBody>
                    <a:bodyPr/>
                    <a:lstStyle/>
                    <a:p>
                      <a:pPr algn="r"/>
                      <a:r>
                        <a:rPr lang="en-US" sz="1200" b="1" dirty="0">
                          <a:latin typeface="Cambria" panose="02040503050406030204" pitchFamily="18" charset="0"/>
                        </a:rPr>
                        <a:t>0.0023%</a:t>
                      </a:r>
                    </a:p>
                  </a:txBody>
                  <a:tcPr>
                    <a:lnT w="12700" cap="flat" cmpd="sng" algn="ctr">
                      <a:solidFill>
                        <a:schemeClr val="tx1"/>
                      </a:solidFill>
                      <a:prstDash val="solid"/>
                      <a:round/>
                      <a:headEnd type="none" w="med" len="med"/>
                      <a:tailEnd type="none" w="med" len="med"/>
                    </a:lnT>
                  </a:tcPr>
                </a:tc>
                <a:tc>
                  <a:txBody>
                    <a:bodyPr/>
                    <a:lstStyle/>
                    <a:p>
                      <a:pPr algn="r"/>
                      <a:r>
                        <a:rPr lang="en-US" sz="1200" b="1" dirty="0">
                          <a:latin typeface="Cambria" panose="02040503050406030204" pitchFamily="18" charset="0"/>
                        </a:rPr>
                        <a:t>6.31ns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0737103"/>
                  </a:ext>
                </a:extLst>
              </a:tr>
            </a:tbl>
          </a:graphicData>
        </a:graphic>
      </p:graphicFrame>
      <p:sp>
        <p:nvSpPr>
          <p:cNvPr id="6" name="Rounded Rectangle 5">
            <a:extLst>
              <a:ext uri="{FF2B5EF4-FFF2-40B4-BE49-F238E27FC236}">
                <a16:creationId xmlns:a16="http://schemas.microsoft.com/office/drawing/2014/main" id="{A6ED2012-81BB-40E1-DA68-3B44B463FA52}"/>
              </a:ext>
            </a:extLst>
          </p:cNvPr>
          <p:cNvSpPr/>
          <p:nvPr/>
        </p:nvSpPr>
        <p:spPr>
          <a:xfrm>
            <a:off x="4081181" y="2728263"/>
            <a:ext cx="871860" cy="2557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988340B8-14B8-FAE0-4DBF-BE7D0B59B493}"/>
              </a:ext>
            </a:extLst>
          </p:cNvPr>
          <p:cNvSpPr/>
          <p:nvPr/>
        </p:nvSpPr>
        <p:spPr>
          <a:xfrm>
            <a:off x="5605181" y="2728262"/>
            <a:ext cx="871860" cy="25570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BC0D934E-3717-4B5F-8245-53AF74C3A335}"/>
              </a:ext>
            </a:extLst>
          </p:cNvPr>
          <p:cNvSpPr txBox="1">
            <a:spLocks/>
          </p:cNvSpPr>
          <p:nvPr/>
        </p:nvSpPr>
        <p:spPr>
          <a:xfrm>
            <a:off x="-4397" y="5457997"/>
            <a:ext cx="9144000" cy="576000"/>
          </a:xfrm>
          <a:prstGeom prst="rect">
            <a:avLst/>
          </a:prstGeom>
          <a:solidFill>
            <a:schemeClr val="accent1">
              <a:lumMod val="20000"/>
              <a:lumOff val="80000"/>
            </a:schemeClr>
          </a:solidFill>
          <a:ln w="38100">
            <a:solidFill>
              <a:srgbClr val="7030A0"/>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HiRA-MC </a:t>
            </a: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does not increase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access latency</a:t>
            </a:r>
            <a:endPar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endParaRPr>
          </a:p>
        </p:txBody>
      </p:sp>
      <p:sp>
        <p:nvSpPr>
          <p:cNvPr id="9" name="Content Placeholder 2">
            <a:extLst>
              <a:ext uri="{FF2B5EF4-FFF2-40B4-BE49-F238E27FC236}">
                <a16:creationId xmlns:a16="http://schemas.microsoft.com/office/drawing/2014/main" id="{480C109A-8002-3D6D-B911-9CF91FB14A99}"/>
              </a:ext>
            </a:extLst>
          </p:cNvPr>
          <p:cNvSpPr txBox="1">
            <a:spLocks/>
          </p:cNvSpPr>
          <p:nvPr/>
        </p:nvSpPr>
        <p:spPr>
          <a:xfrm>
            <a:off x="-4397" y="3244494"/>
            <a:ext cx="9148397" cy="578424"/>
          </a:xfrm>
          <a:prstGeom prst="rect">
            <a:avLst/>
          </a:prstGeom>
          <a:solidFill>
            <a:schemeClr val="accent2">
              <a:lumMod val="20000"/>
              <a:lumOff val="80000"/>
            </a:schemeClr>
          </a:solidFill>
          <a:ln w="38100">
            <a:solidFill>
              <a:srgbClr val="C00000"/>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HiRA-MC consumes only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0.0023%</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of CPU chip area per DRAM rank </a:t>
            </a:r>
          </a:p>
        </p:txBody>
      </p:sp>
      <p:grpSp>
        <p:nvGrpSpPr>
          <p:cNvPr id="17" name="Group 16">
            <a:extLst>
              <a:ext uri="{FF2B5EF4-FFF2-40B4-BE49-F238E27FC236}">
                <a16:creationId xmlns:a16="http://schemas.microsoft.com/office/drawing/2014/main" id="{23A216D6-2C47-D549-F431-3D97413245F9}"/>
              </a:ext>
            </a:extLst>
          </p:cNvPr>
          <p:cNvGrpSpPr/>
          <p:nvPr/>
        </p:nvGrpSpPr>
        <p:grpSpPr>
          <a:xfrm>
            <a:off x="1076240" y="4765376"/>
            <a:ext cx="2660400" cy="646331"/>
            <a:chOff x="1076240" y="4765376"/>
            <a:chExt cx="2660400" cy="646331"/>
          </a:xfrm>
        </p:grpSpPr>
        <p:cxnSp>
          <p:nvCxnSpPr>
            <p:cNvPr id="20" name="Straight Arrow Connector 19">
              <a:extLst>
                <a:ext uri="{FF2B5EF4-FFF2-40B4-BE49-F238E27FC236}">
                  <a16:creationId xmlns:a16="http://schemas.microsoft.com/office/drawing/2014/main" id="{028BAB5E-7290-4D25-844B-C55C2ACF3F7C}"/>
                </a:ext>
              </a:extLst>
            </p:cNvPr>
            <p:cNvCxnSpPr/>
            <p:nvPr/>
          </p:nvCxnSpPr>
          <p:spPr>
            <a:xfrm>
              <a:off x="1076240" y="5088542"/>
              <a:ext cx="26604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951E289-8E34-AABB-1AB7-AD3DC67940ED}"/>
                </a:ext>
              </a:extLst>
            </p:cNvPr>
            <p:cNvSpPr txBox="1"/>
            <p:nvPr/>
          </p:nvSpPr>
          <p:spPr>
            <a:xfrm>
              <a:off x="1378549" y="4765376"/>
              <a:ext cx="184044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HiRA-MC Overall</a:t>
              </a:r>
              <a:b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6.31ns</a:t>
              </a:r>
            </a:p>
          </p:txBody>
        </p:sp>
        <p:cxnSp>
          <p:nvCxnSpPr>
            <p:cNvPr id="5" name="Straight Connector 4">
              <a:extLst>
                <a:ext uri="{FF2B5EF4-FFF2-40B4-BE49-F238E27FC236}">
                  <a16:creationId xmlns:a16="http://schemas.microsoft.com/office/drawing/2014/main" id="{2339343B-20B2-7C0C-F023-6C2B24993FEC}"/>
                </a:ext>
              </a:extLst>
            </p:cNvPr>
            <p:cNvCxnSpPr/>
            <p:nvPr/>
          </p:nvCxnSpPr>
          <p:spPr>
            <a:xfrm>
              <a:off x="3736640" y="4934573"/>
              <a:ext cx="0" cy="2913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BEE0300-6B9F-F8E6-810F-0983C78AAF05}"/>
                </a:ext>
              </a:extLst>
            </p:cNvPr>
            <p:cNvCxnSpPr/>
            <p:nvPr/>
          </p:nvCxnSpPr>
          <p:spPr>
            <a:xfrm>
              <a:off x="1076240" y="4934573"/>
              <a:ext cx="0" cy="2913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F27039C-16B2-CDE7-2D32-ED790D6B8DB8}"/>
              </a:ext>
            </a:extLst>
          </p:cNvPr>
          <p:cNvGrpSpPr/>
          <p:nvPr/>
        </p:nvGrpSpPr>
        <p:grpSpPr>
          <a:xfrm>
            <a:off x="286869" y="4047051"/>
            <a:ext cx="8914289" cy="976653"/>
            <a:chOff x="286869" y="4047051"/>
            <a:chExt cx="8914289" cy="976653"/>
          </a:xfrm>
        </p:grpSpPr>
        <p:cxnSp>
          <p:nvCxnSpPr>
            <p:cNvPr id="11" name="Straight Arrow Connector 10">
              <a:extLst>
                <a:ext uri="{FF2B5EF4-FFF2-40B4-BE49-F238E27FC236}">
                  <a16:creationId xmlns:a16="http://schemas.microsoft.com/office/drawing/2014/main" id="{EC1F1D56-1119-2EA9-990C-07CF3751A6A3}"/>
                </a:ext>
              </a:extLst>
            </p:cNvPr>
            <p:cNvCxnSpPr/>
            <p:nvPr/>
          </p:nvCxnSpPr>
          <p:spPr>
            <a:xfrm>
              <a:off x="286869" y="4547724"/>
              <a:ext cx="83671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039D26-8B5F-A0DD-2853-4F17824FD9FA}"/>
                </a:ext>
              </a:extLst>
            </p:cNvPr>
            <p:cNvCxnSpPr/>
            <p:nvPr/>
          </p:nvCxnSpPr>
          <p:spPr>
            <a:xfrm>
              <a:off x="1076241" y="4418251"/>
              <a:ext cx="0" cy="291314"/>
            </a:xfrm>
            <a:prstGeom prst="line">
              <a:avLst/>
            </a:prstGeom>
            <a:ln w="76200">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AF016A-DFBF-5201-FC19-7F407B9AEE4D}"/>
                </a:ext>
              </a:extLst>
            </p:cNvPr>
            <p:cNvCxnSpPr/>
            <p:nvPr/>
          </p:nvCxnSpPr>
          <p:spPr>
            <a:xfrm>
              <a:off x="7192472" y="4418251"/>
              <a:ext cx="0" cy="29131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036C03-CFAF-89FC-1806-652692884785}"/>
                </a:ext>
              </a:extLst>
            </p:cNvPr>
            <p:cNvSpPr txBox="1"/>
            <p:nvPr/>
          </p:nvSpPr>
          <p:spPr>
            <a:xfrm>
              <a:off x="805974" y="4654372"/>
              <a:ext cx="6110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PRE</a:t>
              </a:r>
            </a:p>
          </p:txBody>
        </p:sp>
        <p:sp>
          <p:nvSpPr>
            <p:cNvPr id="16" name="TextBox 15">
              <a:extLst>
                <a:ext uri="{FF2B5EF4-FFF2-40B4-BE49-F238E27FC236}">
                  <a16:creationId xmlns:a16="http://schemas.microsoft.com/office/drawing/2014/main" id="{20C09E10-DFBB-E81A-BAC8-4D6505A106DE}"/>
                </a:ext>
              </a:extLst>
            </p:cNvPr>
            <p:cNvSpPr txBox="1"/>
            <p:nvPr/>
          </p:nvSpPr>
          <p:spPr>
            <a:xfrm>
              <a:off x="6922205" y="4654372"/>
              <a:ext cx="611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ACT</a:t>
              </a:r>
            </a:p>
          </p:txBody>
        </p:sp>
        <p:cxnSp>
          <p:nvCxnSpPr>
            <p:cNvPr id="18" name="Straight Arrow Connector 17">
              <a:extLst>
                <a:ext uri="{FF2B5EF4-FFF2-40B4-BE49-F238E27FC236}">
                  <a16:creationId xmlns:a16="http://schemas.microsoft.com/office/drawing/2014/main" id="{1AB07A53-947E-4F69-C3EE-A8987DCDC165}"/>
                </a:ext>
              </a:extLst>
            </p:cNvPr>
            <p:cNvCxnSpPr/>
            <p:nvPr/>
          </p:nvCxnSpPr>
          <p:spPr>
            <a:xfrm>
              <a:off x="1076240" y="4256411"/>
              <a:ext cx="611623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E477D2C-C582-C9E1-D0EE-84F7C8723310}"/>
                </a:ext>
              </a:extLst>
            </p:cNvPr>
            <p:cNvSpPr txBox="1"/>
            <p:nvPr/>
          </p:nvSpPr>
          <p:spPr>
            <a:xfrm>
              <a:off x="3000266" y="4047051"/>
              <a:ext cx="288027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Precharge latency: ~14.5ns</a:t>
              </a:r>
            </a:p>
          </p:txBody>
        </p:sp>
        <p:sp>
          <p:nvSpPr>
            <p:cNvPr id="12" name="TextBox 11">
              <a:extLst>
                <a:ext uri="{FF2B5EF4-FFF2-40B4-BE49-F238E27FC236}">
                  <a16:creationId xmlns:a16="http://schemas.microsoft.com/office/drawing/2014/main" id="{32B6AD33-CAE9-3569-F1C7-9EAE83AA357B}"/>
                </a:ext>
              </a:extLst>
            </p:cNvPr>
            <p:cNvSpPr txBox="1"/>
            <p:nvPr/>
          </p:nvSpPr>
          <p:spPr>
            <a:xfrm>
              <a:off x="8569254" y="4379242"/>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spTree>
    <p:extLst>
      <p:ext uri="{BB962C8B-B14F-4D97-AF65-F5344CB8AC3E}">
        <p14:creationId xmlns:p14="http://schemas.microsoft.com/office/powerpoint/2010/main" val="140669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322A0-3CAC-519F-B5D5-1CA806490F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8DB5D-5CF1-BD77-2B80-D82DB8E7B180}"/>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B1781788-116D-CBA5-B642-88CF6EB104F6}"/>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DA9B27A4-A84D-8704-B4FA-493EE06E6AC7}"/>
              </a:ext>
            </a:extLst>
          </p:cNvPr>
          <p:cNvSpPr>
            <a:spLocks noGrp="1"/>
          </p:cNvSpPr>
          <p:nvPr>
            <p:ph type="sldNum" sz="quarter" idx="12"/>
          </p:nvPr>
        </p:nvSpPr>
        <p:spPr/>
        <p:txBody>
          <a:bodyPr/>
          <a:lstStyle/>
          <a:p>
            <a:fld id="{676C2683-0D41-1E45-8714-724CB2570654}" type="slidenum">
              <a:rPr lang="en-US" smtClean="0"/>
              <a:pPr/>
              <a:t>27</a:t>
            </a:fld>
            <a:endParaRPr lang="en-US" dirty="0"/>
          </a:p>
        </p:txBody>
      </p:sp>
      <p:pic>
        <p:nvPicPr>
          <p:cNvPr id="6" name="Graphic 17">
            <a:extLst>
              <a:ext uri="{FF2B5EF4-FFF2-40B4-BE49-F238E27FC236}">
                <a16:creationId xmlns:a16="http://schemas.microsoft.com/office/drawing/2014/main" id="{619B0B77-B9BF-DE43-DC6B-BA33C0C18479}"/>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44A7A6F2-A9E0-1EA1-3523-57AEBDE4CC63}"/>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2D0B325F-DB10-72D2-5EBB-E9AB90E67672}"/>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348B65DC-09E5-471B-59C5-FF747A0E633C}"/>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CA4FA1E7-B60F-F8FB-AA35-545B069D58DC}"/>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DEBC54AF-1EEA-A09C-8B74-0BA315E747C7}"/>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4A5B8C73-E9DE-0308-A2C1-A2DFA17537D8}"/>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E11FEEEB-4719-08B2-4187-221FB92622F9}"/>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AFF19184-A735-2A23-ADA5-D6F4347A43AE}"/>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C81E07D4-B662-30BF-D3EF-598513BB3C9C}"/>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406E6193-9EA6-D6A5-2DDA-3E901B728D9E}"/>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5B89442F-16CC-701B-ED0C-F2014345D03B}"/>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DB124C92-FEAB-6A18-10D6-09105383122C}"/>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935377A8-A188-5DA4-92BA-53FFC23E0A39}"/>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1C9787B7-C6F9-DE7F-0C0A-3E4300EF7ED5}"/>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03603AEE-641A-51B0-9706-744520A7B8B7}"/>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25BAFC37-1EEE-A497-5FA1-76746548B278}"/>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016E6EEB-3EC8-4FB8-9F4F-CE6CF8F51ED9}"/>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4A4E2E92-494A-80BA-128A-30C40B5ECAAE}"/>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33C38E85-E811-CD2F-42F4-CA5C9D2A54A5}"/>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9BF73B99-E49B-FEE3-56B5-54CD3BC04C14}"/>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86E02D43-1B1D-6C1A-E2D1-AE56ABBFFA4C}"/>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0E64635D-5F95-0C26-23B9-3E4F394730F8}"/>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3E7B1057-0AE2-6117-E58E-226E9811F1B2}"/>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6B38BA89-C4F6-455F-2766-D8E1FBBA30A4}"/>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08DD4601-649D-38D4-EDC9-647D3C0AD606}"/>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79CF9F4-3FEC-BA8C-B8AE-48EE07D3B0ED}"/>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12177F10-9C68-53D8-2524-CE5F8B9A6D84}"/>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3E642210-1C94-B04F-B9C0-56B3278D9289}"/>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75858589-89A0-787A-D352-EF9E521A37ED}"/>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D98679E1-B458-52A9-6C21-494FA3E3D32F}"/>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86372135-6572-40DB-6DE8-5FF580CC0CAD}"/>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itle 4">
            <a:extLst>
              <a:ext uri="{FF2B5EF4-FFF2-40B4-BE49-F238E27FC236}">
                <a16:creationId xmlns:a16="http://schemas.microsoft.com/office/drawing/2014/main" id="{3597AFEF-23E1-F041-F2F0-BA97F877597C}"/>
              </a:ext>
            </a:extLst>
          </p:cNvPr>
          <p:cNvSpPr txBox="1">
            <a:spLocks/>
          </p:cNvSpPr>
          <p:nvPr/>
        </p:nvSpPr>
        <p:spPr>
          <a:xfrm>
            <a:off x="-2" y="3089380"/>
            <a:ext cx="9144002"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Experimental Findings </a:t>
            </a:r>
          </a:p>
        </p:txBody>
      </p:sp>
      <p:sp>
        <p:nvSpPr>
          <p:cNvPr id="20" name="Rectangle 19">
            <a:extLst>
              <a:ext uri="{FF2B5EF4-FFF2-40B4-BE49-F238E27FC236}">
                <a16:creationId xmlns:a16="http://schemas.microsoft.com/office/drawing/2014/main" id="{CF2F9F91-061C-E48F-283F-D53BA7DF659C}"/>
              </a:ext>
            </a:extLst>
          </p:cNvPr>
          <p:cNvSpPr/>
          <p:nvPr/>
        </p:nvSpPr>
        <p:spPr>
          <a:xfrm>
            <a:off x="-2" y="3957940"/>
            <a:ext cx="4702720"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B75EA66-08F7-2135-D8CA-79465D2D44CA}"/>
              </a:ext>
            </a:extLst>
          </p:cNvPr>
          <p:cNvSpPr/>
          <p:nvPr/>
        </p:nvSpPr>
        <p:spPr>
          <a:xfrm>
            <a:off x="-1" y="2085512"/>
            <a:ext cx="6319807" cy="968988"/>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D442A32-D3A3-511F-3253-7D9624CACC3C}"/>
              </a:ext>
            </a:extLst>
          </p:cNvPr>
          <p:cNvSpPr/>
          <p:nvPr/>
        </p:nvSpPr>
        <p:spPr>
          <a:xfrm>
            <a:off x="7086599" y="1523586"/>
            <a:ext cx="1677625" cy="14896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F679C97-BAEA-58BE-969E-F47854B7FC29}"/>
              </a:ext>
            </a:extLst>
          </p:cNvPr>
          <p:cNvSpPr/>
          <p:nvPr/>
        </p:nvSpPr>
        <p:spPr>
          <a:xfrm>
            <a:off x="66354" y="783269"/>
            <a:ext cx="9077645" cy="870959"/>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429BEF3-F43C-02B0-67AC-EC13359BB306}"/>
              </a:ext>
            </a:extLst>
          </p:cNvPr>
          <p:cNvSpPr/>
          <p:nvPr/>
        </p:nvSpPr>
        <p:spPr>
          <a:xfrm>
            <a:off x="4760873" y="3976851"/>
            <a:ext cx="4003351" cy="14896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49E353D-2DF9-464D-BCC8-C12FCA95C373}"/>
              </a:ext>
            </a:extLst>
          </p:cNvPr>
          <p:cNvSpPr/>
          <p:nvPr/>
        </p:nvSpPr>
        <p:spPr>
          <a:xfrm>
            <a:off x="155931" y="1745152"/>
            <a:ext cx="4546787" cy="3385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84066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8F16-7D33-5C55-8906-A242A49E7112}"/>
              </a:ext>
            </a:extLst>
          </p:cNvPr>
          <p:cNvSpPr>
            <a:spLocks noGrp="1"/>
          </p:cNvSpPr>
          <p:nvPr>
            <p:ph type="title"/>
          </p:nvPr>
        </p:nvSpPr>
        <p:spPr/>
        <p:txBody>
          <a:bodyPr/>
          <a:lstStyle/>
          <a:p>
            <a:r>
              <a:rPr lang="en-US" dirty="0"/>
              <a:t>Estimating Periodic Refresh Overhead</a:t>
            </a:r>
          </a:p>
        </p:txBody>
      </p:sp>
      <p:pic>
        <p:nvPicPr>
          <p:cNvPr id="6" name="Picture 5">
            <a:extLst>
              <a:ext uri="{FF2B5EF4-FFF2-40B4-BE49-F238E27FC236}">
                <a16:creationId xmlns:a16="http://schemas.microsoft.com/office/drawing/2014/main" id="{7F553C4F-C418-B634-CC58-1184ABFEDA19}"/>
              </a:ext>
            </a:extLst>
          </p:cNvPr>
          <p:cNvPicPr>
            <a:picLocks noChangeAspect="1"/>
          </p:cNvPicPr>
          <p:nvPr/>
        </p:nvPicPr>
        <p:blipFill>
          <a:blip r:embed="rId3"/>
          <a:stretch>
            <a:fillRect/>
          </a:stretch>
        </p:blipFill>
        <p:spPr>
          <a:xfrm>
            <a:off x="2368439" y="1344037"/>
            <a:ext cx="4286616" cy="832224"/>
          </a:xfrm>
          <a:prstGeom prst="rect">
            <a:avLst/>
          </a:prstGeom>
        </p:spPr>
      </p:pic>
      <p:sp>
        <p:nvSpPr>
          <p:cNvPr id="7" name="TextBox 6">
            <a:extLst>
              <a:ext uri="{FF2B5EF4-FFF2-40B4-BE49-F238E27FC236}">
                <a16:creationId xmlns:a16="http://schemas.microsoft.com/office/drawing/2014/main" id="{0F46185A-2ECD-C7F9-8585-86001F2171E6}"/>
              </a:ext>
            </a:extLst>
          </p:cNvPr>
          <p:cNvSpPr txBox="1"/>
          <p:nvPr/>
        </p:nvSpPr>
        <p:spPr>
          <a:xfrm>
            <a:off x="2017126" y="2789026"/>
            <a:ext cx="20156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Latency of a REF command</a:t>
            </a:r>
          </a:p>
        </p:txBody>
      </p:sp>
      <p:sp>
        <p:nvSpPr>
          <p:cNvPr id="8" name="TextBox 7">
            <a:extLst>
              <a:ext uri="{FF2B5EF4-FFF2-40B4-BE49-F238E27FC236}">
                <a16:creationId xmlns:a16="http://schemas.microsoft.com/office/drawing/2014/main" id="{AFBE67CD-7E37-4AAC-71B6-4F12CACDD1A6}"/>
              </a:ext>
            </a:extLst>
          </p:cNvPr>
          <p:cNvSpPr txBox="1"/>
          <p:nvPr/>
        </p:nvSpPr>
        <p:spPr>
          <a:xfrm>
            <a:off x="5111263" y="2748765"/>
            <a:ext cx="136287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Chip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Capacity</a:t>
            </a:r>
          </a:p>
        </p:txBody>
      </p:sp>
      <p:cxnSp>
        <p:nvCxnSpPr>
          <p:cNvPr id="10" name="Curved Connector 9">
            <a:extLst>
              <a:ext uri="{FF2B5EF4-FFF2-40B4-BE49-F238E27FC236}">
                <a16:creationId xmlns:a16="http://schemas.microsoft.com/office/drawing/2014/main" id="{D948C5AD-3980-266A-2D87-C9F04E0CFA09}"/>
              </a:ext>
            </a:extLst>
          </p:cNvPr>
          <p:cNvCxnSpPr>
            <a:cxnSpLocks/>
            <a:stCxn id="8" idx="3"/>
            <a:endCxn id="6" idx="3"/>
          </p:cNvCxnSpPr>
          <p:nvPr/>
        </p:nvCxnSpPr>
        <p:spPr>
          <a:xfrm flipV="1">
            <a:off x="6474137" y="1760149"/>
            <a:ext cx="180918" cy="1311782"/>
          </a:xfrm>
          <a:prstGeom prst="curvedConnector3">
            <a:avLst>
              <a:gd name="adj1" fmla="val 42074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2920DFA-8105-115D-63C0-ADAAE2F107DA}"/>
              </a:ext>
            </a:extLst>
          </p:cNvPr>
          <p:cNvCxnSpPr>
            <a:cxnSpLocks/>
            <a:stCxn id="7" idx="1"/>
            <a:endCxn id="6" idx="1"/>
          </p:cNvCxnSpPr>
          <p:nvPr/>
        </p:nvCxnSpPr>
        <p:spPr>
          <a:xfrm rot="10800000" flipH="1">
            <a:off x="2017125" y="1760150"/>
            <a:ext cx="351313" cy="1352043"/>
          </a:xfrm>
          <a:prstGeom prst="curvedConnector3">
            <a:avLst>
              <a:gd name="adj1" fmla="val -13514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C469D0C-C86F-320B-1A7B-D84B21732C60}"/>
              </a:ext>
            </a:extLst>
          </p:cNvPr>
          <p:cNvPicPr>
            <a:picLocks noChangeAspect="1"/>
          </p:cNvPicPr>
          <p:nvPr/>
        </p:nvPicPr>
        <p:blipFill>
          <a:blip r:embed="rId4"/>
          <a:stretch>
            <a:fillRect/>
          </a:stretch>
        </p:blipFill>
        <p:spPr>
          <a:xfrm>
            <a:off x="779584" y="3745808"/>
            <a:ext cx="7772400" cy="2649254"/>
          </a:xfrm>
          <a:prstGeom prst="rect">
            <a:avLst/>
          </a:prstGeom>
        </p:spPr>
      </p:pic>
    </p:spTree>
    <p:extLst>
      <p:ext uri="{BB962C8B-B14F-4D97-AF65-F5344CB8AC3E}">
        <p14:creationId xmlns:p14="http://schemas.microsoft.com/office/powerpoint/2010/main" val="2753592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6F46-2FC0-E0E4-BDEF-1A965FCE0F02}"/>
              </a:ext>
            </a:extLst>
          </p:cNvPr>
          <p:cNvSpPr>
            <a:spLocks noGrp="1"/>
          </p:cNvSpPr>
          <p:nvPr>
            <p:ph type="title"/>
          </p:nvPr>
        </p:nvSpPr>
        <p:spPr/>
        <p:txBody>
          <a:bodyPr/>
          <a:lstStyle/>
          <a:p>
            <a:r>
              <a:rPr lang="en-US" dirty="0"/>
              <a:t>Reducing Overall Latency of Two Refreshes</a:t>
            </a:r>
          </a:p>
        </p:txBody>
      </p:sp>
      <p:sp>
        <p:nvSpPr>
          <p:cNvPr id="3" name="Content Placeholder 2">
            <a:extLst>
              <a:ext uri="{FF2B5EF4-FFF2-40B4-BE49-F238E27FC236}">
                <a16:creationId xmlns:a16="http://schemas.microsoft.com/office/drawing/2014/main" id="{05B22E1A-1D24-2005-FE69-5173629F1E11}"/>
              </a:ext>
            </a:extLst>
          </p:cNvPr>
          <p:cNvSpPr>
            <a:spLocks noGrp="1"/>
          </p:cNvSpPr>
          <p:nvPr>
            <p:ph idx="1"/>
          </p:nvPr>
        </p:nvSpPr>
        <p:spPr/>
        <p:txBody>
          <a:bodyPr/>
          <a:lstStyle/>
          <a:p>
            <a:r>
              <a:rPr lang="en-US" dirty="0"/>
              <a:t>Refreshing two rows using nominal timing parameters:</a:t>
            </a:r>
          </a:p>
          <a:p>
            <a:endParaRPr lang="en-US" dirty="0"/>
          </a:p>
          <a:p>
            <a:endParaRPr lang="en-US" dirty="0"/>
          </a:p>
          <a:p>
            <a:endParaRPr lang="en-US" dirty="0"/>
          </a:p>
          <a:p>
            <a:pPr marL="0" indent="0">
              <a:buNone/>
            </a:pPr>
            <a:endParaRPr lang="en-US" sz="1600" dirty="0"/>
          </a:p>
          <a:p>
            <a:r>
              <a:rPr lang="en-US" dirty="0"/>
              <a:t>Using HiRA:</a:t>
            </a:r>
          </a:p>
        </p:txBody>
      </p:sp>
      <p:grpSp>
        <p:nvGrpSpPr>
          <p:cNvPr id="51" name="Group 50">
            <a:extLst>
              <a:ext uri="{FF2B5EF4-FFF2-40B4-BE49-F238E27FC236}">
                <a16:creationId xmlns:a16="http://schemas.microsoft.com/office/drawing/2014/main" id="{035BADC2-F304-4E9B-B941-9D3DB5B29F08}"/>
              </a:ext>
            </a:extLst>
          </p:cNvPr>
          <p:cNvGrpSpPr/>
          <p:nvPr/>
        </p:nvGrpSpPr>
        <p:grpSpPr>
          <a:xfrm>
            <a:off x="351130" y="1289518"/>
            <a:ext cx="7712443" cy="1166430"/>
            <a:chOff x="351130" y="1289518"/>
            <a:chExt cx="7712443" cy="1166430"/>
          </a:xfrm>
        </p:grpSpPr>
        <p:cxnSp>
          <p:nvCxnSpPr>
            <p:cNvPr id="5" name="Straight Arrow Connector 4">
              <a:extLst>
                <a:ext uri="{FF2B5EF4-FFF2-40B4-BE49-F238E27FC236}">
                  <a16:creationId xmlns:a16="http://schemas.microsoft.com/office/drawing/2014/main" id="{B8B29E43-FB1C-0D9A-4CF9-296CE71DFB21}"/>
                </a:ext>
              </a:extLst>
            </p:cNvPr>
            <p:cNvCxnSpPr>
              <a:cxnSpLocks/>
            </p:cNvCxnSpPr>
            <p:nvPr/>
          </p:nvCxnSpPr>
          <p:spPr>
            <a:xfrm>
              <a:off x="351130" y="1953158"/>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2DCF10-C7F3-7615-704C-4A9CEC52FC64}"/>
                </a:ext>
              </a:extLst>
            </p:cNvPr>
            <p:cNvSpPr txBox="1"/>
            <p:nvPr/>
          </p:nvSpPr>
          <p:spPr>
            <a:xfrm>
              <a:off x="351130" y="2077516"/>
              <a:ext cx="1225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RowA</a:t>
              </a:r>
            </a:p>
          </p:txBody>
        </p:sp>
        <p:sp>
          <p:nvSpPr>
            <p:cNvPr id="7" name="TextBox 6">
              <a:extLst>
                <a:ext uri="{FF2B5EF4-FFF2-40B4-BE49-F238E27FC236}">
                  <a16:creationId xmlns:a16="http://schemas.microsoft.com/office/drawing/2014/main" id="{E57FF63D-2C3B-F84F-AA09-0455BC1ED507}"/>
                </a:ext>
              </a:extLst>
            </p:cNvPr>
            <p:cNvSpPr txBox="1"/>
            <p:nvPr/>
          </p:nvSpPr>
          <p:spPr>
            <a:xfrm>
              <a:off x="2968682" y="207751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sp>
          <p:nvSpPr>
            <p:cNvPr id="8" name="TextBox 7">
              <a:extLst>
                <a:ext uri="{FF2B5EF4-FFF2-40B4-BE49-F238E27FC236}">
                  <a16:creationId xmlns:a16="http://schemas.microsoft.com/office/drawing/2014/main" id="{02C2D09F-DCB2-A0D7-75A1-3FCFBC747E4D}"/>
                </a:ext>
              </a:extLst>
            </p:cNvPr>
            <p:cNvSpPr txBox="1"/>
            <p:nvPr/>
          </p:nvSpPr>
          <p:spPr>
            <a:xfrm>
              <a:off x="3986477" y="2077516"/>
              <a:ext cx="1222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RowB</a:t>
              </a:r>
            </a:p>
          </p:txBody>
        </p:sp>
        <p:sp>
          <p:nvSpPr>
            <p:cNvPr id="9" name="TextBox 8">
              <a:extLst>
                <a:ext uri="{FF2B5EF4-FFF2-40B4-BE49-F238E27FC236}">
                  <a16:creationId xmlns:a16="http://schemas.microsoft.com/office/drawing/2014/main" id="{13D5321F-B6BE-4FDC-29A5-37207D66A17E}"/>
                </a:ext>
              </a:extLst>
            </p:cNvPr>
            <p:cNvSpPr txBox="1"/>
            <p:nvPr/>
          </p:nvSpPr>
          <p:spPr>
            <a:xfrm>
              <a:off x="6596316" y="2086616"/>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11" name="Straight Connector 10">
              <a:extLst>
                <a:ext uri="{FF2B5EF4-FFF2-40B4-BE49-F238E27FC236}">
                  <a16:creationId xmlns:a16="http://schemas.microsoft.com/office/drawing/2014/main" id="{4FCFE16B-B2E6-7D24-1591-ED175A883E7D}"/>
                </a:ext>
              </a:extLst>
            </p:cNvPr>
            <p:cNvCxnSpPr/>
            <p:nvPr/>
          </p:nvCxnSpPr>
          <p:spPr>
            <a:xfrm>
              <a:off x="923691" y="18141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5A5DD8-2FEE-3045-98D5-9B98B8D1226B}"/>
                </a:ext>
              </a:extLst>
            </p:cNvPr>
            <p:cNvCxnSpPr/>
            <p:nvPr/>
          </p:nvCxnSpPr>
          <p:spPr>
            <a:xfrm>
              <a:off x="3225074" y="1821485"/>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6B63CD-4555-48AD-969D-A833E482B081}"/>
                </a:ext>
              </a:extLst>
            </p:cNvPr>
            <p:cNvCxnSpPr/>
            <p:nvPr/>
          </p:nvCxnSpPr>
          <p:spPr>
            <a:xfrm>
              <a:off x="4570417" y="1814170"/>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813E606-C54B-040A-B146-C3C598C32AC6}"/>
                </a:ext>
              </a:extLst>
            </p:cNvPr>
            <p:cNvCxnSpPr/>
            <p:nvPr/>
          </p:nvCxnSpPr>
          <p:spPr>
            <a:xfrm>
              <a:off x="6860023" y="1821485"/>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773211-FEB9-655B-0CE8-B96E01710FFF}"/>
                </a:ext>
              </a:extLst>
            </p:cNvPr>
            <p:cNvCxnSpPr/>
            <p:nvPr/>
          </p:nvCxnSpPr>
          <p:spPr>
            <a:xfrm>
              <a:off x="923691" y="1638605"/>
              <a:ext cx="2301383" cy="0"/>
            </a:xfrm>
            <a:prstGeom prst="straightConnector1">
              <a:avLst/>
            </a:prstGeom>
            <a:ln w="38100">
              <a:solidFill>
                <a:srgbClr val="32323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2A15AF9-D35A-739F-DA53-6957FBB1B1BF}"/>
                </a:ext>
              </a:extLst>
            </p:cNvPr>
            <p:cNvSpPr txBox="1"/>
            <p:nvPr/>
          </p:nvSpPr>
          <p:spPr>
            <a:xfrm>
              <a:off x="1445940" y="1426550"/>
              <a:ext cx="112659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RAS</a:t>
              </a: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32ns</a:t>
              </a:r>
            </a:p>
          </p:txBody>
        </p:sp>
        <p:cxnSp>
          <p:nvCxnSpPr>
            <p:cNvPr id="18" name="Straight Arrow Connector 17">
              <a:extLst>
                <a:ext uri="{FF2B5EF4-FFF2-40B4-BE49-F238E27FC236}">
                  <a16:creationId xmlns:a16="http://schemas.microsoft.com/office/drawing/2014/main" id="{E34540DC-DE44-479F-794D-210F88D34C18}"/>
                </a:ext>
              </a:extLst>
            </p:cNvPr>
            <p:cNvCxnSpPr>
              <a:cxnSpLocks/>
            </p:cNvCxnSpPr>
            <p:nvPr/>
          </p:nvCxnSpPr>
          <p:spPr>
            <a:xfrm>
              <a:off x="3214519" y="1644134"/>
              <a:ext cx="1355282" cy="0"/>
            </a:xfrm>
            <a:prstGeom prst="straightConnector1">
              <a:avLst/>
            </a:prstGeom>
            <a:ln w="38100">
              <a:solidFill>
                <a:srgbClr val="32323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AD1ADC-7D8B-7322-0E36-A0AF214C2261}"/>
                </a:ext>
              </a:extLst>
            </p:cNvPr>
            <p:cNvSpPr txBox="1"/>
            <p:nvPr/>
          </p:nvSpPr>
          <p:spPr>
            <a:xfrm>
              <a:off x="3207121" y="1289518"/>
              <a:ext cx="13484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RP</a:t>
              </a: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14.25ns</a:t>
              </a:r>
            </a:p>
          </p:txBody>
        </p:sp>
        <p:cxnSp>
          <p:nvCxnSpPr>
            <p:cNvPr id="21" name="Straight Arrow Connector 20">
              <a:extLst>
                <a:ext uri="{FF2B5EF4-FFF2-40B4-BE49-F238E27FC236}">
                  <a16:creationId xmlns:a16="http://schemas.microsoft.com/office/drawing/2014/main" id="{A4584459-0831-9631-3E20-939BC2B31660}"/>
                </a:ext>
              </a:extLst>
            </p:cNvPr>
            <p:cNvCxnSpPr/>
            <p:nvPr/>
          </p:nvCxnSpPr>
          <p:spPr>
            <a:xfrm>
              <a:off x="4569801" y="1645920"/>
              <a:ext cx="2301383" cy="0"/>
            </a:xfrm>
            <a:prstGeom prst="straightConnector1">
              <a:avLst/>
            </a:prstGeom>
            <a:ln w="38100">
              <a:solidFill>
                <a:srgbClr val="32323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6282FD-3DBD-2068-2D30-D4FFB9CAD266}"/>
                </a:ext>
              </a:extLst>
            </p:cNvPr>
            <p:cNvSpPr txBox="1"/>
            <p:nvPr/>
          </p:nvSpPr>
          <p:spPr>
            <a:xfrm>
              <a:off x="5092050" y="1433865"/>
              <a:ext cx="112659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RAS</a:t>
              </a: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32ns</a:t>
              </a:r>
            </a:p>
          </p:txBody>
        </p:sp>
        <p:sp>
          <p:nvSpPr>
            <p:cNvPr id="24" name="TextBox 23">
              <a:extLst>
                <a:ext uri="{FF2B5EF4-FFF2-40B4-BE49-F238E27FC236}">
                  <a16:creationId xmlns:a16="http://schemas.microsoft.com/office/drawing/2014/main" id="{FDE7F5AA-D025-B7EE-301C-E63B5CCBD039}"/>
                </a:ext>
              </a:extLst>
            </p:cNvPr>
            <p:cNvSpPr txBox="1"/>
            <p:nvPr/>
          </p:nvSpPr>
          <p:spPr>
            <a:xfrm>
              <a:off x="7431669" y="1768492"/>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grpSp>
      <p:grpSp>
        <p:nvGrpSpPr>
          <p:cNvPr id="52" name="Group 51">
            <a:extLst>
              <a:ext uri="{FF2B5EF4-FFF2-40B4-BE49-F238E27FC236}">
                <a16:creationId xmlns:a16="http://schemas.microsoft.com/office/drawing/2014/main" id="{CF0F68A1-BE81-FB8A-51BE-AE2857CE6716}"/>
              </a:ext>
            </a:extLst>
          </p:cNvPr>
          <p:cNvGrpSpPr/>
          <p:nvPr/>
        </p:nvGrpSpPr>
        <p:grpSpPr>
          <a:xfrm>
            <a:off x="343241" y="3380049"/>
            <a:ext cx="7712443" cy="1155541"/>
            <a:chOff x="343241" y="3380049"/>
            <a:chExt cx="7712443" cy="1155541"/>
          </a:xfrm>
        </p:grpSpPr>
        <p:cxnSp>
          <p:nvCxnSpPr>
            <p:cNvPr id="25" name="Straight Arrow Connector 24">
              <a:extLst>
                <a:ext uri="{FF2B5EF4-FFF2-40B4-BE49-F238E27FC236}">
                  <a16:creationId xmlns:a16="http://schemas.microsoft.com/office/drawing/2014/main" id="{65E61373-F848-F798-AA0D-5E2056850CEE}"/>
                </a:ext>
              </a:extLst>
            </p:cNvPr>
            <p:cNvCxnSpPr>
              <a:cxnSpLocks/>
            </p:cNvCxnSpPr>
            <p:nvPr/>
          </p:nvCxnSpPr>
          <p:spPr>
            <a:xfrm>
              <a:off x="343241" y="4032800"/>
              <a:ext cx="7088428" cy="0"/>
            </a:xfrm>
            <a:prstGeom prst="straightConnector1">
              <a:avLst/>
            </a:prstGeom>
            <a:ln w="38100">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40A42F8-760F-AF0B-13A5-A691F3238C6E}"/>
                </a:ext>
              </a:extLst>
            </p:cNvPr>
            <p:cNvSpPr txBox="1"/>
            <p:nvPr/>
          </p:nvSpPr>
          <p:spPr>
            <a:xfrm>
              <a:off x="343241" y="4157158"/>
              <a:ext cx="1225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RowA</a:t>
              </a:r>
            </a:p>
          </p:txBody>
        </p:sp>
        <p:sp>
          <p:nvSpPr>
            <p:cNvPr id="27" name="TextBox 26">
              <a:extLst>
                <a:ext uri="{FF2B5EF4-FFF2-40B4-BE49-F238E27FC236}">
                  <a16:creationId xmlns:a16="http://schemas.microsoft.com/office/drawing/2014/main" id="{5C911E99-3B10-1DA8-1655-E4E9B7E7D6E8}"/>
                </a:ext>
              </a:extLst>
            </p:cNvPr>
            <p:cNvSpPr txBox="1"/>
            <p:nvPr/>
          </p:nvSpPr>
          <p:spPr>
            <a:xfrm>
              <a:off x="1516442" y="4157158"/>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sp>
          <p:nvSpPr>
            <p:cNvPr id="28" name="TextBox 27">
              <a:extLst>
                <a:ext uri="{FF2B5EF4-FFF2-40B4-BE49-F238E27FC236}">
                  <a16:creationId xmlns:a16="http://schemas.microsoft.com/office/drawing/2014/main" id="{DBCBC8D1-7824-7712-6EEA-4BE3B7E27896}"/>
                </a:ext>
              </a:extLst>
            </p:cNvPr>
            <p:cNvSpPr txBox="1"/>
            <p:nvPr/>
          </p:nvSpPr>
          <p:spPr>
            <a:xfrm>
              <a:off x="2036542" y="4157158"/>
              <a:ext cx="1222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 RowB</a:t>
              </a:r>
            </a:p>
          </p:txBody>
        </p:sp>
        <p:sp>
          <p:nvSpPr>
            <p:cNvPr id="29" name="TextBox 28">
              <a:extLst>
                <a:ext uri="{FF2B5EF4-FFF2-40B4-BE49-F238E27FC236}">
                  <a16:creationId xmlns:a16="http://schemas.microsoft.com/office/drawing/2014/main" id="{EB9F2A86-0347-FDF6-737C-35C5E9AF640A}"/>
                </a:ext>
              </a:extLst>
            </p:cNvPr>
            <p:cNvSpPr txBox="1"/>
            <p:nvPr/>
          </p:nvSpPr>
          <p:spPr>
            <a:xfrm>
              <a:off x="4684051" y="4166258"/>
              <a:ext cx="591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a:t>
              </a:r>
            </a:p>
          </p:txBody>
        </p:sp>
        <p:cxnSp>
          <p:nvCxnSpPr>
            <p:cNvPr id="30" name="Straight Connector 29">
              <a:extLst>
                <a:ext uri="{FF2B5EF4-FFF2-40B4-BE49-F238E27FC236}">
                  <a16:creationId xmlns:a16="http://schemas.microsoft.com/office/drawing/2014/main" id="{68C1F4FE-985B-D689-C86F-054FE4EE6688}"/>
                </a:ext>
              </a:extLst>
            </p:cNvPr>
            <p:cNvCxnSpPr/>
            <p:nvPr/>
          </p:nvCxnSpPr>
          <p:spPr>
            <a:xfrm>
              <a:off x="915802" y="3893812"/>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B23A8B-71E2-10AB-99A7-8EC916DEDFA9}"/>
                </a:ext>
              </a:extLst>
            </p:cNvPr>
            <p:cNvCxnSpPr/>
            <p:nvPr/>
          </p:nvCxnSpPr>
          <p:spPr>
            <a:xfrm>
              <a:off x="1772834" y="390112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31F7AA-CF46-BD93-3B42-A95F095F4783}"/>
                </a:ext>
              </a:extLst>
            </p:cNvPr>
            <p:cNvCxnSpPr/>
            <p:nvPr/>
          </p:nvCxnSpPr>
          <p:spPr>
            <a:xfrm>
              <a:off x="2620482" y="3893812"/>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6768ED-5DAB-24D0-2C12-EC0134EB5277}"/>
                </a:ext>
              </a:extLst>
            </p:cNvPr>
            <p:cNvCxnSpPr/>
            <p:nvPr/>
          </p:nvCxnSpPr>
          <p:spPr>
            <a:xfrm>
              <a:off x="4947758" y="3901127"/>
              <a:ext cx="0" cy="263346"/>
            </a:xfrm>
            <a:prstGeom prst="line">
              <a:avLst/>
            </a:prstGeom>
            <a:ln w="38100">
              <a:solidFill>
                <a:srgbClr val="323232"/>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6D416AE-5CF0-4EC2-28DB-BFF5B7DF9022}"/>
                </a:ext>
              </a:extLst>
            </p:cNvPr>
            <p:cNvSpPr txBox="1"/>
            <p:nvPr/>
          </p:nvSpPr>
          <p:spPr>
            <a:xfrm>
              <a:off x="963926" y="3380049"/>
              <a:ext cx="7906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3A83"/>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a:ln>
                    <a:noFill/>
                  </a:ln>
                  <a:solidFill>
                    <a:srgbClr val="C03A83"/>
                  </a:solidFill>
                  <a:effectLst/>
                  <a:uLnTx/>
                  <a:uFillTx/>
                  <a:latin typeface="Cambria" panose="02040503050406030204" pitchFamily="18" charset="0"/>
                  <a:ea typeface="+mn-ea"/>
                  <a:cs typeface="+mn-cs"/>
                </a:rPr>
                <a:t>1</a:t>
              </a:r>
              <a:r>
                <a:rPr kumimoji="0" lang="en-US" sz="1800" b="0" i="1" u="none" strike="noStrike" kern="1200" cap="none" spc="0" normalizeH="0" baseline="0" noProof="0" dirty="0">
                  <a:ln>
                    <a:noFill/>
                  </a:ln>
                  <a:solidFill>
                    <a:srgbClr val="C03A83"/>
                  </a:solidFill>
                  <a:effectLst/>
                  <a:uLnTx/>
                  <a:uFillTx/>
                  <a:latin typeface="Cambria" panose="02040503050406030204" pitchFamily="18" charset="0"/>
                  <a:ea typeface="+mn-ea"/>
                  <a:cs typeface="+mn-cs"/>
                </a:rPr>
                <a:t>: 3ns</a:t>
              </a:r>
            </a:p>
          </p:txBody>
        </p:sp>
        <p:cxnSp>
          <p:nvCxnSpPr>
            <p:cNvPr id="34" name="Straight Arrow Connector 33">
              <a:extLst>
                <a:ext uri="{FF2B5EF4-FFF2-40B4-BE49-F238E27FC236}">
                  <a16:creationId xmlns:a16="http://schemas.microsoft.com/office/drawing/2014/main" id="{E736199D-1016-3807-696C-3625DCB5B2E1}"/>
                </a:ext>
              </a:extLst>
            </p:cNvPr>
            <p:cNvCxnSpPr>
              <a:cxnSpLocks/>
            </p:cNvCxnSpPr>
            <p:nvPr/>
          </p:nvCxnSpPr>
          <p:spPr>
            <a:xfrm>
              <a:off x="915802" y="3725562"/>
              <a:ext cx="838725" cy="0"/>
            </a:xfrm>
            <a:prstGeom prst="straightConnector1">
              <a:avLst/>
            </a:prstGeom>
            <a:ln w="38100">
              <a:solidFill>
                <a:srgbClr val="C03A8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E445FBE-7616-C248-EDDB-3168DAE7162D}"/>
                </a:ext>
              </a:extLst>
            </p:cNvPr>
            <p:cNvCxnSpPr/>
            <p:nvPr/>
          </p:nvCxnSpPr>
          <p:spPr>
            <a:xfrm>
              <a:off x="2664342" y="3718247"/>
              <a:ext cx="2301383" cy="0"/>
            </a:xfrm>
            <a:prstGeom prst="straightConnector1">
              <a:avLst/>
            </a:prstGeom>
            <a:ln w="38100">
              <a:solidFill>
                <a:srgbClr val="32323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D01CA84-AB24-3227-029D-5C8353165C8B}"/>
                </a:ext>
              </a:extLst>
            </p:cNvPr>
            <p:cNvSpPr txBox="1"/>
            <p:nvPr/>
          </p:nvSpPr>
          <p:spPr>
            <a:xfrm>
              <a:off x="3186591" y="3506192"/>
              <a:ext cx="112659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RAS</a:t>
              </a:r>
              <a:r>
                <a:rPr kumimoji="0" lang="en-US" sz="18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32ns</a:t>
              </a:r>
            </a:p>
          </p:txBody>
        </p:sp>
        <p:sp>
          <p:nvSpPr>
            <p:cNvPr id="39" name="TextBox 38">
              <a:extLst>
                <a:ext uri="{FF2B5EF4-FFF2-40B4-BE49-F238E27FC236}">
                  <a16:creationId xmlns:a16="http://schemas.microsoft.com/office/drawing/2014/main" id="{C31330E1-CF10-7445-204B-C3B1C463F147}"/>
                </a:ext>
              </a:extLst>
            </p:cNvPr>
            <p:cNvSpPr txBox="1"/>
            <p:nvPr/>
          </p:nvSpPr>
          <p:spPr>
            <a:xfrm>
              <a:off x="7423780" y="3848134"/>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a:t>
              </a:r>
            </a:p>
          </p:txBody>
        </p:sp>
        <p:sp>
          <p:nvSpPr>
            <p:cNvPr id="41" name="TextBox 40">
              <a:extLst>
                <a:ext uri="{FF2B5EF4-FFF2-40B4-BE49-F238E27FC236}">
                  <a16:creationId xmlns:a16="http://schemas.microsoft.com/office/drawing/2014/main" id="{AB058CAD-F26C-F2D8-4CFB-0467CE2C059A}"/>
                </a:ext>
              </a:extLst>
            </p:cNvPr>
            <p:cNvSpPr txBox="1"/>
            <p:nvPr/>
          </p:nvSpPr>
          <p:spPr>
            <a:xfrm>
              <a:off x="1812356" y="3380049"/>
              <a:ext cx="7906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t</a:t>
              </a:r>
              <a:r>
                <a:rPr kumimoji="0" lang="en-US" sz="1800" b="0" i="1" u="none" strike="noStrike" kern="1200" cap="none" spc="0" normalizeH="0" baseline="-25000" noProof="0" dirty="0">
                  <a:ln>
                    <a:noFill/>
                  </a:ln>
                  <a:solidFill>
                    <a:srgbClr val="ED7D31"/>
                  </a:solidFill>
                  <a:effectLst/>
                  <a:uLnTx/>
                  <a:uFillTx/>
                  <a:latin typeface="Cambria" panose="02040503050406030204" pitchFamily="18" charset="0"/>
                  <a:ea typeface="+mn-ea"/>
                  <a:cs typeface="+mn-cs"/>
                </a:rPr>
                <a:t>2</a:t>
              </a:r>
              <a:r>
                <a:rPr kumimoji="0" lang="en-US" sz="1800" b="0"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 3ns</a:t>
              </a:r>
            </a:p>
          </p:txBody>
        </p:sp>
        <p:cxnSp>
          <p:nvCxnSpPr>
            <p:cNvPr id="36" name="Straight Arrow Connector 35">
              <a:extLst>
                <a:ext uri="{FF2B5EF4-FFF2-40B4-BE49-F238E27FC236}">
                  <a16:creationId xmlns:a16="http://schemas.microsoft.com/office/drawing/2014/main" id="{B844B776-213D-21F8-ED01-F8AE79AD3858}"/>
                </a:ext>
              </a:extLst>
            </p:cNvPr>
            <p:cNvCxnSpPr>
              <a:cxnSpLocks/>
            </p:cNvCxnSpPr>
            <p:nvPr/>
          </p:nvCxnSpPr>
          <p:spPr>
            <a:xfrm>
              <a:off x="1772834" y="3723776"/>
              <a:ext cx="830123"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19EC226-9991-35F9-DA27-F926EBC6E337}"/>
              </a:ext>
            </a:extLst>
          </p:cNvPr>
          <p:cNvGrpSpPr/>
          <p:nvPr/>
        </p:nvGrpSpPr>
        <p:grpSpPr>
          <a:xfrm>
            <a:off x="4943390" y="2389518"/>
            <a:ext cx="1927794" cy="1486006"/>
            <a:chOff x="4943390" y="2389518"/>
            <a:chExt cx="1927794" cy="1486006"/>
          </a:xfrm>
        </p:grpSpPr>
        <p:cxnSp>
          <p:nvCxnSpPr>
            <p:cNvPr id="43" name="Straight Arrow Connector 42">
              <a:extLst>
                <a:ext uri="{FF2B5EF4-FFF2-40B4-BE49-F238E27FC236}">
                  <a16:creationId xmlns:a16="http://schemas.microsoft.com/office/drawing/2014/main" id="{D1CA3071-6C9E-02DC-AF41-71274D504237}"/>
                </a:ext>
              </a:extLst>
            </p:cNvPr>
            <p:cNvCxnSpPr>
              <a:cxnSpLocks/>
            </p:cNvCxnSpPr>
            <p:nvPr/>
          </p:nvCxnSpPr>
          <p:spPr>
            <a:xfrm>
              <a:off x="4965725" y="2999571"/>
              <a:ext cx="1905459" cy="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88951B-B550-0C92-E683-4A27E63A93A3}"/>
                </a:ext>
              </a:extLst>
            </p:cNvPr>
            <p:cNvSpPr txBox="1"/>
            <p:nvPr/>
          </p:nvSpPr>
          <p:spPr>
            <a:xfrm>
              <a:off x="4958230" y="2955858"/>
              <a:ext cx="19054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51.4% reduction</a:t>
              </a:r>
            </a:p>
          </p:txBody>
        </p:sp>
        <p:cxnSp>
          <p:nvCxnSpPr>
            <p:cNvPr id="47" name="Straight Connector 46">
              <a:extLst>
                <a:ext uri="{FF2B5EF4-FFF2-40B4-BE49-F238E27FC236}">
                  <a16:creationId xmlns:a16="http://schemas.microsoft.com/office/drawing/2014/main" id="{74F0AEE5-3828-8810-AE50-EA1A5D5A26E9}"/>
                </a:ext>
              </a:extLst>
            </p:cNvPr>
            <p:cNvCxnSpPr>
              <a:cxnSpLocks/>
            </p:cNvCxnSpPr>
            <p:nvPr/>
          </p:nvCxnSpPr>
          <p:spPr>
            <a:xfrm>
              <a:off x="4943390" y="2655418"/>
              <a:ext cx="0" cy="1220106"/>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F46491-3DD2-24F0-6ADC-1972D2B4672A}"/>
                </a:ext>
              </a:extLst>
            </p:cNvPr>
            <p:cNvCxnSpPr>
              <a:cxnSpLocks/>
            </p:cNvCxnSpPr>
            <p:nvPr/>
          </p:nvCxnSpPr>
          <p:spPr>
            <a:xfrm>
              <a:off x="6871184" y="2389518"/>
              <a:ext cx="0" cy="780268"/>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54" name="Content Placeholder 2">
            <a:extLst>
              <a:ext uri="{FF2B5EF4-FFF2-40B4-BE49-F238E27FC236}">
                <a16:creationId xmlns:a16="http://schemas.microsoft.com/office/drawing/2014/main" id="{7B3EAC89-8AFE-7A8E-2839-CDFECBFC4C12}"/>
              </a:ext>
            </a:extLst>
          </p:cNvPr>
          <p:cNvSpPr txBox="1">
            <a:spLocks/>
          </p:cNvSpPr>
          <p:nvPr/>
        </p:nvSpPr>
        <p:spPr>
          <a:xfrm>
            <a:off x="0" y="4890168"/>
            <a:ext cx="9127566" cy="913989"/>
          </a:xfrm>
          <a:prstGeom prst="rect">
            <a:avLst/>
          </a:prstGeom>
          <a:solidFill>
            <a:schemeClr val="accent1">
              <a:lumMod val="20000"/>
              <a:lumOff val="80000"/>
            </a:schemeClr>
          </a:solidFill>
          <a:ln w="38100">
            <a:solidFill>
              <a:schemeClr val="accent5">
                <a:lumMod val="50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4472C4">
                    <a:lumMod val="50000"/>
                  </a:srgbClr>
                </a:solidFill>
                <a:effectLst/>
                <a:uLnTx/>
                <a:uFillTx/>
                <a:latin typeface="Cambria" panose="02040503050406030204" pitchFamily="18" charset="0"/>
                <a:ea typeface="+mn-ea"/>
                <a:cs typeface="+mn-cs"/>
              </a:rPr>
              <a:t>Overall latency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of refreshing two rows reduces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by 51.4%</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from 78.25ns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down </a:t>
            </a:r>
            <a:r>
              <a:rPr kumimoji="0" lang="en-US" sz="2400" b="1" i="0" u="none" strike="noStrike" kern="1200" cap="none" spc="0" normalizeH="0" baseline="0" noProof="0" dirty="0">
                <a:ln>
                  <a:noFill/>
                </a:ln>
                <a:solidFill>
                  <a:srgbClr val="C03A83"/>
                </a:solidFill>
                <a:effectLst/>
                <a:uLnTx/>
                <a:uFillTx/>
                <a:latin typeface="Cambria" panose="02040503050406030204" pitchFamily="18" charset="0"/>
                <a:ea typeface="+mn-ea"/>
                <a:cs typeface="+mn-cs"/>
              </a:rPr>
              <a:t>to 38ns</a:t>
            </a:r>
          </a:p>
        </p:txBody>
      </p:sp>
    </p:spTree>
    <p:extLst>
      <p:ext uri="{BB962C8B-B14F-4D97-AF65-F5344CB8AC3E}">
        <p14:creationId xmlns:p14="http://schemas.microsoft.com/office/powerpoint/2010/main" val="258911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4"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3E78-ECFA-31D9-5FBA-ABE26239CF7F}"/>
              </a:ext>
            </a:extLst>
          </p:cNvPr>
          <p:cNvSpPr>
            <a:spLocks noGrp="1"/>
          </p:cNvSpPr>
          <p:nvPr>
            <p:ph type="title"/>
          </p:nvPr>
        </p:nvSpPr>
        <p:spPr/>
        <p:txBody>
          <a:bodyPr/>
          <a:lstStyle/>
          <a:p>
            <a:r>
              <a:rPr lang="en-US" dirty="0"/>
              <a:t>Tested DRAM Chips</a:t>
            </a:r>
          </a:p>
        </p:txBody>
      </p:sp>
      <p:pic>
        <p:nvPicPr>
          <p:cNvPr id="4" name="Picture 3">
            <a:extLst>
              <a:ext uri="{FF2B5EF4-FFF2-40B4-BE49-F238E27FC236}">
                <a16:creationId xmlns:a16="http://schemas.microsoft.com/office/drawing/2014/main" id="{39823C19-2BD1-25A0-CC3C-5D19168A67D1}"/>
              </a:ext>
            </a:extLst>
          </p:cNvPr>
          <p:cNvPicPr>
            <a:picLocks noChangeAspect="1"/>
          </p:cNvPicPr>
          <p:nvPr/>
        </p:nvPicPr>
        <p:blipFill>
          <a:blip r:embed="rId3"/>
          <a:stretch>
            <a:fillRect/>
          </a:stretch>
        </p:blipFill>
        <p:spPr>
          <a:xfrm>
            <a:off x="187309" y="770467"/>
            <a:ext cx="8596209" cy="2098431"/>
          </a:xfrm>
          <a:prstGeom prst="rect">
            <a:avLst/>
          </a:prstGeom>
        </p:spPr>
      </p:pic>
      <p:sp>
        <p:nvSpPr>
          <p:cNvPr id="5" name="TextBox 4">
            <a:extLst>
              <a:ext uri="{FF2B5EF4-FFF2-40B4-BE49-F238E27FC236}">
                <a16:creationId xmlns:a16="http://schemas.microsoft.com/office/drawing/2014/main" id="{7E091BB6-C01B-F810-457D-C2CD013359E8}"/>
              </a:ext>
            </a:extLst>
          </p:cNvPr>
          <p:cNvSpPr txBox="1"/>
          <p:nvPr/>
        </p:nvSpPr>
        <p:spPr>
          <a:xfrm>
            <a:off x="2585590" y="3639365"/>
            <a:ext cx="3972819" cy="369332"/>
          </a:xfrm>
          <a:prstGeom prst="rect">
            <a:avLst/>
          </a:prstGeom>
          <a:solidFill>
            <a:srgbClr val="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hlinkClick r:id="rId4"/>
              </a:rPr>
              <a:t>https://arxiv.org/pdf/2209.10198.pdf</a:t>
            </a: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pic>
        <p:nvPicPr>
          <p:cNvPr id="6" name="Picture 5">
            <a:extLst>
              <a:ext uri="{FF2B5EF4-FFF2-40B4-BE49-F238E27FC236}">
                <a16:creationId xmlns:a16="http://schemas.microsoft.com/office/drawing/2014/main" id="{040F3BB2-7B39-66B0-5E00-6401F4B21184}"/>
              </a:ext>
            </a:extLst>
          </p:cNvPr>
          <p:cNvPicPr>
            <a:picLocks noChangeAspect="1"/>
          </p:cNvPicPr>
          <p:nvPr/>
        </p:nvPicPr>
        <p:blipFill rotWithShape="1">
          <a:blip r:embed="rId5"/>
          <a:srcRect l="3057" t="2072" r="1886" b="2459"/>
          <a:stretch/>
        </p:blipFill>
        <p:spPr>
          <a:xfrm>
            <a:off x="3773791" y="4109430"/>
            <a:ext cx="1596416" cy="1603333"/>
          </a:xfrm>
          <a:prstGeom prst="rect">
            <a:avLst/>
          </a:prstGeom>
        </p:spPr>
      </p:pic>
    </p:spTree>
    <p:extLst>
      <p:ext uri="{BB962C8B-B14F-4D97-AF65-F5344CB8AC3E}">
        <p14:creationId xmlns:p14="http://schemas.microsoft.com/office/powerpoint/2010/main" val="31824960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C51E-3F6F-9DCD-4CDF-8A25DE81F4FA}"/>
              </a:ext>
            </a:extLst>
          </p:cNvPr>
          <p:cNvSpPr>
            <a:spLocks noGrp="1"/>
          </p:cNvSpPr>
          <p:nvPr>
            <p:ph type="title"/>
          </p:nvPr>
        </p:nvSpPr>
        <p:spPr/>
        <p:txBody>
          <a:bodyPr/>
          <a:lstStyle/>
          <a:p>
            <a:r>
              <a:rPr lang="en-US" dirty="0"/>
              <a:t>HiRA-MC: HiRA Memory Controller</a:t>
            </a:r>
          </a:p>
        </p:txBody>
      </p:sp>
      <p:sp>
        <p:nvSpPr>
          <p:cNvPr id="3" name="Content Placeholder 2">
            <a:extLst>
              <a:ext uri="{FF2B5EF4-FFF2-40B4-BE49-F238E27FC236}">
                <a16:creationId xmlns:a16="http://schemas.microsoft.com/office/drawing/2014/main" id="{1E4392C5-03F8-55B8-99C5-D63807957F24}"/>
              </a:ext>
            </a:extLst>
          </p:cNvPr>
          <p:cNvSpPr>
            <a:spLocks noGrp="1"/>
          </p:cNvSpPr>
          <p:nvPr>
            <p:ph idx="1"/>
          </p:nvPr>
        </p:nvSpPr>
        <p:spPr>
          <a:xfrm>
            <a:off x="75991" y="770468"/>
            <a:ext cx="8987622" cy="3070801"/>
          </a:xfrm>
          <a:ln>
            <a:noFill/>
          </a:ln>
        </p:spPr>
        <p:txBody>
          <a:bodyPr/>
          <a:lstStyle/>
          <a:p>
            <a:pPr>
              <a:buClr>
                <a:schemeClr val="tx1"/>
              </a:buClr>
            </a:pPr>
            <a:r>
              <a:rPr lang="en-US" b="1" dirty="0">
                <a:solidFill>
                  <a:schemeClr val="accent5">
                    <a:lumMod val="75000"/>
                  </a:schemeClr>
                </a:solidFill>
              </a:rPr>
              <a:t>Periodic</a:t>
            </a:r>
            <a:r>
              <a:rPr lang="en-US" dirty="0"/>
              <a:t> and </a:t>
            </a:r>
            <a:r>
              <a:rPr lang="en-US" b="1" dirty="0">
                <a:solidFill>
                  <a:srgbClr val="7030A0"/>
                </a:solidFill>
              </a:rPr>
              <a:t>preventive</a:t>
            </a:r>
            <a:r>
              <a:rPr lang="en-US" dirty="0"/>
              <a:t> refresh controllers generate each</a:t>
            </a:r>
            <a:br>
              <a:rPr lang="en-US" dirty="0"/>
            </a:br>
            <a:r>
              <a:rPr lang="en-US" dirty="0"/>
              <a:t>refresh request </a:t>
            </a:r>
            <a:r>
              <a:rPr lang="en-US" b="1" dirty="0">
                <a:solidFill>
                  <a:srgbClr val="C00000"/>
                </a:solidFill>
              </a:rPr>
              <a:t>with a deadline</a:t>
            </a:r>
          </a:p>
          <a:p>
            <a:pPr>
              <a:buClr>
                <a:schemeClr val="tx1"/>
              </a:buClr>
            </a:pPr>
            <a:r>
              <a:rPr lang="en-US" b="1" dirty="0">
                <a:solidFill>
                  <a:schemeClr val="accent2">
                    <a:lumMod val="50000"/>
                  </a:schemeClr>
                </a:solidFill>
              </a:rPr>
              <a:t>Refresh Table </a:t>
            </a:r>
            <a:r>
              <a:rPr lang="en-US" dirty="0"/>
              <a:t>buffers a refresh request </a:t>
            </a:r>
            <a:r>
              <a:rPr lang="en-US" b="1" dirty="0">
                <a:solidFill>
                  <a:srgbClr val="C00000"/>
                </a:solidFill>
              </a:rPr>
              <a:t>until its deadline</a:t>
            </a:r>
          </a:p>
          <a:p>
            <a:pPr>
              <a:buClr>
                <a:schemeClr val="tx1"/>
              </a:buClr>
            </a:pPr>
            <a:r>
              <a:rPr lang="en-US" b="1" dirty="0"/>
              <a:t>Concurrent Refresh Finder </a:t>
            </a:r>
            <a:r>
              <a:rPr lang="en-US" dirty="0"/>
              <a:t>finds</a:t>
            </a:r>
            <a:r>
              <a:rPr lang="en-US" b="1" dirty="0">
                <a:solidFill>
                  <a:schemeClr val="accent2">
                    <a:lumMod val="75000"/>
                  </a:schemeClr>
                </a:solidFill>
              </a:rPr>
              <a:t> </a:t>
            </a:r>
            <a:r>
              <a:rPr lang="en-US" dirty="0"/>
              <a:t>if HiRA can refresh a row</a:t>
            </a:r>
          </a:p>
          <a:p>
            <a:pPr lvl="1">
              <a:buClr>
                <a:schemeClr val="tx1"/>
              </a:buClr>
            </a:pPr>
            <a:r>
              <a:rPr lang="en-US" i="1" dirty="0"/>
              <a:t>Concurrently with </a:t>
            </a:r>
            <a:r>
              <a:rPr lang="en-US" dirty="0"/>
              <a:t>a</a:t>
            </a:r>
            <a:r>
              <a:rPr lang="en-US" b="1" dirty="0">
                <a:solidFill>
                  <a:srgbClr val="00B050"/>
                </a:solidFill>
              </a:rPr>
              <a:t> DRAM access</a:t>
            </a:r>
          </a:p>
          <a:p>
            <a:pPr lvl="1">
              <a:buClr>
                <a:schemeClr val="tx1"/>
              </a:buClr>
            </a:pPr>
            <a:r>
              <a:rPr lang="en-US" i="1" dirty="0"/>
              <a:t>Concurrently with </a:t>
            </a:r>
            <a:r>
              <a:rPr lang="en-US" dirty="0"/>
              <a:t>another</a:t>
            </a:r>
            <a:r>
              <a:rPr lang="en-US" b="1" dirty="0">
                <a:solidFill>
                  <a:schemeClr val="accent2">
                    <a:lumMod val="75000"/>
                  </a:schemeClr>
                </a:solidFill>
              </a:rPr>
              <a:t> refresh request</a:t>
            </a:r>
            <a:endParaRPr lang="en-US" dirty="0"/>
          </a:p>
          <a:p>
            <a:pPr lvl="1"/>
            <a:endParaRPr lang="en-US" dirty="0"/>
          </a:p>
          <a:p>
            <a:endParaRPr lang="en-US" dirty="0"/>
          </a:p>
        </p:txBody>
      </p:sp>
      <p:grpSp>
        <p:nvGrpSpPr>
          <p:cNvPr id="27" name="Group 26">
            <a:extLst>
              <a:ext uri="{FF2B5EF4-FFF2-40B4-BE49-F238E27FC236}">
                <a16:creationId xmlns:a16="http://schemas.microsoft.com/office/drawing/2014/main" id="{8CE1B023-A39B-71CB-E381-D46007D57C86}"/>
              </a:ext>
            </a:extLst>
          </p:cNvPr>
          <p:cNvGrpSpPr/>
          <p:nvPr/>
        </p:nvGrpSpPr>
        <p:grpSpPr>
          <a:xfrm>
            <a:off x="332628" y="3702640"/>
            <a:ext cx="2514421" cy="1202457"/>
            <a:chOff x="2651759" y="3977640"/>
            <a:chExt cx="2514421" cy="1202457"/>
          </a:xfrm>
          <a:solidFill>
            <a:schemeClr val="accent1">
              <a:lumMod val="20000"/>
              <a:lumOff val="80000"/>
            </a:schemeClr>
          </a:solidFill>
        </p:grpSpPr>
        <p:sp>
          <p:nvSpPr>
            <p:cNvPr id="7" name="Rectangle 6">
              <a:extLst>
                <a:ext uri="{FF2B5EF4-FFF2-40B4-BE49-F238E27FC236}">
                  <a16:creationId xmlns:a16="http://schemas.microsoft.com/office/drawing/2014/main" id="{0E91A6CA-1FCF-BF59-AA24-3C930D75065F}"/>
                </a:ext>
              </a:extLst>
            </p:cNvPr>
            <p:cNvSpPr/>
            <p:nvPr/>
          </p:nvSpPr>
          <p:spPr>
            <a:xfrm>
              <a:off x="2651759" y="3977640"/>
              <a:ext cx="2514421" cy="1202457"/>
            </a:xfrm>
            <a:prstGeom prst="rect">
              <a:avLst/>
            </a:prstGeom>
            <a:grpFill/>
            <a:ln w="381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4" name="TextBox 23">
              <a:extLst>
                <a:ext uri="{FF2B5EF4-FFF2-40B4-BE49-F238E27FC236}">
                  <a16:creationId xmlns:a16="http://schemas.microsoft.com/office/drawing/2014/main" id="{710778A3-4826-9F49-E382-24F32973AAEF}"/>
                </a:ext>
              </a:extLst>
            </p:cNvPr>
            <p:cNvSpPr txBox="1"/>
            <p:nvPr/>
          </p:nvSpPr>
          <p:spPr>
            <a:xfrm>
              <a:off x="2769341" y="4228212"/>
              <a:ext cx="2281560" cy="707886"/>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Helvetica Neue" panose="02000503000000020004" pitchFamily="2" charset="0"/>
                  <a:cs typeface="Helvetica Neue" panose="02000503000000020004" pitchFamily="2" charset="0"/>
                </a:rPr>
                <a:t>Periodic Refresh</a:t>
              </a:r>
              <a:br>
                <a:rPr kumimoji="0" lang="en-US" sz="20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Helvetica Neue" panose="02000503000000020004" pitchFamily="2" charset="0"/>
                  <a:cs typeface="Helvetica Neue" panose="02000503000000020004" pitchFamily="2" charset="0"/>
                </a:rPr>
              </a:br>
              <a:r>
                <a:rPr kumimoji="0" lang="en-US" sz="20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Helvetica Neue" panose="02000503000000020004" pitchFamily="2" charset="0"/>
                  <a:cs typeface="Helvetica Neue" panose="02000503000000020004" pitchFamily="2" charset="0"/>
                </a:rPr>
                <a:t>Controller</a:t>
              </a:r>
            </a:p>
          </p:txBody>
        </p:sp>
      </p:grpSp>
      <p:grpSp>
        <p:nvGrpSpPr>
          <p:cNvPr id="53" name="Group 52">
            <a:extLst>
              <a:ext uri="{FF2B5EF4-FFF2-40B4-BE49-F238E27FC236}">
                <a16:creationId xmlns:a16="http://schemas.microsoft.com/office/drawing/2014/main" id="{C97ED9A7-D8B0-5560-5332-4C681CA793EB}"/>
              </a:ext>
            </a:extLst>
          </p:cNvPr>
          <p:cNvGrpSpPr/>
          <p:nvPr/>
        </p:nvGrpSpPr>
        <p:grpSpPr>
          <a:xfrm>
            <a:off x="6319631" y="3661455"/>
            <a:ext cx="2491740" cy="2707536"/>
            <a:chOff x="4709631" y="3888830"/>
            <a:chExt cx="2491740" cy="2707536"/>
          </a:xfrm>
        </p:grpSpPr>
        <p:sp>
          <p:nvSpPr>
            <p:cNvPr id="29" name="Rectangle 28">
              <a:extLst>
                <a:ext uri="{FF2B5EF4-FFF2-40B4-BE49-F238E27FC236}">
                  <a16:creationId xmlns:a16="http://schemas.microsoft.com/office/drawing/2014/main" id="{A271C27D-6D06-AD8E-7C53-99727FF9A91C}"/>
                </a:ext>
              </a:extLst>
            </p:cNvPr>
            <p:cNvSpPr/>
            <p:nvPr/>
          </p:nvSpPr>
          <p:spPr>
            <a:xfrm>
              <a:off x="4709631" y="3888830"/>
              <a:ext cx="2491740" cy="1202457"/>
            </a:xfrm>
            <a:prstGeom prst="rect">
              <a:avLst/>
            </a:prstGeom>
            <a:solidFill>
              <a:srgbClr val="7030A0">
                <a:alpha val="14902"/>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4" name="TextBox 33">
              <a:extLst>
                <a:ext uri="{FF2B5EF4-FFF2-40B4-BE49-F238E27FC236}">
                  <a16:creationId xmlns:a16="http://schemas.microsoft.com/office/drawing/2014/main" id="{35044D90-FE2E-12AC-74CD-8BF63759CEA2}"/>
                </a:ext>
              </a:extLst>
            </p:cNvPr>
            <p:cNvSpPr txBox="1"/>
            <p:nvPr/>
          </p:nvSpPr>
          <p:spPr>
            <a:xfrm>
              <a:off x="4865310" y="5580703"/>
              <a:ext cx="2180592" cy="1015663"/>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t>RowHammer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t>Defense Mechanism</a:t>
              </a:r>
            </a:p>
          </p:txBody>
        </p:sp>
        <p:sp>
          <p:nvSpPr>
            <p:cNvPr id="32" name="TextBox 31">
              <a:extLst>
                <a:ext uri="{FF2B5EF4-FFF2-40B4-BE49-F238E27FC236}">
                  <a16:creationId xmlns:a16="http://schemas.microsoft.com/office/drawing/2014/main" id="{44B98152-CEEE-6FDD-8360-94939E9DC214}"/>
                </a:ext>
              </a:extLst>
            </p:cNvPr>
            <p:cNvSpPr txBox="1"/>
            <p:nvPr/>
          </p:nvSpPr>
          <p:spPr>
            <a:xfrm>
              <a:off x="4709631" y="4136115"/>
              <a:ext cx="249174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t>Preventive Refresh</a:t>
              </a:r>
              <a:b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br>
              <a:r>
                <a:rPr kumimoji="0" lang="en-US" sz="2000" b="1" i="0" u="none" strike="noStrike" kern="1200" cap="none" spc="0" normalizeH="0" baseline="0" noProof="0" dirty="0">
                  <a:ln>
                    <a:noFill/>
                  </a:ln>
                  <a:solidFill>
                    <a:srgbClr val="7030A0"/>
                  </a:solidFill>
                  <a:effectLst/>
                  <a:uLnTx/>
                  <a:uFillTx/>
                  <a:latin typeface="Cambria" panose="02040503050406030204" pitchFamily="18" charset="0"/>
                  <a:ea typeface="Helvetica Neue" panose="02000503000000020004" pitchFamily="2" charset="0"/>
                  <a:cs typeface="Helvetica Neue" panose="02000503000000020004" pitchFamily="2" charset="0"/>
                </a:rPr>
                <a:t>Controller</a:t>
              </a:r>
            </a:p>
          </p:txBody>
        </p:sp>
        <p:cxnSp>
          <p:nvCxnSpPr>
            <p:cNvPr id="43" name="Elbow Connector 42">
              <a:extLst>
                <a:ext uri="{FF2B5EF4-FFF2-40B4-BE49-F238E27FC236}">
                  <a16:creationId xmlns:a16="http://schemas.microsoft.com/office/drawing/2014/main" id="{68CAE6A3-E650-AFBF-854A-AF0C9B76397A}"/>
                </a:ext>
              </a:extLst>
            </p:cNvPr>
            <p:cNvCxnSpPr>
              <a:cxnSpLocks/>
              <a:stCxn id="34" idx="0"/>
              <a:endCxn id="29" idx="2"/>
            </p:cNvCxnSpPr>
            <p:nvPr/>
          </p:nvCxnSpPr>
          <p:spPr>
            <a:xfrm rot="16200000" flipV="1">
              <a:off x="5710846" y="5335942"/>
              <a:ext cx="489416" cy="105"/>
            </a:xfrm>
            <a:prstGeom prst="bent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1E4C714A-E9B8-069C-7F53-CDD707B6BFB0}"/>
              </a:ext>
            </a:extLst>
          </p:cNvPr>
          <p:cNvSpPr/>
          <p:nvPr/>
        </p:nvSpPr>
        <p:spPr>
          <a:xfrm>
            <a:off x="3556346" y="5253940"/>
            <a:ext cx="2054578" cy="596044"/>
          </a:xfrm>
          <a:prstGeom prst="rect">
            <a:avLst/>
          </a:prstGeom>
          <a:solidFill>
            <a:srgbClr val="EEEEE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Helvetica Neue" panose="02000503000000020004" pitchFamily="2" charset="0"/>
                <a:cs typeface="Helvetica Neue" panose="02000503000000020004" pitchFamily="2" charset="0"/>
              </a:rPr>
              <a:t>Concurrent Refresh Finder</a:t>
            </a:r>
          </a:p>
        </p:txBody>
      </p:sp>
      <p:grpSp>
        <p:nvGrpSpPr>
          <p:cNvPr id="4" name="Group 3">
            <a:extLst>
              <a:ext uri="{FF2B5EF4-FFF2-40B4-BE49-F238E27FC236}">
                <a16:creationId xmlns:a16="http://schemas.microsoft.com/office/drawing/2014/main" id="{AD894A43-BB4C-D2DA-6964-27A1CB88CDF4}"/>
              </a:ext>
            </a:extLst>
          </p:cNvPr>
          <p:cNvGrpSpPr/>
          <p:nvPr/>
        </p:nvGrpSpPr>
        <p:grpSpPr>
          <a:xfrm>
            <a:off x="3550407" y="3661456"/>
            <a:ext cx="2060224" cy="1202457"/>
            <a:chOff x="3550407" y="3429000"/>
            <a:chExt cx="2060224" cy="1202457"/>
          </a:xfrm>
        </p:grpSpPr>
        <p:sp>
          <p:nvSpPr>
            <p:cNvPr id="54" name="Rectangle 53">
              <a:extLst>
                <a:ext uri="{FF2B5EF4-FFF2-40B4-BE49-F238E27FC236}">
                  <a16:creationId xmlns:a16="http://schemas.microsoft.com/office/drawing/2014/main" id="{33FD5E31-096C-C4A3-44C3-D75E7F8370E7}"/>
                </a:ext>
              </a:extLst>
            </p:cNvPr>
            <p:cNvSpPr/>
            <p:nvPr/>
          </p:nvSpPr>
          <p:spPr>
            <a:xfrm>
              <a:off x="3556053" y="3429000"/>
              <a:ext cx="2054578" cy="1202457"/>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5A11"/>
                </a:solidFill>
                <a:effectLst/>
                <a:uLnTx/>
                <a:uFillTx/>
                <a:latin typeface="Cambria" panose="02040503050406030204" pitchFamily="18" charset="0"/>
                <a:ea typeface="+mn-ea"/>
                <a:cs typeface="+mn-cs"/>
              </a:endParaRPr>
            </a:p>
          </p:txBody>
        </p:sp>
        <p:cxnSp>
          <p:nvCxnSpPr>
            <p:cNvPr id="57" name="Straight Connector 56">
              <a:extLst>
                <a:ext uri="{FF2B5EF4-FFF2-40B4-BE49-F238E27FC236}">
                  <a16:creationId xmlns:a16="http://schemas.microsoft.com/office/drawing/2014/main" id="{973A7CA3-EA4B-E52D-D20E-00BEDEC1EC5D}"/>
                </a:ext>
              </a:extLst>
            </p:cNvPr>
            <p:cNvCxnSpPr/>
            <p:nvPr/>
          </p:nvCxnSpPr>
          <p:spPr>
            <a:xfrm>
              <a:off x="3556053" y="3818659"/>
              <a:ext cx="205457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A7D2AA9-A9D2-E715-51A1-C39A8BDEE4B2}"/>
                </a:ext>
              </a:extLst>
            </p:cNvPr>
            <p:cNvCxnSpPr>
              <a:cxnSpLocks/>
            </p:cNvCxnSpPr>
            <p:nvPr/>
          </p:nvCxnSpPr>
          <p:spPr>
            <a:xfrm>
              <a:off x="4583342" y="4184050"/>
              <a:ext cx="0" cy="294574"/>
            </a:xfrm>
            <a:prstGeom prst="line">
              <a:avLst/>
            </a:prstGeom>
            <a:ln w="3810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9655A0F-2427-93D6-7874-F5DA1AF88D36}"/>
                </a:ext>
              </a:extLst>
            </p:cNvPr>
            <p:cNvSpPr txBox="1"/>
            <p:nvPr/>
          </p:nvSpPr>
          <p:spPr>
            <a:xfrm>
              <a:off x="3556053" y="3436190"/>
              <a:ext cx="2054578" cy="400110"/>
            </a:xfrm>
            <a:prstGeom prst="rect">
              <a:avLst/>
            </a:prstGeom>
            <a:solidFill>
              <a:schemeClr val="accent2">
                <a:lumMod val="50000"/>
              </a:schemeClr>
            </a:solidFill>
            <a:ln w="38100">
              <a:solidFill>
                <a:schemeClr val="accent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mbria" panose="02040503050406030204" pitchFamily="18" charset="0"/>
                  <a:ea typeface="Helvetica Neue" panose="02000503000000020004" pitchFamily="2" charset="0"/>
                  <a:cs typeface="Helvetica Neue" panose="02000503000000020004" pitchFamily="2" charset="0"/>
                </a:rPr>
                <a:t>Refresh Table</a:t>
              </a:r>
            </a:p>
          </p:txBody>
        </p:sp>
        <p:cxnSp>
          <p:nvCxnSpPr>
            <p:cNvPr id="66" name="Straight Connector 65">
              <a:extLst>
                <a:ext uri="{FF2B5EF4-FFF2-40B4-BE49-F238E27FC236}">
                  <a16:creationId xmlns:a16="http://schemas.microsoft.com/office/drawing/2014/main" id="{E992E7B9-E405-F2DA-1AE8-8EAA6574EEC5}"/>
                </a:ext>
              </a:extLst>
            </p:cNvPr>
            <p:cNvCxnSpPr>
              <a:cxnSpLocks/>
            </p:cNvCxnSpPr>
            <p:nvPr/>
          </p:nvCxnSpPr>
          <p:spPr>
            <a:xfrm>
              <a:off x="3556053" y="3996362"/>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DB49407-0FE6-782C-4510-3C8FDB77DF82}"/>
                </a:ext>
              </a:extLst>
            </p:cNvPr>
            <p:cNvCxnSpPr>
              <a:cxnSpLocks/>
            </p:cNvCxnSpPr>
            <p:nvPr/>
          </p:nvCxnSpPr>
          <p:spPr>
            <a:xfrm>
              <a:off x="3550407" y="4160051"/>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EA7559-4C80-3585-75AB-0A4A1B714EDA}"/>
                </a:ext>
              </a:extLst>
            </p:cNvPr>
            <p:cNvCxnSpPr>
              <a:cxnSpLocks/>
            </p:cNvCxnSpPr>
            <p:nvPr/>
          </p:nvCxnSpPr>
          <p:spPr>
            <a:xfrm>
              <a:off x="3556050" y="4493075"/>
              <a:ext cx="205457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2" name="Elbow Connector 71">
            <a:extLst>
              <a:ext uri="{FF2B5EF4-FFF2-40B4-BE49-F238E27FC236}">
                <a16:creationId xmlns:a16="http://schemas.microsoft.com/office/drawing/2014/main" id="{3992944C-8CFC-CBF1-0762-BF1361843CAD}"/>
              </a:ext>
            </a:extLst>
          </p:cNvPr>
          <p:cNvCxnSpPr>
            <a:cxnSpLocks/>
            <a:stCxn id="29" idx="1"/>
            <a:endCxn id="54" idx="3"/>
          </p:cNvCxnSpPr>
          <p:nvPr/>
        </p:nvCxnSpPr>
        <p:spPr>
          <a:xfrm rot="10800000" flipV="1">
            <a:off x="5610631" y="4262683"/>
            <a:ext cx="709000" cy="1"/>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E476330F-BF4A-90F7-8725-FB8784E4757D}"/>
              </a:ext>
            </a:extLst>
          </p:cNvPr>
          <p:cNvCxnSpPr>
            <a:cxnSpLocks/>
            <a:endCxn id="54" idx="1"/>
          </p:cNvCxnSpPr>
          <p:nvPr/>
        </p:nvCxnSpPr>
        <p:spPr>
          <a:xfrm>
            <a:off x="2847049" y="4262683"/>
            <a:ext cx="709004" cy="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1ACDDCFA-4AF1-3B5F-1CFC-DC5CD73CF6F3}"/>
              </a:ext>
            </a:extLst>
          </p:cNvPr>
          <p:cNvCxnSpPr>
            <a:cxnSpLocks/>
            <a:stCxn id="29" idx="1"/>
            <a:endCxn id="55" idx="3"/>
          </p:cNvCxnSpPr>
          <p:nvPr/>
        </p:nvCxnSpPr>
        <p:spPr>
          <a:xfrm rot="10800000" flipV="1">
            <a:off x="5610925" y="4262684"/>
            <a:ext cx="708707" cy="1289278"/>
          </a:xfrm>
          <a:prstGeom prst="bentConnector3">
            <a:avLst>
              <a:gd name="adj1" fmla="val 50000"/>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70159A4-261D-EF27-ED7F-3D4F6EA7A52A}"/>
              </a:ext>
            </a:extLst>
          </p:cNvPr>
          <p:cNvCxnSpPr>
            <a:cxnSpLocks/>
            <a:stCxn id="54" idx="2"/>
            <a:endCxn id="55" idx="0"/>
          </p:cNvCxnSpPr>
          <p:nvPr/>
        </p:nvCxnSpPr>
        <p:spPr>
          <a:xfrm>
            <a:off x="4583342" y="4863913"/>
            <a:ext cx="293" cy="39002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A7D11FB-9306-DBBD-2EE9-6A9D46C26AC5}"/>
              </a:ext>
            </a:extLst>
          </p:cNvPr>
          <p:cNvSpPr/>
          <p:nvPr/>
        </p:nvSpPr>
        <p:spPr>
          <a:xfrm>
            <a:off x="2835658" y="6208401"/>
            <a:ext cx="3495262" cy="36925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Helvetica Neue" panose="02000503000000020004" pitchFamily="2" charset="0"/>
                <a:cs typeface="Helvetica Neue" panose="02000503000000020004" pitchFamily="2" charset="0"/>
              </a:rPr>
              <a:t>Memory Request Scheduler</a:t>
            </a:r>
          </a:p>
        </p:txBody>
      </p:sp>
      <p:cxnSp>
        <p:nvCxnSpPr>
          <p:cNvPr id="88" name="Straight Arrow Connector 87">
            <a:extLst>
              <a:ext uri="{FF2B5EF4-FFF2-40B4-BE49-F238E27FC236}">
                <a16:creationId xmlns:a16="http://schemas.microsoft.com/office/drawing/2014/main" id="{E6E79DB4-0323-F713-3413-7C76EC3FAB89}"/>
              </a:ext>
            </a:extLst>
          </p:cNvPr>
          <p:cNvCxnSpPr>
            <a:cxnSpLocks/>
            <a:stCxn id="55" idx="2"/>
            <a:endCxn id="87" idx="0"/>
          </p:cNvCxnSpPr>
          <p:nvPr/>
        </p:nvCxnSpPr>
        <p:spPr>
          <a:xfrm flipH="1">
            <a:off x="4583289" y="5849984"/>
            <a:ext cx="346" cy="35841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7018CBC0-4627-7CA6-5BC6-674534F3E47D}"/>
              </a:ext>
            </a:extLst>
          </p:cNvPr>
          <p:cNvCxnSpPr>
            <a:cxnSpLocks/>
            <a:stCxn id="7" idx="2"/>
            <a:endCxn id="55" idx="1"/>
          </p:cNvCxnSpPr>
          <p:nvPr/>
        </p:nvCxnSpPr>
        <p:spPr>
          <a:xfrm rot="16200000" flipH="1">
            <a:off x="2249660" y="4245275"/>
            <a:ext cx="646865" cy="1966507"/>
          </a:xfrm>
          <a:prstGeom prst="bentConnector2">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56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5" grpId="0" animBg="1"/>
      <p:bldP spid="87"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4CDA-FD2C-6A25-D8FD-56015F6F4D09}"/>
              </a:ext>
            </a:extLst>
          </p:cNvPr>
          <p:cNvSpPr>
            <a:spLocks noGrp="1"/>
          </p:cNvSpPr>
          <p:nvPr>
            <p:ph type="title"/>
          </p:nvPr>
        </p:nvSpPr>
        <p:spPr/>
        <p:txBody>
          <a:bodyPr/>
          <a:lstStyle/>
          <a:p>
            <a:r>
              <a:rPr lang="en-US" dirty="0"/>
              <a:t>HiRA for Periodic Refreshes</a:t>
            </a:r>
          </a:p>
        </p:txBody>
      </p:sp>
      <p:sp>
        <p:nvSpPr>
          <p:cNvPr id="3" name="Content Placeholder 2">
            <a:extLst>
              <a:ext uri="{FF2B5EF4-FFF2-40B4-BE49-F238E27FC236}">
                <a16:creationId xmlns:a16="http://schemas.microsoft.com/office/drawing/2014/main" id="{BB4B2C95-0E50-3575-FEF5-5FBCF344FE5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30F36D2-AB70-33F7-DF56-249A53499A7E}"/>
              </a:ext>
            </a:extLst>
          </p:cNvPr>
          <p:cNvPicPr>
            <a:picLocks noChangeAspect="1"/>
          </p:cNvPicPr>
          <p:nvPr/>
        </p:nvPicPr>
        <p:blipFill>
          <a:blip r:embed="rId2"/>
          <a:stretch>
            <a:fillRect/>
          </a:stretch>
        </p:blipFill>
        <p:spPr>
          <a:xfrm>
            <a:off x="271272" y="1604210"/>
            <a:ext cx="8597057" cy="3359418"/>
          </a:xfrm>
          <a:prstGeom prst="rect">
            <a:avLst/>
          </a:prstGeom>
        </p:spPr>
      </p:pic>
    </p:spTree>
    <p:extLst>
      <p:ext uri="{BB962C8B-B14F-4D97-AF65-F5344CB8AC3E}">
        <p14:creationId xmlns:p14="http://schemas.microsoft.com/office/powerpoint/2010/main" val="22680940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18E8-7146-E76D-E0CC-22E9AB7004B8}"/>
              </a:ext>
            </a:extLst>
          </p:cNvPr>
          <p:cNvSpPr>
            <a:spLocks noGrp="1"/>
          </p:cNvSpPr>
          <p:nvPr>
            <p:ph type="title"/>
          </p:nvPr>
        </p:nvSpPr>
        <p:spPr/>
        <p:txBody>
          <a:bodyPr/>
          <a:lstStyle/>
          <a:p>
            <a:r>
              <a:rPr lang="en-US" dirty="0"/>
              <a:t>RowHammer Thresholds</a:t>
            </a:r>
          </a:p>
        </p:txBody>
      </p:sp>
      <p:sp>
        <p:nvSpPr>
          <p:cNvPr id="3" name="Content Placeholder 2">
            <a:extLst>
              <a:ext uri="{FF2B5EF4-FFF2-40B4-BE49-F238E27FC236}">
                <a16:creationId xmlns:a16="http://schemas.microsoft.com/office/drawing/2014/main" id="{CB786747-5933-0EB1-DA10-29BD3368B27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8EA6CD-F77F-14DA-D8B8-9E1ED2137600}"/>
              </a:ext>
            </a:extLst>
          </p:cNvPr>
          <p:cNvPicPr>
            <a:picLocks noChangeAspect="1"/>
          </p:cNvPicPr>
          <p:nvPr/>
        </p:nvPicPr>
        <p:blipFill>
          <a:blip r:embed="rId2"/>
          <a:stretch>
            <a:fillRect/>
          </a:stretch>
        </p:blipFill>
        <p:spPr>
          <a:xfrm>
            <a:off x="-24322" y="1490941"/>
            <a:ext cx="9087934" cy="3385977"/>
          </a:xfrm>
          <a:prstGeom prst="rect">
            <a:avLst/>
          </a:prstGeom>
        </p:spPr>
      </p:pic>
    </p:spTree>
    <p:extLst>
      <p:ext uri="{BB962C8B-B14F-4D97-AF65-F5344CB8AC3E}">
        <p14:creationId xmlns:p14="http://schemas.microsoft.com/office/powerpoint/2010/main" val="78206604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4CDA-FD2C-6A25-D8FD-56015F6F4D09}"/>
              </a:ext>
            </a:extLst>
          </p:cNvPr>
          <p:cNvSpPr>
            <a:spLocks noGrp="1"/>
          </p:cNvSpPr>
          <p:nvPr>
            <p:ph type="title"/>
          </p:nvPr>
        </p:nvSpPr>
        <p:spPr/>
        <p:txBody>
          <a:bodyPr/>
          <a:lstStyle/>
          <a:p>
            <a:r>
              <a:rPr lang="en-US" dirty="0"/>
              <a:t>HiRA for Preventive Refreshes</a:t>
            </a:r>
          </a:p>
        </p:txBody>
      </p:sp>
      <p:sp>
        <p:nvSpPr>
          <p:cNvPr id="3" name="Content Placeholder 2">
            <a:extLst>
              <a:ext uri="{FF2B5EF4-FFF2-40B4-BE49-F238E27FC236}">
                <a16:creationId xmlns:a16="http://schemas.microsoft.com/office/drawing/2014/main" id="{BB4B2C95-0E50-3575-FEF5-5FBCF344FE5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6EE3C14-E44E-9B15-F363-9786DAA130CE}"/>
              </a:ext>
            </a:extLst>
          </p:cNvPr>
          <p:cNvPicPr>
            <a:picLocks noChangeAspect="1"/>
          </p:cNvPicPr>
          <p:nvPr/>
        </p:nvPicPr>
        <p:blipFill>
          <a:blip r:embed="rId2"/>
          <a:stretch>
            <a:fillRect/>
          </a:stretch>
        </p:blipFill>
        <p:spPr>
          <a:xfrm>
            <a:off x="47183" y="1684421"/>
            <a:ext cx="9096817" cy="3241774"/>
          </a:xfrm>
          <a:prstGeom prst="rect">
            <a:avLst/>
          </a:prstGeom>
        </p:spPr>
      </p:pic>
    </p:spTree>
    <p:extLst>
      <p:ext uri="{BB962C8B-B14F-4D97-AF65-F5344CB8AC3E}">
        <p14:creationId xmlns:p14="http://schemas.microsoft.com/office/powerpoint/2010/main" val="20960978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B1C5-2C13-8948-D088-905E2825C2D5}"/>
              </a:ext>
            </a:extLst>
          </p:cNvPr>
          <p:cNvSpPr>
            <a:spLocks noGrp="1"/>
          </p:cNvSpPr>
          <p:nvPr>
            <p:ph type="title"/>
          </p:nvPr>
        </p:nvSpPr>
        <p:spPr/>
        <p:txBody>
          <a:bodyPr/>
          <a:lstStyle/>
          <a:p>
            <a:r>
              <a:rPr lang="en-US" dirty="0"/>
              <a:t>HiRA for Periodic Refresh</a:t>
            </a:r>
            <a:br>
              <a:rPr lang="en-US" dirty="0"/>
            </a:br>
            <a:r>
              <a:rPr lang="en-US" sz="2400" dirty="0"/>
              <a:t>Sensitivity to Number of Channels and Ranks</a:t>
            </a:r>
            <a:endParaRPr lang="en-US" dirty="0"/>
          </a:p>
        </p:txBody>
      </p:sp>
      <p:pic>
        <p:nvPicPr>
          <p:cNvPr id="4" name="Content Placeholder 3">
            <a:extLst>
              <a:ext uri="{FF2B5EF4-FFF2-40B4-BE49-F238E27FC236}">
                <a16:creationId xmlns:a16="http://schemas.microsoft.com/office/drawing/2014/main" id="{7BDEDF7D-A4A5-502A-DFC6-2774E96BA9A1}"/>
              </a:ext>
            </a:extLst>
          </p:cNvPr>
          <p:cNvPicPr>
            <a:picLocks noGrp="1" noChangeAspect="1"/>
          </p:cNvPicPr>
          <p:nvPr>
            <p:ph idx="1"/>
          </p:nvPr>
        </p:nvPicPr>
        <p:blipFill>
          <a:blip r:embed="rId3"/>
          <a:stretch>
            <a:fillRect/>
          </a:stretch>
        </p:blipFill>
        <p:spPr>
          <a:xfrm>
            <a:off x="617077" y="770467"/>
            <a:ext cx="7905447" cy="2646106"/>
          </a:xfrm>
          <a:prstGeom prst="rect">
            <a:avLst/>
          </a:prstGeom>
        </p:spPr>
      </p:pic>
      <p:pic>
        <p:nvPicPr>
          <p:cNvPr id="5" name="Picture 4">
            <a:extLst>
              <a:ext uri="{FF2B5EF4-FFF2-40B4-BE49-F238E27FC236}">
                <a16:creationId xmlns:a16="http://schemas.microsoft.com/office/drawing/2014/main" id="{6E2A90E8-8A2B-DC4F-C055-D5F922BF9C30}"/>
              </a:ext>
            </a:extLst>
          </p:cNvPr>
          <p:cNvPicPr>
            <a:picLocks noChangeAspect="1"/>
          </p:cNvPicPr>
          <p:nvPr/>
        </p:nvPicPr>
        <p:blipFill>
          <a:blip r:embed="rId4"/>
          <a:stretch>
            <a:fillRect/>
          </a:stretch>
        </p:blipFill>
        <p:spPr>
          <a:xfrm>
            <a:off x="683600" y="3416573"/>
            <a:ext cx="7772400" cy="2585055"/>
          </a:xfrm>
          <a:prstGeom prst="rect">
            <a:avLst/>
          </a:prstGeom>
        </p:spPr>
      </p:pic>
    </p:spTree>
    <p:extLst>
      <p:ext uri="{BB962C8B-B14F-4D97-AF65-F5344CB8AC3E}">
        <p14:creationId xmlns:p14="http://schemas.microsoft.com/office/powerpoint/2010/main" val="38698887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B1C5-2C13-8948-D088-905E2825C2D5}"/>
              </a:ext>
            </a:extLst>
          </p:cNvPr>
          <p:cNvSpPr>
            <a:spLocks noGrp="1"/>
          </p:cNvSpPr>
          <p:nvPr>
            <p:ph type="title"/>
          </p:nvPr>
        </p:nvSpPr>
        <p:spPr/>
        <p:txBody>
          <a:bodyPr/>
          <a:lstStyle/>
          <a:p>
            <a:r>
              <a:rPr lang="en-US" dirty="0"/>
              <a:t>HiRA for Preventive Refresh</a:t>
            </a:r>
            <a:br>
              <a:rPr lang="en-US" dirty="0"/>
            </a:br>
            <a:r>
              <a:rPr lang="en-US" sz="2400" dirty="0"/>
              <a:t>Sensitivity to Number of Channels and Ranks</a:t>
            </a:r>
            <a:endParaRPr lang="en-US" dirty="0"/>
          </a:p>
        </p:txBody>
      </p:sp>
      <p:pic>
        <p:nvPicPr>
          <p:cNvPr id="4" name="Content Placeholder 3">
            <a:extLst>
              <a:ext uri="{FF2B5EF4-FFF2-40B4-BE49-F238E27FC236}">
                <a16:creationId xmlns:a16="http://schemas.microsoft.com/office/drawing/2014/main" id="{7BDEDF7D-A4A5-502A-DFC6-2774E96BA9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17077" y="777903"/>
            <a:ext cx="7905447" cy="2631233"/>
          </a:xfrm>
          <a:prstGeom prst="rect">
            <a:avLst/>
          </a:prstGeom>
        </p:spPr>
      </p:pic>
      <p:pic>
        <p:nvPicPr>
          <p:cNvPr id="5" name="Picture 4">
            <a:extLst>
              <a:ext uri="{FF2B5EF4-FFF2-40B4-BE49-F238E27FC236}">
                <a16:creationId xmlns:a16="http://schemas.microsoft.com/office/drawing/2014/main" id="{6E2A90E8-8A2B-DC4F-C055-D5F922BF9C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3600" y="3520313"/>
            <a:ext cx="7838924" cy="2357570"/>
          </a:xfrm>
          <a:prstGeom prst="rect">
            <a:avLst/>
          </a:prstGeom>
        </p:spPr>
      </p:pic>
    </p:spTree>
    <p:extLst>
      <p:ext uri="{BB962C8B-B14F-4D97-AF65-F5344CB8AC3E}">
        <p14:creationId xmlns:p14="http://schemas.microsoft.com/office/powerpoint/2010/main" val="41699021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AC4B-2D0C-9859-3C06-E73EFB0BF3BA}"/>
              </a:ext>
            </a:extLst>
          </p:cNvPr>
          <p:cNvSpPr>
            <a:spLocks noGrp="1"/>
          </p:cNvSpPr>
          <p:nvPr>
            <p:ph type="title"/>
          </p:nvPr>
        </p:nvSpPr>
        <p:spPr/>
        <p:txBody>
          <a:bodyPr/>
          <a:lstStyle/>
          <a:p>
            <a:r>
              <a:rPr lang="en-US" dirty="0"/>
              <a:t>Workload Memory Access Characteristics</a:t>
            </a:r>
          </a:p>
        </p:txBody>
      </p:sp>
      <p:sp>
        <p:nvSpPr>
          <p:cNvPr id="3" name="Content Placeholder 2">
            <a:extLst>
              <a:ext uri="{FF2B5EF4-FFF2-40B4-BE49-F238E27FC236}">
                <a16:creationId xmlns:a16="http://schemas.microsoft.com/office/drawing/2014/main" id="{4A1DBBC8-6F91-445D-8015-86F1323C1E6F}"/>
              </a:ext>
            </a:extLst>
          </p:cNvPr>
          <p:cNvSpPr>
            <a:spLocks noGrp="1"/>
          </p:cNvSpPr>
          <p:nvPr>
            <p:ph idx="1"/>
          </p:nvPr>
        </p:nvSpPr>
        <p:spPr/>
        <p:txBody>
          <a:bodyPr/>
          <a:lstStyle/>
          <a:p>
            <a:r>
              <a:rPr lang="en-US" dirty="0"/>
              <a:t>125 different 8-core </a:t>
            </a:r>
            <a:r>
              <a:rPr lang="en-US" dirty="0" err="1"/>
              <a:t>multiprogrammed</a:t>
            </a:r>
            <a:r>
              <a:rPr lang="en-US" dirty="0"/>
              <a:t> workloads</a:t>
            </a:r>
          </a:p>
          <a:p>
            <a:endParaRPr lang="en-US" dirty="0"/>
          </a:p>
          <a:p>
            <a:r>
              <a:rPr lang="en-US" dirty="0"/>
              <a:t>Three histograms showing MPKI, RBCPKI, and RBHPKI respectively</a:t>
            </a:r>
          </a:p>
        </p:txBody>
      </p:sp>
      <p:pic>
        <p:nvPicPr>
          <p:cNvPr id="7" name="Picture 6">
            <a:extLst>
              <a:ext uri="{FF2B5EF4-FFF2-40B4-BE49-F238E27FC236}">
                <a16:creationId xmlns:a16="http://schemas.microsoft.com/office/drawing/2014/main" id="{E360D719-62EB-B6F4-B044-42BF33C912D5}"/>
              </a:ext>
            </a:extLst>
          </p:cNvPr>
          <p:cNvPicPr>
            <a:picLocks noChangeAspect="1"/>
          </p:cNvPicPr>
          <p:nvPr/>
        </p:nvPicPr>
        <p:blipFill>
          <a:blip r:embed="rId3"/>
          <a:stretch>
            <a:fillRect/>
          </a:stretch>
        </p:blipFill>
        <p:spPr>
          <a:xfrm>
            <a:off x="40809" y="3219267"/>
            <a:ext cx="9057984" cy="2868265"/>
          </a:xfrm>
          <a:prstGeom prst="rect">
            <a:avLst/>
          </a:prstGeom>
        </p:spPr>
      </p:pic>
    </p:spTree>
    <p:extLst>
      <p:ext uri="{BB962C8B-B14F-4D97-AF65-F5344CB8AC3E}">
        <p14:creationId xmlns:p14="http://schemas.microsoft.com/office/powerpoint/2010/main" val="3918182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6D187-F398-41D2-0E6F-A82D2A512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D6090-3FCE-6F12-A4ED-905F2E20C020}"/>
              </a:ext>
            </a:extLst>
          </p:cNvPr>
          <p:cNvSpPr>
            <a:spLocks noGrp="1"/>
          </p:cNvSpPr>
          <p:nvPr>
            <p:ph type="title"/>
          </p:nvPr>
        </p:nvSpPr>
        <p:spPr/>
        <p:txBody>
          <a:bodyPr>
            <a:normAutofit/>
          </a:bodyPr>
          <a:lstStyle/>
          <a:p>
            <a:r>
              <a:rPr lang="en-US" dirty="0"/>
              <a:t>Another Key Finding: Variation across Rows</a:t>
            </a:r>
          </a:p>
        </p:txBody>
      </p:sp>
      <p:sp>
        <p:nvSpPr>
          <p:cNvPr id="31" name="Rectangle 30">
            <a:extLst>
              <a:ext uri="{FF2B5EF4-FFF2-40B4-BE49-F238E27FC236}">
                <a16:creationId xmlns:a16="http://schemas.microsoft.com/office/drawing/2014/main" id="{709094A1-7C47-6316-E25B-9E45648D1F48}"/>
              </a:ext>
            </a:extLst>
          </p:cNvPr>
          <p:cNvSpPr/>
          <p:nvPr/>
        </p:nvSpPr>
        <p:spPr>
          <a:xfrm>
            <a:off x="457200" y="1102659"/>
            <a:ext cx="8229600" cy="1521110"/>
          </a:xfrm>
          <a:prstGeom prst="rect">
            <a:avLst/>
          </a:prstGeom>
          <a:solidFill>
            <a:schemeClr val="bg1">
              <a:lumMod val="8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All DRAM Rows in a DRAM Bank</a:t>
            </a:r>
          </a:p>
        </p:txBody>
      </p:sp>
      <p:grpSp>
        <p:nvGrpSpPr>
          <p:cNvPr id="11" name="Group 10">
            <a:extLst>
              <a:ext uri="{FF2B5EF4-FFF2-40B4-BE49-F238E27FC236}">
                <a16:creationId xmlns:a16="http://schemas.microsoft.com/office/drawing/2014/main" id="{5375B613-7291-682D-4013-CEAF89FC5F99}"/>
              </a:ext>
            </a:extLst>
          </p:cNvPr>
          <p:cNvGrpSpPr/>
          <p:nvPr/>
        </p:nvGrpSpPr>
        <p:grpSpPr>
          <a:xfrm>
            <a:off x="0" y="3252911"/>
            <a:ext cx="9144000" cy="979856"/>
            <a:chOff x="0" y="4914901"/>
            <a:chExt cx="9144000" cy="987743"/>
          </a:xfrm>
          <a:solidFill>
            <a:srgbClr val="FFF7F3"/>
          </a:solidFill>
        </p:grpSpPr>
        <p:sp>
          <p:nvSpPr>
            <p:cNvPr id="12" name="Rectangle 11">
              <a:extLst>
                <a:ext uri="{FF2B5EF4-FFF2-40B4-BE49-F238E27FC236}">
                  <a16:creationId xmlns:a16="http://schemas.microsoft.com/office/drawing/2014/main" id="{3B8282D0-3CCB-DDF3-470B-38765F7E53AC}"/>
                </a:ext>
              </a:extLst>
            </p:cNvPr>
            <p:cNvSpPr/>
            <p:nvPr/>
          </p:nvSpPr>
          <p:spPr>
            <a:xfrm>
              <a:off x="0" y="4914901"/>
              <a:ext cx="9144000" cy="88943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Cambria" panose="02040503050406030204" pitchFamily="18" charset="0"/>
              </a:endParaRPr>
            </a:p>
          </p:txBody>
        </p:sp>
        <p:sp>
          <p:nvSpPr>
            <p:cNvPr id="13" name="TextBox 12">
              <a:extLst>
                <a:ext uri="{FF2B5EF4-FFF2-40B4-BE49-F238E27FC236}">
                  <a16:creationId xmlns:a16="http://schemas.microsoft.com/office/drawing/2014/main" id="{4F0B48EC-89B7-D2A6-70A9-E9A80686EEB7}"/>
                </a:ext>
              </a:extLst>
            </p:cNvPr>
            <p:cNvSpPr txBox="1"/>
            <p:nvPr/>
          </p:nvSpPr>
          <p:spPr>
            <a:xfrm>
              <a:off x="88524" y="4940857"/>
              <a:ext cx="8966953" cy="961787"/>
            </a:xfrm>
            <a:prstGeom prst="rect">
              <a:avLst/>
            </a:prstGeom>
            <a:noFill/>
            <a:ln>
              <a:noFill/>
            </a:ln>
          </p:spPr>
          <p:txBody>
            <a:bodyPr wrap="square" rtlCol="0">
              <a:spAutoFit/>
            </a:bodyPr>
            <a:lstStyle/>
            <a:p>
              <a:pPr algn="ctr"/>
              <a:r>
                <a:rPr lang="en-US" sz="2800" dirty="0">
                  <a:latin typeface="Cambria" panose="02040503050406030204" pitchFamily="18" charset="0"/>
                </a:rPr>
                <a:t>RowHammer vulnerability </a:t>
              </a:r>
            </a:p>
            <a:p>
              <a:pPr algn="ctr"/>
              <a:r>
                <a:rPr lang="en-US" sz="2800" b="1" dirty="0">
                  <a:solidFill>
                    <a:srgbClr val="C00000"/>
                  </a:solidFill>
                  <a:latin typeface="Cambria" panose="02040503050406030204" pitchFamily="18" charset="0"/>
                </a:rPr>
                <a:t>significantly varies </a:t>
              </a:r>
              <a:r>
                <a:rPr lang="en-US" sz="2800" dirty="0">
                  <a:latin typeface="Cambria" panose="02040503050406030204" pitchFamily="18" charset="0"/>
                </a:rPr>
                <a:t>across DRAM rows</a:t>
              </a:r>
            </a:p>
          </p:txBody>
        </p:sp>
      </p:grpSp>
      <p:sp>
        <p:nvSpPr>
          <p:cNvPr id="4" name="Slide Number Placeholder 3">
            <a:extLst>
              <a:ext uri="{FF2B5EF4-FFF2-40B4-BE49-F238E27FC236}">
                <a16:creationId xmlns:a16="http://schemas.microsoft.com/office/drawing/2014/main" id="{FCCBDB51-C2E0-818F-5131-86E99FFAED08}"/>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28</a:t>
            </a:fld>
            <a:endParaRPr lang="en-US" dirty="0"/>
          </a:p>
        </p:txBody>
      </p:sp>
      <p:pic>
        <p:nvPicPr>
          <p:cNvPr id="6" name="Graphic 17">
            <a:extLst>
              <a:ext uri="{FF2B5EF4-FFF2-40B4-BE49-F238E27FC236}">
                <a16:creationId xmlns:a16="http://schemas.microsoft.com/office/drawing/2014/main" id="{2CEE141A-2A73-4C40-E1BF-6511E1B6871F}"/>
              </a:ext>
            </a:extLst>
          </p:cNvPr>
          <p:cNvPicPr>
            <a:picLocks noChangeAspect="1"/>
          </p:cNvPicPr>
          <p:nvPr/>
        </p:nvPicPr>
        <p:blipFill rotWithShape="1">
          <a:blip r:embed="rId3"/>
          <a:srcRect l="1139" r="1139"/>
          <a:stretch/>
        </p:blipFill>
        <p:spPr>
          <a:xfrm>
            <a:off x="8304848" y="75231"/>
            <a:ext cx="822960" cy="854004"/>
          </a:xfrm>
          <a:prstGeom prst="ellipse">
            <a:avLst/>
          </a:prstGeom>
        </p:spPr>
      </p:pic>
      <p:sp>
        <p:nvSpPr>
          <p:cNvPr id="8" name="Rectangle 7">
            <a:extLst>
              <a:ext uri="{FF2B5EF4-FFF2-40B4-BE49-F238E27FC236}">
                <a16:creationId xmlns:a16="http://schemas.microsoft.com/office/drawing/2014/main" id="{45EE3404-32D5-3104-7894-988A6BC64AB6}"/>
              </a:ext>
            </a:extLst>
          </p:cNvPr>
          <p:cNvSpPr/>
          <p:nvPr/>
        </p:nvSpPr>
        <p:spPr>
          <a:xfrm>
            <a:off x="1280160" y="1112693"/>
            <a:ext cx="7406640" cy="1511075"/>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2F5597"/>
                </a:solidFill>
                <a:effectLst/>
                <a:uLnTx/>
                <a:uFillTx/>
                <a:latin typeface="Cambria" panose="02040503050406030204" pitchFamily="18" charset="0"/>
                <a:ea typeface="+mn-ea"/>
                <a:cs typeface="+mn-cs"/>
              </a:rPr>
              <a:t>90% of rows</a:t>
            </a:r>
          </a:p>
        </p:txBody>
      </p:sp>
      <p:sp>
        <p:nvSpPr>
          <p:cNvPr id="10" name="Rectangle 9">
            <a:extLst>
              <a:ext uri="{FF2B5EF4-FFF2-40B4-BE49-F238E27FC236}">
                <a16:creationId xmlns:a16="http://schemas.microsoft.com/office/drawing/2014/main" id="{676189BA-EED7-F97E-58FA-C2F193DF9E94}"/>
              </a:ext>
            </a:extLst>
          </p:cNvPr>
          <p:cNvSpPr/>
          <p:nvPr/>
        </p:nvSpPr>
        <p:spPr>
          <a:xfrm rot="16200000">
            <a:off x="113142" y="1456751"/>
            <a:ext cx="1511075" cy="822960"/>
          </a:xfrm>
          <a:prstGeom prst="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Cambria" panose="02040503050406030204" pitchFamily="18" charset="0"/>
              </a:rPr>
              <a:t>Weakest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Cambria" panose="02040503050406030204" pitchFamily="18" charset="0"/>
              </a:rPr>
              <a:t>10%</a:t>
            </a:r>
            <a:r>
              <a:rPr kumimoji="0" lang="en-US" b="1" i="0" u="none" strike="noStrike" kern="1200" cap="none" spc="0" normalizeH="0" noProof="0" dirty="0">
                <a:ln>
                  <a:noFill/>
                </a:ln>
                <a:solidFill>
                  <a:srgbClr val="C00000"/>
                </a:solidFill>
                <a:effectLst/>
                <a:uLnTx/>
                <a:uFillTx/>
                <a:latin typeface="Cambria" panose="02040503050406030204" pitchFamily="18" charset="0"/>
              </a:rPr>
              <a:t> </a:t>
            </a:r>
            <a:r>
              <a:rPr lang="en-US" b="1" dirty="0">
                <a:solidFill>
                  <a:srgbClr val="C00000"/>
                </a:solidFill>
                <a:latin typeface="Cambria" panose="02040503050406030204" pitchFamily="18" charset="0"/>
              </a:rPr>
              <a:t>of rows</a:t>
            </a:r>
            <a:endParaRPr kumimoji="0" lang="en-US" b="1" i="0" u="none" strike="noStrike" kern="1200" cap="none" spc="0" normalizeH="0" baseline="0" noProof="0" dirty="0">
              <a:ln>
                <a:noFill/>
              </a:ln>
              <a:solidFill>
                <a:srgbClr val="C00000"/>
              </a:solidFill>
              <a:effectLst/>
              <a:uLnTx/>
              <a:uFillTx/>
              <a:latin typeface="Cambria" panose="02040503050406030204" pitchFamily="18" charset="0"/>
            </a:endParaRPr>
          </a:p>
        </p:txBody>
      </p:sp>
      <p:sp>
        <p:nvSpPr>
          <p:cNvPr id="18" name="TextBox 17">
            <a:extLst>
              <a:ext uri="{FF2B5EF4-FFF2-40B4-BE49-F238E27FC236}">
                <a16:creationId xmlns:a16="http://schemas.microsoft.com/office/drawing/2014/main" id="{21B4791E-AB6A-42D3-DF98-F9A0E44F2F41}"/>
              </a:ext>
            </a:extLst>
          </p:cNvPr>
          <p:cNvSpPr txBox="1"/>
          <p:nvPr/>
        </p:nvSpPr>
        <p:spPr>
          <a:xfrm>
            <a:off x="814343" y="2611930"/>
            <a:ext cx="312597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Say, </a:t>
            </a:r>
            <a:r>
              <a:rPr kumimoji="0" lang="en-US" sz="20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bitflips occur </a:t>
            </a:r>
            <a:r>
              <a:rPr kumimoji="0" lang="en-US" sz="200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at</a:t>
            </a:r>
            <a:r>
              <a:rPr kumimoji="0" lang="en-US" sz="20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dirty="0">
                <a:solidFill>
                  <a:srgbClr val="C00000"/>
                </a:solidFill>
                <a:latin typeface="Cambria" panose="02040503050406030204" pitchFamily="18" charset="0"/>
              </a:rPr>
              <a:t>N hammers </a:t>
            </a:r>
            <a:r>
              <a:rPr lang="en-US" sz="2000" i="1" dirty="0">
                <a:solidFill>
                  <a:srgbClr val="C00000"/>
                </a:solidFill>
                <a:latin typeface="Cambria" panose="02040503050406030204" pitchFamily="18" charset="0"/>
              </a:rPr>
              <a:t>in these rows</a:t>
            </a:r>
            <a:endParaRPr kumimoji="0" lang="en-US" sz="2000" i="1" u="none" strike="noStrike" kern="1200" cap="none" spc="0" normalizeH="0" baseline="-25000" noProof="0" dirty="0">
              <a:ln>
                <a:noFill/>
              </a:ln>
              <a:solidFill>
                <a:srgbClr val="2F5597"/>
              </a:solidFill>
              <a:effectLst/>
              <a:uLnTx/>
              <a:uFillTx/>
              <a:latin typeface="Cambria" panose="02040503050406030204" pitchFamily="18" charset="0"/>
              <a:ea typeface="+mn-ea"/>
              <a:cs typeface="+mn-cs"/>
            </a:endParaRPr>
          </a:p>
        </p:txBody>
      </p:sp>
      <p:sp>
        <p:nvSpPr>
          <p:cNvPr id="23" name="TextBox 22">
            <a:extLst>
              <a:ext uri="{FF2B5EF4-FFF2-40B4-BE49-F238E27FC236}">
                <a16:creationId xmlns:a16="http://schemas.microsoft.com/office/drawing/2014/main" id="{1A6B348A-5A11-413E-9172-3A13652B4021}"/>
              </a:ext>
            </a:extLst>
          </p:cNvPr>
          <p:cNvSpPr txBox="1"/>
          <p:nvPr/>
        </p:nvSpPr>
        <p:spPr>
          <a:xfrm>
            <a:off x="4410420" y="2611627"/>
            <a:ext cx="3905694"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1" u="none" strike="noStrike" kern="1200" cap="none" spc="0" normalizeH="0" baseline="0" noProof="0" dirty="0">
                <a:ln>
                  <a:noFill/>
                </a:ln>
                <a:solidFill>
                  <a:srgbClr val="007799"/>
                </a:solidFill>
                <a:effectLst/>
                <a:uLnTx/>
                <a:uFillTx/>
                <a:latin typeface="Cambria" panose="02040503050406030204" pitchFamily="18" charset="0"/>
                <a:ea typeface="+mn-ea"/>
                <a:cs typeface="+mn-cs"/>
              </a:rPr>
              <a:t>We need </a:t>
            </a:r>
            <a:r>
              <a:rPr kumimoji="0" lang="en-US" sz="2000" b="1" i="1" u="none" strike="noStrike" kern="1200" cap="none" spc="0" normalizeH="0" baseline="0" noProof="0" dirty="0">
                <a:ln>
                  <a:noFill/>
                </a:ln>
                <a:solidFill>
                  <a:srgbClr val="007799"/>
                </a:solidFill>
                <a:effectLst/>
                <a:uLnTx/>
                <a:uFillTx/>
                <a:latin typeface="Cambria" panose="02040503050406030204" pitchFamily="18" charset="0"/>
                <a:ea typeface="+mn-ea"/>
                <a:cs typeface="+mn-cs"/>
              </a:rPr>
              <a:t>at least 2N hammers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1" u="none" strike="noStrike" kern="1200" cap="none" spc="0" normalizeH="0" baseline="0" noProof="0" dirty="0">
                <a:ln>
                  <a:noFill/>
                </a:ln>
                <a:solidFill>
                  <a:srgbClr val="007799"/>
                </a:solidFill>
                <a:effectLst/>
                <a:uLnTx/>
                <a:uFillTx/>
                <a:latin typeface="Cambria" panose="02040503050406030204" pitchFamily="18" charset="0"/>
                <a:ea typeface="+mn-ea"/>
                <a:cs typeface="+mn-cs"/>
              </a:rPr>
              <a:t>to induce bitflips </a:t>
            </a:r>
            <a:r>
              <a:rPr lang="en-US" sz="2000" i="1" dirty="0">
                <a:solidFill>
                  <a:srgbClr val="007799"/>
                </a:solidFill>
                <a:latin typeface="Cambria" panose="02040503050406030204" pitchFamily="18" charset="0"/>
              </a:rPr>
              <a:t>in these rows</a:t>
            </a:r>
            <a:endParaRPr kumimoji="0" lang="en-US" sz="2000" i="1" u="none" strike="noStrike" kern="1200" cap="none" spc="0" normalizeH="0" baseline="-25000" noProof="0" dirty="0">
              <a:ln>
                <a:noFill/>
              </a:ln>
              <a:solidFill>
                <a:srgbClr val="007799"/>
              </a:solidFill>
              <a:effectLst/>
              <a:uLnTx/>
              <a:uFillTx/>
              <a:latin typeface="Cambria" panose="02040503050406030204" pitchFamily="18" charset="0"/>
              <a:ea typeface="+mn-ea"/>
              <a:cs typeface="+mn-cs"/>
            </a:endParaRPr>
          </a:p>
        </p:txBody>
      </p:sp>
      <p:grpSp>
        <p:nvGrpSpPr>
          <p:cNvPr id="24" name="Group 23">
            <a:extLst>
              <a:ext uri="{FF2B5EF4-FFF2-40B4-BE49-F238E27FC236}">
                <a16:creationId xmlns:a16="http://schemas.microsoft.com/office/drawing/2014/main" id="{7DCFB93B-A2A0-C8E7-C048-55486CC8E3E0}"/>
              </a:ext>
            </a:extLst>
          </p:cNvPr>
          <p:cNvGrpSpPr/>
          <p:nvPr/>
        </p:nvGrpSpPr>
        <p:grpSpPr>
          <a:xfrm>
            <a:off x="0" y="4452523"/>
            <a:ext cx="9144000" cy="856584"/>
            <a:chOff x="0" y="4915063"/>
            <a:chExt cx="9144000" cy="863478"/>
          </a:xfrm>
          <a:solidFill>
            <a:srgbClr val="FFF7F3"/>
          </a:solidFill>
        </p:grpSpPr>
        <p:sp>
          <p:nvSpPr>
            <p:cNvPr id="25" name="Rectangle 24">
              <a:extLst>
                <a:ext uri="{FF2B5EF4-FFF2-40B4-BE49-F238E27FC236}">
                  <a16:creationId xmlns:a16="http://schemas.microsoft.com/office/drawing/2014/main" id="{9C0527F2-34BC-75D1-0F98-D887D06D86B4}"/>
                </a:ext>
              </a:extLst>
            </p:cNvPr>
            <p:cNvSpPr/>
            <p:nvPr/>
          </p:nvSpPr>
          <p:spPr>
            <a:xfrm>
              <a:off x="0" y="4915063"/>
              <a:ext cx="9144000" cy="863478"/>
            </a:xfrm>
            <a:prstGeom prst="rect">
              <a:avLst/>
            </a:prstGeom>
            <a:grpFill/>
            <a:ln w="19050">
              <a:solidFill>
                <a:srgbClr val="BA8F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mbria" panose="02040503050406030204" pitchFamily="18" charset="0"/>
              </a:endParaRPr>
            </a:p>
          </p:txBody>
        </p:sp>
        <p:sp>
          <p:nvSpPr>
            <p:cNvPr id="27" name="TextBox 26">
              <a:extLst>
                <a:ext uri="{FF2B5EF4-FFF2-40B4-BE49-F238E27FC236}">
                  <a16:creationId xmlns:a16="http://schemas.microsoft.com/office/drawing/2014/main" id="{131EAD47-B6B7-4338-B4DC-B1D386A035B4}"/>
                </a:ext>
              </a:extLst>
            </p:cNvPr>
            <p:cNvSpPr txBox="1"/>
            <p:nvPr/>
          </p:nvSpPr>
          <p:spPr>
            <a:xfrm>
              <a:off x="88524" y="4940856"/>
              <a:ext cx="8966953" cy="837685"/>
            </a:xfrm>
            <a:prstGeom prst="rect">
              <a:avLst/>
            </a:prstGeom>
            <a:grpFill/>
            <a:ln>
              <a:noFill/>
            </a:ln>
          </p:spPr>
          <p:txBody>
            <a:bodyPr wrap="square" rtlCol="0">
              <a:spAutoFit/>
            </a:bodyPr>
            <a:lstStyle/>
            <a:p>
              <a:pPr algn="ctr"/>
              <a:r>
                <a:rPr lang="en-US" sz="2400" dirty="0">
                  <a:latin typeface="Cambria" panose="02040503050406030204" pitchFamily="18" charset="0"/>
                </a:rPr>
                <a:t>Configuring a solution for </a:t>
              </a:r>
              <a:r>
                <a:rPr lang="en-US" sz="2400" b="1" dirty="0">
                  <a:solidFill>
                    <a:srgbClr val="C00000"/>
                  </a:solidFill>
                  <a:latin typeface="Cambria" panose="02040503050406030204" pitchFamily="18" charset="0"/>
                </a:rPr>
                <a:t>the worst-case </a:t>
              </a:r>
              <a:br>
                <a:rPr lang="en-US" sz="2400" dirty="0">
                  <a:latin typeface="Cambria" panose="02040503050406030204" pitchFamily="18" charset="0"/>
                </a:rPr>
              </a:br>
              <a:r>
                <a:rPr lang="en-US" sz="2400" b="1" dirty="0">
                  <a:solidFill>
                    <a:srgbClr val="C55000"/>
                  </a:solidFill>
                  <a:latin typeface="Cambria" panose="02040503050406030204" pitchFamily="18" charset="0"/>
                </a:rPr>
                <a:t>overprotects</a:t>
              </a:r>
              <a:r>
                <a:rPr lang="en-US" sz="2400" dirty="0">
                  <a:latin typeface="Cambria" panose="02040503050406030204" pitchFamily="18" charset="0"/>
                </a:rPr>
                <a:t> many rows and makes it </a:t>
              </a:r>
              <a:r>
                <a:rPr lang="en-US" sz="2400" b="1" dirty="0">
                  <a:solidFill>
                    <a:srgbClr val="C55000"/>
                  </a:solidFill>
                  <a:latin typeface="Cambria" panose="02040503050406030204" pitchFamily="18" charset="0"/>
                </a:rPr>
                <a:t>expensive</a:t>
              </a:r>
            </a:p>
          </p:txBody>
        </p:sp>
      </p:grpSp>
      <p:sp>
        <p:nvSpPr>
          <p:cNvPr id="30" name="Rounded Rectangle 29">
            <a:extLst>
              <a:ext uri="{FF2B5EF4-FFF2-40B4-BE49-F238E27FC236}">
                <a16:creationId xmlns:a16="http://schemas.microsoft.com/office/drawing/2014/main" id="{D4945BF3-B84C-3EBD-61D8-C14401E02A78}"/>
              </a:ext>
            </a:extLst>
          </p:cNvPr>
          <p:cNvSpPr/>
          <p:nvPr/>
        </p:nvSpPr>
        <p:spPr>
          <a:xfrm>
            <a:off x="-1" y="4306019"/>
            <a:ext cx="2377440" cy="280865"/>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Implication on defenses</a:t>
            </a:r>
          </a:p>
        </p:txBody>
      </p:sp>
      <p:cxnSp>
        <p:nvCxnSpPr>
          <p:cNvPr id="9" name="Elbow Connector 8">
            <a:extLst>
              <a:ext uri="{FF2B5EF4-FFF2-40B4-BE49-F238E27FC236}">
                <a16:creationId xmlns:a16="http://schemas.microsoft.com/office/drawing/2014/main" id="{BB12624A-A1D9-F8E5-2CF2-21C956259CA9}"/>
              </a:ext>
            </a:extLst>
          </p:cNvPr>
          <p:cNvCxnSpPr>
            <a:cxnSpLocks/>
            <a:stCxn id="16" idx="2"/>
            <a:endCxn id="18" idx="1"/>
          </p:cNvCxnSpPr>
          <p:nvPr/>
        </p:nvCxnSpPr>
        <p:spPr>
          <a:xfrm rot="16200000" flipH="1">
            <a:off x="506137" y="2657667"/>
            <a:ext cx="332070" cy="28434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11F9293-EC88-0DE8-BF0C-B0E604CE61D9}"/>
              </a:ext>
            </a:extLst>
          </p:cNvPr>
          <p:cNvSpPr/>
          <p:nvPr/>
        </p:nvSpPr>
        <p:spPr>
          <a:xfrm>
            <a:off x="245659" y="2490575"/>
            <a:ext cx="568683" cy="1432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706C434B-FFAA-53F4-6DB9-C1FE1C889E0C}"/>
              </a:ext>
            </a:extLst>
          </p:cNvPr>
          <p:cNvCxnSpPr>
            <a:cxnSpLocks/>
            <a:stCxn id="26" idx="2"/>
            <a:endCxn id="23" idx="3"/>
          </p:cNvCxnSpPr>
          <p:nvPr/>
        </p:nvCxnSpPr>
        <p:spPr>
          <a:xfrm rot="5400000">
            <a:off x="8270956" y="2668927"/>
            <a:ext cx="341802" cy="25148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64D2A0-9F99-8B60-78DF-6281A25BBECB}"/>
              </a:ext>
            </a:extLst>
          </p:cNvPr>
          <p:cNvSpPr/>
          <p:nvPr/>
        </p:nvSpPr>
        <p:spPr>
          <a:xfrm>
            <a:off x="8447970" y="2315623"/>
            <a:ext cx="239257" cy="3081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918830A-323F-53EA-535C-066CC7E96B77}"/>
              </a:ext>
            </a:extLst>
          </p:cNvPr>
          <p:cNvGrpSpPr/>
          <p:nvPr/>
        </p:nvGrpSpPr>
        <p:grpSpPr>
          <a:xfrm>
            <a:off x="-1" y="5402248"/>
            <a:ext cx="9144001" cy="951548"/>
            <a:chOff x="-1" y="5511432"/>
            <a:chExt cx="9144001" cy="951548"/>
          </a:xfrm>
        </p:grpSpPr>
        <p:sp>
          <p:nvSpPr>
            <p:cNvPr id="32" name="Rounded Rectangle 31">
              <a:extLst>
                <a:ext uri="{FF2B5EF4-FFF2-40B4-BE49-F238E27FC236}">
                  <a16:creationId xmlns:a16="http://schemas.microsoft.com/office/drawing/2014/main" id="{4638B9B6-A3D0-951C-8ADC-522E554D3561}"/>
                </a:ext>
              </a:extLst>
            </p:cNvPr>
            <p:cNvSpPr/>
            <p:nvPr/>
          </p:nvSpPr>
          <p:spPr>
            <a:xfrm>
              <a:off x="0" y="5710828"/>
              <a:ext cx="9144000" cy="752152"/>
            </a:xfrm>
            <a:prstGeom prst="roundRect">
              <a:avLst>
                <a:gd name="adj" fmla="val 0"/>
              </a:avLst>
            </a:prstGeom>
            <a:solidFill>
              <a:srgbClr val="FBE5D6">
                <a:alpha val="29020"/>
              </a:srgbClr>
            </a:solidFill>
            <a:ln>
              <a:solidFill>
                <a:srgbClr val="BA8F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dirty="0">
                  <a:solidFill>
                    <a:schemeClr val="tx1"/>
                  </a:solidFill>
                  <a:latin typeface="Cambria" panose="02040503050406030204" pitchFamily="18" charset="0"/>
                </a:rPr>
                <a:t>This finding paved the way to </a:t>
              </a:r>
              <a:br>
                <a:rPr lang="en-US" sz="2400" dirty="0">
                  <a:solidFill>
                    <a:schemeClr val="tx1"/>
                  </a:solidFill>
                  <a:latin typeface="Cambria" panose="02040503050406030204" pitchFamily="18" charset="0"/>
                </a:rPr>
              </a:br>
              <a:r>
                <a:rPr lang="en-US" sz="2400" b="1" dirty="0">
                  <a:solidFill>
                    <a:srgbClr val="C00000"/>
                  </a:solidFill>
                  <a:latin typeface="Cambria" panose="02040503050406030204" pitchFamily="18" charset="0"/>
                </a:rPr>
                <a:t>the design of </a:t>
              </a:r>
              <a:r>
                <a:rPr lang="en-US" sz="2400" b="1" dirty="0" err="1">
                  <a:solidFill>
                    <a:srgbClr val="C00000"/>
                  </a:solidFill>
                  <a:latin typeface="Cambria" panose="02040503050406030204" pitchFamily="18" charset="0"/>
                </a:rPr>
                <a:t>Svärd</a:t>
              </a:r>
              <a:r>
                <a:rPr lang="en-US" sz="2400" b="1" dirty="0">
                  <a:solidFill>
                    <a:srgbClr val="C00000"/>
                  </a:solidFill>
                  <a:latin typeface="Cambria" panose="02040503050406030204" pitchFamily="18" charset="0"/>
                </a:rPr>
                <a:t> [</a:t>
              </a:r>
              <a:r>
                <a:rPr lang="en-US" sz="2400" b="1" dirty="0" err="1">
                  <a:solidFill>
                    <a:srgbClr val="C00000"/>
                  </a:solidFill>
                  <a:latin typeface="Cambria" panose="02040503050406030204" pitchFamily="18" charset="0"/>
                </a:rPr>
                <a:t>Yaglikci</a:t>
              </a:r>
              <a:r>
                <a:rPr lang="en-US" sz="2400" b="1" dirty="0">
                  <a:solidFill>
                    <a:srgbClr val="C00000"/>
                  </a:solidFill>
                  <a:latin typeface="Cambria" panose="02040503050406030204" pitchFamily="18" charset="0"/>
                </a:rPr>
                <a:t>+, HPCA’24] </a:t>
              </a:r>
              <a:r>
                <a:rPr lang="en-US" sz="2400" dirty="0">
                  <a:solidFill>
                    <a:srgbClr val="C00000"/>
                  </a:solidFill>
                  <a:latin typeface="Cambria" panose="02040503050406030204" pitchFamily="18" charset="0"/>
                </a:rPr>
                <a:t>(will be covered)</a:t>
              </a:r>
            </a:p>
          </p:txBody>
        </p:sp>
        <p:sp>
          <p:nvSpPr>
            <p:cNvPr id="33" name="Rounded Rectangle 32">
              <a:extLst>
                <a:ext uri="{FF2B5EF4-FFF2-40B4-BE49-F238E27FC236}">
                  <a16:creationId xmlns:a16="http://schemas.microsoft.com/office/drawing/2014/main" id="{245CCB0E-224A-201A-64B7-2898343FE1D6}"/>
                </a:ext>
              </a:extLst>
            </p:cNvPr>
            <p:cNvSpPr/>
            <p:nvPr/>
          </p:nvSpPr>
          <p:spPr>
            <a:xfrm>
              <a:off x="-1" y="5511432"/>
              <a:ext cx="1304333" cy="280865"/>
            </a:xfrm>
            <a:prstGeom prst="roundRect">
              <a:avLst>
                <a:gd name="adj" fmla="val 50000"/>
              </a:avLst>
            </a:prstGeom>
            <a:solidFill>
              <a:srgbClr val="990063"/>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ambria" panose="02040503050406030204" pitchFamily="18" charset="0"/>
                </a:rPr>
                <a:t>Follow-up</a:t>
              </a:r>
            </a:p>
          </p:txBody>
        </p:sp>
      </p:grpSp>
      <p:sp>
        <p:nvSpPr>
          <p:cNvPr id="3" name="TextBox 2">
            <a:extLst>
              <a:ext uri="{FF2B5EF4-FFF2-40B4-BE49-F238E27FC236}">
                <a16:creationId xmlns:a16="http://schemas.microsoft.com/office/drawing/2014/main" id="{4AFC79CC-B402-08EF-EBA6-87E0C00F3418}"/>
              </a:ext>
            </a:extLst>
          </p:cNvPr>
          <p:cNvSpPr txBox="1"/>
          <p:nvPr/>
        </p:nvSpPr>
        <p:spPr>
          <a:xfrm>
            <a:off x="1540126" y="6410389"/>
            <a:ext cx="7146674" cy="430887"/>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a:t>
            </a:r>
            <a:r>
              <a:rPr lang="en-US" sz="1100" dirty="0" err="1">
                <a:latin typeface="Cambria" panose="02040503050406030204" pitchFamily="18" charset="0"/>
              </a:rPr>
              <a:t>Orosa</a:t>
            </a:r>
            <a:r>
              <a:rPr lang="en-US" sz="1100" dirty="0">
                <a:latin typeface="Cambria" panose="02040503050406030204" pitchFamily="18" charset="0"/>
              </a:rPr>
              <a:t>, et al., </a:t>
            </a:r>
            <a:r>
              <a:rPr lang="en-US" sz="1100" b="1" dirty="0">
                <a:latin typeface="Cambria" panose="02040503050406030204" pitchFamily="18" charset="0"/>
              </a:rPr>
              <a:t>"A Deeper Look into </a:t>
            </a:r>
            <a:r>
              <a:rPr lang="en-US" sz="1100" b="1" dirty="0" err="1">
                <a:latin typeface="Cambria" panose="02040503050406030204" pitchFamily="18" charset="0"/>
              </a:rPr>
              <a:t>RowHammer’s</a:t>
            </a:r>
            <a:r>
              <a:rPr lang="en-US" sz="1100" b="1" dirty="0">
                <a:latin typeface="Cambria" panose="02040503050406030204" pitchFamily="18" charset="0"/>
              </a:rPr>
              <a:t> Sensitivities: </a:t>
            </a:r>
            <a:br>
              <a:rPr lang="en-US" sz="1100" b="1" dirty="0">
                <a:latin typeface="Cambria" panose="02040503050406030204" pitchFamily="18" charset="0"/>
              </a:rPr>
            </a:br>
            <a:r>
              <a:rPr lang="en-US" sz="1100" b="1" dirty="0">
                <a:latin typeface="Cambria" panose="02040503050406030204" pitchFamily="18" charset="0"/>
              </a:rPr>
              <a:t>Experimental Analysis of Real DRAM Chips and Implications on Future Attacks and Defenses" </a:t>
            </a:r>
            <a:r>
              <a:rPr lang="en-US" sz="1100" dirty="0">
                <a:latin typeface="Cambria" panose="02040503050406030204" pitchFamily="18" charset="0"/>
              </a:rPr>
              <a:t>in MICRO, 2021.</a:t>
            </a:r>
          </a:p>
        </p:txBody>
      </p:sp>
    </p:spTree>
    <p:extLst>
      <p:ext uri="{BB962C8B-B14F-4D97-AF65-F5344CB8AC3E}">
        <p14:creationId xmlns:p14="http://schemas.microsoft.com/office/powerpoint/2010/main" val="206542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p:bldP spid="23" grpId="0"/>
      <p:bldP spid="30"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74C7-9EA5-D633-0120-F5A34CC49655}"/>
              </a:ext>
            </a:extLst>
          </p:cNvPr>
          <p:cNvSpPr>
            <a:spLocks noGrp="1"/>
          </p:cNvSpPr>
          <p:nvPr>
            <p:ph type="title"/>
          </p:nvPr>
        </p:nvSpPr>
        <p:spPr/>
        <p:txBody>
          <a:bodyPr/>
          <a:lstStyle/>
          <a:p>
            <a:r>
              <a:rPr lang="en-US" dirty="0"/>
              <a:t>RowHammer Mitigation across Generations</a:t>
            </a:r>
          </a:p>
        </p:txBody>
      </p:sp>
      <p:pic>
        <p:nvPicPr>
          <p:cNvPr id="4" name="Picture 3">
            <a:extLst>
              <a:ext uri="{FF2B5EF4-FFF2-40B4-BE49-F238E27FC236}">
                <a16:creationId xmlns:a16="http://schemas.microsoft.com/office/drawing/2014/main" id="{17C07CFD-3EDB-CB94-A15D-427481794374}"/>
              </a:ext>
            </a:extLst>
          </p:cNvPr>
          <p:cNvPicPr>
            <a:picLocks noChangeAspect="1"/>
          </p:cNvPicPr>
          <p:nvPr/>
        </p:nvPicPr>
        <p:blipFill rotWithShape="1">
          <a:blip r:embed="rId2"/>
          <a:srcRect l="12390" t="9371" r="9553" b="18975"/>
          <a:stretch/>
        </p:blipFill>
        <p:spPr>
          <a:xfrm>
            <a:off x="1218541" y="1488816"/>
            <a:ext cx="7137584" cy="2184034"/>
          </a:xfrm>
          <a:prstGeom prst="rect">
            <a:avLst/>
          </a:prstGeom>
        </p:spPr>
      </p:pic>
      <p:pic>
        <p:nvPicPr>
          <p:cNvPr id="5" name="Picture 4">
            <a:extLst>
              <a:ext uri="{FF2B5EF4-FFF2-40B4-BE49-F238E27FC236}">
                <a16:creationId xmlns:a16="http://schemas.microsoft.com/office/drawing/2014/main" id="{C26910DD-374F-31B3-63C2-E01DBD101D68}"/>
              </a:ext>
            </a:extLst>
          </p:cNvPr>
          <p:cNvPicPr>
            <a:picLocks noChangeAspect="1"/>
          </p:cNvPicPr>
          <p:nvPr/>
        </p:nvPicPr>
        <p:blipFill rotWithShape="1">
          <a:blip r:embed="rId3"/>
          <a:srcRect l="12257" t="9418" r="9295" b="18927"/>
          <a:stretch/>
        </p:blipFill>
        <p:spPr>
          <a:xfrm>
            <a:off x="1201307" y="1488816"/>
            <a:ext cx="7173209" cy="2184034"/>
          </a:xfrm>
          <a:prstGeom prst="rect">
            <a:avLst/>
          </a:prstGeom>
        </p:spPr>
      </p:pic>
      <p:pic>
        <p:nvPicPr>
          <p:cNvPr id="6" name="Picture 5">
            <a:extLst>
              <a:ext uri="{FF2B5EF4-FFF2-40B4-BE49-F238E27FC236}">
                <a16:creationId xmlns:a16="http://schemas.microsoft.com/office/drawing/2014/main" id="{DE22A5E4-98FA-4581-D0B3-3801209FB8E1}"/>
              </a:ext>
            </a:extLst>
          </p:cNvPr>
          <p:cNvPicPr>
            <a:picLocks noChangeAspect="1"/>
          </p:cNvPicPr>
          <p:nvPr/>
        </p:nvPicPr>
        <p:blipFill rotWithShape="1">
          <a:blip r:embed="rId4"/>
          <a:srcRect l="12318" t="9379" r="9625" b="18966"/>
          <a:stretch/>
        </p:blipFill>
        <p:spPr>
          <a:xfrm>
            <a:off x="1211963" y="1488815"/>
            <a:ext cx="7137583" cy="2184035"/>
          </a:xfrm>
          <a:prstGeom prst="rect">
            <a:avLst/>
          </a:prstGeom>
        </p:spPr>
      </p:pic>
      <p:pic>
        <p:nvPicPr>
          <p:cNvPr id="7" name="Picture 6">
            <a:extLst>
              <a:ext uri="{FF2B5EF4-FFF2-40B4-BE49-F238E27FC236}">
                <a16:creationId xmlns:a16="http://schemas.microsoft.com/office/drawing/2014/main" id="{E3C726B1-A976-6EAF-CAB6-DBCC2907CF0A}"/>
              </a:ext>
            </a:extLst>
          </p:cNvPr>
          <p:cNvPicPr>
            <a:picLocks noChangeAspect="1"/>
          </p:cNvPicPr>
          <p:nvPr/>
        </p:nvPicPr>
        <p:blipFill rotWithShape="1">
          <a:blip r:embed="rId5"/>
          <a:srcRect l="12217" t="8859" r="9714" b="19428"/>
          <a:stretch/>
        </p:blipFill>
        <p:spPr>
          <a:xfrm>
            <a:off x="1199605" y="1474892"/>
            <a:ext cx="7138575" cy="2185845"/>
          </a:xfrm>
          <a:prstGeom prst="rect">
            <a:avLst/>
          </a:prstGeom>
        </p:spPr>
      </p:pic>
      <p:pic>
        <p:nvPicPr>
          <p:cNvPr id="8" name="Picture 7">
            <a:extLst>
              <a:ext uri="{FF2B5EF4-FFF2-40B4-BE49-F238E27FC236}">
                <a16:creationId xmlns:a16="http://schemas.microsoft.com/office/drawing/2014/main" id="{4D561A5E-179B-99DF-E987-C132DB3E2ECB}"/>
              </a:ext>
            </a:extLst>
          </p:cNvPr>
          <p:cNvPicPr>
            <a:picLocks noChangeAspect="1"/>
          </p:cNvPicPr>
          <p:nvPr/>
        </p:nvPicPr>
        <p:blipFill rotWithShape="1">
          <a:blip r:embed="rId6"/>
          <a:srcRect l="12217" t="9196" r="9714" b="19090"/>
          <a:stretch/>
        </p:blipFill>
        <p:spPr>
          <a:xfrm>
            <a:off x="1199605" y="1481199"/>
            <a:ext cx="7138575" cy="2185845"/>
          </a:xfrm>
          <a:prstGeom prst="rect">
            <a:avLst/>
          </a:prstGeom>
        </p:spPr>
      </p:pic>
      <p:pic>
        <p:nvPicPr>
          <p:cNvPr id="9" name="Picture 8">
            <a:extLst>
              <a:ext uri="{FF2B5EF4-FFF2-40B4-BE49-F238E27FC236}">
                <a16:creationId xmlns:a16="http://schemas.microsoft.com/office/drawing/2014/main" id="{B6174134-2F25-1888-29AC-E8B1FDE3E15E}"/>
              </a:ext>
            </a:extLst>
          </p:cNvPr>
          <p:cNvPicPr>
            <a:picLocks noChangeAspect="1"/>
          </p:cNvPicPr>
          <p:nvPr/>
        </p:nvPicPr>
        <p:blipFill rotWithShape="1">
          <a:blip r:embed="rId7"/>
          <a:srcRect l="12218" t="8477" r="9714" b="19869"/>
          <a:stretch/>
        </p:blipFill>
        <p:spPr>
          <a:xfrm>
            <a:off x="1198836" y="1458261"/>
            <a:ext cx="7138577" cy="2184034"/>
          </a:xfrm>
          <a:prstGeom prst="rect">
            <a:avLst/>
          </a:prstGeom>
        </p:spPr>
      </p:pic>
      <p:pic>
        <p:nvPicPr>
          <p:cNvPr id="10" name="Picture 9">
            <a:extLst>
              <a:ext uri="{FF2B5EF4-FFF2-40B4-BE49-F238E27FC236}">
                <a16:creationId xmlns:a16="http://schemas.microsoft.com/office/drawing/2014/main" id="{BEFCBCDF-F939-0E34-75F6-EB6B291FC854}"/>
              </a:ext>
            </a:extLst>
          </p:cNvPr>
          <p:cNvPicPr>
            <a:picLocks noChangeAspect="1"/>
          </p:cNvPicPr>
          <p:nvPr/>
        </p:nvPicPr>
        <p:blipFill rotWithShape="1">
          <a:blip r:embed="rId8"/>
          <a:srcRect l="12161" t="8859" r="9782" b="19428"/>
          <a:stretch/>
        </p:blipFill>
        <p:spPr>
          <a:xfrm>
            <a:off x="1184126" y="1464540"/>
            <a:ext cx="7137583" cy="2185846"/>
          </a:xfrm>
          <a:prstGeom prst="rect">
            <a:avLst/>
          </a:prstGeom>
        </p:spPr>
      </p:pic>
      <p:sp>
        <p:nvSpPr>
          <p:cNvPr id="11" name="TextBox 10">
            <a:extLst>
              <a:ext uri="{FF2B5EF4-FFF2-40B4-BE49-F238E27FC236}">
                <a16:creationId xmlns:a16="http://schemas.microsoft.com/office/drawing/2014/main" id="{52776BA7-0218-E1A3-3545-385DE55216C0}"/>
              </a:ext>
            </a:extLst>
          </p:cNvPr>
          <p:cNvSpPr txBox="1"/>
          <p:nvPr/>
        </p:nvSpPr>
        <p:spPr>
          <a:xfrm>
            <a:off x="159145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2" name="TextBox 11">
            <a:extLst>
              <a:ext uri="{FF2B5EF4-FFF2-40B4-BE49-F238E27FC236}">
                <a16:creationId xmlns:a16="http://schemas.microsoft.com/office/drawing/2014/main" id="{A88B42B1-A51F-99F3-F8D3-1454357DC992}"/>
              </a:ext>
            </a:extLst>
          </p:cNvPr>
          <p:cNvSpPr txBox="1"/>
          <p:nvPr/>
        </p:nvSpPr>
        <p:spPr>
          <a:xfrm>
            <a:off x="3593904"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3" name="TextBox 12">
            <a:extLst>
              <a:ext uri="{FF2B5EF4-FFF2-40B4-BE49-F238E27FC236}">
                <a16:creationId xmlns:a16="http://schemas.microsoft.com/office/drawing/2014/main" id="{0B73DCB0-586C-B73A-319E-FC1E704290D8}"/>
              </a:ext>
            </a:extLst>
          </p:cNvPr>
          <p:cNvSpPr txBox="1"/>
          <p:nvPr/>
        </p:nvSpPr>
        <p:spPr>
          <a:xfrm>
            <a:off x="5611608"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4" name="TextBox 13">
            <a:extLst>
              <a:ext uri="{FF2B5EF4-FFF2-40B4-BE49-F238E27FC236}">
                <a16:creationId xmlns:a16="http://schemas.microsoft.com/office/drawing/2014/main" id="{6AADBB32-C4A1-EE72-1248-3DBD4EBE4DFE}"/>
              </a:ext>
            </a:extLst>
          </p:cNvPr>
          <p:cNvSpPr txBox="1"/>
          <p:nvPr/>
        </p:nvSpPr>
        <p:spPr>
          <a:xfrm>
            <a:off x="7669942" y="3618310"/>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15" name="TextBox 14">
            <a:extLst>
              <a:ext uri="{FF2B5EF4-FFF2-40B4-BE49-F238E27FC236}">
                <a16:creationId xmlns:a16="http://schemas.microsoft.com/office/drawing/2014/main" id="{04810EDB-263B-7889-88DF-884B7BE5E124}"/>
              </a:ext>
            </a:extLst>
          </p:cNvPr>
          <p:cNvSpPr txBox="1"/>
          <p:nvPr/>
        </p:nvSpPr>
        <p:spPr>
          <a:xfrm>
            <a:off x="160607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16" name="TextBox 15">
            <a:extLst>
              <a:ext uri="{FF2B5EF4-FFF2-40B4-BE49-F238E27FC236}">
                <a16:creationId xmlns:a16="http://schemas.microsoft.com/office/drawing/2014/main" id="{CD8B0C9F-41C7-F1A4-C165-7690F653A33D}"/>
              </a:ext>
            </a:extLst>
          </p:cNvPr>
          <p:cNvSpPr txBox="1"/>
          <p:nvPr/>
        </p:nvSpPr>
        <p:spPr>
          <a:xfrm>
            <a:off x="3608530"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17" name="TextBox 16">
            <a:extLst>
              <a:ext uri="{FF2B5EF4-FFF2-40B4-BE49-F238E27FC236}">
                <a16:creationId xmlns:a16="http://schemas.microsoft.com/office/drawing/2014/main" id="{7DBDB180-BC2E-82E9-C24C-0B76DAD7F33E}"/>
              </a:ext>
            </a:extLst>
          </p:cNvPr>
          <p:cNvSpPr txBox="1"/>
          <p:nvPr/>
        </p:nvSpPr>
        <p:spPr>
          <a:xfrm>
            <a:off x="5626234"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18" name="TextBox 17">
            <a:extLst>
              <a:ext uri="{FF2B5EF4-FFF2-40B4-BE49-F238E27FC236}">
                <a16:creationId xmlns:a16="http://schemas.microsoft.com/office/drawing/2014/main" id="{328F8FA3-B930-D537-D36F-3AAA7F3B3CC7}"/>
              </a:ext>
            </a:extLst>
          </p:cNvPr>
          <p:cNvSpPr txBox="1"/>
          <p:nvPr/>
        </p:nvSpPr>
        <p:spPr>
          <a:xfrm>
            <a:off x="7684568" y="116321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19" name="Picture 18">
            <a:extLst>
              <a:ext uri="{FF2B5EF4-FFF2-40B4-BE49-F238E27FC236}">
                <a16:creationId xmlns:a16="http://schemas.microsoft.com/office/drawing/2014/main" id="{A427D8BE-AE3D-C4E3-A728-E70D2DDB316D}"/>
              </a:ext>
            </a:extLst>
          </p:cNvPr>
          <p:cNvPicPr>
            <a:picLocks noChangeAspect="1"/>
          </p:cNvPicPr>
          <p:nvPr/>
        </p:nvPicPr>
        <p:blipFill>
          <a:blip r:embed="rId9"/>
          <a:stretch>
            <a:fillRect/>
          </a:stretch>
        </p:blipFill>
        <p:spPr>
          <a:xfrm>
            <a:off x="1176210" y="1163212"/>
            <a:ext cx="7173209" cy="276711"/>
          </a:xfrm>
          <a:prstGeom prst="rect">
            <a:avLst/>
          </a:prstGeom>
        </p:spPr>
      </p:pic>
      <p:grpSp>
        <p:nvGrpSpPr>
          <p:cNvPr id="20" name="Group 19">
            <a:extLst>
              <a:ext uri="{FF2B5EF4-FFF2-40B4-BE49-F238E27FC236}">
                <a16:creationId xmlns:a16="http://schemas.microsoft.com/office/drawing/2014/main" id="{FDCAB6C3-708B-B6C9-A753-887596DC5C0C}"/>
              </a:ext>
            </a:extLst>
          </p:cNvPr>
          <p:cNvGrpSpPr/>
          <p:nvPr/>
        </p:nvGrpSpPr>
        <p:grpSpPr>
          <a:xfrm>
            <a:off x="1909287" y="1488815"/>
            <a:ext cx="2648903" cy="2209853"/>
            <a:chOff x="2127003" y="3624503"/>
            <a:chExt cx="2648903" cy="2209853"/>
          </a:xfrm>
        </p:grpSpPr>
        <p:cxnSp>
          <p:nvCxnSpPr>
            <p:cNvPr id="21" name="Straight Connector 20">
              <a:extLst>
                <a:ext uri="{FF2B5EF4-FFF2-40B4-BE49-F238E27FC236}">
                  <a16:creationId xmlns:a16="http://schemas.microsoft.com/office/drawing/2014/main" id="{769CC9C4-05D5-D704-E4AE-8A87435E46E4}"/>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5C0916-61B9-6416-F69F-E4B1FAD75F87}"/>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ABC1A9-04F1-6C62-A00E-4B8C2476B5D0}"/>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9E076F-4220-990E-6F5D-DB1806C8A937}"/>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8DD1B9-B9DA-EE2D-05DA-EAC533E31A87}"/>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492C6-41FA-0301-3451-39B870F34166}"/>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000073-CAF7-BEC9-DCFB-BDFA842AC4D8}"/>
                </a:ext>
              </a:extLst>
            </p:cNvPr>
            <p:cNvSpPr txBox="1"/>
            <p:nvPr/>
          </p:nvSpPr>
          <p:spPr>
            <a:xfrm rot="16200000">
              <a:off x="1832692" y="5219584"/>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5294"/>
                  </a:solidFill>
                  <a:effectLst/>
                  <a:uLnTx/>
                  <a:uFillTx/>
                  <a:latin typeface="Calibri" panose="020F0502020204030204"/>
                  <a:ea typeface="+mn-ea"/>
                  <a:cs typeface="+mn-cs"/>
                </a:rPr>
                <a:t>DDR3-old</a:t>
              </a:r>
            </a:p>
          </p:txBody>
        </p:sp>
        <p:sp>
          <p:nvSpPr>
            <p:cNvPr id="28" name="TextBox 27">
              <a:extLst>
                <a:ext uri="{FF2B5EF4-FFF2-40B4-BE49-F238E27FC236}">
                  <a16:creationId xmlns:a16="http://schemas.microsoft.com/office/drawing/2014/main" id="{5A76E602-FA0A-346C-B3A3-13C8122A0FE0}"/>
                </a:ext>
              </a:extLst>
            </p:cNvPr>
            <p:cNvSpPr txBox="1"/>
            <p:nvPr/>
          </p:nvSpPr>
          <p:spPr>
            <a:xfrm rot="16200000">
              <a:off x="2760332" y="5191840"/>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A93"/>
                  </a:solidFill>
                  <a:effectLst/>
                  <a:uLnTx/>
                  <a:uFillTx/>
                  <a:latin typeface="Calibri" panose="020F0502020204030204"/>
                  <a:ea typeface="+mn-ea"/>
                  <a:cs typeface="+mn-cs"/>
                </a:rPr>
                <a:t>DDR3-new</a:t>
              </a:r>
            </a:p>
          </p:txBody>
        </p:sp>
        <p:sp>
          <p:nvSpPr>
            <p:cNvPr id="29" name="TextBox 28">
              <a:extLst>
                <a:ext uri="{FF2B5EF4-FFF2-40B4-BE49-F238E27FC236}">
                  <a16:creationId xmlns:a16="http://schemas.microsoft.com/office/drawing/2014/main" id="{CD711298-9277-1BD1-A27D-754FEDCC307A}"/>
                </a:ext>
              </a:extLst>
            </p:cNvPr>
            <p:cNvSpPr txBox="1"/>
            <p:nvPr/>
          </p:nvSpPr>
          <p:spPr>
            <a:xfrm rot="16200000">
              <a:off x="3035208" y="5225082"/>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83E3"/>
                  </a:solidFill>
                  <a:effectLst/>
                  <a:uLnTx/>
                  <a:uFillTx/>
                  <a:latin typeface="Calibri" panose="020F0502020204030204"/>
                  <a:ea typeface="+mn-ea"/>
                  <a:cs typeface="+mn-cs"/>
                </a:rPr>
                <a:t>DDR4-old</a:t>
              </a:r>
            </a:p>
          </p:txBody>
        </p:sp>
        <p:sp>
          <p:nvSpPr>
            <p:cNvPr id="30" name="TextBox 29">
              <a:extLst>
                <a:ext uri="{FF2B5EF4-FFF2-40B4-BE49-F238E27FC236}">
                  <a16:creationId xmlns:a16="http://schemas.microsoft.com/office/drawing/2014/main" id="{9F94ED55-9729-FF33-E4C0-4ED9CE7BE68F}"/>
                </a:ext>
              </a:extLst>
            </p:cNvPr>
            <p:cNvSpPr txBox="1"/>
            <p:nvPr/>
          </p:nvSpPr>
          <p:spPr>
            <a:xfrm rot="16200000">
              <a:off x="3212066" y="5165766"/>
              <a:ext cx="1003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8302E"/>
                  </a:solidFill>
                  <a:effectLst/>
                  <a:uLnTx/>
                  <a:uFillTx/>
                  <a:latin typeface="Calibri" panose="020F0502020204030204"/>
                  <a:ea typeface="+mn-ea"/>
                  <a:cs typeface="+mn-cs"/>
                </a:rPr>
                <a:t>LPDDR4-1x</a:t>
              </a:r>
            </a:p>
          </p:txBody>
        </p:sp>
        <p:sp>
          <p:nvSpPr>
            <p:cNvPr id="31" name="TextBox 30">
              <a:extLst>
                <a:ext uri="{FF2B5EF4-FFF2-40B4-BE49-F238E27FC236}">
                  <a16:creationId xmlns:a16="http://schemas.microsoft.com/office/drawing/2014/main" id="{3AAF2D2B-7DB7-FA67-55FC-07C9718EFFBB}"/>
                </a:ext>
              </a:extLst>
            </p:cNvPr>
            <p:cNvSpPr txBox="1"/>
            <p:nvPr/>
          </p:nvSpPr>
          <p:spPr>
            <a:xfrm rot="16200000">
              <a:off x="3682706" y="5185572"/>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6E"/>
                  </a:solidFill>
                  <a:effectLst/>
                  <a:uLnTx/>
                  <a:uFillTx/>
                  <a:latin typeface="Calibri" panose="020F0502020204030204"/>
                  <a:ea typeface="+mn-ea"/>
                  <a:cs typeface="+mn-cs"/>
                </a:rPr>
                <a:t>DDR4-new</a:t>
              </a:r>
            </a:p>
          </p:txBody>
        </p:sp>
        <p:sp>
          <p:nvSpPr>
            <p:cNvPr id="32" name="TextBox 31">
              <a:extLst>
                <a:ext uri="{FF2B5EF4-FFF2-40B4-BE49-F238E27FC236}">
                  <a16:creationId xmlns:a16="http://schemas.microsoft.com/office/drawing/2014/main" id="{3A250D5E-6686-4FE0-B944-C0185B349F65}"/>
                </a:ext>
              </a:extLst>
            </p:cNvPr>
            <p:cNvSpPr txBox="1"/>
            <p:nvPr/>
          </p:nvSpPr>
          <p:spPr>
            <a:xfrm rot="16200000">
              <a:off x="4118514" y="5170865"/>
              <a:ext cx="10070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26F55"/>
                  </a:solidFill>
                  <a:effectLst/>
                  <a:uLnTx/>
                  <a:uFillTx/>
                  <a:latin typeface="Calibri" panose="020F0502020204030204"/>
                  <a:ea typeface="+mn-ea"/>
                  <a:cs typeface="+mn-cs"/>
                </a:rPr>
                <a:t>LPDDR4-1y</a:t>
              </a:r>
            </a:p>
          </p:txBody>
        </p:sp>
      </p:grpSp>
      <p:sp>
        <p:nvSpPr>
          <p:cNvPr id="33" name="TextBox 32">
            <a:extLst>
              <a:ext uri="{FF2B5EF4-FFF2-40B4-BE49-F238E27FC236}">
                <a16:creationId xmlns:a16="http://schemas.microsoft.com/office/drawing/2014/main" id="{E795C07E-16C6-AADF-63AD-20D5F88F3274}"/>
              </a:ext>
            </a:extLst>
          </p:cNvPr>
          <p:cNvSpPr txBox="1"/>
          <p:nvPr/>
        </p:nvSpPr>
        <p:spPr>
          <a:xfrm>
            <a:off x="6481895" y="2789585"/>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34" name="TextBox 33">
            <a:extLst>
              <a:ext uri="{FF2B5EF4-FFF2-40B4-BE49-F238E27FC236}">
                <a16:creationId xmlns:a16="http://schemas.microsoft.com/office/drawing/2014/main" id="{DC2D237C-8E10-F672-FBAF-DA271239A0CF}"/>
              </a:ext>
            </a:extLst>
          </p:cNvPr>
          <p:cNvSpPr txBox="1"/>
          <p:nvPr/>
        </p:nvSpPr>
        <p:spPr>
          <a:xfrm>
            <a:off x="6585831" y="2058335"/>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35" name="TextBox 34">
            <a:extLst>
              <a:ext uri="{FF2B5EF4-FFF2-40B4-BE49-F238E27FC236}">
                <a16:creationId xmlns:a16="http://schemas.microsoft.com/office/drawing/2014/main" id="{A7E23E07-B938-9F63-AF97-51A5F7E5ACAE}"/>
              </a:ext>
            </a:extLst>
          </p:cNvPr>
          <p:cNvSpPr txBox="1"/>
          <p:nvPr/>
        </p:nvSpPr>
        <p:spPr>
          <a:xfrm>
            <a:off x="7804250" y="1546830"/>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6406335-2D24-517E-1ADD-0BFA2EC16A93}"/>
              </a:ext>
            </a:extLst>
          </p:cNvPr>
          <p:cNvSpPr/>
          <p:nvPr/>
        </p:nvSpPr>
        <p:spPr>
          <a:xfrm>
            <a:off x="7589263" y="1216720"/>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00ED0623-8176-F880-D83C-3EFB4D6153D4}"/>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368214" y="1485120"/>
            <a:ext cx="817522" cy="2695203"/>
          </a:xfrm>
          <a:prstGeom prst="rect">
            <a:avLst/>
          </a:prstGeom>
        </p:spPr>
      </p:pic>
      <p:sp>
        <p:nvSpPr>
          <p:cNvPr id="38" name="TextBox 37">
            <a:extLst>
              <a:ext uri="{FF2B5EF4-FFF2-40B4-BE49-F238E27FC236}">
                <a16:creationId xmlns:a16="http://schemas.microsoft.com/office/drawing/2014/main" id="{72925073-89FE-05AF-099E-BFE7DBAEEE91}"/>
              </a:ext>
            </a:extLst>
          </p:cNvPr>
          <p:cNvSpPr txBox="1"/>
          <p:nvPr/>
        </p:nvSpPr>
        <p:spPr>
          <a:xfrm>
            <a:off x="1561403" y="3860861"/>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cxnSp>
        <p:nvCxnSpPr>
          <p:cNvPr id="45" name="Straight Arrow Connector 44">
            <a:extLst>
              <a:ext uri="{FF2B5EF4-FFF2-40B4-BE49-F238E27FC236}">
                <a16:creationId xmlns:a16="http://schemas.microsoft.com/office/drawing/2014/main" id="{B399A845-45CD-9F21-59A8-BED1818AD63F}"/>
              </a:ext>
            </a:extLst>
          </p:cNvPr>
          <p:cNvCxnSpPr/>
          <p:nvPr/>
        </p:nvCxnSpPr>
        <p:spPr>
          <a:xfrm>
            <a:off x="8374516" y="1546830"/>
            <a:ext cx="0" cy="3077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9DB827C-4B03-3100-BC40-A3EF6871A3C1}"/>
              </a:ext>
            </a:extLst>
          </p:cNvPr>
          <p:cNvSpPr txBox="1"/>
          <p:nvPr/>
        </p:nvSpPr>
        <p:spPr>
          <a:xfrm>
            <a:off x="8380412" y="1485275"/>
            <a:ext cx="683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14%</a:t>
            </a:r>
          </a:p>
        </p:txBody>
      </p:sp>
      <p:sp>
        <p:nvSpPr>
          <p:cNvPr id="52" name="TextBox 51">
            <a:extLst>
              <a:ext uri="{FF2B5EF4-FFF2-40B4-BE49-F238E27FC236}">
                <a16:creationId xmlns:a16="http://schemas.microsoft.com/office/drawing/2014/main" id="{2C90E72D-A43B-399B-49A7-259AC7EB56FB}"/>
              </a:ext>
            </a:extLst>
          </p:cNvPr>
          <p:cNvSpPr txBox="1"/>
          <p:nvPr/>
        </p:nvSpPr>
        <p:spPr>
          <a:xfrm>
            <a:off x="1" y="5528527"/>
            <a:ext cx="88868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webkit-standard"/>
                <a:ea typeface="+mn-ea"/>
                <a:cs typeface="+mn-cs"/>
              </a:rPr>
              <a:t>J. S. Kim, M. Patel, A. G.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Yaglikci</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H. Hassan, R. Azizi, L.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Orosa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and O. </a:t>
            </a:r>
            <a:r>
              <a:rPr kumimoji="0" lang="en-US" sz="1600" b="0" i="0" u="none" strike="noStrike" kern="1200" cap="none" spc="0" normalizeH="0" baseline="0" noProof="0" dirty="0" err="1">
                <a:ln>
                  <a:noFill/>
                </a:ln>
                <a:solidFill>
                  <a:srgbClr val="000000"/>
                </a:solidFill>
                <a:effectLst/>
                <a:uLnTx/>
                <a:uFillTx/>
                <a:latin typeface="-webkit-standard"/>
                <a:ea typeface="+mn-ea"/>
                <a:cs typeface="+mn-cs"/>
              </a:rPr>
              <a:t>Mutlu</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1" i="0" u="none" strike="noStrike" kern="1200" cap="none" spc="0" normalizeH="0" baseline="0" noProof="0" dirty="0">
                <a:ln>
                  <a:noFill/>
                </a:ln>
                <a:solidFill>
                  <a:srgbClr val="000000"/>
                </a:solidFill>
                <a:effectLst/>
                <a:uLnTx/>
                <a:uFillTx/>
                <a:latin typeface="-webkit-standard"/>
                <a:ea typeface="+mn-ea"/>
                <a:cs typeface="+mn-cs"/>
                <a:hlinkClick r:id="rId11"/>
              </a:rPr>
              <a:t>"Revisiting RowHammer: An Experimental Analysis of Modern Devices and Mitigation Techniques,”</a:t>
            </a:r>
            <a:r>
              <a:rPr kumimoji="0" lang="en-US" sz="1600" b="1" i="0" u="none" strike="noStrike" kern="1200" cap="none" spc="0" normalizeH="0" baseline="0" noProof="0" dirty="0">
                <a:ln>
                  <a:noFill/>
                </a:ln>
                <a:solidFill>
                  <a:srgbClr val="000000"/>
                </a:solidFill>
                <a:effectLst/>
                <a:uLnTx/>
                <a:uFillTx/>
                <a:latin typeface="-webkit-standard"/>
                <a:ea typeface="+mn-ea"/>
                <a:cs typeface="+mn-cs"/>
              </a:rPr>
              <a:t> </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in </a:t>
            </a:r>
            <a:r>
              <a:rPr kumimoji="0" lang="en-US" sz="1600" b="0" i="1" u="none" strike="noStrike" kern="1200" cap="none" spc="0" normalizeH="0" baseline="0" noProof="0" dirty="0">
                <a:ln>
                  <a:noFill/>
                </a:ln>
                <a:solidFill>
                  <a:srgbClr val="000000"/>
                </a:solidFill>
                <a:effectLst/>
                <a:uLnTx/>
                <a:uFillTx/>
                <a:latin typeface="-webkit-standard"/>
                <a:ea typeface="+mn-ea"/>
                <a:cs typeface="+mn-cs"/>
              </a:rPr>
              <a:t>ISCA</a:t>
            </a:r>
            <a:r>
              <a:rPr kumimoji="0" lang="en-US" sz="1600" b="0" i="0" u="none" strike="noStrike" kern="1200" cap="none" spc="0" normalizeH="0" baseline="0" noProof="0" dirty="0">
                <a:ln>
                  <a:noFill/>
                </a:ln>
                <a:solidFill>
                  <a:srgbClr val="000000"/>
                </a:solidFill>
                <a:effectLst/>
                <a:uLnTx/>
                <a:uFillTx/>
                <a:latin typeface="-webkit-standard"/>
                <a:ea typeface="+mn-ea"/>
                <a:cs typeface="+mn-cs"/>
              </a:rPr>
              <a:t>, 2020.</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289211304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F9B2AB2E-B0BC-5681-374D-834CCFB4E5FC}"/>
              </a:ext>
            </a:extLst>
          </p:cNvPr>
          <p:cNvSpPr/>
          <p:nvPr/>
        </p:nvSpPr>
        <p:spPr>
          <a:xfrm>
            <a:off x="0" y="2672862"/>
            <a:ext cx="9144000" cy="20375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E7010219-21B0-BF16-B3B4-5FC084345DCF}"/>
              </a:ext>
            </a:extLst>
          </p:cNvPr>
          <p:cNvSpPr/>
          <p:nvPr/>
        </p:nvSpPr>
        <p:spPr>
          <a:xfrm>
            <a:off x="0" y="770467"/>
            <a:ext cx="9144000" cy="190239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8FA21-CDD5-C1C4-E8A3-574F6B5954AA}"/>
              </a:ext>
            </a:extLst>
          </p:cNvPr>
          <p:cNvSpPr>
            <a:spLocks noGrp="1"/>
          </p:cNvSpPr>
          <p:nvPr>
            <p:ph type="title"/>
          </p:nvPr>
        </p:nvSpPr>
        <p:spPr/>
        <p:txBody>
          <a:bodyPr/>
          <a:lstStyle/>
          <a:p>
            <a:r>
              <a:rPr lang="en-US" dirty="0"/>
              <a:t>Refresh Delay</a:t>
            </a:r>
          </a:p>
        </p:txBody>
      </p:sp>
      <p:sp>
        <p:nvSpPr>
          <p:cNvPr id="3" name="Content Placeholder 2">
            <a:extLst>
              <a:ext uri="{FF2B5EF4-FFF2-40B4-BE49-F238E27FC236}">
                <a16:creationId xmlns:a16="http://schemas.microsoft.com/office/drawing/2014/main" id="{3124143D-F10B-DC7C-C60B-330B6B59C981}"/>
              </a:ext>
            </a:extLst>
          </p:cNvPr>
          <p:cNvSpPr>
            <a:spLocks noGrp="1"/>
          </p:cNvSpPr>
          <p:nvPr>
            <p:ph idx="1"/>
          </p:nvPr>
        </p:nvSpPr>
        <p:spPr/>
        <p:txBody>
          <a:bodyPr>
            <a:normAutofit lnSpcReduction="10000"/>
          </a:bodyPr>
          <a:lstStyle/>
          <a:p>
            <a:r>
              <a:rPr lang="en-US" sz="2200" dirty="0"/>
              <a:t>DDRx protocols allow a REF command to be </a:t>
            </a:r>
            <a:r>
              <a:rPr lang="en-US" sz="2200" b="1" dirty="0">
                <a:solidFill>
                  <a:srgbClr val="7030A0"/>
                </a:solidFill>
              </a:rPr>
              <a:t>postponed</a:t>
            </a:r>
            <a:r>
              <a:rPr lang="en-US" sz="2200" dirty="0"/>
              <a:t> for ~70us</a:t>
            </a:r>
          </a:p>
          <a:p>
            <a:endParaRPr lang="en-US" sz="1600" dirty="0"/>
          </a:p>
          <a:p>
            <a:endParaRPr lang="en-US" sz="1600" dirty="0"/>
          </a:p>
          <a:p>
            <a:pPr marL="0" indent="0">
              <a:buNone/>
            </a:pPr>
            <a:endParaRPr lang="en-US" sz="1600" dirty="0"/>
          </a:p>
          <a:p>
            <a:endParaRPr lang="en-US" sz="2200" dirty="0"/>
          </a:p>
          <a:p>
            <a:r>
              <a:rPr lang="en-US" sz="2200" dirty="0"/>
              <a:t>HiRA-MC’s</a:t>
            </a:r>
            <a:r>
              <a:rPr lang="en-US" sz="2000" dirty="0"/>
              <a:t> current design </a:t>
            </a:r>
            <a:r>
              <a:rPr lang="en-US" sz="2000" b="1" i="1" dirty="0"/>
              <a:t>does not </a:t>
            </a:r>
            <a:r>
              <a:rPr lang="en-US" sz="2000" dirty="0"/>
              <a:t>leverage this flexibility</a:t>
            </a:r>
          </a:p>
          <a:p>
            <a:endParaRPr lang="en-US" sz="2000" dirty="0"/>
          </a:p>
          <a:p>
            <a:endParaRPr lang="en-US" sz="2000" dirty="0"/>
          </a:p>
          <a:p>
            <a:endParaRPr lang="en-US" sz="2000" dirty="0"/>
          </a:p>
          <a:p>
            <a:pPr marL="0" indent="0">
              <a:buNone/>
            </a:pPr>
            <a:endParaRPr lang="en-US" sz="2000" dirty="0"/>
          </a:p>
          <a:p>
            <a:r>
              <a:rPr lang="en-US" sz="2000" dirty="0"/>
              <a:t>A </a:t>
            </a:r>
            <a:r>
              <a:rPr lang="en-US" sz="2000" b="1" dirty="0"/>
              <a:t>longer time slack </a:t>
            </a:r>
            <a:r>
              <a:rPr lang="en-US" sz="2000" dirty="0"/>
              <a:t>allows </a:t>
            </a:r>
          </a:p>
          <a:p>
            <a:pPr lvl="1"/>
            <a:r>
              <a:rPr lang="en-US" sz="1800" dirty="0">
                <a:solidFill>
                  <a:schemeClr val="accent5">
                    <a:lumMod val="75000"/>
                  </a:schemeClr>
                </a:solidFill>
              </a:rPr>
              <a:t>the baseline to </a:t>
            </a:r>
            <a:r>
              <a:rPr lang="en-US" sz="1800" b="1" dirty="0">
                <a:solidFill>
                  <a:schemeClr val="accent5">
                    <a:lumMod val="75000"/>
                  </a:schemeClr>
                </a:solidFill>
              </a:rPr>
              <a:t>better utilize</a:t>
            </a:r>
            <a:r>
              <a:rPr lang="en-US" sz="1800" dirty="0">
                <a:solidFill>
                  <a:schemeClr val="accent5">
                    <a:lumMod val="75000"/>
                  </a:schemeClr>
                </a:solidFill>
              </a:rPr>
              <a:t> DRAM </a:t>
            </a:r>
            <a:r>
              <a:rPr lang="en-US" sz="1800" b="1" dirty="0">
                <a:solidFill>
                  <a:schemeClr val="accent5">
                    <a:lumMod val="75000"/>
                  </a:schemeClr>
                </a:solidFill>
              </a:rPr>
              <a:t>idle time </a:t>
            </a:r>
            <a:r>
              <a:rPr lang="en-US" sz="1800" dirty="0">
                <a:solidFill>
                  <a:schemeClr val="accent5">
                    <a:lumMod val="75000"/>
                  </a:schemeClr>
                </a:solidFill>
              </a:rPr>
              <a:t>to perform refresh operations </a:t>
            </a:r>
          </a:p>
          <a:p>
            <a:pPr lvl="1"/>
            <a:r>
              <a:rPr lang="en-US" sz="1800" dirty="0">
                <a:solidFill>
                  <a:schemeClr val="accent2">
                    <a:lumMod val="75000"/>
                  </a:schemeClr>
                </a:solidFill>
              </a:rPr>
              <a:t>HiRA to find </a:t>
            </a:r>
            <a:r>
              <a:rPr lang="en-US" sz="1800" b="1" dirty="0">
                <a:solidFill>
                  <a:schemeClr val="accent2">
                    <a:lumMod val="75000"/>
                  </a:schemeClr>
                </a:solidFill>
              </a:rPr>
              <a:t>more opportunities </a:t>
            </a:r>
            <a:r>
              <a:rPr lang="en-US" sz="1800" dirty="0">
                <a:solidFill>
                  <a:schemeClr val="accent2">
                    <a:lumMod val="75000"/>
                  </a:schemeClr>
                </a:solidFill>
              </a:rPr>
              <a:t>to perform a refresh operation </a:t>
            </a:r>
            <a:br>
              <a:rPr lang="en-US" sz="1800" dirty="0">
                <a:solidFill>
                  <a:schemeClr val="accent2">
                    <a:lumMod val="75000"/>
                  </a:schemeClr>
                </a:solidFill>
              </a:rPr>
            </a:br>
            <a:r>
              <a:rPr lang="en-US" sz="1800" b="1" dirty="0">
                <a:solidFill>
                  <a:schemeClr val="accent2">
                    <a:lumMod val="75000"/>
                  </a:schemeClr>
                </a:solidFill>
              </a:rPr>
              <a:t>concurrently with</a:t>
            </a:r>
            <a:r>
              <a:rPr lang="en-US" sz="1800" dirty="0">
                <a:solidFill>
                  <a:schemeClr val="accent2">
                    <a:lumMod val="75000"/>
                  </a:schemeClr>
                </a:solidFill>
              </a:rPr>
              <a:t> a DRAM access</a:t>
            </a:r>
          </a:p>
          <a:p>
            <a:r>
              <a:rPr lang="en-US" sz="2000" b="1" dirty="0"/>
              <a:t>Future sensitivity study:</a:t>
            </a:r>
            <a:r>
              <a:rPr lang="en-US" sz="2000" dirty="0"/>
              <a:t> the effect of long refresh delays</a:t>
            </a:r>
          </a:p>
          <a:p>
            <a:endParaRPr lang="en-US" sz="2000" dirty="0"/>
          </a:p>
          <a:p>
            <a:endParaRPr lang="en-US" sz="2000" dirty="0"/>
          </a:p>
        </p:txBody>
      </p:sp>
      <p:cxnSp>
        <p:nvCxnSpPr>
          <p:cNvPr id="5" name="Straight Arrow Connector 4">
            <a:extLst>
              <a:ext uri="{FF2B5EF4-FFF2-40B4-BE49-F238E27FC236}">
                <a16:creationId xmlns:a16="http://schemas.microsoft.com/office/drawing/2014/main" id="{6FC7EA32-0551-4536-620F-B63B1CEA8D06}"/>
              </a:ext>
            </a:extLst>
          </p:cNvPr>
          <p:cNvCxnSpPr/>
          <p:nvPr/>
        </p:nvCxnSpPr>
        <p:spPr>
          <a:xfrm>
            <a:off x="363415" y="1594346"/>
            <a:ext cx="8288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795B88A-40AE-F99A-65C3-343A89FA9530}"/>
              </a:ext>
            </a:extLst>
          </p:cNvPr>
          <p:cNvGrpSpPr/>
          <p:nvPr/>
        </p:nvGrpSpPr>
        <p:grpSpPr>
          <a:xfrm>
            <a:off x="2773109" y="1169301"/>
            <a:ext cx="635110" cy="553998"/>
            <a:chOff x="2886650" y="2247817"/>
            <a:chExt cx="635110" cy="553998"/>
          </a:xfrm>
        </p:grpSpPr>
        <p:cxnSp>
          <p:nvCxnSpPr>
            <p:cNvPr id="7" name="Straight Connector 6">
              <a:extLst>
                <a:ext uri="{FF2B5EF4-FFF2-40B4-BE49-F238E27FC236}">
                  <a16:creationId xmlns:a16="http://schemas.microsoft.com/office/drawing/2014/main" id="{07140505-2F2B-7AAC-435B-F497E914CBD3}"/>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8295617-8F6D-C7CD-2CFD-3D8558F8920A}"/>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10" name="Group 9">
            <a:extLst>
              <a:ext uri="{FF2B5EF4-FFF2-40B4-BE49-F238E27FC236}">
                <a16:creationId xmlns:a16="http://schemas.microsoft.com/office/drawing/2014/main" id="{50CF056E-3482-F3ED-9172-FEE76161D37A}"/>
              </a:ext>
            </a:extLst>
          </p:cNvPr>
          <p:cNvGrpSpPr/>
          <p:nvPr/>
        </p:nvGrpSpPr>
        <p:grpSpPr>
          <a:xfrm>
            <a:off x="4244329" y="1169301"/>
            <a:ext cx="635110" cy="553998"/>
            <a:chOff x="2886650" y="2247817"/>
            <a:chExt cx="635110" cy="553998"/>
          </a:xfrm>
        </p:grpSpPr>
        <p:cxnSp>
          <p:nvCxnSpPr>
            <p:cNvPr id="11" name="Straight Connector 10">
              <a:extLst>
                <a:ext uri="{FF2B5EF4-FFF2-40B4-BE49-F238E27FC236}">
                  <a16:creationId xmlns:a16="http://schemas.microsoft.com/office/drawing/2014/main" id="{62A937E0-21DA-EBF3-F13D-2E58A5C4C54F}"/>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C64BA3-3E7E-BF03-2BE8-9AFDFDC35AEC}"/>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13" name="Group 12">
            <a:extLst>
              <a:ext uri="{FF2B5EF4-FFF2-40B4-BE49-F238E27FC236}">
                <a16:creationId xmlns:a16="http://schemas.microsoft.com/office/drawing/2014/main" id="{8B2E9466-87FF-8140-A14F-812320BE015C}"/>
              </a:ext>
            </a:extLst>
          </p:cNvPr>
          <p:cNvGrpSpPr/>
          <p:nvPr/>
        </p:nvGrpSpPr>
        <p:grpSpPr>
          <a:xfrm>
            <a:off x="5724092" y="1169301"/>
            <a:ext cx="635110" cy="553998"/>
            <a:chOff x="2886650" y="2247817"/>
            <a:chExt cx="635110" cy="553998"/>
          </a:xfrm>
        </p:grpSpPr>
        <p:cxnSp>
          <p:nvCxnSpPr>
            <p:cNvPr id="14" name="Straight Connector 13">
              <a:extLst>
                <a:ext uri="{FF2B5EF4-FFF2-40B4-BE49-F238E27FC236}">
                  <a16:creationId xmlns:a16="http://schemas.microsoft.com/office/drawing/2014/main" id="{1DB724E2-EC8E-61A6-E4C3-5A075F84A2D2}"/>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C2463E-180F-574B-E0D9-9C8CDC42FD21}"/>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16" name="Group 15">
            <a:extLst>
              <a:ext uri="{FF2B5EF4-FFF2-40B4-BE49-F238E27FC236}">
                <a16:creationId xmlns:a16="http://schemas.microsoft.com/office/drawing/2014/main" id="{CD8C0D83-DC77-0141-A24B-EEAA3C62F9CB}"/>
              </a:ext>
            </a:extLst>
          </p:cNvPr>
          <p:cNvGrpSpPr/>
          <p:nvPr/>
        </p:nvGrpSpPr>
        <p:grpSpPr>
          <a:xfrm>
            <a:off x="1293347" y="1169301"/>
            <a:ext cx="635110" cy="553998"/>
            <a:chOff x="2886650" y="2247817"/>
            <a:chExt cx="635110" cy="553998"/>
          </a:xfrm>
        </p:grpSpPr>
        <p:cxnSp>
          <p:nvCxnSpPr>
            <p:cNvPr id="17" name="Straight Connector 16">
              <a:extLst>
                <a:ext uri="{FF2B5EF4-FFF2-40B4-BE49-F238E27FC236}">
                  <a16:creationId xmlns:a16="http://schemas.microsoft.com/office/drawing/2014/main" id="{D68DBA41-B6F3-319D-E425-4410B2A4DFC3}"/>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1459641-5D66-DB3C-8413-FFA376700397}"/>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19" name="Group 18">
            <a:extLst>
              <a:ext uri="{FF2B5EF4-FFF2-40B4-BE49-F238E27FC236}">
                <a16:creationId xmlns:a16="http://schemas.microsoft.com/office/drawing/2014/main" id="{534C9D85-6E75-6D82-A826-B0B4127DDF1E}"/>
              </a:ext>
            </a:extLst>
          </p:cNvPr>
          <p:cNvGrpSpPr/>
          <p:nvPr/>
        </p:nvGrpSpPr>
        <p:grpSpPr>
          <a:xfrm>
            <a:off x="7192133" y="1169301"/>
            <a:ext cx="635110" cy="553998"/>
            <a:chOff x="2886650" y="2247817"/>
            <a:chExt cx="635110" cy="553998"/>
          </a:xfrm>
        </p:grpSpPr>
        <p:cxnSp>
          <p:nvCxnSpPr>
            <p:cNvPr id="20" name="Straight Connector 19">
              <a:extLst>
                <a:ext uri="{FF2B5EF4-FFF2-40B4-BE49-F238E27FC236}">
                  <a16:creationId xmlns:a16="http://schemas.microsoft.com/office/drawing/2014/main" id="{69876BEA-01D7-A9FD-D3E0-166503145B1C}"/>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F48666-D95F-6F40-A113-7B448600EE05}"/>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sp>
        <p:nvSpPr>
          <p:cNvPr id="22" name="TextBox 21">
            <a:extLst>
              <a:ext uri="{FF2B5EF4-FFF2-40B4-BE49-F238E27FC236}">
                <a16:creationId xmlns:a16="http://schemas.microsoft.com/office/drawing/2014/main" id="{41199ECA-62A1-EAB3-6502-8728463B8992}"/>
              </a:ext>
            </a:extLst>
          </p:cNvPr>
          <p:cNvSpPr txBox="1"/>
          <p:nvPr/>
        </p:nvSpPr>
        <p:spPr>
          <a:xfrm>
            <a:off x="4910222" y="1248460"/>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23" name="TextBox 22">
            <a:extLst>
              <a:ext uri="{FF2B5EF4-FFF2-40B4-BE49-F238E27FC236}">
                <a16:creationId xmlns:a16="http://schemas.microsoft.com/office/drawing/2014/main" id="{DEFFC0A2-223B-7218-7B1C-46244F870F08}"/>
              </a:ext>
            </a:extLst>
          </p:cNvPr>
          <p:cNvSpPr txBox="1"/>
          <p:nvPr/>
        </p:nvSpPr>
        <p:spPr>
          <a:xfrm>
            <a:off x="3473915" y="128072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24" name="TextBox 23">
            <a:extLst>
              <a:ext uri="{FF2B5EF4-FFF2-40B4-BE49-F238E27FC236}">
                <a16:creationId xmlns:a16="http://schemas.microsoft.com/office/drawing/2014/main" id="{00030CC8-5D28-37F4-330C-D20976BDBA7C}"/>
              </a:ext>
            </a:extLst>
          </p:cNvPr>
          <p:cNvSpPr txBox="1"/>
          <p:nvPr/>
        </p:nvSpPr>
        <p:spPr>
          <a:xfrm>
            <a:off x="1957335" y="127100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25" name="TextBox 24">
            <a:extLst>
              <a:ext uri="{FF2B5EF4-FFF2-40B4-BE49-F238E27FC236}">
                <a16:creationId xmlns:a16="http://schemas.microsoft.com/office/drawing/2014/main" id="{67176669-32A6-8347-3F4E-83B8080D15BA}"/>
              </a:ext>
            </a:extLst>
          </p:cNvPr>
          <p:cNvSpPr txBox="1"/>
          <p:nvPr/>
        </p:nvSpPr>
        <p:spPr>
          <a:xfrm>
            <a:off x="6397323" y="127100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cxnSp>
        <p:nvCxnSpPr>
          <p:cNvPr id="26" name="Straight Arrow Connector 25">
            <a:extLst>
              <a:ext uri="{FF2B5EF4-FFF2-40B4-BE49-F238E27FC236}">
                <a16:creationId xmlns:a16="http://schemas.microsoft.com/office/drawing/2014/main" id="{B7BCA365-E3FA-CFFC-E43E-F84F1B58BF2A}"/>
              </a:ext>
            </a:extLst>
          </p:cNvPr>
          <p:cNvCxnSpPr/>
          <p:nvPr/>
        </p:nvCxnSpPr>
        <p:spPr>
          <a:xfrm>
            <a:off x="363415" y="2388723"/>
            <a:ext cx="8288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0F4EE9A-1EFE-5755-EECC-D8D3853BF49D}"/>
              </a:ext>
            </a:extLst>
          </p:cNvPr>
          <p:cNvGrpSpPr/>
          <p:nvPr/>
        </p:nvGrpSpPr>
        <p:grpSpPr>
          <a:xfrm>
            <a:off x="5826689" y="1963678"/>
            <a:ext cx="635110" cy="553998"/>
            <a:chOff x="2886650" y="2247817"/>
            <a:chExt cx="635110" cy="553998"/>
          </a:xfrm>
        </p:grpSpPr>
        <p:cxnSp>
          <p:nvCxnSpPr>
            <p:cNvPr id="28" name="Straight Connector 27">
              <a:extLst>
                <a:ext uri="{FF2B5EF4-FFF2-40B4-BE49-F238E27FC236}">
                  <a16:creationId xmlns:a16="http://schemas.microsoft.com/office/drawing/2014/main" id="{CAEDFD4F-831C-C112-5560-0527AAB85BC5}"/>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8F43D1D-6F70-BFFA-92B4-48010AE62CDA}"/>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30" name="Group 29">
            <a:extLst>
              <a:ext uri="{FF2B5EF4-FFF2-40B4-BE49-F238E27FC236}">
                <a16:creationId xmlns:a16="http://schemas.microsoft.com/office/drawing/2014/main" id="{E2B8977E-29EB-FDCB-00B8-6E0589F67CB9}"/>
              </a:ext>
            </a:extLst>
          </p:cNvPr>
          <p:cNvGrpSpPr/>
          <p:nvPr/>
        </p:nvGrpSpPr>
        <p:grpSpPr>
          <a:xfrm>
            <a:off x="6295813" y="1963678"/>
            <a:ext cx="635110" cy="553998"/>
            <a:chOff x="2886650" y="2247817"/>
            <a:chExt cx="635110" cy="553998"/>
          </a:xfrm>
        </p:grpSpPr>
        <p:cxnSp>
          <p:nvCxnSpPr>
            <p:cNvPr id="31" name="Straight Connector 30">
              <a:extLst>
                <a:ext uri="{FF2B5EF4-FFF2-40B4-BE49-F238E27FC236}">
                  <a16:creationId xmlns:a16="http://schemas.microsoft.com/office/drawing/2014/main" id="{A0C96954-F376-1C84-BA99-05DC2B8C141C}"/>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CE11454-0112-B5E4-1A08-262C43B919A4}"/>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33" name="Group 32">
            <a:extLst>
              <a:ext uri="{FF2B5EF4-FFF2-40B4-BE49-F238E27FC236}">
                <a16:creationId xmlns:a16="http://schemas.microsoft.com/office/drawing/2014/main" id="{88B313CF-8646-4429-8266-9A28358A0A0F}"/>
              </a:ext>
            </a:extLst>
          </p:cNvPr>
          <p:cNvGrpSpPr/>
          <p:nvPr/>
        </p:nvGrpSpPr>
        <p:grpSpPr>
          <a:xfrm>
            <a:off x="6761983" y="1963678"/>
            <a:ext cx="635110" cy="553998"/>
            <a:chOff x="2886650" y="2247817"/>
            <a:chExt cx="635110" cy="553998"/>
          </a:xfrm>
        </p:grpSpPr>
        <p:cxnSp>
          <p:nvCxnSpPr>
            <p:cNvPr id="34" name="Straight Connector 33">
              <a:extLst>
                <a:ext uri="{FF2B5EF4-FFF2-40B4-BE49-F238E27FC236}">
                  <a16:creationId xmlns:a16="http://schemas.microsoft.com/office/drawing/2014/main" id="{5300C2E6-1774-9DE6-9639-F5134097E057}"/>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23B8C1A-E385-24B7-11FE-166783407FED}"/>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36" name="Group 35">
            <a:extLst>
              <a:ext uri="{FF2B5EF4-FFF2-40B4-BE49-F238E27FC236}">
                <a16:creationId xmlns:a16="http://schemas.microsoft.com/office/drawing/2014/main" id="{8FC2110E-3409-ABBE-033E-B9B8EBC0A865}"/>
              </a:ext>
            </a:extLst>
          </p:cNvPr>
          <p:cNvGrpSpPr/>
          <p:nvPr/>
        </p:nvGrpSpPr>
        <p:grpSpPr>
          <a:xfrm>
            <a:off x="1293347" y="1963678"/>
            <a:ext cx="635110" cy="553998"/>
            <a:chOff x="2886650" y="2247817"/>
            <a:chExt cx="635110" cy="553998"/>
          </a:xfrm>
        </p:grpSpPr>
        <p:cxnSp>
          <p:nvCxnSpPr>
            <p:cNvPr id="37" name="Straight Connector 36">
              <a:extLst>
                <a:ext uri="{FF2B5EF4-FFF2-40B4-BE49-F238E27FC236}">
                  <a16:creationId xmlns:a16="http://schemas.microsoft.com/office/drawing/2014/main" id="{DA0F6C41-7575-A034-9892-69DD2C20F70E}"/>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E13486B-B9EB-461F-3687-46982F1AD8A5}"/>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39" name="Group 38">
            <a:extLst>
              <a:ext uri="{FF2B5EF4-FFF2-40B4-BE49-F238E27FC236}">
                <a16:creationId xmlns:a16="http://schemas.microsoft.com/office/drawing/2014/main" id="{74833449-BA2B-1D25-F4E2-FBD1EF186293}"/>
              </a:ext>
            </a:extLst>
          </p:cNvPr>
          <p:cNvGrpSpPr/>
          <p:nvPr/>
        </p:nvGrpSpPr>
        <p:grpSpPr>
          <a:xfrm>
            <a:off x="7192133" y="1963678"/>
            <a:ext cx="635110" cy="553998"/>
            <a:chOff x="2886650" y="2247817"/>
            <a:chExt cx="635110" cy="553998"/>
          </a:xfrm>
        </p:grpSpPr>
        <p:cxnSp>
          <p:nvCxnSpPr>
            <p:cNvPr id="40" name="Straight Connector 39">
              <a:extLst>
                <a:ext uri="{FF2B5EF4-FFF2-40B4-BE49-F238E27FC236}">
                  <a16:creationId xmlns:a16="http://schemas.microsoft.com/office/drawing/2014/main" id="{4A6350AB-5CD1-BDCA-8BFC-B477F7585F9A}"/>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429F7F-6E66-16CC-655E-9D3F57378439}"/>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sp>
        <p:nvSpPr>
          <p:cNvPr id="43" name="TextBox 42">
            <a:extLst>
              <a:ext uri="{FF2B5EF4-FFF2-40B4-BE49-F238E27FC236}">
                <a16:creationId xmlns:a16="http://schemas.microsoft.com/office/drawing/2014/main" id="{9F0A8476-616D-6548-1522-663471B3BA92}"/>
              </a:ext>
            </a:extLst>
          </p:cNvPr>
          <p:cNvSpPr txBox="1"/>
          <p:nvPr/>
        </p:nvSpPr>
        <p:spPr>
          <a:xfrm>
            <a:off x="3497636" y="2019390"/>
            <a:ext cx="8338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~70us</a:t>
            </a:r>
          </a:p>
        </p:txBody>
      </p:sp>
      <p:grpSp>
        <p:nvGrpSpPr>
          <p:cNvPr id="111" name="Group 110">
            <a:extLst>
              <a:ext uri="{FF2B5EF4-FFF2-40B4-BE49-F238E27FC236}">
                <a16:creationId xmlns:a16="http://schemas.microsoft.com/office/drawing/2014/main" id="{BE5AF431-D91F-7AF1-C74D-C09F9D6E5FC5}"/>
              </a:ext>
            </a:extLst>
          </p:cNvPr>
          <p:cNvGrpSpPr/>
          <p:nvPr/>
        </p:nvGrpSpPr>
        <p:grpSpPr>
          <a:xfrm>
            <a:off x="363415" y="3007825"/>
            <a:ext cx="8288216" cy="1781608"/>
            <a:chOff x="363415" y="2996102"/>
            <a:chExt cx="8288216" cy="1781608"/>
          </a:xfrm>
        </p:grpSpPr>
        <p:cxnSp>
          <p:nvCxnSpPr>
            <p:cNvPr id="46" name="Straight Arrow Connector 45">
              <a:extLst>
                <a:ext uri="{FF2B5EF4-FFF2-40B4-BE49-F238E27FC236}">
                  <a16:creationId xmlns:a16="http://schemas.microsoft.com/office/drawing/2014/main" id="{CC6F8326-C425-76A9-27AD-469132310584}"/>
                </a:ext>
              </a:extLst>
            </p:cNvPr>
            <p:cNvCxnSpPr/>
            <p:nvPr/>
          </p:nvCxnSpPr>
          <p:spPr>
            <a:xfrm>
              <a:off x="363415" y="3421147"/>
              <a:ext cx="8288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21E7E398-F6DC-F18F-075C-C4FB88010E5B}"/>
                </a:ext>
              </a:extLst>
            </p:cNvPr>
            <p:cNvGrpSpPr/>
            <p:nvPr/>
          </p:nvGrpSpPr>
          <p:grpSpPr>
            <a:xfrm>
              <a:off x="2773109" y="2996102"/>
              <a:ext cx="635110" cy="553998"/>
              <a:chOff x="2886650" y="2247817"/>
              <a:chExt cx="635110" cy="553998"/>
            </a:xfrm>
          </p:grpSpPr>
          <p:cxnSp>
            <p:nvCxnSpPr>
              <p:cNvPr id="48" name="Straight Connector 47">
                <a:extLst>
                  <a:ext uri="{FF2B5EF4-FFF2-40B4-BE49-F238E27FC236}">
                    <a16:creationId xmlns:a16="http://schemas.microsoft.com/office/drawing/2014/main" id="{6FA75C98-4AE0-A92C-4190-565D25198809}"/>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4D5AC92-DF36-561D-5BFA-68936AF8494E}"/>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50" name="Group 49">
              <a:extLst>
                <a:ext uri="{FF2B5EF4-FFF2-40B4-BE49-F238E27FC236}">
                  <a16:creationId xmlns:a16="http://schemas.microsoft.com/office/drawing/2014/main" id="{ED0C7FBA-6853-BA5B-A42C-9A5B23508BE9}"/>
                </a:ext>
              </a:extLst>
            </p:cNvPr>
            <p:cNvGrpSpPr/>
            <p:nvPr/>
          </p:nvGrpSpPr>
          <p:grpSpPr>
            <a:xfrm>
              <a:off x="4244329" y="2996102"/>
              <a:ext cx="635110" cy="553998"/>
              <a:chOff x="2886650" y="2247817"/>
              <a:chExt cx="635110" cy="553998"/>
            </a:xfrm>
          </p:grpSpPr>
          <p:cxnSp>
            <p:nvCxnSpPr>
              <p:cNvPr id="51" name="Straight Connector 50">
                <a:extLst>
                  <a:ext uri="{FF2B5EF4-FFF2-40B4-BE49-F238E27FC236}">
                    <a16:creationId xmlns:a16="http://schemas.microsoft.com/office/drawing/2014/main" id="{05F67DE5-F7E0-E14F-E578-A5C8FCBFF014}"/>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167AA33-1CFD-7151-D762-C8E31F5D85F0}"/>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53" name="Group 52">
              <a:extLst>
                <a:ext uri="{FF2B5EF4-FFF2-40B4-BE49-F238E27FC236}">
                  <a16:creationId xmlns:a16="http://schemas.microsoft.com/office/drawing/2014/main" id="{E678B5A9-8900-F26F-F806-50C3138E277B}"/>
                </a:ext>
              </a:extLst>
            </p:cNvPr>
            <p:cNvGrpSpPr/>
            <p:nvPr/>
          </p:nvGrpSpPr>
          <p:grpSpPr>
            <a:xfrm>
              <a:off x="5724092" y="2996102"/>
              <a:ext cx="635110" cy="553998"/>
              <a:chOff x="2886650" y="2247817"/>
              <a:chExt cx="635110" cy="553998"/>
            </a:xfrm>
          </p:grpSpPr>
          <p:cxnSp>
            <p:nvCxnSpPr>
              <p:cNvPr id="54" name="Straight Connector 53">
                <a:extLst>
                  <a:ext uri="{FF2B5EF4-FFF2-40B4-BE49-F238E27FC236}">
                    <a16:creationId xmlns:a16="http://schemas.microsoft.com/office/drawing/2014/main" id="{C37C41FF-084D-7AE1-9884-3BCED8F16398}"/>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16B8AE-2BF5-66B6-8F90-5DA83BBD4D52}"/>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56" name="Group 55">
              <a:extLst>
                <a:ext uri="{FF2B5EF4-FFF2-40B4-BE49-F238E27FC236}">
                  <a16:creationId xmlns:a16="http://schemas.microsoft.com/office/drawing/2014/main" id="{731C9517-4E1A-DC1B-E0FB-DE83E73B5204}"/>
                </a:ext>
              </a:extLst>
            </p:cNvPr>
            <p:cNvGrpSpPr/>
            <p:nvPr/>
          </p:nvGrpSpPr>
          <p:grpSpPr>
            <a:xfrm>
              <a:off x="1293347" y="2996102"/>
              <a:ext cx="635110" cy="553998"/>
              <a:chOff x="2886650" y="2247817"/>
              <a:chExt cx="635110" cy="553998"/>
            </a:xfrm>
          </p:grpSpPr>
          <p:cxnSp>
            <p:nvCxnSpPr>
              <p:cNvPr id="57" name="Straight Connector 56">
                <a:extLst>
                  <a:ext uri="{FF2B5EF4-FFF2-40B4-BE49-F238E27FC236}">
                    <a16:creationId xmlns:a16="http://schemas.microsoft.com/office/drawing/2014/main" id="{A57BEB24-7D18-968F-4B97-2AF54DDBC92C}"/>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EC26A32-5837-E9F3-CE25-B8CB92EB8A83}"/>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59" name="Group 58">
              <a:extLst>
                <a:ext uri="{FF2B5EF4-FFF2-40B4-BE49-F238E27FC236}">
                  <a16:creationId xmlns:a16="http://schemas.microsoft.com/office/drawing/2014/main" id="{FCA515D2-712A-C0D0-A90E-CDF1456EE6C2}"/>
                </a:ext>
              </a:extLst>
            </p:cNvPr>
            <p:cNvGrpSpPr/>
            <p:nvPr/>
          </p:nvGrpSpPr>
          <p:grpSpPr>
            <a:xfrm>
              <a:off x="7192133" y="2996102"/>
              <a:ext cx="635110" cy="553998"/>
              <a:chOff x="2886650" y="2247817"/>
              <a:chExt cx="635110" cy="553998"/>
            </a:xfrm>
          </p:grpSpPr>
          <p:cxnSp>
            <p:nvCxnSpPr>
              <p:cNvPr id="60" name="Straight Connector 59">
                <a:extLst>
                  <a:ext uri="{FF2B5EF4-FFF2-40B4-BE49-F238E27FC236}">
                    <a16:creationId xmlns:a16="http://schemas.microsoft.com/office/drawing/2014/main" id="{70C4333F-A277-730D-83F5-16B93A83AC0F}"/>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7FCFB07-0036-3807-DF4D-51AB0D2ADBFD}"/>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sp>
          <p:nvSpPr>
            <p:cNvPr id="62" name="TextBox 61">
              <a:extLst>
                <a:ext uri="{FF2B5EF4-FFF2-40B4-BE49-F238E27FC236}">
                  <a16:creationId xmlns:a16="http://schemas.microsoft.com/office/drawing/2014/main" id="{713CDF2C-B946-8212-935A-D19296C38FF7}"/>
                </a:ext>
              </a:extLst>
            </p:cNvPr>
            <p:cNvSpPr txBox="1"/>
            <p:nvPr/>
          </p:nvSpPr>
          <p:spPr>
            <a:xfrm>
              <a:off x="4910222" y="307526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63" name="TextBox 62">
              <a:extLst>
                <a:ext uri="{FF2B5EF4-FFF2-40B4-BE49-F238E27FC236}">
                  <a16:creationId xmlns:a16="http://schemas.microsoft.com/office/drawing/2014/main" id="{86059CD3-B845-2EAD-A6DF-6F1970807400}"/>
                </a:ext>
              </a:extLst>
            </p:cNvPr>
            <p:cNvSpPr txBox="1"/>
            <p:nvPr/>
          </p:nvSpPr>
          <p:spPr>
            <a:xfrm>
              <a:off x="3473915" y="3107527"/>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64" name="TextBox 63">
              <a:extLst>
                <a:ext uri="{FF2B5EF4-FFF2-40B4-BE49-F238E27FC236}">
                  <a16:creationId xmlns:a16="http://schemas.microsoft.com/office/drawing/2014/main" id="{CE32313F-A0E3-55E5-FBDA-4CDC42621434}"/>
                </a:ext>
              </a:extLst>
            </p:cNvPr>
            <p:cNvSpPr txBox="1"/>
            <p:nvPr/>
          </p:nvSpPr>
          <p:spPr>
            <a:xfrm>
              <a:off x="1957335" y="3097807"/>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65" name="TextBox 64">
              <a:extLst>
                <a:ext uri="{FF2B5EF4-FFF2-40B4-BE49-F238E27FC236}">
                  <a16:creationId xmlns:a16="http://schemas.microsoft.com/office/drawing/2014/main" id="{E509203F-4971-30D1-01C4-F97EA014DD51}"/>
                </a:ext>
              </a:extLst>
            </p:cNvPr>
            <p:cNvSpPr txBox="1"/>
            <p:nvPr/>
          </p:nvSpPr>
          <p:spPr>
            <a:xfrm>
              <a:off x="6397323" y="3097807"/>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cxnSp>
          <p:nvCxnSpPr>
            <p:cNvPr id="66" name="Straight Arrow Connector 65">
              <a:extLst>
                <a:ext uri="{FF2B5EF4-FFF2-40B4-BE49-F238E27FC236}">
                  <a16:creationId xmlns:a16="http://schemas.microsoft.com/office/drawing/2014/main" id="{6EF42FBA-A400-C5C0-57D4-F6E39FF33945}"/>
                </a:ext>
              </a:extLst>
            </p:cNvPr>
            <p:cNvCxnSpPr>
              <a:cxnSpLocks/>
            </p:cNvCxnSpPr>
            <p:nvPr/>
          </p:nvCxnSpPr>
          <p:spPr>
            <a:xfrm>
              <a:off x="363415" y="4169541"/>
              <a:ext cx="8288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F91C57E4-8772-6E52-E293-5314054D238F}"/>
                </a:ext>
              </a:extLst>
            </p:cNvPr>
            <p:cNvGrpSpPr/>
            <p:nvPr/>
          </p:nvGrpSpPr>
          <p:grpSpPr>
            <a:xfrm>
              <a:off x="2456364" y="3744496"/>
              <a:ext cx="635110" cy="553998"/>
              <a:chOff x="2886650" y="2247817"/>
              <a:chExt cx="635110" cy="553998"/>
            </a:xfrm>
          </p:grpSpPr>
          <p:cxnSp>
            <p:nvCxnSpPr>
              <p:cNvPr id="68" name="Straight Connector 67">
                <a:extLst>
                  <a:ext uri="{FF2B5EF4-FFF2-40B4-BE49-F238E27FC236}">
                    <a16:creationId xmlns:a16="http://schemas.microsoft.com/office/drawing/2014/main" id="{8F56B8EE-1DC3-DF72-E133-AF54051B3B8F}"/>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15BB2F4-8252-E1A3-0DEE-A9DC0EC28F91}"/>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70" name="Group 69">
              <a:extLst>
                <a:ext uri="{FF2B5EF4-FFF2-40B4-BE49-F238E27FC236}">
                  <a16:creationId xmlns:a16="http://schemas.microsoft.com/office/drawing/2014/main" id="{2D5BBE94-FF36-0B60-9043-10C2D6CEBFE8}"/>
                </a:ext>
              </a:extLst>
            </p:cNvPr>
            <p:cNvGrpSpPr/>
            <p:nvPr/>
          </p:nvGrpSpPr>
          <p:grpSpPr>
            <a:xfrm>
              <a:off x="3927584" y="3744496"/>
              <a:ext cx="635110" cy="553998"/>
              <a:chOff x="2886650" y="2247817"/>
              <a:chExt cx="635110" cy="553998"/>
            </a:xfrm>
          </p:grpSpPr>
          <p:cxnSp>
            <p:nvCxnSpPr>
              <p:cNvPr id="71" name="Straight Connector 70">
                <a:extLst>
                  <a:ext uri="{FF2B5EF4-FFF2-40B4-BE49-F238E27FC236}">
                    <a16:creationId xmlns:a16="http://schemas.microsoft.com/office/drawing/2014/main" id="{01B32BFB-F119-10B0-0C1E-421301894851}"/>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D25B253-6D95-9130-0C84-97F4EA136FA6}"/>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73" name="Group 72">
              <a:extLst>
                <a:ext uri="{FF2B5EF4-FFF2-40B4-BE49-F238E27FC236}">
                  <a16:creationId xmlns:a16="http://schemas.microsoft.com/office/drawing/2014/main" id="{B9F3C2A0-0659-E622-A1AD-87B305B8534F}"/>
                </a:ext>
              </a:extLst>
            </p:cNvPr>
            <p:cNvGrpSpPr/>
            <p:nvPr/>
          </p:nvGrpSpPr>
          <p:grpSpPr>
            <a:xfrm>
              <a:off x="5407347" y="3744496"/>
              <a:ext cx="635110" cy="553998"/>
              <a:chOff x="2886650" y="2247817"/>
              <a:chExt cx="635110" cy="553998"/>
            </a:xfrm>
          </p:grpSpPr>
          <p:cxnSp>
            <p:nvCxnSpPr>
              <p:cNvPr id="74" name="Straight Connector 73">
                <a:extLst>
                  <a:ext uri="{FF2B5EF4-FFF2-40B4-BE49-F238E27FC236}">
                    <a16:creationId xmlns:a16="http://schemas.microsoft.com/office/drawing/2014/main" id="{3F37F4E6-6CAF-29F6-2469-F2901A99BEE8}"/>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B173E36-DC40-530E-B841-6548B72C0227}"/>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76" name="Group 75">
              <a:extLst>
                <a:ext uri="{FF2B5EF4-FFF2-40B4-BE49-F238E27FC236}">
                  <a16:creationId xmlns:a16="http://schemas.microsoft.com/office/drawing/2014/main" id="{FC5A3F7F-A6DF-AF2D-7C20-9F0186605252}"/>
                </a:ext>
              </a:extLst>
            </p:cNvPr>
            <p:cNvGrpSpPr/>
            <p:nvPr/>
          </p:nvGrpSpPr>
          <p:grpSpPr>
            <a:xfrm>
              <a:off x="976602" y="3744496"/>
              <a:ext cx="635110" cy="553998"/>
              <a:chOff x="2886650" y="2247817"/>
              <a:chExt cx="635110" cy="553998"/>
            </a:xfrm>
          </p:grpSpPr>
          <p:cxnSp>
            <p:nvCxnSpPr>
              <p:cNvPr id="77" name="Straight Connector 76">
                <a:extLst>
                  <a:ext uri="{FF2B5EF4-FFF2-40B4-BE49-F238E27FC236}">
                    <a16:creationId xmlns:a16="http://schemas.microsoft.com/office/drawing/2014/main" id="{09BD13E9-0010-893F-8081-2469A459CA4D}"/>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F65217F-F74C-200D-12C5-0D22648C96C6}"/>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grpSp>
          <p:nvGrpSpPr>
            <p:cNvPr id="79" name="Group 78">
              <a:extLst>
                <a:ext uri="{FF2B5EF4-FFF2-40B4-BE49-F238E27FC236}">
                  <a16:creationId xmlns:a16="http://schemas.microsoft.com/office/drawing/2014/main" id="{685109E0-84CE-FA0A-B8DF-5C18DEAA2D2C}"/>
                </a:ext>
              </a:extLst>
            </p:cNvPr>
            <p:cNvGrpSpPr/>
            <p:nvPr/>
          </p:nvGrpSpPr>
          <p:grpSpPr>
            <a:xfrm>
              <a:off x="6875388" y="3744496"/>
              <a:ext cx="635110" cy="553998"/>
              <a:chOff x="2886650" y="2247817"/>
              <a:chExt cx="635110" cy="553998"/>
            </a:xfrm>
          </p:grpSpPr>
          <p:cxnSp>
            <p:nvCxnSpPr>
              <p:cNvPr id="80" name="Straight Connector 79">
                <a:extLst>
                  <a:ext uri="{FF2B5EF4-FFF2-40B4-BE49-F238E27FC236}">
                    <a16:creationId xmlns:a16="http://schemas.microsoft.com/office/drawing/2014/main" id="{478878D4-DF40-E4B9-1806-5E1123946F57}"/>
                  </a:ext>
                </a:extLst>
              </p:cNvPr>
              <p:cNvCxnSpPr/>
              <p:nvPr/>
            </p:nvCxnSpPr>
            <p:spPr>
              <a:xfrm>
                <a:off x="3165231" y="2543908"/>
                <a:ext cx="0" cy="257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CF831FB-FDFD-B8A1-1467-4EA45F851BE5}"/>
                  </a:ext>
                </a:extLst>
              </p:cNvPr>
              <p:cNvSpPr txBox="1"/>
              <p:nvPr/>
            </p:nvSpPr>
            <p:spPr>
              <a:xfrm>
                <a:off x="2886650" y="2247817"/>
                <a:ext cx="635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 </a:t>
                </a:r>
              </a:p>
            </p:txBody>
          </p:sp>
        </p:grpSp>
        <p:sp>
          <p:nvSpPr>
            <p:cNvPr id="82" name="TextBox 81">
              <a:extLst>
                <a:ext uri="{FF2B5EF4-FFF2-40B4-BE49-F238E27FC236}">
                  <a16:creationId xmlns:a16="http://schemas.microsoft.com/office/drawing/2014/main" id="{99CE1B3E-0014-4F6C-0712-C100D4656462}"/>
                </a:ext>
              </a:extLst>
            </p:cNvPr>
            <p:cNvSpPr txBox="1"/>
            <p:nvPr/>
          </p:nvSpPr>
          <p:spPr>
            <a:xfrm>
              <a:off x="4593477" y="3823655"/>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83" name="TextBox 82">
              <a:extLst>
                <a:ext uri="{FF2B5EF4-FFF2-40B4-BE49-F238E27FC236}">
                  <a16:creationId xmlns:a16="http://schemas.microsoft.com/office/drawing/2014/main" id="{F5A14795-EC80-32FC-A842-47EBD4FB6635}"/>
                </a:ext>
              </a:extLst>
            </p:cNvPr>
            <p:cNvSpPr txBox="1"/>
            <p:nvPr/>
          </p:nvSpPr>
          <p:spPr>
            <a:xfrm>
              <a:off x="3157170" y="385592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84" name="TextBox 83">
              <a:extLst>
                <a:ext uri="{FF2B5EF4-FFF2-40B4-BE49-F238E27FC236}">
                  <a16:creationId xmlns:a16="http://schemas.microsoft.com/office/drawing/2014/main" id="{15BBF2D4-2660-DC9A-0146-6A1157C9F121}"/>
                </a:ext>
              </a:extLst>
            </p:cNvPr>
            <p:cNvSpPr txBox="1"/>
            <p:nvPr/>
          </p:nvSpPr>
          <p:spPr>
            <a:xfrm>
              <a:off x="1640590" y="384620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sp>
          <p:nvSpPr>
            <p:cNvPr id="85" name="TextBox 84">
              <a:extLst>
                <a:ext uri="{FF2B5EF4-FFF2-40B4-BE49-F238E27FC236}">
                  <a16:creationId xmlns:a16="http://schemas.microsoft.com/office/drawing/2014/main" id="{709ADC59-B577-48FD-AA22-F8B82D680ECE}"/>
                </a:ext>
              </a:extLst>
            </p:cNvPr>
            <p:cNvSpPr txBox="1"/>
            <p:nvPr/>
          </p:nvSpPr>
          <p:spPr>
            <a:xfrm>
              <a:off x="6080578" y="384620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7.8us</a:t>
              </a:r>
            </a:p>
          </p:txBody>
        </p:sp>
        <p:cxnSp>
          <p:nvCxnSpPr>
            <p:cNvPr id="90" name="Straight Connector 89">
              <a:extLst>
                <a:ext uri="{FF2B5EF4-FFF2-40B4-BE49-F238E27FC236}">
                  <a16:creationId xmlns:a16="http://schemas.microsoft.com/office/drawing/2014/main" id="{4E440819-7459-5075-3558-CE969AD7546A}"/>
                </a:ext>
              </a:extLst>
            </p:cNvPr>
            <p:cNvCxnSpPr>
              <a:cxnSpLocks/>
            </p:cNvCxnSpPr>
            <p:nvPr/>
          </p:nvCxnSpPr>
          <p:spPr>
            <a:xfrm>
              <a:off x="1571928" y="3550100"/>
              <a:ext cx="0" cy="95156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8016189-12ED-F6FD-C9B9-FB7BB0808097}"/>
                </a:ext>
              </a:extLst>
            </p:cNvPr>
            <p:cNvCxnSpPr>
              <a:cxnSpLocks/>
            </p:cNvCxnSpPr>
            <p:nvPr/>
          </p:nvCxnSpPr>
          <p:spPr>
            <a:xfrm>
              <a:off x="1255183" y="4298494"/>
              <a:ext cx="0" cy="2031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FB1E7BE-7D53-FE6B-9DEB-C2D8CFD292C8}"/>
                </a:ext>
              </a:extLst>
            </p:cNvPr>
            <p:cNvCxnSpPr>
              <a:cxnSpLocks/>
            </p:cNvCxnSpPr>
            <p:nvPr/>
          </p:nvCxnSpPr>
          <p:spPr>
            <a:xfrm flipH="1">
              <a:off x="1255183" y="4405244"/>
              <a:ext cx="316745" cy="0"/>
            </a:xfrm>
            <a:prstGeom prst="line">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E312491C-A0DF-E6A6-5C78-66D8BFA161E2}"/>
                </a:ext>
              </a:extLst>
            </p:cNvPr>
            <p:cNvSpPr txBox="1"/>
            <p:nvPr/>
          </p:nvSpPr>
          <p:spPr>
            <a:xfrm>
              <a:off x="876598" y="4408378"/>
              <a:ext cx="1180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time slack</a:t>
              </a:r>
            </a:p>
          </p:txBody>
        </p:sp>
      </p:grpSp>
      <p:sp>
        <p:nvSpPr>
          <p:cNvPr id="104" name="TextBox 103">
            <a:extLst>
              <a:ext uri="{FF2B5EF4-FFF2-40B4-BE49-F238E27FC236}">
                <a16:creationId xmlns:a16="http://schemas.microsoft.com/office/drawing/2014/main" id="{46D04565-B99C-8D04-05CD-8F936CB6D9B0}"/>
              </a:ext>
            </a:extLst>
          </p:cNvPr>
          <p:cNvSpPr txBox="1"/>
          <p:nvPr/>
        </p:nvSpPr>
        <p:spPr>
          <a:xfrm>
            <a:off x="1571927" y="4398196"/>
            <a:ext cx="45333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longer time slack</a:t>
            </a:r>
          </a:p>
        </p:txBody>
      </p:sp>
      <p:cxnSp>
        <p:nvCxnSpPr>
          <p:cNvPr id="105" name="Straight Connector 104">
            <a:extLst>
              <a:ext uri="{FF2B5EF4-FFF2-40B4-BE49-F238E27FC236}">
                <a16:creationId xmlns:a16="http://schemas.microsoft.com/office/drawing/2014/main" id="{FD3A5230-1611-231C-9871-36EFA6019000}"/>
              </a:ext>
            </a:extLst>
          </p:cNvPr>
          <p:cNvCxnSpPr>
            <a:cxnSpLocks/>
          </p:cNvCxnSpPr>
          <p:nvPr/>
        </p:nvCxnSpPr>
        <p:spPr>
          <a:xfrm>
            <a:off x="6121834" y="2400445"/>
            <a:ext cx="0" cy="22043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E38A0EE-7D6D-8E4D-6EDC-6F6FE27CD706}"/>
              </a:ext>
            </a:extLst>
          </p:cNvPr>
          <p:cNvCxnSpPr>
            <a:cxnSpLocks/>
          </p:cNvCxnSpPr>
          <p:nvPr/>
        </p:nvCxnSpPr>
        <p:spPr>
          <a:xfrm flipH="1">
            <a:off x="1571928" y="4419009"/>
            <a:ext cx="4549906" cy="0"/>
          </a:xfrm>
          <a:prstGeom prst="line">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20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4"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D178-CB7B-8B5A-C638-5587EB401A4D}"/>
              </a:ext>
            </a:extLst>
          </p:cNvPr>
          <p:cNvSpPr>
            <a:spLocks noGrp="1"/>
          </p:cNvSpPr>
          <p:nvPr>
            <p:ph type="title"/>
          </p:nvPr>
        </p:nvSpPr>
        <p:spPr/>
        <p:txBody>
          <a:bodyPr/>
          <a:lstStyle/>
          <a:p>
            <a:r>
              <a:rPr lang="en-US" dirty="0"/>
              <a:t>Energy</a:t>
            </a:r>
          </a:p>
        </p:txBody>
      </p:sp>
      <p:sp>
        <p:nvSpPr>
          <p:cNvPr id="3" name="Content Placeholder 2">
            <a:extLst>
              <a:ext uri="{FF2B5EF4-FFF2-40B4-BE49-F238E27FC236}">
                <a16:creationId xmlns:a16="http://schemas.microsoft.com/office/drawing/2014/main" id="{50DE38EA-6A2A-1AE3-125A-09FC6361E60A}"/>
              </a:ext>
            </a:extLst>
          </p:cNvPr>
          <p:cNvSpPr>
            <a:spLocks noGrp="1"/>
          </p:cNvSpPr>
          <p:nvPr>
            <p:ph idx="1"/>
          </p:nvPr>
        </p:nvSpPr>
        <p:spPr/>
        <p:txBody>
          <a:bodyPr/>
          <a:lstStyle/>
          <a:p>
            <a:r>
              <a:rPr lang="en-US" dirty="0"/>
              <a:t>HiRA </a:t>
            </a:r>
            <a:r>
              <a:rPr lang="en-US" i="1" dirty="0"/>
              <a:t>does not change </a:t>
            </a:r>
            <a:r>
              <a:rPr lang="en-US" dirty="0"/>
              <a:t>the </a:t>
            </a:r>
            <a:r>
              <a:rPr lang="en-US" b="1" dirty="0">
                <a:solidFill>
                  <a:srgbClr val="C00000"/>
                </a:solidFill>
              </a:rPr>
              <a:t>number of refresh operations </a:t>
            </a:r>
            <a:br>
              <a:rPr lang="en-US" dirty="0"/>
            </a:br>
            <a:r>
              <a:rPr lang="en-US" dirty="0"/>
              <a:t>at </a:t>
            </a:r>
            <a:r>
              <a:rPr lang="en-US" b="1" dirty="0">
                <a:solidFill>
                  <a:schemeClr val="accent5">
                    <a:lumMod val="75000"/>
                  </a:schemeClr>
                </a:solidFill>
              </a:rPr>
              <a:t>a given time window</a:t>
            </a:r>
          </a:p>
          <a:p>
            <a:pPr lvl="1"/>
            <a:r>
              <a:rPr lang="en-US" dirty="0"/>
              <a:t>Overall energy consumed for refresh operations is the same </a:t>
            </a:r>
          </a:p>
          <a:p>
            <a:endParaRPr lang="en-US" dirty="0"/>
          </a:p>
          <a:p>
            <a:r>
              <a:rPr lang="en-US" dirty="0"/>
              <a:t>HiRA </a:t>
            </a:r>
            <a:r>
              <a:rPr lang="en-US" b="1" dirty="0">
                <a:solidFill>
                  <a:srgbClr val="7030A0"/>
                </a:solidFill>
              </a:rPr>
              <a:t>improves system performance</a:t>
            </a:r>
          </a:p>
          <a:p>
            <a:pPr lvl="1"/>
            <a:r>
              <a:rPr lang="en-US" b="1" dirty="0">
                <a:solidFill>
                  <a:srgbClr val="00B050"/>
                </a:solidFill>
              </a:rPr>
              <a:t>Reduces</a:t>
            </a:r>
            <a:r>
              <a:rPr lang="en-US" dirty="0"/>
              <a:t> the background </a:t>
            </a:r>
            <a:r>
              <a:rPr lang="en-US" b="1" dirty="0">
                <a:solidFill>
                  <a:srgbClr val="00B050"/>
                </a:solidFill>
              </a:rPr>
              <a:t>energy consumption</a:t>
            </a:r>
          </a:p>
          <a:p>
            <a:pPr lvl="1"/>
            <a:endParaRPr lang="en-US" dirty="0"/>
          </a:p>
          <a:p>
            <a:r>
              <a:rPr lang="en-US" dirty="0"/>
              <a:t>Evaluation requires an </a:t>
            </a:r>
            <a:r>
              <a:rPr lang="en-US" b="1" dirty="0">
                <a:solidFill>
                  <a:schemeClr val="accent2">
                    <a:lumMod val="75000"/>
                  </a:schemeClr>
                </a:solidFill>
              </a:rPr>
              <a:t>accurate power model </a:t>
            </a:r>
            <a:r>
              <a:rPr lang="en-US" dirty="0"/>
              <a:t>based on </a:t>
            </a:r>
            <a:r>
              <a:rPr lang="en-US" b="1" dirty="0"/>
              <a:t>real system measurements, </a:t>
            </a:r>
            <a:r>
              <a:rPr lang="en-US" dirty="0"/>
              <a:t>similar to VAMPIRE </a:t>
            </a:r>
            <a:r>
              <a:rPr lang="en-US" sz="1800" dirty="0"/>
              <a:t>[Ghose+ SIGMETRICS’17],</a:t>
            </a:r>
            <a:r>
              <a:rPr lang="en-US" dirty="0"/>
              <a:t> but for HiRA operations</a:t>
            </a:r>
          </a:p>
        </p:txBody>
      </p:sp>
    </p:spTree>
    <p:extLst>
      <p:ext uri="{BB962C8B-B14F-4D97-AF65-F5344CB8AC3E}">
        <p14:creationId xmlns:p14="http://schemas.microsoft.com/office/powerpoint/2010/main" val="28337228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194660"/>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0"/>
            <a:ext cx="9144000" cy="3195587"/>
          </a:xfrm>
          <a:prstGeom prst="rect">
            <a:avLst/>
          </a:prstGeom>
          <a:noFill/>
        </p:spPr>
        <p:txBody>
          <a:bodyPr anchor="ctr">
            <a:noAutofit/>
          </a:bodyPr>
          <a:lstStyle/>
          <a:p>
            <a:pPr algn="ctr">
              <a:lnSpc>
                <a:spcPct val="100000"/>
              </a:lnSpc>
            </a:pPr>
            <a:r>
              <a:rPr lang="en-US" sz="5400" b="1" i="1" dirty="0">
                <a:solidFill>
                  <a:srgbClr val="FFFFFF"/>
                </a:solidFill>
                <a:latin typeface="Cambria"/>
                <a:cs typeface="Cambria"/>
              </a:rPr>
              <a:t>HiRA: Hidden Row Activation</a:t>
            </a:r>
            <a:r>
              <a:rPr lang="en-US" sz="2000" b="1" i="1" dirty="0">
                <a:solidFill>
                  <a:schemeClr val="bg1"/>
                </a:solidFill>
                <a:latin typeface="Cambria"/>
                <a:cs typeface="Cambria"/>
              </a:rPr>
              <a:t> </a:t>
            </a:r>
            <a:br>
              <a:rPr lang="en-US" sz="32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for Reducing Refresh Latency of Off-the-Shelf DRAM Chips</a:t>
            </a:r>
            <a:endParaRPr lang="en-US" sz="3200" b="1" dirty="0">
              <a:solidFill>
                <a:schemeClr val="bg1"/>
              </a:solidFill>
              <a:latin typeface="Cambria"/>
              <a:cs typeface="Cambria"/>
            </a:endParaRPr>
          </a:p>
        </p:txBody>
      </p:sp>
      <p:sp>
        <p:nvSpPr>
          <p:cNvPr id="103" name="Subtitle 2"/>
          <p:cNvSpPr>
            <a:spLocks noGrp="1"/>
          </p:cNvSpPr>
          <p:nvPr>
            <p:ph type="subTitle" idx="4294967295"/>
          </p:nvPr>
        </p:nvSpPr>
        <p:spPr>
          <a:xfrm>
            <a:off x="228600" y="3338416"/>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Haocong</a:t>
            </a:r>
            <a:r>
              <a:rPr lang="en-US" sz="2400" dirty="0">
                <a:latin typeface="Cambria"/>
                <a:cs typeface="Cambria"/>
              </a:rPr>
              <a:t> Luo    Hasan Hassan</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a:t>
            </a:r>
            <a:r>
              <a:rPr lang="en-US" sz="2400" dirty="0" err="1">
                <a:latin typeface="Cambria" panose="02040503050406030204" pitchFamily="18" charset="0"/>
              </a:rPr>
              <a:t>ğ</a:t>
            </a:r>
            <a:r>
              <a:rPr lang="en-US" sz="2400" dirty="0" err="1">
                <a:latin typeface="Cambria"/>
                <a:cs typeface="Cambria"/>
              </a:rPr>
              <a:t>uz</a:t>
            </a:r>
            <a:r>
              <a:rPr lang="en-US" sz="2400" dirty="0">
                <a:latin typeface="Cambria"/>
                <a:cs typeface="Cambria"/>
              </a:rPr>
              <a:t> </a:t>
            </a:r>
            <a:r>
              <a:rPr lang="en-US" sz="2400" dirty="0" err="1">
                <a:latin typeface="Cambria"/>
                <a:cs typeface="Cambria"/>
              </a:rPr>
              <a:t>Ergin</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4011" y="5084104"/>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97934" y="5981660"/>
            <a:ext cx="2462054" cy="7590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58A822FA-2304-B16D-92A2-49C81F3732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205711" y="6016272"/>
            <a:ext cx="2724761" cy="72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0301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6129E-2E30-350C-78DB-CEE681F7950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3071041-EC34-14F5-281C-59D1DF1AE5AA}"/>
              </a:ext>
            </a:extLst>
          </p:cNvPr>
          <p:cNvSpPr>
            <a:spLocks noGrp="1"/>
          </p:cNvSpPr>
          <p:nvPr>
            <p:ph type="title"/>
          </p:nvPr>
        </p:nvSpPr>
        <p:spPr>
          <a:xfrm>
            <a:off x="133004" y="-24384"/>
            <a:ext cx="8894618" cy="931025"/>
          </a:xfrm>
        </p:spPr>
        <p:txBody>
          <a:bodyPr/>
          <a:lstStyle/>
          <a:p>
            <a:r>
              <a:rPr lang="en-US" dirty="0">
                <a:solidFill>
                  <a:schemeClr val="accent1">
                    <a:lumMod val="75000"/>
                  </a:schemeClr>
                </a:solidFill>
              </a:rPr>
              <a:t>Identifying Suspect Threads:</a:t>
            </a:r>
            <a:br>
              <a:rPr lang="en-US" dirty="0">
                <a:solidFill>
                  <a:schemeClr val="accent1">
                    <a:lumMod val="75000"/>
                  </a:schemeClr>
                </a:solidFill>
              </a:rPr>
            </a:br>
            <a:r>
              <a:rPr lang="en-US" dirty="0">
                <a:solidFill>
                  <a:schemeClr val="accent1">
                    <a:lumMod val="75000"/>
                  </a:schemeClr>
                </a:solidFill>
              </a:rPr>
              <a:t>High Level Algorithm</a:t>
            </a:r>
            <a:endParaRPr lang="tr-TR" dirty="0">
              <a:solidFill>
                <a:schemeClr val="accent1">
                  <a:lumMod val="75000"/>
                </a:schemeClr>
              </a:solidFill>
            </a:endParaRPr>
          </a:p>
        </p:txBody>
      </p:sp>
      <p:sp>
        <p:nvSpPr>
          <p:cNvPr id="4" name="Alt Bilgi Yer Tutucusu 3">
            <a:extLst>
              <a:ext uri="{FF2B5EF4-FFF2-40B4-BE49-F238E27FC236}">
                <a16:creationId xmlns:a16="http://schemas.microsoft.com/office/drawing/2014/main" id="{5DE45887-768C-640D-637F-1B9ADC03DA82}"/>
              </a:ext>
            </a:extLst>
          </p:cNvPr>
          <p:cNvSpPr>
            <a:spLocks noGrp="1"/>
          </p:cNvSpPr>
          <p:nvPr>
            <p:ph type="ftr" sz="quarter" idx="11"/>
          </p:nvPr>
        </p:nvSpPr>
        <p:spPr/>
        <p:txBody>
          <a:bodyPr/>
          <a:lstStyle/>
          <a:p>
            <a:endParaRPr lang="tr-TR" dirty="0">
              <a:latin typeface="+mj-lt"/>
            </a:endParaRPr>
          </a:p>
        </p:txBody>
      </p:sp>
      <p:sp>
        <p:nvSpPr>
          <p:cNvPr id="5" name="Slayt Numarası Yer Tutucusu 4">
            <a:extLst>
              <a:ext uri="{FF2B5EF4-FFF2-40B4-BE49-F238E27FC236}">
                <a16:creationId xmlns:a16="http://schemas.microsoft.com/office/drawing/2014/main" id="{3FEEEFAA-0AC3-C30F-26CE-D995828A0FAE}"/>
              </a:ext>
            </a:extLst>
          </p:cNvPr>
          <p:cNvSpPr>
            <a:spLocks noGrp="1"/>
          </p:cNvSpPr>
          <p:nvPr>
            <p:ph type="sldNum" sz="quarter" idx="12"/>
          </p:nvPr>
        </p:nvSpPr>
        <p:spPr/>
        <p:txBody>
          <a:bodyPr/>
          <a:lstStyle/>
          <a:p>
            <a:fld id="{CBE5B309-C2CE-4D90-B104-F7E98438FC65}" type="slidenum">
              <a:rPr lang="tr-TR" smtClean="0">
                <a:latin typeface="+mj-lt"/>
              </a:rPr>
              <a:t>284</a:t>
            </a:fld>
            <a:endParaRPr lang="tr-TR" dirty="0">
              <a:latin typeface="+mj-lt"/>
            </a:endParaRPr>
          </a:p>
        </p:txBody>
      </p:sp>
      <p:sp>
        <p:nvSpPr>
          <p:cNvPr id="6" name="TextBox 5">
            <a:extLst>
              <a:ext uri="{FF2B5EF4-FFF2-40B4-BE49-F238E27FC236}">
                <a16:creationId xmlns:a16="http://schemas.microsoft.com/office/drawing/2014/main" id="{9E68807D-90B4-63DF-C8E8-D259DEDEE5D7}"/>
              </a:ext>
            </a:extLst>
          </p:cNvPr>
          <p:cNvSpPr txBox="1"/>
          <p:nvPr/>
        </p:nvSpPr>
        <p:spPr>
          <a:xfrm>
            <a:off x="39889" y="1140448"/>
            <a:ext cx="9084356" cy="830997"/>
          </a:xfrm>
          <a:prstGeom prst="rect">
            <a:avLst/>
          </a:prstGeom>
          <a:noFill/>
        </p:spPr>
        <p:txBody>
          <a:bodyPr wrap="square" rtlCol="0">
            <a:spAutoFit/>
          </a:bodyPr>
          <a:lstStyle/>
          <a:p>
            <a:pPr algn="ctr"/>
            <a:r>
              <a:rPr lang="en-US" sz="2400" b="1" dirty="0">
                <a:solidFill>
                  <a:srgbClr val="7030A0"/>
                </a:solidFill>
                <a:latin typeface="+mj-lt"/>
              </a:rPr>
              <a:t>BreakHammer</a:t>
            </a:r>
            <a:r>
              <a:rPr lang="en-US" sz="2400" dirty="0">
                <a:latin typeface="+mj-lt"/>
              </a:rPr>
              <a:t> </a:t>
            </a:r>
            <a:r>
              <a:rPr lang="en-US" sz="2400" b="1" dirty="0">
                <a:solidFill>
                  <a:schemeClr val="accent6">
                    <a:lumMod val="50000"/>
                  </a:schemeClr>
                </a:solidFill>
                <a:latin typeface="+mj-lt"/>
              </a:rPr>
              <a:t>detects</a:t>
            </a:r>
            <a:r>
              <a:rPr lang="en-US" sz="2400" dirty="0">
                <a:latin typeface="+mj-lt"/>
              </a:rPr>
              <a:t> threads that trigger </a:t>
            </a:r>
            <a:r>
              <a:rPr lang="en-US" sz="2400" b="1" dirty="0">
                <a:solidFill>
                  <a:srgbClr val="C00000"/>
                </a:solidFill>
                <a:latin typeface="+mj-lt"/>
              </a:rPr>
              <a:t>too many</a:t>
            </a:r>
            <a:r>
              <a:rPr lang="en-US" sz="2400" dirty="0">
                <a:latin typeface="+mj-lt"/>
              </a:rPr>
              <a:t> </a:t>
            </a:r>
            <a:r>
              <a:rPr lang="en-US" sz="2400" dirty="0" err="1">
                <a:latin typeface="+mj-lt"/>
              </a:rPr>
              <a:t>RowHammer</a:t>
            </a:r>
            <a:r>
              <a:rPr lang="en-US" sz="2400" dirty="0">
                <a:latin typeface="+mj-lt"/>
              </a:rPr>
              <a:t>-preventive actions</a:t>
            </a:r>
          </a:p>
        </p:txBody>
      </p:sp>
      <p:grpSp>
        <p:nvGrpSpPr>
          <p:cNvPr id="46" name="Group 45">
            <a:extLst>
              <a:ext uri="{FF2B5EF4-FFF2-40B4-BE49-F238E27FC236}">
                <a16:creationId xmlns:a16="http://schemas.microsoft.com/office/drawing/2014/main" id="{E26BD7B2-BEAC-F33A-AB84-5DE767227FEC}"/>
              </a:ext>
            </a:extLst>
          </p:cNvPr>
          <p:cNvGrpSpPr/>
          <p:nvPr/>
        </p:nvGrpSpPr>
        <p:grpSpPr>
          <a:xfrm>
            <a:off x="425624" y="4770569"/>
            <a:ext cx="8122256" cy="438150"/>
            <a:chOff x="425624" y="2798323"/>
            <a:chExt cx="8122256" cy="438150"/>
          </a:xfrm>
        </p:grpSpPr>
        <p:sp>
          <p:nvSpPr>
            <p:cNvPr id="11" name="Rectangle: Rounded Corners 10">
              <a:extLst>
                <a:ext uri="{FF2B5EF4-FFF2-40B4-BE49-F238E27FC236}">
                  <a16:creationId xmlns:a16="http://schemas.microsoft.com/office/drawing/2014/main" id="{90D5D9B3-F08C-A8B8-BF53-0F444D629FB4}"/>
                </a:ext>
              </a:extLst>
            </p:cNvPr>
            <p:cNvSpPr/>
            <p:nvPr/>
          </p:nvSpPr>
          <p:spPr>
            <a:xfrm>
              <a:off x="425624" y="2798323"/>
              <a:ext cx="1771315" cy="438150"/>
            </a:xfrm>
            <a:prstGeom prst="roundRect">
              <a:avLst/>
            </a:prstGeom>
            <a:solidFill>
              <a:srgbClr val="ABC9EA"/>
            </a:solidFill>
            <a:ln w="28575">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2">
                      <a:lumMod val="50000"/>
                    </a:schemeClr>
                  </a:solidFill>
                  <a:latin typeface="+mj-lt"/>
                </a:rPr>
                <a:t>Thread 1</a:t>
              </a:r>
            </a:p>
          </p:txBody>
        </p:sp>
        <p:sp>
          <p:nvSpPr>
            <p:cNvPr id="13" name="Rectangle: Rounded Corners 12">
              <a:extLst>
                <a:ext uri="{FF2B5EF4-FFF2-40B4-BE49-F238E27FC236}">
                  <a16:creationId xmlns:a16="http://schemas.microsoft.com/office/drawing/2014/main" id="{54085D1A-A14B-ADAF-28D9-6060F98486D4}"/>
                </a:ext>
              </a:extLst>
            </p:cNvPr>
            <p:cNvSpPr/>
            <p:nvPr/>
          </p:nvSpPr>
          <p:spPr>
            <a:xfrm>
              <a:off x="2379184" y="2798323"/>
              <a:ext cx="1771315" cy="438150"/>
            </a:xfrm>
            <a:prstGeom prst="roundRect">
              <a:avLst/>
            </a:prstGeom>
            <a:solidFill>
              <a:srgbClr val="EFB792"/>
            </a:solid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2">
                      <a:lumMod val="50000"/>
                    </a:schemeClr>
                  </a:solidFill>
                  <a:latin typeface="+mj-lt"/>
                </a:rPr>
                <a:t>Thread 2</a:t>
              </a:r>
            </a:p>
          </p:txBody>
        </p:sp>
        <p:sp>
          <p:nvSpPr>
            <p:cNvPr id="14" name="Rectangle: Rounded Corners 13">
              <a:extLst>
                <a:ext uri="{FF2B5EF4-FFF2-40B4-BE49-F238E27FC236}">
                  <a16:creationId xmlns:a16="http://schemas.microsoft.com/office/drawing/2014/main" id="{CD065136-E6C6-53F4-17C5-96825D59037B}"/>
                </a:ext>
              </a:extLst>
            </p:cNvPr>
            <p:cNvSpPr/>
            <p:nvPr/>
          </p:nvSpPr>
          <p:spPr>
            <a:xfrm>
              <a:off x="4332744" y="2798323"/>
              <a:ext cx="1771315" cy="438150"/>
            </a:xfrm>
            <a:prstGeom prst="roundRect">
              <a:avLst/>
            </a:prstGeom>
            <a:solidFill>
              <a:srgbClr val="98DAA7"/>
            </a:solid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6">
                      <a:lumMod val="50000"/>
                    </a:schemeClr>
                  </a:solidFill>
                  <a:latin typeface="+mj-lt"/>
                </a:rPr>
                <a:t>Thread 3</a:t>
              </a:r>
            </a:p>
          </p:txBody>
        </p:sp>
        <p:sp>
          <p:nvSpPr>
            <p:cNvPr id="15" name="Rectangle: Rounded Corners 14">
              <a:extLst>
                <a:ext uri="{FF2B5EF4-FFF2-40B4-BE49-F238E27FC236}">
                  <a16:creationId xmlns:a16="http://schemas.microsoft.com/office/drawing/2014/main" id="{387E8C1F-9F4D-F85B-EE8D-2A93314D1C87}"/>
                </a:ext>
              </a:extLst>
            </p:cNvPr>
            <p:cNvSpPr/>
            <p:nvPr/>
          </p:nvSpPr>
          <p:spPr>
            <a:xfrm>
              <a:off x="6291488" y="2798323"/>
              <a:ext cx="1771315" cy="438150"/>
            </a:xfrm>
            <a:prstGeom prst="roundRect">
              <a:avLst/>
            </a:prstGeom>
            <a:solidFill>
              <a:srgbClr val="F3ABA8"/>
            </a:solidFill>
            <a:ln w="28575">
              <a:solidFill>
                <a:srgbClr val="6E20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6E206A"/>
                  </a:solidFill>
                  <a:latin typeface="+mj-lt"/>
                </a:rPr>
                <a:t>Thread 4</a:t>
              </a:r>
            </a:p>
          </p:txBody>
        </p:sp>
        <p:sp>
          <p:nvSpPr>
            <p:cNvPr id="19" name="Shape 42">
              <a:extLst>
                <a:ext uri="{FF2B5EF4-FFF2-40B4-BE49-F238E27FC236}">
                  <a16:creationId xmlns:a16="http://schemas.microsoft.com/office/drawing/2014/main" id="{8715A4AB-94E8-69A3-B33A-0AB7A8E84995}"/>
                </a:ext>
              </a:extLst>
            </p:cNvPr>
            <p:cNvSpPr/>
            <p:nvPr/>
          </p:nvSpPr>
          <p:spPr>
            <a:xfrm>
              <a:off x="8191320" y="2969645"/>
              <a:ext cx="76320" cy="76327"/>
            </a:xfrm>
            <a:prstGeom prst="ellipse">
              <a:avLst/>
            </a:prstGeom>
            <a:solidFill>
              <a:srgbClr val="172C51"/>
            </a:solidFill>
            <a:ln>
              <a:solidFill>
                <a:srgbClr val="172C51"/>
              </a:solidFill>
            </a:ln>
          </p:spPr>
          <p:txBody>
            <a:bodyPr/>
            <a:lstStyle/>
            <a:p>
              <a:endParaRPr lang="en-US"/>
            </a:p>
          </p:txBody>
        </p:sp>
        <p:sp>
          <p:nvSpPr>
            <p:cNvPr id="20" name="Shape 42">
              <a:extLst>
                <a:ext uri="{FF2B5EF4-FFF2-40B4-BE49-F238E27FC236}">
                  <a16:creationId xmlns:a16="http://schemas.microsoft.com/office/drawing/2014/main" id="{E763F2AC-C5D7-F72D-1074-97C5E729FBFD}"/>
                </a:ext>
              </a:extLst>
            </p:cNvPr>
            <p:cNvSpPr/>
            <p:nvPr/>
          </p:nvSpPr>
          <p:spPr>
            <a:xfrm>
              <a:off x="8331440" y="2969646"/>
              <a:ext cx="76320" cy="76327"/>
            </a:xfrm>
            <a:prstGeom prst="ellipse">
              <a:avLst/>
            </a:prstGeom>
            <a:solidFill>
              <a:srgbClr val="172C51"/>
            </a:solidFill>
            <a:ln>
              <a:solidFill>
                <a:srgbClr val="172C51"/>
              </a:solidFill>
            </a:ln>
          </p:spPr>
          <p:txBody>
            <a:bodyPr/>
            <a:lstStyle/>
            <a:p>
              <a:endParaRPr lang="en-US"/>
            </a:p>
          </p:txBody>
        </p:sp>
        <p:sp>
          <p:nvSpPr>
            <p:cNvPr id="21" name="Shape 42">
              <a:extLst>
                <a:ext uri="{FF2B5EF4-FFF2-40B4-BE49-F238E27FC236}">
                  <a16:creationId xmlns:a16="http://schemas.microsoft.com/office/drawing/2014/main" id="{C24569C9-5C7C-2F4C-6B6C-72808C13A46C}"/>
                </a:ext>
              </a:extLst>
            </p:cNvPr>
            <p:cNvSpPr/>
            <p:nvPr/>
          </p:nvSpPr>
          <p:spPr>
            <a:xfrm>
              <a:off x="8471560" y="2969646"/>
              <a:ext cx="76320" cy="76327"/>
            </a:xfrm>
            <a:prstGeom prst="ellipse">
              <a:avLst/>
            </a:prstGeom>
            <a:solidFill>
              <a:srgbClr val="172C51"/>
            </a:solidFill>
            <a:ln>
              <a:solidFill>
                <a:srgbClr val="172C51"/>
              </a:solidFill>
            </a:ln>
          </p:spPr>
          <p:txBody>
            <a:bodyPr/>
            <a:lstStyle/>
            <a:p>
              <a:endParaRPr lang="en-US"/>
            </a:p>
          </p:txBody>
        </p:sp>
      </p:grpSp>
      <p:grpSp>
        <p:nvGrpSpPr>
          <p:cNvPr id="30" name="Group 29">
            <a:extLst>
              <a:ext uri="{FF2B5EF4-FFF2-40B4-BE49-F238E27FC236}">
                <a16:creationId xmlns:a16="http://schemas.microsoft.com/office/drawing/2014/main" id="{D3AEA7B0-726B-85B6-033B-ECA1D74B587F}"/>
              </a:ext>
            </a:extLst>
          </p:cNvPr>
          <p:cNvGrpSpPr/>
          <p:nvPr/>
        </p:nvGrpSpPr>
        <p:grpSpPr>
          <a:xfrm>
            <a:off x="1953955" y="2386172"/>
            <a:ext cx="2128520" cy="2059563"/>
            <a:chOff x="1882036" y="4210184"/>
            <a:chExt cx="2128520" cy="2059563"/>
          </a:xfrm>
        </p:grpSpPr>
        <p:sp>
          <p:nvSpPr>
            <p:cNvPr id="16" name="Rectangle: Rounded Corners 15">
              <a:extLst>
                <a:ext uri="{FF2B5EF4-FFF2-40B4-BE49-F238E27FC236}">
                  <a16:creationId xmlns:a16="http://schemas.microsoft.com/office/drawing/2014/main" id="{F4FFD579-F05A-4240-51B2-3E13C7B2402D}"/>
                </a:ext>
              </a:extLst>
            </p:cNvPr>
            <p:cNvSpPr/>
            <p:nvPr/>
          </p:nvSpPr>
          <p:spPr>
            <a:xfrm>
              <a:off x="2377337" y="4210184"/>
              <a:ext cx="1137919" cy="1051292"/>
            </a:xfrm>
            <a:prstGeom prst="roundRect">
              <a:avLst/>
            </a:prstGeom>
            <a:solidFill>
              <a:srgbClr val="01C0FA"/>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0055A3"/>
                  </a:solidFill>
                </a:rPr>
                <a:t>&gt;</a:t>
              </a:r>
            </a:p>
          </p:txBody>
        </p:sp>
        <p:sp>
          <p:nvSpPr>
            <p:cNvPr id="28" name="TextBox 27">
              <a:extLst>
                <a:ext uri="{FF2B5EF4-FFF2-40B4-BE49-F238E27FC236}">
                  <a16:creationId xmlns:a16="http://schemas.microsoft.com/office/drawing/2014/main" id="{136980F3-8738-E589-CE74-D3B1CA83641F}"/>
                </a:ext>
              </a:extLst>
            </p:cNvPr>
            <p:cNvSpPr txBox="1"/>
            <p:nvPr/>
          </p:nvSpPr>
          <p:spPr>
            <a:xfrm>
              <a:off x="1882036" y="5346417"/>
              <a:ext cx="2128520" cy="923330"/>
            </a:xfrm>
            <a:prstGeom prst="rect">
              <a:avLst/>
            </a:prstGeom>
            <a:noFill/>
          </p:spPr>
          <p:txBody>
            <a:bodyPr wrap="square" rtlCol="0">
              <a:spAutoFit/>
            </a:bodyPr>
            <a:lstStyle/>
            <a:p>
              <a:pPr algn="ctr"/>
              <a:r>
                <a:rPr lang="en-US" b="1" dirty="0">
                  <a:latin typeface="+mj-lt"/>
                </a:rPr>
                <a:t>Minimum score to consider a thread as suspect</a:t>
              </a:r>
            </a:p>
          </p:txBody>
        </p:sp>
      </p:grpSp>
      <p:grpSp>
        <p:nvGrpSpPr>
          <p:cNvPr id="31" name="Group 30">
            <a:extLst>
              <a:ext uri="{FF2B5EF4-FFF2-40B4-BE49-F238E27FC236}">
                <a16:creationId xmlns:a16="http://schemas.microsoft.com/office/drawing/2014/main" id="{6F80C19E-88E7-87DE-B621-23C2049BFA18}"/>
              </a:ext>
            </a:extLst>
          </p:cNvPr>
          <p:cNvGrpSpPr/>
          <p:nvPr/>
        </p:nvGrpSpPr>
        <p:grpSpPr>
          <a:xfrm>
            <a:off x="4222970" y="1975875"/>
            <a:ext cx="2681246" cy="2203135"/>
            <a:chOff x="4582561" y="3799887"/>
            <a:chExt cx="2681246" cy="2203135"/>
          </a:xfrm>
        </p:grpSpPr>
        <p:pic>
          <p:nvPicPr>
            <p:cNvPr id="8" name="Picture 7" descr="A blue circle with black dots and yellow dots&#10;&#10;Description automatically generated">
              <a:extLst>
                <a:ext uri="{FF2B5EF4-FFF2-40B4-BE49-F238E27FC236}">
                  <a16:creationId xmlns:a16="http://schemas.microsoft.com/office/drawing/2014/main" id="{42C067A8-52D0-C2EA-5D74-CB24DD9C1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621" y="3799887"/>
              <a:ext cx="1518008" cy="1518008"/>
            </a:xfrm>
            <a:prstGeom prst="rect">
              <a:avLst/>
            </a:prstGeom>
          </p:spPr>
        </p:pic>
        <p:sp>
          <p:nvSpPr>
            <p:cNvPr id="29" name="TextBox 28">
              <a:extLst>
                <a:ext uri="{FF2B5EF4-FFF2-40B4-BE49-F238E27FC236}">
                  <a16:creationId xmlns:a16="http://schemas.microsoft.com/office/drawing/2014/main" id="{CC98193A-1670-61C7-F9A7-98D486887731}"/>
                </a:ext>
              </a:extLst>
            </p:cNvPr>
            <p:cNvSpPr txBox="1"/>
            <p:nvPr/>
          </p:nvSpPr>
          <p:spPr>
            <a:xfrm>
              <a:off x="4582561" y="5356691"/>
              <a:ext cx="2681246" cy="646331"/>
            </a:xfrm>
            <a:prstGeom prst="rect">
              <a:avLst/>
            </a:prstGeom>
            <a:noFill/>
          </p:spPr>
          <p:txBody>
            <a:bodyPr wrap="square" rtlCol="0">
              <a:spAutoFit/>
            </a:bodyPr>
            <a:lstStyle/>
            <a:p>
              <a:pPr algn="ctr"/>
              <a:r>
                <a:rPr lang="en-US" b="1" dirty="0">
                  <a:latin typeface="+mj-lt"/>
                </a:rPr>
                <a:t>Maximum deviation</a:t>
              </a:r>
            </a:p>
            <a:p>
              <a:pPr algn="ctr"/>
              <a:r>
                <a:rPr lang="en-US" b="1" dirty="0">
                  <a:latin typeface="+mj-lt"/>
                </a:rPr>
                <a:t>from the average score</a:t>
              </a:r>
            </a:p>
          </p:txBody>
        </p:sp>
      </p:grpSp>
      <p:grpSp>
        <p:nvGrpSpPr>
          <p:cNvPr id="36" name="Group 35">
            <a:extLst>
              <a:ext uri="{FF2B5EF4-FFF2-40B4-BE49-F238E27FC236}">
                <a16:creationId xmlns:a16="http://schemas.microsoft.com/office/drawing/2014/main" id="{A538E790-28D9-BAD4-597E-502B974DEE83}"/>
              </a:ext>
            </a:extLst>
          </p:cNvPr>
          <p:cNvGrpSpPr/>
          <p:nvPr/>
        </p:nvGrpSpPr>
        <p:grpSpPr>
          <a:xfrm>
            <a:off x="423777" y="4228729"/>
            <a:ext cx="6344040" cy="443885"/>
            <a:chOff x="423777" y="2199517"/>
            <a:chExt cx="6344040" cy="443885"/>
          </a:xfrm>
        </p:grpSpPr>
        <p:sp>
          <p:nvSpPr>
            <p:cNvPr id="32" name="Rectangle: Rounded Corners 31">
              <a:extLst>
                <a:ext uri="{FF2B5EF4-FFF2-40B4-BE49-F238E27FC236}">
                  <a16:creationId xmlns:a16="http://schemas.microsoft.com/office/drawing/2014/main" id="{2B9D6983-0BF8-A901-B630-4938F142B940}"/>
                </a:ext>
              </a:extLst>
            </p:cNvPr>
            <p:cNvSpPr/>
            <p:nvPr/>
          </p:nvSpPr>
          <p:spPr>
            <a:xfrm>
              <a:off x="423777" y="2205252"/>
              <a:ext cx="439823" cy="438150"/>
            </a:xfrm>
            <a:prstGeom prst="roundRect">
              <a:avLst/>
            </a:prstGeom>
            <a:solidFill>
              <a:srgbClr val="01C0FA"/>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55A3"/>
                  </a:solidFill>
                </a:rPr>
                <a:t>&gt;</a:t>
              </a:r>
            </a:p>
          </p:txBody>
        </p:sp>
        <p:sp>
          <p:nvSpPr>
            <p:cNvPr id="33" name="Rectangle: Rounded Corners 32">
              <a:extLst>
                <a:ext uri="{FF2B5EF4-FFF2-40B4-BE49-F238E27FC236}">
                  <a16:creationId xmlns:a16="http://schemas.microsoft.com/office/drawing/2014/main" id="{72950A20-50E1-4F74-56EE-0BCD9A320BF1}"/>
                </a:ext>
              </a:extLst>
            </p:cNvPr>
            <p:cNvSpPr/>
            <p:nvPr/>
          </p:nvSpPr>
          <p:spPr>
            <a:xfrm>
              <a:off x="6327994" y="2199517"/>
              <a:ext cx="439823" cy="438150"/>
            </a:xfrm>
            <a:prstGeom prst="roundRect">
              <a:avLst/>
            </a:prstGeom>
            <a:solidFill>
              <a:srgbClr val="01C0FA"/>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55A3"/>
                  </a:solidFill>
                </a:rPr>
                <a:t>&gt;</a:t>
              </a:r>
            </a:p>
          </p:txBody>
        </p:sp>
      </p:grpSp>
      <p:pic>
        <p:nvPicPr>
          <p:cNvPr id="34" name="Picture 33" descr="A blue circle with black dots and yellow dots&#10;&#10;Description automatically generated">
            <a:extLst>
              <a:ext uri="{FF2B5EF4-FFF2-40B4-BE49-F238E27FC236}">
                <a16:creationId xmlns:a16="http://schemas.microsoft.com/office/drawing/2014/main" id="{CEA48A62-2BF2-2BEE-CCAC-8A459DA68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607" y="4010817"/>
            <a:ext cx="671527" cy="671527"/>
          </a:xfrm>
          <a:prstGeom prst="rect">
            <a:avLst/>
          </a:prstGeom>
        </p:spPr>
      </p:pic>
      <p:grpSp>
        <p:nvGrpSpPr>
          <p:cNvPr id="43" name="Group 42">
            <a:extLst>
              <a:ext uri="{FF2B5EF4-FFF2-40B4-BE49-F238E27FC236}">
                <a16:creationId xmlns:a16="http://schemas.microsoft.com/office/drawing/2014/main" id="{A58B555F-FFBB-6CB8-07C4-FA291481749D}"/>
              </a:ext>
            </a:extLst>
          </p:cNvPr>
          <p:cNvGrpSpPr/>
          <p:nvPr/>
        </p:nvGrpSpPr>
        <p:grpSpPr>
          <a:xfrm>
            <a:off x="798876" y="5318424"/>
            <a:ext cx="6937095" cy="941476"/>
            <a:chOff x="798876" y="3289212"/>
            <a:chExt cx="6937095" cy="941476"/>
          </a:xfrm>
        </p:grpSpPr>
        <p:grpSp>
          <p:nvGrpSpPr>
            <p:cNvPr id="42" name="Group 41">
              <a:extLst>
                <a:ext uri="{FF2B5EF4-FFF2-40B4-BE49-F238E27FC236}">
                  <a16:creationId xmlns:a16="http://schemas.microsoft.com/office/drawing/2014/main" id="{251564C3-CC1A-DFD3-8DCA-67050286C24E}"/>
                </a:ext>
              </a:extLst>
            </p:cNvPr>
            <p:cNvGrpSpPr/>
            <p:nvPr/>
          </p:nvGrpSpPr>
          <p:grpSpPr>
            <a:xfrm>
              <a:off x="984447" y="3289212"/>
              <a:ext cx="6522887" cy="656176"/>
              <a:chOff x="984447" y="3289212"/>
              <a:chExt cx="6522887" cy="656176"/>
            </a:xfrm>
          </p:grpSpPr>
          <p:pic>
            <p:nvPicPr>
              <p:cNvPr id="40" name="Picture 2" descr="Hacker - Free security icons">
                <a:extLst>
                  <a:ext uri="{FF2B5EF4-FFF2-40B4-BE49-F238E27FC236}">
                    <a16:creationId xmlns:a16="http://schemas.microsoft.com/office/drawing/2014/main" id="{C8D9B7A9-4D93-73FD-EA55-8CF9C8DF6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158" y="3289212"/>
                <a:ext cx="656176" cy="656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Smiley Face Digital Download SVG PNG JPG Dxf Ai Pdf - Etsy">
                <a:extLst>
                  <a:ext uri="{FF2B5EF4-FFF2-40B4-BE49-F238E27FC236}">
                    <a16:creationId xmlns:a16="http://schemas.microsoft.com/office/drawing/2014/main" id="{09294B85-2CCE-F0C5-7191-DD790B1382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57" t="22507" r="15686" b="21955"/>
              <a:stretch/>
            </p:blipFill>
            <p:spPr bwMode="auto">
              <a:xfrm>
                <a:off x="4896216" y="3292920"/>
                <a:ext cx="640675" cy="648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miley Face Digital Download SVG PNG JPG Dxf Ai Pdf - Etsy">
                <a:extLst>
                  <a:ext uri="{FF2B5EF4-FFF2-40B4-BE49-F238E27FC236}">
                    <a16:creationId xmlns:a16="http://schemas.microsoft.com/office/drawing/2014/main" id="{C50D95BC-9C72-2E77-76FF-87B9348A52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57" t="22507" r="15686" b="21955"/>
              <a:stretch/>
            </p:blipFill>
            <p:spPr bwMode="auto">
              <a:xfrm>
                <a:off x="2925864" y="3292920"/>
                <a:ext cx="640675" cy="6487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Smiley Face Digital Download SVG PNG JPG Dxf Ai Pdf - Etsy">
                <a:extLst>
                  <a:ext uri="{FF2B5EF4-FFF2-40B4-BE49-F238E27FC236}">
                    <a16:creationId xmlns:a16="http://schemas.microsoft.com/office/drawing/2014/main" id="{8242C93A-3B2A-C1DA-76D2-82E291A823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57" t="22507" r="15686" b="21955"/>
              <a:stretch/>
            </p:blipFill>
            <p:spPr bwMode="auto">
              <a:xfrm>
                <a:off x="984447" y="3292920"/>
                <a:ext cx="640675" cy="648760"/>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TextBox 36">
              <a:extLst>
                <a:ext uri="{FF2B5EF4-FFF2-40B4-BE49-F238E27FC236}">
                  <a16:creationId xmlns:a16="http://schemas.microsoft.com/office/drawing/2014/main" id="{67E68712-6E7E-D5E7-6B33-8C7B5D371C96}"/>
                </a:ext>
              </a:extLst>
            </p:cNvPr>
            <p:cNvSpPr txBox="1"/>
            <p:nvPr/>
          </p:nvSpPr>
          <p:spPr>
            <a:xfrm>
              <a:off x="798876" y="3830578"/>
              <a:ext cx="1011815" cy="400110"/>
            </a:xfrm>
            <a:prstGeom prst="rect">
              <a:avLst/>
            </a:prstGeom>
            <a:noFill/>
          </p:spPr>
          <p:txBody>
            <a:bodyPr wrap="none" rtlCol="0">
              <a:spAutoFit/>
            </a:bodyPr>
            <a:lstStyle/>
            <a:p>
              <a:r>
                <a:rPr lang="en-US" sz="2000" b="1" dirty="0">
                  <a:latin typeface="+mj-lt"/>
                </a:rPr>
                <a:t>Benign</a:t>
              </a:r>
            </a:p>
          </p:txBody>
        </p:sp>
        <p:sp>
          <p:nvSpPr>
            <p:cNvPr id="38" name="TextBox 37">
              <a:extLst>
                <a:ext uri="{FF2B5EF4-FFF2-40B4-BE49-F238E27FC236}">
                  <a16:creationId xmlns:a16="http://schemas.microsoft.com/office/drawing/2014/main" id="{E03EFE9A-63D5-9EDA-3D7B-66C4117BCFB7}"/>
                </a:ext>
              </a:extLst>
            </p:cNvPr>
            <p:cNvSpPr txBox="1"/>
            <p:nvPr/>
          </p:nvSpPr>
          <p:spPr>
            <a:xfrm>
              <a:off x="2755714" y="3830578"/>
              <a:ext cx="1011815" cy="400110"/>
            </a:xfrm>
            <a:prstGeom prst="rect">
              <a:avLst/>
            </a:prstGeom>
            <a:noFill/>
          </p:spPr>
          <p:txBody>
            <a:bodyPr wrap="none" rtlCol="0">
              <a:spAutoFit/>
            </a:bodyPr>
            <a:lstStyle/>
            <a:p>
              <a:r>
                <a:rPr lang="en-US" sz="2000" b="1" dirty="0">
                  <a:latin typeface="+mj-lt"/>
                </a:rPr>
                <a:t>Benign</a:t>
              </a:r>
            </a:p>
          </p:txBody>
        </p:sp>
        <p:sp>
          <p:nvSpPr>
            <p:cNvPr id="39" name="TextBox 38">
              <a:extLst>
                <a:ext uri="{FF2B5EF4-FFF2-40B4-BE49-F238E27FC236}">
                  <a16:creationId xmlns:a16="http://schemas.microsoft.com/office/drawing/2014/main" id="{162B3E2F-9C1E-3CD8-A21E-ABA7E30A5A2C}"/>
                </a:ext>
              </a:extLst>
            </p:cNvPr>
            <p:cNvSpPr txBox="1"/>
            <p:nvPr/>
          </p:nvSpPr>
          <p:spPr>
            <a:xfrm>
              <a:off x="4710645" y="3830578"/>
              <a:ext cx="1011815" cy="400110"/>
            </a:xfrm>
            <a:prstGeom prst="rect">
              <a:avLst/>
            </a:prstGeom>
            <a:noFill/>
          </p:spPr>
          <p:txBody>
            <a:bodyPr wrap="none" rtlCol="0">
              <a:spAutoFit/>
            </a:bodyPr>
            <a:lstStyle/>
            <a:p>
              <a:r>
                <a:rPr lang="en-US" sz="2000" b="1" dirty="0">
                  <a:latin typeface="+mj-lt"/>
                </a:rPr>
                <a:t>Benign</a:t>
              </a:r>
            </a:p>
          </p:txBody>
        </p:sp>
        <p:sp>
          <p:nvSpPr>
            <p:cNvPr id="41" name="TextBox 40">
              <a:extLst>
                <a:ext uri="{FF2B5EF4-FFF2-40B4-BE49-F238E27FC236}">
                  <a16:creationId xmlns:a16="http://schemas.microsoft.com/office/drawing/2014/main" id="{94D844A0-B942-4F9C-2E2E-E99A958E5EFD}"/>
                </a:ext>
              </a:extLst>
            </p:cNvPr>
            <p:cNvSpPr txBox="1"/>
            <p:nvPr/>
          </p:nvSpPr>
          <p:spPr>
            <a:xfrm>
              <a:off x="6645608" y="3830578"/>
              <a:ext cx="1090363" cy="400110"/>
            </a:xfrm>
            <a:prstGeom prst="rect">
              <a:avLst/>
            </a:prstGeom>
            <a:noFill/>
          </p:spPr>
          <p:txBody>
            <a:bodyPr wrap="none" rtlCol="0">
              <a:spAutoFit/>
            </a:bodyPr>
            <a:lstStyle/>
            <a:p>
              <a:r>
                <a:rPr lang="en-US" sz="2000" b="1" dirty="0">
                  <a:latin typeface="+mj-lt"/>
                </a:rPr>
                <a:t>Suspect</a:t>
              </a:r>
            </a:p>
          </p:txBody>
        </p:sp>
      </p:grpSp>
      <p:sp>
        <p:nvSpPr>
          <p:cNvPr id="44" name="Rectangle 43">
            <a:extLst>
              <a:ext uri="{FF2B5EF4-FFF2-40B4-BE49-F238E27FC236}">
                <a16:creationId xmlns:a16="http://schemas.microsoft.com/office/drawing/2014/main" id="{F0939BED-7FDD-776E-230E-799273B8E073}"/>
              </a:ext>
            </a:extLst>
          </p:cNvPr>
          <p:cNvSpPr/>
          <p:nvPr/>
        </p:nvSpPr>
        <p:spPr>
          <a:xfrm>
            <a:off x="6147927" y="3940205"/>
            <a:ext cx="2066747" cy="235051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mj-lt"/>
            </a:endParaRPr>
          </a:p>
        </p:txBody>
      </p:sp>
    </p:spTree>
    <p:extLst>
      <p:ext uri="{BB962C8B-B14F-4D97-AF65-F5344CB8AC3E}">
        <p14:creationId xmlns:p14="http://schemas.microsoft.com/office/powerpoint/2010/main" val="221859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BA4B4-7D77-A59A-7585-0E63A14B5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C5AD7-B1A1-138B-565F-DBD6411D388B}"/>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5E22EE37-6B59-E6F3-9060-F38BC369A645}"/>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AAD92214-60AF-56F5-C2DD-5EA399D55B15}"/>
              </a:ext>
            </a:extLst>
          </p:cNvPr>
          <p:cNvSpPr>
            <a:spLocks noGrp="1"/>
          </p:cNvSpPr>
          <p:nvPr>
            <p:ph type="sldNum" sz="quarter" idx="12"/>
          </p:nvPr>
        </p:nvSpPr>
        <p:spPr/>
        <p:txBody>
          <a:bodyPr/>
          <a:lstStyle/>
          <a:p>
            <a:fld id="{676C2683-0D41-1E45-8714-724CB2570654}" type="slidenum">
              <a:rPr lang="en-US" smtClean="0"/>
              <a:pPr/>
              <a:t>29</a:t>
            </a:fld>
            <a:endParaRPr lang="en-US" dirty="0"/>
          </a:p>
        </p:txBody>
      </p:sp>
      <p:pic>
        <p:nvPicPr>
          <p:cNvPr id="6" name="Graphic 17">
            <a:extLst>
              <a:ext uri="{FF2B5EF4-FFF2-40B4-BE49-F238E27FC236}">
                <a16:creationId xmlns:a16="http://schemas.microsoft.com/office/drawing/2014/main" id="{B0FE50BB-800D-5FB1-34A4-A6BE783FDF4B}"/>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87ECF256-17F4-72FE-D800-B0416122EFFA}"/>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05320DD8-57C4-E0A7-7946-5F0BD639B4EB}"/>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0C00276B-17A2-474F-A2D1-DD80E5A6F6F0}"/>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F8014617-8206-95EB-7641-E4E3C77314B5}"/>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107C60B0-8498-EC87-7D05-CD4C416BCDD2}"/>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8401DEF6-72ED-45CD-9CC9-E4E544640444}"/>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174A19F8-25F3-231E-B98C-D3D280C6BF56}"/>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773FC450-DC94-507C-4BBA-BC0D1AB41AC4}"/>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C48EA1FE-B78F-9F1E-2D9F-D8EF7A90C4A2}"/>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EFDC5244-4C15-E038-3A66-5E4317109F12}"/>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588C01CF-EFF3-5004-6EE2-5C27D69445C4}"/>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F3A63EEF-AC09-7B4C-D7B6-CCA6452EF520}"/>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F042A8DF-1EC1-7E48-F08D-52CAC0CA61BD}"/>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5404E428-6EC1-4A2C-4F6F-046512E4BF5D}"/>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9D6FE130-54D5-4F1B-4D5D-ED15D761099D}"/>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9B9CC4B9-ED88-47EA-C826-3C8DC7AEB2F3}"/>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C16D1B72-7AD7-A996-596D-5D3359877B16}"/>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AEDCF2EA-2A29-E37B-80F5-87721451805D}"/>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CD1A689C-0F93-A4AA-D24C-76994B47F783}"/>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FF25332D-BF09-823C-75E0-4C8A8220661B}"/>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B1019144-4937-8C54-85E9-18F4E05463A8}"/>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27127076-B1BF-A57F-7C99-98AB1F529077}"/>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27B56EC8-9895-BD62-133C-664E1F889F79}"/>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E5AA0902-A8CF-1C1B-E15C-596F5CF8C22C}"/>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B3AAF5DE-A516-6AC0-5684-96EE2CCC5D24}"/>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C7A0D87-79CD-8809-A333-B50362D49ECE}"/>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E7E8CFC9-CB80-E146-848A-81357173DB53}"/>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9A9084BC-0B66-E02A-A31B-498C1CE83BF1}"/>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4BD5D385-6B87-E0EB-2AAB-70F9E38D1C5A}"/>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4021EE5E-4D3C-902A-03B7-82EEAE68F126}"/>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40BE99EA-7A46-5E92-ABD5-CD2E56F1E3BB}"/>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10F6F24A-1A64-D023-1094-DB9FCC023F3E}"/>
              </a:ext>
            </a:extLst>
          </p:cNvPr>
          <p:cNvSpPr/>
          <p:nvPr/>
        </p:nvSpPr>
        <p:spPr>
          <a:xfrm>
            <a:off x="-2" y="804945"/>
            <a:ext cx="9144002" cy="288600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4">
            <a:extLst>
              <a:ext uri="{FF2B5EF4-FFF2-40B4-BE49-F238E27FC236}">
                <a16:creationId xmlns:a16="http://schemas.microsoft.com/office/drawing/2014/main" id="{00B3D55B-EB76-0DED-A6A4-B34328E7FBEA}"/>
              </a:ext>
            </a:extLst>
          </p:cNvPr>
          <p:cNvSpPr txBox="1">
            <a:spLocks/>
          </p:cNvSpPr>
          <p:nvPr/>
        </p:nvSpPr>
        <p:spPr>
          <a:xfrm>
            <a:off x="0" y="3134010"/>
            <a:ext cx="9144000"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Novel Solutions</a:t>
            </a:r>
          </a:p>
        </p:txBody>
      </p:sp>
      <p:sp>
        <p:nvSpPr>
          <p:cNvPr id="30" name="Rectangle 29">
            <a:extLst>
              <a:ext uri="{FF2B5EF4-FFF2-40B4-BE49-F238E27FC236}">
                <a16:creationId xmlns:a16="http://schemas.microsoft.com/office/drawing/2014/main" id="{A9DD8EE0-98B6-4074-FA22-0E17F0180937}"/>
              </a:ext>
            </a:extLst>
          </p:cNvPr>
          <p:cNvSpPr/>
          <p:nvPr/>
        </p:nvSpPr>
        <p:spPr>
          <a:xfrm>
            <a:off x="-2" y="4045018"/>
            <a:ext cx="4702720"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E5C5C04-A07F-FD31-F524-84255C08B8C0}"/>
              </a:ext>
            </a:extLst>
          </p:cNvPr>
          <p:cNvSpPr/>
          <p:nvPr/>
        </p:nvSpPr>
        <p:spPr>
          <a:xfrm>
            <a:off x="5919671" y="4063929"/>
            <a:ext cx="2844553" cy="14896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87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4332D-EBCF-809C-7D1B-4CB49EA2E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FB436-D14A-11D6-BB83-0A013A9ABD1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BF9EF21-4049-9C7A-89E2-4F21DB722F88}"/>
              </a:ext>
            </a:extLst>
          </p:cNvPr>
          <p:cNvSpPr>
            <a:spLocks noGrp="1"/>
          </p:cNvSpPr>
          <p:nvPr>
            <p:ph idx="1"/>
          </p:nvPr>
        </p:nvSpPr>
        <p:spPr>
          <a:xfrm>
            <a:off x="1" y="1194828"/>
            <a:ext cx="9143999" cy="4468344"/>
          </a:xfrm>
        </p:spPr>
        <p:txBody>
          <a:bodyPr anchor="ctr">
            <a:normAutofit/>
          </a:bodyPr>
          <a:lstStyle/>
          <a:p>
            <a:pPr marL="122238" indent="0" algn="ctr">
              <a:buNone/>
            </a:pPr>
            <a:r>
              <a:rPr lang="en-US" sz="4400" dirty="0">
                <a:solidFill>
                  <a:srgbClr val="C00000"/>
                </a:solidFill>
              </a:rPr>
              <a:t>Systems should scale </a:t>
            </a:r>
          </a:p>
          <a:p>
            <a:pPr marL="122238" indent="0" algn="ctr">
              <a:buNone/>
            </a:pPr>
            <a:r>
              <a:rPr lang="en-US" sz="4400" dirty="0">
                <a:solidFill>
                  <a:srgbClr val="C00000"/>
                </a:solidFill>
              </a:rPr>
              <a:t>robustly and sustainably</a:t>
            </a:r>
            <a:endParaRPr lang="en-US" sz="4400" dirty="0">
              <a:solidFill>
                <a:srgbClr val="08799A"/>
              </a:solidFill>
            </a:endParaRPr>
          </a:p>
          <a:p>
            <a:pPr marL="122238" indent="0" algn="ctr">
              <a:buNone/>
            </a:pPr>
            <a:r>
              <a:rPr lang="en-US" sz="4400" dirty="0">
                <a:solidFill>
                  <a:srgbClr val="08799A"/>
                </a:solidFill>
              </a:rPr>
              <a:t>as chips get denser</a:t>
            </a:r>
          </a:p>
          <a:p>
            <a:pPr marL="122238" indent="0" algn="ctr">
              <a:buNone/>
            </a:pPr>
            <a:r>
              <a:rPr lang="en-US" sz="4400" dirty="0">
                <a:solidFill>
                  <a:srgbClr val="640002"/>
                </a:solidFill>
              </a:rPr>
              <a:t>and many users share systems</a:t>
            </a:r>
          </a:p>
        </p:txBody>
      </p:sp>
      <p:sp>
        <p:nvSpPr>
          <p:cNvPr id="4" name="Slide Number Placeholder 3">
            <a:extLst>
              <a:ext uri="{FF2B5EF4-FFF2-40B4-BE49-F238E27FC236}">
                <a16:creationId xmlns:a16="http://schemas.microsoft.com/office/drawing/2014/main" id="{20C77B82-B8AC-E0B2-6E92-11FF6D679939}"/>
              </a:ext>
            </a:extLst>
          </p:cNvPr>
          <p:cNvSpPr>
            <a:spLocks noGrp="1"/>
          </p:cNvSpPr>
          <p:nvPr>
            <p:ph type="sldNum" sz="quarter" idx="12"/>
          </p:nvPr>
        </p:nvSpPr>
        <p:spPr/>
        <p:txBody>
          <a:bodyPr/>
          <a:lstStyle/>
          <a:p>
            <a:fld id="{676C2683-0D41-1E45-8714-724CB2570654}" type="slidenum">
              <a:rPr lang="en-US" smtClean="0"/>
              <a:pPr/>
              <a:t>3</a:t>
            </a:fld>
            <a:endParaRPr lang="en-US" dirty="0"/>
          </a:p>
        </p:txBody>
      </p:sp>
      <p:sp>
        <p:nvSpPr>
          <p:cNvPr id="5" name="Rectangle 4">
            <a:extLst>
              <a:ext uri="{FF2B5EF4-FFF2-40B4-BE49-F238E27FC236}">
                <a16:creationId xmlns:a16="http://schemas.microsoft.com/office/drawing/2014/main" id="{4882D1CC-0590-6794-F675-D53A92C2159A}"/>
              </a:ext>
            </a:extLst>
          </p:cNvPr>
          <p:cNvSpPr/>
          <p:nvPr/>
        </p:nvSpPr>
        <p:spPr>
          <a:xfrm>
            <a:off x="3642605" y="7336031"/>
            <a:ext cx="9144000" cy="3188809"/>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965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235A0-35FA-790B-537C-E822005ED3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5F20E-D018-B60C-4BEE-F1B7DAB6B353}"/>
              </a:ext>
            </a:extLst>
          </p:cNvPr>
          <p:cNvSpPr>
            <a:spLocks noGrp="1"/>
          </p:cNvSpPr>
          <p:nvPr>
            <p:ph type="sldNum" sz="quarter" idx="12"/>
          </p:nvPr>
        </p:nvSpPr>
        <p:spPr/>
        <p:txBody>
          <a:bodyPr/>
          <a:lstStyle/>
          <a:p>
            <a:fld id="{676C2683-0D41-1E45-8714-724CB2570654}" type="slidenum">
              <a:rPr lang="en-US" smtClean="0"/>
              <a:pPr/>
              <a:t>30</a:t>
            </a:fld>
            <a:endParaRPr lang="en-US" dirty="0"/>
          </a:p>
        </p:txBody>
      </p:sp>
      <p:grpSp>
        <p:nvGrpSpPr>
          <p:cNvPr id="37" name="Group 36">
            <a:extLst>
              <a:ext uri="{FF2B5EF4-FFF2-40B4-BE49-F238E27FC236}">
                <a16:creationId xmlns:a16="http://schemas.microsoft.com/office/drawing/2014/main" id="{F4CFC159-9A63-8303-B74E-2E47AA3699A6}"/>
              </a:ext>
            </a:extLst>
          </p:cNvPr>
          <p:cNvGrpSpPr/>
          <p:nvPr/>
        </p:nvGrpSpPr>
        <p:grpSpPr>
          <a:xfrm>
            <a:off x="1563951" y="2749032"/>
            <a:ext cx="3933559" cy="1448492"/>
            <a:chOff x="1580298" y="2012313"/>
            <a:chExt cx="3933559" cy="1448492"/>
          </a:xfrm>
        </p:grpSpPr>
        <p:pic>
          <p:nvPicPr>
            <p:cNvPr id="6" name="Picture 5" descr="A pair of dice with black dots&#10;&#10;Description automatically generated">
              <a:extLst>
                <a:ext uri="{FF2B5EF4-FFF2-40B4-BE49-F238E27FC236}">
                  <a16:creationId xmlns:a16="http://schemas.microsoft.com/office/drawing/2014/main" id="{42C91B5B-2443-9241-300E-AA05741AAE5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76939" y="2012313"/>
              <a:ext cx="1448492" cy="1448492"/>
            </a:xfrm>
            <a:prstGeom prst="rect">
              <a:avLst/>
            </a:prstGeom>
            <a:ln w="38100">
              <a:solidFill>
                <a:schemeClr val="tx1"/>
              </a:solidFill>
            </a:ln>
          </p:spPr>
        </p:pic>
        <p:cxnSp>
          <p:nvCxnSpPr>
            <p:cNvPr id="10" name="Straight Arrow Connector 9">
              <a:extLst>
                <a:ext uri="{FF2B5EF4-FFF2-40B4-BE49-F238E27FC236}">
                  <a16:creationId xmlns:a16="http://schemas.microsoft.com/office/drawing/2014/main" id="{3C1E64A5-1D91-4B3C-2DA0-91A1DBF594D0}"/>
                </a:ext>
              </a:extLst>
            </p:cNvPr>
            <p:cNvCxnSpPr>
              <a:cxnSpLocks/>
              <a:endCxn id="6" idx="1"/>
            </p:cNvCxnSpPr>
            <p:nvPr/>
          </p:nvCxnSpPr>
          <p:spPr>
            <a:xfrm>
              <a:off x="1580298" y="2730282"/>
              <a:ext cx="896641" cy="6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A5E44B-4E8B-7AFD-5CD8-9D9E8F05A4F3}"/>
                </a:ext>
              </a:extLst>
            </p:cNvPr>
            <p:cNvCxnSpPr>
              <a:cxnSpLocks/>
              <a:stCxn id="6" idx="3"/>
            </p:cNvCxnSpPr>
            <p:nvPr/>
          </p:nvCxnSpPr>
          <p:spPr>
            <a:xfrm>
              <a:off x="3925431" y="2736559"/>
              <a:ext cx="1588426" cy="74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6E67A6-17B1-3A4D-1881-1195057C51E0}"/>
                </a:ext>
              </a:extLst>
            </p:cNvPr>
            <p:cNvSpPr txBox="1"/>
            <p:nvPr/>
          </p:nvSpPr>
          <p:spPr>
            <a:xfrm>
              <a:off x="4108016" y="2032376"/>
              <a:ext cx="1101584" cy="707886"/>
            </a:xfrm>
            <a:prstGeom prst="rect">
              <a:avLst/>
            </a:prstGeom>
            <a:noFill/>
          </p:spPr>
          <p:txBody>
            <a:bodyPr wrap="none" rtlCol="0">
              <a:spAutoFit/>
            </a:bodyPr>
            <a:lstStyle/>
            <a:p>
              <a:pPr algn="ctr"/>
              <a:r>
                <a:rPr lang="en-US" sz="2000" dirty="0">
                  <a:latin typeface="Cambria" panose="02040503050406030204" pitchFamily="18" charset="0"/>
                </a:rPr>
                <a:t>Random</a:t>
              </a:r>
            </a:p>
            <a:p>
              <a:pPr algn="ctr"/>
              <a:r>
                <a:rPr lang="en-US" sz="2000" dirty="0">
                  <a:latin typeface="Cambria" panose="02040503050406030204" pitchFamily="18" charset="0"/>
                </a:rPr>
                <a:t>Number</a:t>
              </a:r>
            </a:p>
          </p:txBody>
        </p:sp>
      </p:grpSp>
      <p:grpSp>
        <p:nvGrpSpPr>
          <p:cNvPr id="38" name="Group 37">
            <a:extLst>
              <a:ext uri="{FF2B5EF4-FFF2-40B4-BE49-F238E27FC236}">
                <a16:creationId xmlns:a16="http://schemas.microsoft.com/office/drawing/2014/main" id="{FD4CAB45-CB44-5AF0-56AC-1675183FF286}"/>
              </a:ext>
            </a:extLst>
          </p:cNvPr>
          <p:cNvGrpSpPr/>
          <p:nvPr/>
        </p:nvGrpSpPr>
        <p:grpSpPr>
          <a:xfrm>
            <a:off x="5510664" y="2888497"/>
            <a:ext cx="1448492" cy="1181790"/>
            <a:chOff x="5542270" y="2151778"/>
            <a:chExt cx="1448492" cy="1181790"/>
          </a:xfrm>
        </p:grpSpPr>
        <p:sp>
          <p:nvSpPr>
            <p:cNvPr id="17" name="Diamond 16">
              <a:extLst>
                <a:ext uri="{FF2B5EF4-FFF2-40B4-BE49-F238E27FC236}">
                  <a16:creationId xmlns:a16="http://schemas.microsoft.com/office/drawing/2014/main" id="{B0715B1A-3C2E-4E0F-55DC-EDE01BFE988E}"/>
                </a:ext>
              </a:extLst>
            </p:cNvPr>
            <p:cNvSpPr/>
            <p:nvPr/>
          </p:nvSpPr>
          <p:spPr>
            <a:xfrm>
              <a:off x="5542270" y="2151778"/>
              <a:ext cx="1448492" cy="1181790"/>
            </a:xfrm>
            <a:prstGeom prst="diamond">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Cambria" panose="02040503050406030204" pitchFamily="18" charset="0"/>
              </a:endParaRPr>
            </a:p>
          </p:txBody>
        </p:sp>
        <p:sp>
          <p:nvSpPr>
            <p:cNvPr id="18" name="TextBox 17">
              <a:extLst>
                <a:ext uri="{FF2B5EF4-FFF2-40B4-BE49-F238E27FC236}">
                  <a16:creationId xmlns:a16="http://schemas.microsoft.com/office/drawing/2014/main" id="{E3BDE6D6-A14B-2055-1FEF-7C92DFCBD3CF}"/>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latin typeface="Cambria" panose="02040503050406030204" pitchFamily="18" charset="0"/>
                </a:rPr>
                <a:t>Threshold</a:t>
              </a:r>
            </a:p>
          </p:txBody>
        </p:sp>
      </p:grpSp>
      <p:cxnSp>
        <p:nvCxnSpPr>
          <p:cNvPr id="23" name="Straight Arrow Connector 22">
            <a:extLst>
              <a:ext uri="{FF2B5EF4-FFF2-40B4-BE49-F238E27FC236}">
                <a16:creationId xmlns:a16="http://schemas.microsoft.com/office/drawing/2014/main" id="{EAB71518-7B74-20B3-3665-9166A730E3C4}"/>
              </a:ext>
            </a:extLst>
          </p:cNvPr>
          <p:cNvCxnSpPr>
            <a:cxnSpLocks/>
          </p:cNvCxnSpPr>
          <p:nvPr/>
        </p:nvCxnSpPr>
        <p:spPr>
          <a:xfrm>
            <a:off x="6959156" y="3479392"/>
            <a:ext cx="5269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21FA56-9B36-5CCC-FE16-2695970E61E3}"/>
              </a:ext>
            </a:extLst>
          </p:cNvPr>
          <p:cNvSpPr txBox="1"/>
          <p:nvPr/>
        </p:nvSpPr>
        <p:spPr>
          <a:xfrm>
            <a:off x="7405827" y="2971560"/>
            <a:ext cx="1706567" cy="1015663"/>
          </a:xfrm>
          <a:prstGeom prst="rect">
            <a:avLst/>
          </a:prstGeom>
          <a:noFill/>
        </p:spPr>
        <p:txBody>
          <a:bodyPr wrap="square" rtlCol="0">
            <a:spAutoFit/>
          </a:bodyPr>
          <a:lstStyle/>
          <a:p>
            <a:pPr algn="ctr"/>
            <a:r>
              <a:rPr lang="en-US" sz="2000" dirty="0">
                <a:latin typeface="Cambria" panose="02040503050406030204" pitchFamily="18" charset="0"/>
              </a:rPr>
              <a:t>Preventively</a:t>
            </a:r>
          </a:p>
          <a:p>
            <a:pPr algn="ctr"/>
            <a:r>
              <a:rPr lang="en-US" sz="2000" dirty="0">
                <a:latin typeface="Cambria" panose="02040503050406030204" pitchFamily="18" charset="0"/>
              </a:rPr>
              <a:t>refresh the victim row</a:t>
            </a:r>
          </a:p>
        </p:txBody>
      </p:sp>
      <p:sp>
        <p:nvSpPr>
          <p:cNvPr id="27" name="TextBox 26">
            <a:extLst>
              <a:ext uri="{FF2B5EF4-FFF2-40B4-BE49-F238E27FC236}">
                <a16:creationId xmlns:a16="http://schemas.microsoft.com/office/drawing/2014/main" id="{3A83F04B-D9C1-248B-A380-62204C6DFA34}"/>
              </a:ext>
            </a:extLst>
          </p:cNvPr>
          <p:cNvSpPr txBox="1"/>
          <p:nvPr/>
        </p:nvSpPr>
        <p:spPr>
          <a:xfrm>
            <a:off x="6837173" y="3079282"/>
            <a:ext cx="543740" cy="400110"/>
          </a:xfrm>
          <a:prstGeom prst="rect">
            <a:avLst/>
          </a:prstGeom>
          <a:noFill/>
        </p:spPr>
        <p:txBody>
          <a:bodyPr wrap="none" rtlCol="0">
            <a:spAutoFit/>
          </a:bodyPr>
          <a:lstStyle/>
          <a:p>
            <a:pPr algn="ctr"/>
            <a:r>
              <a:rPr lang="en-US" sz="2000" dirty="0">
                <a:latin typeface="Cambria" panose="02040503050406030204" pitchFamily="18" charset="0"/>
              </a:rPr>
              <a:t>Yes</a:t>
            </a:r>
          </a:p>
        </p:txBody>
      </p:sp>
      <p:grpSp>
        <p:nvGrpSpPr>
          <p:cNvPr id="39" name="Group 38">
            <a:extLst>
              <a:ext uri="{FF2B5EF4-FFF2-40B4-BE49-F238E27FC236}">
                <a16:creationId xmlns:a16="http://schemas.microsoft.com/office/drawing/2014/main" id="{B4A2ABC8-BC18-8BC1-FFC8-83BE7A01E79E}"/>
              </a:ext>
            </a:extLst>
          </p:cNvPr>
          <p:cNvGrpSpPr/>
          <p:nvPr/>
        </p:nvGrpSpPr>
        <p:grpSpPr>
          <a:xfrm>
            <a:off x="386365" y="3820944"/>
            <a:ext cx="7872746" cy="732114"/>
            <a:chOff x="417971" y="3147892"/>
            <a:chExt cx="7872746" cy="732114"/>
          </a:xfrm>
        </p:grpSpPr>
        <p:cxnSp>
          <p:nvCxnSpPr>
            <p:cNvPr id="32" name="Straight Arrow Connector 31">
              <a:extLst>
                <a:ext uri="{FF2B5EF4-FFF2-40B4-BE49-F238E27FC236}">
                  <a16:creationId xmlns:a16="http://schemas.microsoft.com/office/drawing/2014/main" id="{2273E20A-4F03-7196-C22F-D9CA49C1D334}"/>
                </a:ext>
              </a:extLst>
            </p:cNvPr>
            <p:cNvCxnSpPr>
              <a:cxnSpLocks/>
              <a:stCxn id="11" idx="2"/>
              <a:endCxn id="33" idx="0"/>
            </p:cNvCxnSpPr>
            <p:nvPr/>
          </p:nvCxnSpPr>
          <p:spPr>
            <a:xfrm flipH="1">
              <a:off x="1098478" y="3147892"/>
              <a:ext cx="1" cy="3320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3DF9A5C-0AEB-EC84-827D-0A88EC8E231D}"/>
                </a:ext>
              </a:extLst>
            </p:cNvPr>
            <p:cNvSpPr txBox="1"/>
            <p:nvPr/>
          </p:nvSpPr>
          <p:spPr>
            <a:xfrm>
              <a:off x="417971" y="3479896"/>
              <a:ext cx="1361014" cy="400110"/>
            </a:xfrm>
            <a:prstGeom prst="rect">
              <a:avLst/>
            </a:prstGeom>
            <a:noFill/>
          </p:spPr>
          <p:txBody>
            <a:bodyPr wrap="none" rtlCol="0">
              <a:spAutoFit/>
            </a:bodyPr>
            <a:lstStyle/>
            <a:p>
              <a:r>
                <a:rPr lang="en-US" sz="2000" dirty="0">
                  <a:latin typeface="Cambria" panose="02040503050406030204" pitchFamily="18" charset="0"/>
                </a:rPr>
                <a:t>victim row</a:t>
              </a:r>
            </a:p>
          </p:txBody>
        </p:sp>
        <p:cxnSp>
          <p:nvCxnSpPr>
            <p:cNvPr id="36" name="Elbow Connector 35">
              <a:extLst>
                <a:ext uri="{FF2B5EF4-FFF2-40B4-BE49-F238E27FC236}">
                  <a16:creationId xmlns:a16="http://schemas.microsoft.com/office/drawing/2014/main" id="{21B63470-8182-C86E-A400-B6A9690B9E83}"/>
                </a:ext>
              </a:extLst>
            </p:cNvPr>
            <p:cNvCxnSpPr>
              <a:cxnSpLocks/>
              <a:stCxn id="33" idx="3"/>
              <a:endCxn id="24" idx="2"/>
            </p:cNvCxnSpPr>
            <p:nvPr/>
          </p:nvCxnSpPr>
          <p:spPr>
            <a:xfrm flipV="1">
              <a:off x="1778985" y="3314171"/>
              <a:ext cx="6511732" cy="36578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60D9DA0-E748-CDF1-571F-1003F7130EB1}"/>
              </a:ext>
            </a:extLst>
          </p:cNvPr>
          <p:cNvSpPr/>
          <p:nvPr/>
        </p:nvSpPr>
        <p:spPr>
          <a:xfrm>
            <a:off x="2947559" y="4695972"/>
            <a:ext cx="1397017" cy="517216"/>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ysClr val="windowText" lastClr="000000"/>
                </a:solidFill>
                <a:latin typeface="Cambria" panose="02040503050406030204" pitchFamily="18" charset="0"/>
              </a:rPr>
              <a:t>Svärd</a:t>
            </a:r>
            <a:endParaRPr lang="en-US" sz="2800" dirty="0">
              <a:solidFill>
                <a:sysClr val="windowText" lastClr="000000"/>
              </a:solidFill>
              <a:latin typeface="Cambria" panose="02040503050406030204" pitchFamily="18" charset="0"/>
            </a:endParaRPr>
          </a:p>
        </p:txBody>
      </p:sp>
      <p:cxnSp>
        <p:nvCxnSpPr>
          <p:cNvPr id="42" name="Elbow Connector 41">
            <a:extLst>
              <a:ext uri="{FF2B5EF4-FFF2-40B4-BE49-F238E27FC236}">
                <a16:creationId xmlns:a16="http://schemas.microsoft.com/office/drawing/2014/main" id="{1E77EAC4-8776-F2B8-0FD3-8DAAAFF51669}"/>
              </a:ext>
            </a:extLst>
          </p:cNvPr>
          <p:cNvCxnSpPr>
            <a:cxnSpLocks/>
            <a:stCxn id="33" idx="2"/>
            <a:endCxn id="40" idx="1"/>
          </p:cNvCxnSpPr>
          <p:nvPr/>
        </p:nvCxnSpPr>
        <p:spPr>
          <a:xfrm rot="16200000" flipH="1">
            <a:off x="1806454" y="3813475"/>
            <a:ext cx="401522" cy="1880687"/>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BB20369E-B914-8D62-442B-EA89AF9D337A}"/>
              </a:ext>
            </a:extLst>
          </p:cNvPr>
          <p:cNvCxnSpPr>
            <a:cxnSpLocks/>
            <a:stCxn id="40" idx="3"/>
            <a:endCxn id="17" idx="2"/>
          </p:cNvCxnSpPr>
          <p:nvPr/>
        </p:nvCxnSpPr>
        <p:spPr>
          <a:xfrm flipV="1">
            <a:off x="4344576" y="4070287"/>
            <a:ext cx="1890334" cy="884293"/>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848E1BE2-0CE6-C1C4-4D37-90E6119C97F0}"/>
              </a:ext>
            </a:extLst>
          </p:cNvPr>
          <p:cNvGrpSpPr/>
          <p:nvPr/>
        </p:nvGrpSpPr>
        <p:grpSpPr>
          <a:xfrm>
            <a:off x="5507165" y="2886086"/>
            <a:ext cx="1448492" cy="1181790"/>
            <a:chOff x="5542270" y="2151778"/>
            <a:chExt cx="1448492" cy="1181790"/>
          </a:xfrm>
          <a:solidFill>
            <a:schemeClr val="accent2">
              <a:lumMod val="20000"/>
              <a:lumOff val="80000"/>
            </a:schemeClr>
          </a:solidFill>
        </p:grpSpPr>
        <p:sp>
          <p:nvSpPr>
            <p:cNvPr id="47" name="Diamond 46">
              <a:extLst>
                <a:ext uri="{FF2B5EF4-FFF2-40B4-BE49-F238E27FC236}">
                  <a16:creationId xmlns:a16="http://schemas.microsoft.com/office/drawing/2014/main" id="{83CFEC45-0516-38E4-BA82-90EDDD41EFB8}"/>
                </a:ext>
              </a:extLst>
            </p:cNvPr>
            <p:cNvSpPr/>
            <p:nvPr/>
          </p:nvSpPr>
          <p:spPr>
            <a:xfrm>
              <a:off x="5542270" y="2151778"/>
              <a:ext cx="1448492" cy="1181790"/>
            </a:xfrm>
            <a:prstGeom prst="diamond">
              <a:avLst/>
            </a:prstGeom>
            <a:gr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latin typeface="Cambria" panose="02040503050406030204" pitchFamily="18" charset="0"/>
              </a:endParaRPr>
            </a:p>
          </p:txBody>
        </p:sp>
        <p:sp>
          <p:nvSpPr>
            <p:cNvPr id="48" name="TextBox 47">
              <a:extLst>
                <a:ext uri="{FF2B5EF4-FFF2-40B4-BE49-F238E27FC236}">
                  <a16:creationId xmlns:a16="http://schemas.microsoft.com/office/drawing/2014/main" id="{BD1E4C09-24B0-0F50-1942-B139ABDABD90}"/>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solidFill>
                    <a:schemeClr val="accent2">
                      <a:lumMod val="50000"/>
                    </a:schemeClr>
                  </a:solidFill>
                  <a:latin typeface="Cambria" panose="02040503050406030204" pitchFamily="18" charset="0"/>
                </a:rPr>
                <a:t>Threshold</a:t>
              </a:r>
            </a:p>
          </p:txBody>
        </p:sp>
      </p:grpSp>
      <p:sp>
        <p:nvSpPr>
          <p:cNvPr id="58" name="Rectangle 57">
            <a:extLst>
              <a:ext uri="{FF2B5EF4-FFF2-40B4-BE49-F238E27FC236}">
                <a16:creationId xmlns:a16="http://schemas.microsoft.com/office/drawing/2014/main" id="{A145E9FE-1069-6A37-CCC4-D97DC64A80EE}"/>
              </a:ext>
            </a:extLst>
          </p:cNvPr>
          <p:cNvSpPr/>
          <p:nvPr/>
        </p:nvSpPr>
        <p:spPr>
          <a:xfrm>
            <a:off x="5017915" y="2971559"/>
            <a:ext cx="325118" cy="122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593E7E3-D9AF-4BAD-8D96-9D7AF954A9F1}"/>
              </a:ext>
            </a:extLst>
          </p:cNvPr>
          <p:cNvGrpSpPr/>
          <p:nvPr/>
        </p:nvGrpSpPr>
        <p:grpSpPr>
          <a:xfrm>
            <a:off x="53100" y="2166592"/>
            <a:ext cx="9009310" cy="2424490"/>
            <a:chOff x="53100" y="2166592"/>
            <a:chExt cx="9009310" cy="2424490"/>
          </a:xfrm>
        </p:grpSpPr>
        <p:sp>
          <p:nvSpPr>
            <p:cNvPr id="8" name="TextBox 7">
              <a:extLst>
                <a:ext uri="{FF2B5EF4-FFF2-40B4-BE49-F238E27FC236}">
                  <a16:creationId xmlns:a16="http://schemas.microsoft.com/office/drawing/2014/main" id="{28A27578-D464-D154-51F8-18A6FF844D5F}"/>
                </a:ext>
              </a:extLst>
            </p:cNvPr>
            <p:cNvSpPr txBox="1"/>
            <p:nvPr/>
          </p:nvSpPr>
          <p:spPr>
            <a:xfrm>
              <a:off x="1111441" y="2166592"/>
              <a:ext cx="6888424" cy="461665"/>
            </a:xfrm>
            <a:prstGeom prst="rect">
              <a:avLst/>
            </a:prstGeom>
            <a:noFill/>
          </p:spPr>
          <p:txBody>
            <a:bodyPr wrap="none" rtlCol="0">
              <a:spAutoFit/>
            </a:bodyPr>
            <a:lstStyle/>
            <a:p>
              <a:r>
                <a:rPr lang="en-US" sz="2400" dirty="0">
                  <a:latin typeface="Cambria" panose="02040503050406030204" pitchFamily="18" charset="0"/>
                </a:rPr>
                <a:t>PARA: Probabilistic Row Activation [Kim+, ISCA’14]</a:t>
              </a:r>
            </a:p>
          </p:txBody>
        </p:sp>
        <p:sp>
          <p:nvSpPr>
            <p:cNvPr id="11" name="TextBox 10">
              <a:extLst>
                <a:ext uri="{FF2B5EF4-FFF2-40B4-BE49-F238E27FC236}">
                  <a16:creationId xmlns:a16="http://schemas.microsoft.com/office/drawing/2014/main" id="{F3BA37C7-B929-5CA0-474A-E8558A6E3E21}"/>
                </a:ext>
              </a:extLst>
            </p:cNvPr>
            <p:cNvSpPr txBox="1"/>
            <p:nvPr/>
          </p:nvSpPr>
          <p:spPr>
            <a:xfrm>
              <a:off x="419804" y="3113058"/>
              <a:ext cx="1294137" cy="707886"/>
            </a:xfrm>
            <a:prstGeom prst="rect">
              <a:avLst/>
            </a:prstGeom>
            <a:noFill/>
          </p:spPr>
          <p:txBody>
            <a:bodyPr wrap="none" rtlCol="0">
              <a:spAutoFit/>
            </a:bodyPr>
            <a:lstStyle/>
            <a:p>
              <a:pPr algn="ctr"/>
              <a:r>
                <a:rPr lang="en-US" sz="2000" dirty="0">
                  <a:latin typeface="Cambria" panose="02040503050406030204" pitchFamily="18" charset="0"/>
                </a:rPr>
                <a:t>Row </a:t>
              </a:r>
            </a:p>
            <a:p>
              <a:pPr algn="ctr"/>
              <a:r>
                <a:rPr lang="en-US" sz="2000" dirty="0">
                  <a:latin typeface="Cambria" panose="02040503050406030204" pitchFamily="18" charset="0"/>
                </a:rPr>
                <a:t>Activation</a:t>
              </a:r>
            </a:p>
          </p:txBody>
        </p:sp>
        <p:sp>
          <p:nvSpPr>
            <p:cNvPr id="62" name="Rounded Rectangle 61">
              <a:extLst>
                <a:ext uri="{FF2B5EF4-FFF2-40B4-BE49-F238E27FC236}">
                  <a16:creationId xmlns:a16="http://schemas.microsoft.com/office/drawing/2014/main" id="{120C6CEF-C2D3-29B3-10B5-55C22A90E72B}"/>
                </a:ext>
              </a:extLst>
            </p:cNvPr>
            <p:cNvSpPr/>
            <p:nvPr/>
          </p:nvSpPr>
          <p:spPr>
            <a:xfrm>
              <a:off x="53100" y="2618031"/>
              <a:ext cx="9009310" cy="1973051"/>
            </a:xfrm>
            <a:prstGeom prst="roundRect">
              <a:avLst>
                <a:gd name="adj" fmla="val 12023"/>
              </a:avLst>
            </a:prstGeom>
            <a:noFill/>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4B0656BF-BF02-95DC-1FF2-56E947270EF6}"/>
              </a:ext>
            </a:extLst>
          </p:cNvPr>
          <p:cNvSpPr txBox="1"/>
          <p:nvPr/>
        </p:nvSpPr>
        <p:spPr>
          <a:xfrm>
            <a:off x="-1555" y="5230067"/>
            <a:ext cx="9458936" cy="461665"/>
          </a:xfrm>
          <a:prstGeom prst="rect">
            <a:avLst/>
          </a:prstGeom>
          <a:noFill/>
        </p:spPr>
        <p:txBody>
          <a:bodyPr wrap="none" rtlCol="0">
            <a:spAutoFit/>
          </a:bodyPr>
          <a:lstStyle/>
          <a:p>
            <a:r>
              <a:rPr lang="en-US" sz="2400" dirty="0" err="1">
                <a:latin typeface="Cambria" panose="02040503050406030204" pitchFamily="18" charset="0"/>
              </a:rPr>
              <a:t>Svärd</a:t>
            </a:r>
            <a:r>
              <a:rPr lang="en-US" sz="2400" dirty="0">
                <a:latin typeface="Cambria" panose="02040503050406030204" pitchFamily="18" charset="0"/>
              </a:rPr>
              <a:t> works with </a:t>
            </a:r>
            <a:r>
              <a:rPr lang="en-US" sz="2400" b="1" dirty="0">
                <a:latin typeface="Cambria" panose="02040503050406030204" pitchFamily="18" charset="0"/>
              </a:rPr>
              <a:t>many other </a:t>
            </a:r>
            <a:r>
              <a:rPr lang="en-US" sz="2400" dirty="0">
                <a:latin typeface="Cambria" panose="02040503050406030204" pitchFamily="18" charset="0"/>
              </a:rPr>
              <a:t>read disturbance solutions, including: </a:t>
            </a:r>
          </a:p>
        </p:txBody>
      </p:sp>
      <p:sp>
        <p:nvSpPr>
          <p:cNvPr id="77" name="TextBox 76">
            <a:extLst>
              <a:ext uri="{FF2B5EF4-FFF2-40B4-BE49-F238E27FC236}">
                <a16:creationId xmlns:a16="http://schemas.microsoft.com/office/drawing/2014/main" id="{8746BB1A-ABBB-796A-055C-DEF2F3166387}"/>
              </a:ext>
            </a:extLst>
          </p:cNvPr>
          <p:cNvSpPr txBox="1"/>
          <p:nvPr/>
        </p:nvSpPr>
        <p:spPr>
          <a:xfrm>
            <a:off x="2304362" y="5742080"/>
            <a:ext cx="1952201" cy="646331"/>
          </a:xfrm>
          <a:prstGeom prst="rect">
            <a:avLst/>
          </a:prstGeom>
          <a:noFill/>
        </p:spPr>
        <p:txBody>
          <a:bodyPr wrap="none" rtlCol="0">
            <a:spAutoFit/>
          </a:bodyPr>
          <a:lstStyle/>
          <a:p>
            <a:pPr algn="ctr"/>
            <a:r>
              <a:rPr lang="en-US" sz="2000" dirty="0">
                <a:latin typeface="Cambria" panose="02040503050406030204" pitchFamily="18" charset="0"/>
              </a:rPr>
              <a:t>BlockHammer</a:t>
            </a:r>
            <a:br>
              <a:rPr lang="en-US" sz="2000" dirty="0">
                <a:latin typeface="Cambria" panose="02040503050406030204" pitchFamily="18" charset="0"/>
              </a:rPr>
            </a:br>
            <a:r>
              <a:rPr lang="en-US" sz="1600" dirty="0">
                <a:latin typeface="Cambria" panose="02040503050406030204" pitchFamily="18" charset="0"/>
              </a:rPr>
              <a:t>[</a:t>
            </a:r>
            <a:r>
              <a:rPr lang="en-US" sz="1600" dirty="0" err="1">
                <a:latin typeface="Cambria" panose="02040503050406030204" pitchFamily="18" charset="0"/>
              </a:rPr>
              <a:t>Yaglikci</a:t>
            </a:r>
            <a:r>
              <a:rPr lang="en-US" sz="1600" dirty="0">
                <a:latin typeface="Cambria" panose="02040503050406030204" pitchFamily="18" charset="0"/>
              </a:rPr>
              <a:t>+, HPCA’21]</a:t>
            </a:r>
            <a:endParaRPr lang="en-US" sz="2000" dirty="0">
              <a:latin typeface="Cambria" panose="02040503050406030204" pitchFamily="18" charset="0"/>
            </a:endParaRPr>
          </a:p>
        </p:txBody>
      </p:sp>
      <p:sp>
        <p:nvSpPr>
          <p:cNvPr id="78" name="TextBox 77">
            <a:extLst>
              <a:ext uri="{FF2B5EF4-FFF2-40B4-BE49-F238E27FC236}">
                <a16:creationId xmlns:a16="http://schemas.microsoft.com/office/drawing/2014/main" id="{DEC1E890-3E87-1F23-8F06-AFB6C96155EA}"/>
              </a:ext>
            </a:extLst>
          </p:cNvPr>
          <p:cNvSpPr txBox="1"/>
          <p:nvPr/>
        </p:nvSpPr>
        <p:spPr>
          <a:xfrm>
            <a:off x="4520603" y="5740162"/>
            <a:ext cx="1885773" cy="646331"/>
          </a:xfrm>
          <a:prstGeom prst="rect">
            <a:avLst/>
          </a:prstGeom>
          <a:noFill/>
        </p:spPr>
        <p:txBody>
          <a:bodyPr wrap="none" rtlCol="0">
            <a:spAutoFit/>
          </a:bodyPr>
          <a:lstStyle/>
          <a:p>
            <a:pPr algn="ctr"/>
            <a:r>
              <a:rPr lang="en-US" sz="2000" dirty="0">
                <a:latin typeface="Cambria" panose="02040503050406030204" pitchFamily="18" charset="0"/>
              </a:rPr>
              <a:t>Hydra</a:t>
            </a:r>
            <a:br>
              <a:rPr lang="en-US" sz="2000" dirty="0">
                <a:latin typeface="Cambria" panose="02040503050406030204" pitchFamily="18" charset="0"/>
              </a:rPr>
            </a:br>
            <a:r>
              <a:rPr lang="en-US" sz="1600" dirty="0">
                <a:latin typeface="Cambria" panose="02040503050406030204" pitchFamily="18" charset="0"/>
              </a:rPr>
              <a:t>[Qureshi+, ISCA’22]</a:t>
            </a:r>
            <a:endParaRPr lang="en-US" sz="2000" dirty="0">
              <a:latin typeface="Cambria" panose="02040503050406030204" pitchFamily="18" charset="0"/>
            </a:endParaRPr>
          </a:p>
        </p:txBody>
      </p:sp>
      <p:sp>
        <p:nvSpPr>
          <p:cNvPr id="79" name="TextBox 78">
            <a:extLst>
              <a:ext uri="{FF2B5EF4-FFF2-40B4-BE49-F238E27FC236}">
                <a16:creationId xmlns:a16="http://schemas.microsoft.com/office/drawing/2014/main" id="{4EDE4A0B-0561-83FC-1191-4CD5DF91C5AE}"/>
              </a:ext>
            </a:extLst>
          </p:cNvPr>
          <p:cNvSpPr txBox="1"/>
          <p:nvPr/>
        </p:nvSpPr>
        <p:spPr>
          <a:xfrm>
            <a:off x="6679520" y="5740162"/>
            <a:ext cx="2449966" cy="646331"/>
          </a:xfrm>
          <a:prstGeom prst="rect">
            <a:avLst/>
          </a:prstGeom>
          <a:noFill/>
        </p:spPr>
        <p:txBody>
          <a:bodyPr wrap="none" rtlCol="0">
            <a:spAutoFit/>
          </a:bodyPr>
          <a:lstStyle/>
          <a:p>
            <a:pPr algn="ctr"/>
            <a:r>
              <a:rPr lang="en-US" sz="2000" dirty="0">
                <a:latin typeface="Cambria" panose="02040503050406030204" pitchFamily="18" charset="0"/>
              </a:rPr>
              <a:t>RRS</a:t>
            </a:r>
            <a:br>
              <a:rPr lang="en-US" sz="2000" dirty="0">
                <a:latin typeface="Cambria" panose="02040503050406030204" pitchFamily="18" charset="0"/>
              </a:rPr>
            </a:br>
            <a:r>
              <a:rPr lang="en-US" sz="1600" dirty="0">
                <a:latin typeface="Cambria" panose="02040503050406030204" pitchFamily="18" charset="0"/>
              </a:rPr>
              <a:t>[</a:t>
            </a:r>
            <a:r>
              <a:rPr lang="en-US" sz="1600" dirty="0" err="1">
                <a:latin typeface="Cambria" panose="02040503050406030204" pitchFamily="18" charset="0"/>
              </a:rPr>
              <a:t>Saileshwar</a:t>
            </a:r>
            <a:r>
              <a:rPr lang="en-US" sz="1600" dirty="0">
                <a:latin typeface="Cambria" panose="02040503050406030204" pitchFamily="18" charset="0"/>
              </a:rPr>
              <a:t>+, ASPLOS’22]</a:t>
            </a:r>
            <a:endParaRPr lang="en-US" sz="2000" dirty="0">
              <a:latin typeface="Cambria" panose="02040503050406030204" pitchFamily="18" charset="0"/>
            </a:endParaRPr>
          </a:p>
        </p:txBody>
      </p:sp>
      <p:sp>
        <p:nvSpPr>
          <p:cNvPr id="80" name="TextBox 79">
            <a:extLst>
              <a:ext uri="{FF2B5EF4-FFF2-40B4-BE49-F238E27FC236}">
                <a16:creationId xmlns:a16="http://schemas.microsoft.com/office/drawing/2014/main" id="{9A337A51-7F1B-2B5F-020A-CECF50BB6EF9}"/>
              </a:ext>
            </a:extLst>
          </p:cNvPr>
          <p:cNvSpPr txBox="1"/>
          <p:nvPr/>
        </p:nvSpPr>
        <p:spPr>
          <a:xfrm>
            <a:off x="12177" y="5740161"/>
            <a:ext cx="2022733" cy="646331"/>
          </a:xfrm>
          <a:prstGeom prst="rect">
            <a:avLst/>
          </a:prstGeom>
          <a:noFill/>
        </p:spPr>
        <p:txBody>
          <a:bodyPr wrap="none" rtlCol="0">
            <a:spAutoFit/>
          </a:bodyPr>
          <a:lstStyle/>
          <a:p>
            <a:pPr algn="ctr"/>
            <a:r>
              <a:rPr lang="en-US" sz="2000" dirty="0">
                <a:latin typeface="Cambria" panose="02040503050406030204" pitchFamily="18" charset="0"/>
              </a:rPr>
              <a:t>AQUA</a:t>
            </a:r>
            <a:br>
              <a:rPr lang="en-US" sz="2000" dirty="0">
                <a:latin typeface="Cambria" panose="02040503050406030204" pitchFamily="18" charset="0"/>
              </a:rPr>
            </a:br>
            <a:r>
              <a:rPr lang="en-US" sz="1600" dirty="0">
                <a:latin typeface="Cambria" panose="02040503050406030204" pitchFamily="18" charset="0"/>
              </a:rPr>
              <a:t>[Saxena+, MICRO’22]</a:t>
            </a:r>
            <a:endParaRPr lang="en-US" sz="2000" dirty="0">
              <a:latin typeface="Cambria" panose="02040503050406030204" pitchFamily="18" charset="0"/>
            </a:endParaRPr>
          </a:p>
        </p:txBody>
      </p:sp>
      <p:sp>
        <p:nvSpPr>
          <p:cNvPr id="81" name="TextBox 80">
            <a:extLst>
              <a:ext uri="{FF2B5EF4-FFF2-40B4-BE49-F238E27FC236}">
                <a16:creationId xmlns:a16="http://schemas.microsoft.com/office/drawing/2014/main" id="{37E7058F-5E0E-6E88-F3E6-837369E60939}"/>
              </a:ext>
            </a:extLst>
          </p:cNvPr>
          <p:cNvSpPr txBox="1"/>
          <p:nvPr/>
        </p:nvSpPr>
        <p:spPr>
          <a:xfrm>
            <a:off x="1049481" y="4620083"/>
            <a:ext cx="1893467" cy="369332"/>
          </a:xfrm>
          <a:prstGeom prst="rect">
            <a:avLst/>
          </a:prstGeom>
          <a:noFill/>
        </p:spPr>
        <p:txBody>
          <a:bodyPr wrap="none" rtlCol="0">
            <a:spAutoFit/>
          </a:bodyPr>
          <a:lstStyle/>
          <a:p>
            <a:r>
              <a:rPr lang="en-US" b="1" dirty="0">
                <a:solidFill>
                  <a:srgbClr val="007799"/>
                </a:solidFill>
                <a:latin typeface="Cambria" panose="02040503050406030204" pitchFamily="18" charset="0"/>
              </a:rPr>
              <a:t>Less vulnerable </a:t>
            </a:r>
          </a:p>
        </p:txBody>
      </p:sp>
      <p:sp>
        <p:nvSpPr>
          <p:cNvPr id="82" name="TextBox 81">
            <a:extLst>
              <a:ext uri="{FF2B5EF4-FFF2-40B4-BE49-F238E27FC236}">
                <a16:creationId xmlns:a16="http://schemas.microsoft.com/office/drawing/2014/main" id="{8D9859A3-5A60-6098-F773-605728889BF3}"/>
              </a:ext>
            </a:extLst>
          </p:cNvPr>
          <p:cNvSpPr txBox="1"/>
          <p:nvPr/>
        </p:nvSpPr>
        <p:spPr>
          <a:xfrm>
            <a:off x="4305730" y="4607456"/>
            <a:ext cx="1989455" cy="369332"/>
          </a:xfrm>
          <a:prstGeom prst="rect">
            <a:avLst/>
          </a:prstGeom>
          <a:noFill/>
        </p:spPr>
        <p:txBody>
          <a:bodyPr wrap="none" rtlCol="0">
            <a:spAutoFit/>
          </a:bodyPr>
          <a:lstStyle/>
          <a:p>
            <a:r>
              <a:rPr lang="en-US" b="1" dirty="0">
                <a:solidFill>
                  <a:srgbClr val="007799"/>
                </a:solidFill>
                <a:latin typeface="Cambria" panose="02040503050406030204" pitchFamily="18" charset="0"/>
              </a:rPr>
              <a:t>Higher threshold</a:t>
            </a:r>
          </a:p>
        </p:txBody>
      </p:sp>
      <p:sp>
        <p:nvSpPr>
          <p:cNvPr id="83" name="TextBox 82">
            <a:extLst>
              <a:ext uri="{FF2B5EF4-FFF2-40B4-BE49-F238E27FC236}">
                <a16:creationId xmlns:a16="http://schemas.microsoft.com/office/drawing/2014/main" id="{3D3E9A61-F2AA-7A5A-3112-ED44EA9F41C9}"/>
              </a:ext>
            </a:extLst>
          </p:cNvPr>
          <p:cNvSpPr txBox="1"/>
          <p:nvPr/>
        </p:nvSpPr>
        <p:spPr>
          <a:xfrm>
            <a:off x="1053043" y="4951423"/>
            <a:ext cx="1983876" cy="369332"/>
          </a:xfrm>
          <a:prstGeom prst="rect">
            <a:avLst/>
          </a:prstGeom>
          <a:noFill/>
        </p:spPr>
        <p:txBody>
          <a:bodyPr wrap="none" rtlCol="0">
            <a:spAutoFit/>
          </a:bodyPr>
          <a:lstStyle/>
          <a:p>
            <a:r>
              <a:rPr lang="en-US" b="1" dirty="0">
                <a:solidFill>
                  <a:srgbClr val="990002"/>
                </a:solidFill>
                <a:latin typeface="Cambria" panose="02040503050406030204" pitchFamily="18" charset="0"/>
              </a:rPr>
              <a:t>More vulnerable </a:t>
            </a:r>
          </a:p>
        </p:txBody>
      </p:sp>
      <p:sp>
        <p:nvSpPr>
          <p:cNvPr id="84" name="TextBox 83">
            <a:extLst>
              <a:ext uri="{FF2B5EF4-FFF2-40B4-BE49-F238E27FC236}">
                <a16:creationId xmlns:a16="http://schemas.microsoft.com/office/drawing/2014/main" id="{C8603CD5-BFE4-0FBE-9D27-A467BBDEE0CA}"/>
              </a:ext>
            </a:extLst>
          </p:cNvPr>
          <p:cNvSpPr txBox="1"/>
          <p:nvPr/>
        </p:nvSpPr>
        <p:spPr>
          <a:xfrm>
            <a:off x="4309292" y="4938796"/>
            <a:ext cx="1925527" cy="369332"/>
          </a:xfrm>
          <a:prstGeom prst="rect">
            <a:avLst/>
          </a:prstGeom>
          <a:noFill/>
        </p:spPr>
        <p:txBody>
          <a:bodyPr wrap="none" rtlCol="0">
            <a:spAutoFit/>
          </a:bodyPr>
          <a:lstStyle/>
          <a:p>
            <a:r>
              <a:rPr lang="en-US" b="1" dirty="0">
                <a:solidFill>
                  <a:srgbClr val="990002"/>
                </a:solidFill>
                <a:latin typeface="Cambria" panose="02040503050406030204" pitchFamily="18" charset="0"/>
              </a:rPr>
              <a:t>Lower threshold</a:t>
            </a:r>
          </a:p>
        </p:txBody>
      </p:sp>
      <p:sp>
        <p:nvSpPr>
          <p:cNvPr id="85" name="TextBox 84">
            <a:extLst>
              <a:ext uri="{FF2B5EF4-FFF2-40B4-BE49-F238E27FC236}">
                <a16:creationId xmlns:a16="http://schemas.microsoft.com/office/drawing/2014/main" id="{CD1E12DE-8480-3363-4310-13C4FB5AEF59}"/>
              </a:ext>
            </a:extLst>
          </p:cNvPr>
          <p:cNvSpPr txBox="1"/>
          <p:nvPr/>
        </p:nvSpPr>
        <p:spPr>
          <a:xfrm>
            <a:off x="6180886" y="4607456"/>
            <a:ext cx="1926810" cy="369332"/>
          </a:xfrm>
          <a:prstGeom prst="rect">
            <a:avLst/>
          </a:prstGeom>
          <a:noFill/>
        </p:spPr>
        <p:txBody>
          <a:bodyPr wrap="none" rtlCol="0">
            <a:spAutoFit/>
          </a:bodyPr>
          <a:lstStyle/>
          <a:p>
            <a:r>
              <a:rPr lang="en-US" b="1" dirty="0">
                <a:solidFill>
                  <a:srgbClr val="007799"/>
                </a:solidFill>
                <a:latin typeface="Cambria" panose="02040503050406030204" pitchFamily="18" charset="0"/>
                <a:sym typeface="Wingdings" pitchFamily="2" charset="2"/>
              </a:rPr>
              <a:t> </a:t>
            </a:r>
            <a:r>
              <a:rPr lang="en-US" b="1" dirty="0">
                <a:solidFill>
                  <a:srgbClr val="007799"/>
                </a:solidFill>
                <a:latin typeface="Cambria" panose="02040503050406030204" pitchFamily="18" charset="0"/>
              </a:rPr>
              <a:t>Fewer refresh</a:t>
            </a:r>
          </a:p>
        </p:txBody>
      </p:sp>
      <p:sp>
        <p:nvSpPr>
          <p:cNvPr id="86" name="TextBox 85">
            <a:extLst>
              <a:ext uri="{FF2B5EF4-FFF2-40B4-BE49-F238E27FC236}">
                <a16:creationId xmlns:a16="http://schemas.microsoft.com/office/drawing/2014/main" id="{925FCFE7-23F2-EF53-5199-3DD47158B94F}"/>
              </a:ext>
            </a:extLst>
          </p:cNvPr>
          <p:cNvSpPr txBox="1"/>
          <p:nvPr/>
        </p:nvSpPr>
        <p:spPr>
          <a:xfrm>
            <a:off x="6165173" y="4938796"/>
            <a:ext cx="3042243" cy="369332"/>
          </a:xfrm>
          <a:prstGeom prst="rect">
            <a:avLst/>
          </a:prstGeom>
          <a:noFill/>
        </p:spPr>
        <p:txBody>
          <a:bodyPr wrap="none" rtlCol="0">
            <a:spAutoFit/>
          </a:bodyPr>
          <a:lstStyle/>
          <a:p>
            <a:r>
              <a:rPr lang="en-US" b="1" dirty="0">
                <a:solidFill>
                  <a:srgbClr val="990002"/>
                </a:solidFill>
                <a:latin typeface="Cambria" panose="02040503050406030204" pitchFamily="18" charset="0"/>
                <a:sym typeface="Wingdings" pitchFamily="2" charset="2"/>
              </a:rPr>
              <a:t> </a:t>
            </a:r>
            <a:r>
              <a:rPr lang="en-US" b="1" dirty="0">
                <a:solidFill>
                  <a:srgbClr val="990002"/>
                </a:solidFill>
                <a:latin typeface="Cambria" panose="02040503050406030204" pitchFamily="18" charset="0"/>
              </a:rPr>
              <a:t>More aggressive refresh</a:t>
            </a:r>
          </a:p>
        </p:txBody>
      </p:sp>
      <p:sp>
        <p:nvSpPr>
          <p:cNvPr id="7" name="Title 6">
            <a:extLst>
              <a:ext uri="{FF2B5EF4-FFF2-40B4-BE49-F238E27FC236}">
                <a16:creationId xmlns:a16="http://schemas.microsoft.com/office/drawing/2014/main" id="{3ECDBB00-3ED7-AA2F-5787-756510D8793D}"/>
              </a:ext>
            </a:extLst>
          </p:cNvPr>
          <p:cNvSpPr>
            <a:spLocks noGrp="1"/>
          </p:cNvSpPr>
          <p:nvPr>
            <p:ph type="title"/>
          </p:nvPr>
        </p:nvSpPr>
        <p:spPr/>
        <p:txBody>
          <a:bodyPr>
            <a:normAutofit/>
          </a:bodyPr>
          <a:lstStyle/>
          <a:p>
            <a:r>
              <a:rPr lang="en-US" sz="3200" dirty="0"/>
              <a:t>Spatial Variation-Aware RowHammer Defenses</a:t>
            </a:r>
          </a:p>
        </p:txBody>
      </p:sp>
      <p:pic>
        <p:nvPicPr>
          <p:cNvPr id="15" name="Picture 14" descr="A circle with white circles&#10;&#10;Description automatically generated">
            <a:extLst>
              <a:ext uri="{FF2B5EF4-FFF2-40B4-BE49-F238E27FC236}">
                <a16:creationId xmlns:a16="http://schemas.microsoft.com/office/drawing/2014/main" id="{AD79D604-0B91-C807-247A-2FF97A71CEFE}"/>
              </a:ext>
            </a:extLst>
          </p:cNvPr>
          <p:cNvPicPr>
            <a:picLocks noChangeAspect="1"/>
          </p:cNvPicPr>
          <p:nvPr/>
        </p:nvPicPr>
        <p:blipFill rotWithShape="1">
          <a:blip r:embed="rId4"/>
          <a:srcRect l="18121" t="17409" r="18451" b="17932"/>
          <a:stretch/>
        </p:blipFill>
        <p:spPr>
          <a:xfrm>
            <a:off x="8218107" y="55820"/>
            <a:ext cx="822960" cy="822960"/>
          </a:xfrm>
          <a:prstGeom prst="ellipse">
            <a:avLst/>
          </a:prstGeom>
          <a:ln>
            <a:solidFill>
              <a:schemeClr val="tx1"/>
            </a:solidFill>
          </a:ln>
        </p:spPr>
      </p:pic>
      <p:sp>
        <p:nvSpPr>
          <p:cNvPr id="16" name="TextBox 15">
            <a:extLst>
              <a:ext uri="{FF2B5EF4-FFF2-40B4-BE49-F238E27FC236}">
                <a16:creationId xmlns:a16="http://schemas.microsoft.com/office/drawing/2014/main" id="{D5AAECE4-159E-EA64-139E-9D8A7E586957}"/>
              </a:ext>
            </a:extLst>
          </p:cNvPr>
          <p:cNvSpPr txBox="1"/>
          <p:nvPr/>
        </p:nvSpPr>
        <p:spPr>
          <a:xfrm>
            <a:off x="1540126" y="6410389"/>
            <a:ext cx="7079768" cy="430887"/>
          </a:xfrm>
          <a:prstGeom prst="rect">
            <a:avLst/>
          </a:prstGeom>
          <a:noFill/>
        </p:spPr>
        <p:txBody>
          <a:bodyPr wrap="square" rtlCol="0">
            <a:spAutoFit/>
          </a:bodyPr>
          <a:lstStyle/>
          <a:p>
            <a:pPr algn="ctr"/>
            <a:r>
              <a:rPr lang="en-US" sz="1100" b="0" i="0" u="none" strike="noStrike" dirty="0">
                <a:effectLst/>
                <a:highlight>
                  <a:srgbClr val="FFFFFF"/>
                </a:highlight>
                <a:latin typeface="Cambria" panose="02040503050406030204" pitchFamily="18" charset="0"/>
              </a:rPr>
              <a:t> </a:t>
            </a:r>
            <a:r>
              <a:rPr lang="en-US" sz="1100" b="0" i="0" dirty="0" err="1">
                <a:effectLst/>
                <a:latin typeface="Cambria" panose="02040503050406030204" pitchFamily="18" charset="0"/>
              </a:rPr>
              <a:t>Yağlıkçı</a:t>
            </a:r>
            <a:r>
              <a:rPr lang="en-US" sz="1100" b="0" i="0" dirty="0">
                <a:effectLst/>
                <a:latin typeface="Cambria" panose="02040503050406030204" pitchFamily="18" charset="0"/>
              </a:rPr>
              <a:t> et al.,</a:t>
            </a:r>
            <a:r>
              <a:rPr lang="en-US" sz="1100" b="0" i="0" strike="noStrike" dirty="0">
                <a:effectLst/>
                <a:highlight>
                  <a:srgbClr val="FFFFFF"/>
                </a:highlight>
                <a:latin typeface="Cambria" panose="02040503050406030204" pitchFamily="18" charset="0"/>
              </a:rPr>
              <a:t> </a:t>
            </a:r>
            <a:r>
              <a:rPr lang="en-US" sz="1100" b="1" i="0" u="none" strike="noStrike" dirty="0">
                <a:effectLst/>
                <a:highlight>
                  <a:srgbClr val="FFFFFF"/>
                </a:highlight>
                <a:latin typeface="Cambria" panose="02040503050406030204" pitchFamily="18" charset="0"/>
              </a:rPr>
              <a:t>"Spatial Variation-Aware Read Disturbance Defenses: </a:t>
            </a:r>
          </a:p>
          <a:p>
            <a:pPr algn="ctr"/>
            <a:r>
              <a:rPr lang="en-US" sz="1100" b="1" i="0" u="none" strike="noStrike" dirty="0">
                <a:effectLst/>
                <a:highlight>
                  <a:srgbClr val="FFFFFF"/>
                </a:highlight>
                <a:latin typeface="Cambria" panose="02040503050406030204" pitchFamily="18" charset="0"/>
              </a:rPr>
              <a:t>Experimental Analysis of Real DRAM Chips and Implications on Future Solutions,” </a:t>
            </a:r>
            <a:r>
              <a:rPr lang="en-US" sz="1100" b="0" i="0" u="none" strike="noStrike" dirty="0">
                <a:effectLst/>
                <a:highlight>
                  <a:srgbClr val="FFFFFF"/>
                </a:highlight>
                <a:latin typeface="Cambria" panose="02040503050406030204" pitchFamily="18" charset="0"/>
              </a:rPr>
              <a:t>in HPCA, 2024.</a:t>
            </a:r>
            <a:endParaRPr lang="en-US" sz="1100" dirty="0">
              <a:latin typeface="Cambria" panose="02040503050406030204" pitchFamily="18" charset="0"/>
            </a:endParaRPr>
          </a:p>
        </p:txBody>
      </p:sp>
      <p:sp>
        <p:nvSpPr>
          <p:cNvPr id="26" name="Content Placeholder 11">
            <a:extLst>
              <a:ext uri="{FF2B5EF4-FFF2-40B4-BE49-F238E27FC236}">
                <a16:creationId xmlns:a16="http://schemas.microsoft.com/office/drawing/2014/main" id="{E0256902-A87D-F951-2813-7C79E07A9F6F}"/>
              </a:ext>
            </a:extLst>
          </p:cNvPr>
          <p:cNvSpPr>
            <a:spLocks noGrp="1"/>
          </p:cNvSpPr>
          <p:nvPr>
            <p:ph idx="1"/>
          </p:nvPr>
        </p:nvSpPr>
        <p:spPr>
          <a:xfrm>
            <a:off x="-1" y="469589"/>
            <a:ext cx="9143999" cy="1733803"/>
          </a:xfrm>
        </p:spPr>
        <p:txBody>
          <a:bodyPr>
            <a:noAutofit/>
          </a:bodyPr>
          <a:lstStyle/>
          <a:p>
            <a:pPr marL="122238" indent="0">
              <a:spcBef>
                <a:spcPts val="0"/>
              </a:spcBef>
              <a:buClr>
                <a:schemeClr val="tx1"/>
              </a:buClr>
              <a:buNone/>
            </a:pPr>
            <a:r>
              <a:rPr lang="en-US" sz="2000" b="1" u="sng" dirty="0"/>
              <a:t>Key insight</a:t>
            </a:r>
            <a:r>
              <a:rPr lang="en-US" sz="2000" b="1" dirty="0"/>
              <a:t>: </a:t>
            </a:r>
            <a:r>
              <a:rPr lang="en-US" sz="2000" dirty="0"/>
              <a:t>Significant variation across DRAM rows</a:t>
            </a:r>
          </a:p>
          <a:p>
            <a:pPr marL="122238" indent="0">
              <a:spcBef>
                <a:spcPts val="0"/>
              </a:spcBef>
              <a:buClr>
                <a:schemeClr val="tx1"/>
              </a:buClr>
              <a:buNone/>
            </a:pPr>
            <a:endParaRPr lang="en-US" sz="1000" b="1" dirty="0"/>
          </a:p>
          <a:p>
            <a:pPr marL="122238" indent="0">
              <a:spcBef>
                <a:spcPts val="0"/>
              </a:spcBef>
              <a:buClr>
                <a:schemeClr val="tx1"/>
              </a:buClr>
              <a:buNone/>
            </a:pPr>
            <a:r>
              <a:rPr lang="en-US" sz="2000" b="1" u="sng" dirty="0">
                <a:solidFill>
                  <a:srgbClr val="007698"/>
                </a:solidFill>
              </a:rPr>
              <a:t>Key Idea</a:t>
            </a:r>
            <a:r>
              <a:rPr lang="en-US" sz="2000" b="1" dirty="0">
                <a:solidFill>
                  <a:srgbClr val="007698"/>
                </a:solidFill>
              </a:rPr>
              <a:t>: Dynamically tune </a:t>
            </a:r>
            <a:r>
              <a:rPr lang="en-US" sz="2000" dirty="0">
                <a:solidFill>
                  <a:srgbClr val="007698"/>
                </a:solidFill>
              </a:rPr>
              <a:t>the aggressiveness of existing solutions </a:t>
            </a:r>
            <a:br>
              <a:rPr lang="en-US" sz="2000" dirty="0">
                <a:solidFill>
                  <a:srgbClr val="007698"/>
                </a:solidFill>
              </a:rPr>
            </a:br>
            <a:r>
              <a:rPr lang="en-US" sz="2000" dirty="0">
                <a:solidFill>
                  <a:srgbClr val="007698"/>
                </a:solidFill>
              </a:rPr>
              <a:t>to </a:t>
            </a:r>
            <a:r>
              <a:rPr lang="en-US" sz="2000" b="1" dirty="0">
                <a:solidFill>
                  <a:srgbClr val="007698"/>
                </a:solidFill>
              </a:rPr>
              <a:t>the victim row’s read disturbance vulnerability</a:t>
            </a:r>
          </a:p>
          <a:p>
            <a:pPr marL="122238" indent="0">
              <a:spcBef>
                <a:spcPts val="0"/>
              </a:spcBef>
              <a:buClr>
                <a:schemeClr val="tx1"/>
              </a:buClr>
              <a:buNone/>
            </a:pPr>
            <a:endParaRPr lang="en-US" sz="1000" b="1" u="sng" dirty="0">
              <a:solidFill>
                <a:srgbClr val="007698"/>
              </a:solidFill>
            </a:endParaRPr>
          </a:p>
          <a:p>
            <a:pPr marL="122238" indent="0">
              <a:spcBef>
                <a:spcPts val="0"/>
              </a:spcBef>
              <a:buClr>
                <a:schemeClr val="tx1"/>
              </a:buClr>
              <a:buNone/>
            </a:pPr>
            <a:r>
              <a:rPr lang="en-US" sz="2000" b="1" u="sng" dirty="0" err="1">
                <a:solidFill>
                  <a:schemeClr val="accent2">
                    <a:lumMod val="75000"/>
                  </a:schemeClr>
                </a:solidFill>
              </a:rPr>
              <a:t>Svärd</a:t>
            </a:r>
            <a:r>
              <a:rPr lang="en-US" sz="2000" b="1" dirty="0">
                <a:solidFill>
                  <a:schemeClr val="accent2">
                    <a:lumMod val="75000"/>
                  </a:schemeClr>
                </a:solidFill>
              </a:rPr>
              <a:t>: </a:t>
            </a:r>
            <a:r>
              <a:rPr lang="en-US" sz="2000" dirty="0">
                <a:solidFill>
                  <a:schemeClr val="accent2">
                    <a:lumMod val="75000"/>
                  </a:schemeClr>
                </a:solidFill>
              </a:rPr>
              <a:t>Spatial Variation-Aware Read Disturbance Defenses</a:t>
            </a:r>
            <a:br>
              <a:rPr lang="en-US" sz="2000" dirty="0">
                <a:solidFill>
                  <a:schemeClr val="accent2">
                    <a:lumMod val="75000"/>
                  </a:schemeClr>
                </a:solidFill>
              </a:rPr>
            </a:br>
            <a:r>
              <a:rPr lang="en-US" sz="2000" b="1" dirty="0">
                <a:solidFill>
                  <a:schemeClr val="accent2">
                    <a:lumMod val="75000"/>
                  </a:schemeClr>
                </a:solidFill>
              </a:rPr>
              <a:t>Fewer preventive actions (e.g., refresh) </a:t>
            </a:r>
            <a:r>
              <a:rPr lang="en-US" sz="2000" dirty="0">
                <a:solidFill>
                  <a:schemeClr val="accent2">
                    <a:lumMod val="75000"/>
                  </a:schemeClr>
                </a:solidFill>
              </a:rPr>
              <a:t>for </a:t>
            </a:r>
            <a:r>
              <a:rPr lang="en-US" sz="2000" b="1" dirty="0">
                <a:solidFill>
                  <a:schemeClr val="accent2">
                    <a:lumMod val="75000"/>
                  </a:schemeClr>
                </a:solidFill>
              </a:rPr>
              <a:t>stronger rows</a:t>
            </a:r>
            <a:endParaRPr lang="en-US" sz="2000" dirty="0">
              <a:solidFill>
                <a:schemeClr val="accent2">
                  <a:lumMod val="75000"/>
                </a:schemeClr>
              </a:solidFill>
            </a:endParaRPr>
          </a:p>
        </p:txBody>
      </p:sp>
    </p:spTree>
    <p:extLst>
      <p:ext uri="{BB962C8B-B14F-4D97-AF65-F5344CB8AC3E}">
        <p14:creationId xmlns:p14="http://schemas.microsoft.com/office/powerpoint/2010/main" val="61267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40" grpId="0" animBg="1"/>
      <p:bldP spid="76" grpId="0"/>
      <p:bldP spid="77" grpId="0"/>
      <p:bldP spid="78" grpId="0"/>
      <p:bldP spid="79" grpId="0"/>
      <p:bldP spid="80" grpId="0"/>
      <p:bldP spid="81" grpId="0"/>
      <p:bldP spid="82" grpId="0"/>
      <p:bldP spid="83" grpId="0"/>
      <p:bldP spid="84" grpId="0"/>
      <p:bldP spid="85" grpId="0"/>
      <p:bldP spid="86" grpId="0"/>
      <p:bldP spid="26" grpId="0" uiExpand="1" build="p" bldLvl="3"/>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C331-D4DE-8BDD-8489-FE2D335CF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458C1-8B0E-6B11-1779-AE7BB43917B0}"/>
              </a:ext>
            </a:extLst>
          </p:cNvPr>
          <p:cNvSpPr>
            <a:spLocks noGrp="1"/>
          </p:cNvSpPr>
          <p:nvPr>
            <p:ph type="title"/>
          </p:nvPr>
        </p:nvSpPr>
        <p:spPr/>
        <p:txBody>
          <a:bodyPr>
            <a:normAutofit/>
          </a:bodyPr>
          <a:lstStyle/>
          <a:p>
            <a:r>
              <a:rPr lang="en-US" dirty="0"/>
              <a:t>Performance Evaluation</a:t>
            </a:r>
          </a:p>
        </p:txBody>
      </p:sp>
      <p:sp>
        <p:nvSpPr>
          <p:cNvPr id="3" name="Content Placeholder 2">
            <a:extLst>
              <a:ext uri="{FF2B5EF4-FFF2-40B4-BE49-F238E27FC236}">
                <a16:creationId xmlns:a16="http://schemas.microsoft.com/office/drawing/2014/main" id="{A9E506D5-289E-1E4C-00A4-C3369E3D9F86}"/>
              </a:ext>
            </a:extLst>
          </p:cNvPr>
          <p:cNvSpPr>
            <a:spLocks noGrp="1"/>
          </p:cNvSpPr>
          <p:nvPr>
            <p:ph idx="1"/>
          </p:nvPr>
        </p:nvSpPr>
        <p:spPr/>
        <p:txBody>
          <a:bodyPr>
            <a:normAutofit lnSpcReduction="10000"/>
          </a:bodyPr>
          <a:lstStyle/>
          <a:p>
            <a:pPr>
              <a:lnSpc>
                <a:spcPct val="100000"/>
              </a:lnSpc>
              <a:spcAft>
                <a:spcPts val="1200"/>
              </a:spcAft>
              <a:buClr>
                <a:schemeClr val="tx1"/>
              </a:buClr>
            </a:pPr>
            <a:r>
              <a:rPr lang="en-US" dirty="0"/>
              <a:t>Cycle-level simulations using </a:t>
            </a:r>
            <a:r>
              <a:rPr lang="en-US" b="1" dirty="0" err="1"/>
              <a:t>Ramulator</a:t>
            </a:r>
            <a:r>
              <a:rPr lang="en-US" b="1" dirty="0"/>
              <a:t> 2.0 </a:t>
            </a:r>
            <a:r>
              <a:rPr lang="en-US" sz="1800" dirty="0"/>
              <a:t>[Luo+, CAL 2023]</a:t>
            </a:r>
            <a:endParaRPr lang="en-US" dirty="0"/>
          </a:p>
          <a:p>
            <a:pPr>
              <a:lnSpc>
                <a:spcPct val="100000"/>
              </a:lnSpc>
              <a:buClr>
                <a:schemeClr val="tx1"/>
              </a:buClr>
            </a:pPr>
            <a:r>
              <a:rPr lang="en-US" b="1" u="sng" dirty="0">
                <a:solidFill>
                  <a:schemeClr val="tx2">
                    <a:lumMod val="75000"/>
                  </a:schemeClr>
                </a:solidFill>
              </a:rPr>
              <a:t>System Configuration</a:t>
            </a:r>
            <a:r>
              <a:rPr lang="en-US" dirty="0">
                <a:solidFill>
                  <a:schemeClr val="tx2">
                    <a:lumMod val="75000"/>
                  </a:schemeClr>
                </a:solidFill>
              </a:rPr>
              <a:t>: </a:t>
            </a:r>
          </a:p>
          <a:p>
            <a:pPr marL="0" indent="0">
              <a:lnSpc>
                <a:spcPct val="100000"/>
              </a:lnSpc>
              <a:buClr>
                <a:schemeClr val="tx1"/>
              </a:buClr>
              <a:buNone/>
            </a:pPr>
            <a:endParaRPr lang="en-US" dirty="0">
              <a:solidFill>
                <a:schemeClr val="tx2">
                  <a:lumMod val="75000"/>
                </a:schemeClr>
              </a:solidFill>
            </a:endParaRPr>
          </a:p>
          <a:p>
            <a:pPr marL="0" indent="0">
              <a:lnSpc>
                <a:spcPct val="100000"/>
              </a:lnSpc>
              <a:buClr>
                <a:schemeClr val="tx1"/>
              </a:buClr>
              <a:buNone/>
            </a:pPr>
            <a:endParaRPr lang="en-US" dirty="0"/>
          </a:p>
          <a:p>
            <a:pPr marL="0" indent="0">
              <a:lnSpc>
                <a:spcPct val="100000"/>
              </a:lnSpc>
              <a:buClr>
                <a:schemeClr val="tx1"/>
              </a:buClr>
              <a:buNone/>
            </a:pPr>
            <a:endParaRPr lang="en-US" b="1" u="sng" dirty="0">
              <a:solidFill>
                <a:srgbClr val="7030A0"/>
              </a:solidFill>
            </a:endParaRPr>
          </a:p>
          <a:p>
            <a:pPr>
              <a:lnSpc>
                <a:spcPct val="100000"/>
              </a:lnSpc>
              <a:spcAft>
                <a:spcPts val="1200"/>
              </a:spcAft>
              <a:buClr>
                <a:schemeClr val="tx1"/>
              </a:buClr>
            </a:pPr>
            <a:r>
              <a:rPr lang="en-US" b="1" u="sng" dirty="0">
                <a:solidFill>
                  <a:srgbClr val="7030A0"/>
                </a:solidFill>
              </a:rPr>
              <a:t>Workloads</a:t>
            </a:r>
            <a:r>
              <a:rPr lang="en-US" dirty="0">
                <a:solidFill>
                  <a:srgbClr val="7030A0"/>
                </a:solidFill>
              </a:rPr>
              <a:t>:  </a:t>
            </a:r>
            <a:r>
              <a:rPr lang="en-US" b="1" dirty="0">
                <a:solidFill>
                  <a:srgbClr val="7030A0"/>
                </a:solidFill>
              </a:rPr>
              <a:t>120 </a:t>
            </a:r>
            <a:r>
              <a:rPr lang="en-US" dirty="0">
                <a:solidFill>
                  <a:srgbClr val="7030A0"/>
                </a:solidFill>
              </a:rPr>
              <a:t>different</a:t>
            </a:r>
            <a:r>
              <a:rPr lang="en-US" b="1" dirty="0">
                <a:solidFill>
                  <a:srgbClr val="7030A0"/>
                </a:solidFill>
              </a:rPr>
              <a:t> 8-core</a:t>
            </a:r>
            <a:r>
              <a:rPr lang="en-US" dirty="0">
                <a:solidFill>
                  <a:srgbClr val="7030A0"/>
                </a:solidFill>
              </a:rPr>
              <a:t> </a:t>
            </a:r>
            <a:r>
              <a:rPr lang="en-US" dirty="0" err="1">
                <a:solidFill>
                  <a:srgbClr val="7030A0"/>
                </a:solidFill>
              </a:rPr>
              <a:t>multiprogrammed</a:t>
            </a:r>
            <a:r>
              <a:rPr lang="en-US" dirty="0">
                <a:solidFill>
                  <a:srgbClr val="7030A0"/>
                </a:solidFill>
              </a:rPr>
              <a:t> workloads </a:t>
            </a:r>
            <a:br>
              <a:rPr lang="en-US" dirty="0">
                <a:solidFill>
                  <a:srgbClr val="7030A0"/>
                </a:solidFill>
              </a:rPr>
            </a:br>
            <a:r>
              <a:rPr lang="en-US" dirty="0">
                <a:solidFill>
                  <a:srgbClr val="7030A0"/>
                </a:solidFill>
              </a:rPr>
              <a:t>	                  from </a:t>
            </a:r>
            <a:r>
              <a:rPr lang="en-US" b="1" dirty="0">
                <a:solidFill>
                  <a:srgbClr val="7030A0"/>
                </a:solidFill>
              </a:rPr>
              <a:t>SPEC CPU2006, SPEC CPU2017, TPC,</a:t>
            </a:r>
            <a:br>
              <a:rPr lang="en-US" b="1" dirty="0">
                <a:solidFill>
                  <a:srgbClr val="7030A0"/>
                </a:solidFill>
              </a:rPr>
            </a:br>
            <a:r>
              <a:rPr lang="en-US" b="1" dirty="0">
                <a:solidFill>
                  <a:srgbClr val="7030A0"/>
                </a:solidFill>
              </a:rPr>
              <a:t>		    </a:t>
            </a:r>
            <a:r>
              <a:rPr lang="en-US" b="1" dirty="0" err="1">
                <a:solidFill>
                  <a:srgbClr val="7030A0"/>
                </a:solidFill>
              </a:rPr>
              <a:t>MediaBench</a:t>
            </a:r>
            <a:r>
              <a:rPr lang="en-US" b="1" dirty="0">
                <a:solidFill>
                  <a:srgbClr val="7030A0"/>
                </a:solidFill>
              </a:rPr>
              <a:t>, </a:t>
            </a:r>
            <a:r>
              <a:rPr lang="en-US" dirty="0">
                <a:solidFill>
                  <a:srgbClr val="7030A0"/>
                </a:solidFill>
              </a:rPr>
              <a:t>and</a:t>
            </a:r>
            <a:r>
              <a:rPr lang="en-US" b="1" dirty="0">
                <a:solidFill>
                  <a:srgbClr val="7030A0"/>
                </a:solidFill>
              </a:rPr>
              <a:t> YCSB</a:t>
            </a:r>
            <a:r>
              <a:rPr lang="en-US" dirty="0">
                <a:solidFill>
                  <a:srgbClr val="7030A0"/>
                </a:solidFill>
              </a:rPr>
              <a:t> benchmark suites</a:t>
            </a:r>
          </a:p>
          <a:p>
            <a:pPr>
              <a:lnSpc>
                <a:spcPct val="100000"/>
              </a:lnSpc>
              <a:spcAft>
                <a:spcPts val="1200"/>
              </a:spcAft>
              <a:buClr>
                <a:schemeClr val="tx1"/>
              </a:buClr>
            </a:pPr>
            <a:r>
              <a:rPr lang="en-US" dirty="0">
                <a:solidFill>
                  <a:schemeClr val="accent6">
                    <a:lumMod val="75000"/>
                  </a:schemeClr>
                </a:solidFill>
              </a:rPr>
              <a:t>Integrated with </a:t>
            </a:r>
            <a:r>
              <a:rPr lang="en-US" b="1" dirty="0">
                <a:solidFill>
                  <a:schemeClr val="accent6">
                    <a:lumMod val="75000"/>
                  </a:schemeClr>
                </a:solidFill>
              </a:rPr>
              <a:t>AQUA,</a:t>
            </a:r>
            <a:r>
              <a:rPr lang="en-US" dirty="0">
                <a:solidFill>
                  <a:schemeClr val="accent6">
                    <a:lumMod val="75000"/>
                  </a:schemeClr>
                </a:solidFill>
              </a:rPr>
              <a:t> </a:t>
            </a:r>
            <a:r>
              <a:rPr lang="en-US" b="1" dirty="0">
                <a:solidFill>
                  <a:schemeClr val="accent6">
                    <a:lumMod val="75000"/>
                  </a:schemeClr>
                </a:solidFill>
              </a:rPr>
              <a:t>BlockHammer, PARA, Hydra, </a:t>
            </a:r>
            <a:r>
              <a:rPr lang="en-US" dirty="0">
                <a:solidFill>
                  <a:schemeClr val="accent6">
                    <a:lumMod val="75000"/>
                  </a:schemeClr>
                </a:solidFill>
              </a:rPr>
              <a:t>and</a:t>
            </a:r>
            <a:r>
              <a:rPr lang="en-US" b="1" dirty="0">
                <a:solidFill>
                  <a:schemeClr val="accent6">
                    <a:lumMod val="75000"/>
                  </a:schemeClr>
                </a:solidFill>
              </a:rPr>
              <a:t> RRS</a:t>
            </a:r>
          </a:p>
          <a:p>
            <a:pPr>
              <a:lnSpc>
                <a:spcPct val="100000"/>
              </a:lnSpc>
              <a:spcAft>
                <a:spcPts val="1200"/>
              </a:spcAft>
              <a:buClr>
                <a:schemeClr val="tx1"/>
              </a:buClr>
            </a:pPr>
            <a:r>
              <a:rPr lang="en-US" b="1" u="sng" dirty="0" err="1">
                <a:solidFill>
                  <a:srgbClr val="C00000"/>
                </a:solidFill>
              </a:rPr>
              <a:t>HC</a:t>
            </a:r>
            <a:r>
              <a:rPr lang="en-US" b="1" u="sng" baseline="-25000" dirty="0" err="1">
                <a:solidFill>
                  <a:srgbClr val="C00000"/>
                </a:solidFill>
              </a:rPr>
              <a:t>first</a:t>
            </a:r>
            <a:r>
              <a:rPr lang="en-US" dirty="0">
                <a:solidFill>
                  <a:srgbClr val="C00000"/>
                </a:solidFill>
              </a:rPr>
              <a:t>: {4K, 2K, 1K, 512, 256, 128, 64} hammers</a:t>
            </a:r>
            <a:br>
              <a:rPr lang="en-US" sz="2000" dirty="0">
                <a:solidFill>
                  <a:srgbClr val="C00000"/>
                </a:solidFill>
              </a:rPr>
            </a:br>
            <a:r>
              <a:rPr lang="en-US" sz="2000" dirty="0">
                <a:solidFill>
                  <a:srgbClr val="C00000"/>
                </a:solidFill>
              </a:rPr>
              <a:t>The </a:t>
            </a:r>
            <a:r>
              <a:rPr lang="en-US" sz="2000" b="1" dirty="0">
                <a:solidFill>
                  <a:srgbClr val="C00000"/>
                </a:solidFill>
              </a:rPr>
              <a:t>minimum hammer count </a:t>
            </a:r>
            <a:r>
              <a:rPr lang="en-US" sz="2000" dirty="0">
                <a:solidFill>
                  <a:srgbClr val="C00000"/>
                </a:solidFill>
              </a:rPr>
              <a:t>needed to induce </a:t>
            </a:r>
            <a:r>
              <a:rPr lang="en-US" sz="2000" b="1" dirty="0">
                <a:solidFill>
                  <a:srgbClr val="C00000"/>
                </a:solidFill>
              </a:rPr>
              <a:t>the first bitflip</a:t>
            </a:r>
          </a:p>
        </p:txBody>
      </p:sp>
      <p:graphicFrame>
        <p:nvGraphicFramePr>
          <p:cNvPr id="4" name="Table 3">
            <a:extLst>
              <a:ext uri="{FF2B5EF4-FFF2-40B4-BE49-F238E27FC236}">
                <a16:creationId xmlns:a16="http://schemas.microsoft.com/office/drawing/2014/main" id="{1610610C-8C59-39B6-90C1-118CB84F61AB}"/>
              </a:ext>
            </a:extLst>
          </p:cNvPr>
          <p:cNvGraphicFramePr>
            <a:graphicFrameLocks noGrp="1"/>
          </p:cNvGraphicFramePr>
          <p:nvPr/>
        </p:nvGraphicFramePr>
        <p:xfrm>
          <a:off x="421917" y="1950645"/>
          <a:ext cx="8435626" cy="1479820"/>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8 core, 4-wide issue, 128-entry instr. window</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Last-Level Cache</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cache line,  8-way set-associative, 8 MB</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FR-FCFS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96841590"/>
                  </a:ext>
                </a:extLst>
              </a:tr>
              <a:tr h="252230">
                <a:tc>
                  <a:txBody>
                    <a:bodyPr/>
                    <a:lstStyle/>
                    <a:p>
                      <a:r>
                        <a:rPr lang="en-US" sz="1600" b="1" dirty="0">
                          <a:solidFill>
                            <a:schemeClr val="tx2">
                              <a:lumMod val="75000"/>
                            </a:schemeClr>
                          </a:solidFill>
                          <a:latin typeface="Cambria" panose="02040503050406030204" pitchFamily="18" charset="0"/>
                        </a:rPr>
                        <a:t>Main Memory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DDR4, 4 bank group, 4 banks per bank group (16 banks per rank)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2355117"/>
                  </a:ext>
                </a:extLst>
              </a:tr>
              <a:tr h="252230">
                <a:tc>
                  <a:txBody>
                    <a:bodyPr/>
                    <a:lstStyle/>
                    <a:p>
                      <a:endParaRPr lang="en-US" sz="1600" b="1"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83377583"/>
                  </a:ext>
                </a:extLst>
              </a:tr>
            </a:tbl>
          </a:graphicData>
        </a:graphic>
      </p:graphicFrame>
      <p:sp>
        <p:nvSpPr>
          <p:cNvPr id="5" name="Slide Number Placeholder 3">
            <a:extLst>
              <a:ext uri="{FF2B5EF4-FFF2-40B4-BE49-F238E27FC236}">
                <a16:creationId xmlns:a16="http://schemas.microsoft.com/office/drawing/2014/main" id="{0DE9897F-5E81-7539-EB7C-CE5EEEFC3055}"/>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31</a:t>
            </a:fld>
            <a:endParaRPr lang="en-US" dirty="0"/>
          </a:p>
        </p:txBody>
      </p:sp>
      <p:sp>
        <p:nvSpPr>
          <p:cNvPr id="6" name="TextBox 5">
            <a:extLst>
              <a:ext uri="{FF2B5EF4-FFF2-40B4-BE49-F238E27FC236}">
                <a16:creationId xmlns:a16="http://schemas.microsoft.com/office/drawing/2014/main" id="{812FFEC1-3BDB-6193-1CFA-DBAC3C558BB2}"/>
              </a:ext>
            </a:extLst>
          </p:cNvPr>
          <p:cNvSpPr txBox="1"/>
          <p:nvPr/>
        </p:nvSpPr>
        <p:spPr>
          <a:xfrm>
            <a:off x="1540126" y="6410389"/>
            <a:ext cx="7079768" cy="430887"/>
          </a:xfrm>
          <a:prstGeom prst="rect">
            <a:avLst/>
          </a:prstGeom>
          <a:noFill/>
        </p:spPr>
        <p:txBody>
          <a:bodyPr wrap="square" rtlCol="0">
            <a:spAutoFit/>
          </a:bodyPr>
          <a:lstStyle/>
          <a:p>
            <a:pPr algn="ctr"/>
            <a:r>
              <a:rPr lang="en-US" sz="1100" b="0" i="0" u="none" strike="noStrike" dirty="0">
                <a:effectLst/>
                <a:highlight>
                  <a:srgbClr val="FFFFFF"/>
                </a:highlight>
                <a:latin typeface="Cambria" panose="02040503050406030204" pitchFamily="18" charset="0"/>
              </a:rPr>
              <a:t> </a:t>
            </a:r>
            <a:r>
              <a:rPr lang="en-US" sz="1100" b="0" i="0" dirty="0" err="1">
                <a:effectLst/>
                <a:latin typeface="Cambria" panose="02040503050406030204" pitchFamily="18" charset="0"/>
              </a:rPr>
              <a:t>Yağlıkçı</a:t>
            </a:r>
            <a:r>
              <a:rPr lang="en-US" sz="1100" b="0" i="0" dirty="0">
                <a:effectLst/>
                <a:latin typeface="Cambria" panose="02040503050406030204" pitchFamily="18" charset="0"/>
              </a:rPr>
              <a:t> et al.,</a:t>
            </a:r>
            <a:r>
              <a:rPr lang="en-US" sz="1100" b="0" i="0" strike="noStrike" dirty="0">
                <a:effectLst/>
                <a:highlight>
                  <a:srgbClr val="FFFFFF"/>
                </a:highlight>
                <a:latin typeface="Cambria" panose="02040503050406030204" pitchFamily="18" charset="0"/>
              </a:rPr>
              <a:t> </a:t>
            </a:r>
            <a:r>
              <a:rPr lang="en-US" sz="1100" b="1" i="0" u="none" strike="noStrike" dirty="0">
                <a:effectLst/>
                <a:highlight>
                  <a:srgbClr val="FFFFFF"/>
                </a:highlight>
                <a:latin typeface="Cambria" panose="02040503050406030204" pitchFamily="18" charset="0"/>
              </a:rPr>
              <a:t>"Spatial Variation-Aware Read Disturbance Defenses: </a:t>
            </a:r>
          </a:p>
          <a:p>
            <a:pPr algn="ctr"/>
            <a:r>
              <a:rPr lang="en-US" sz="1100" b="1" i="0" u="none" strike="noStrike" dirty="0">
                <a:effectLst/>
                <a:highlight>
                  <a:srgbClr val="FFFFFF"/>
                </a:highlight>
                <a:latin typeface="Cambria" panose="02040503050406030204" pitchFamily="18" charset="0"/>
              </a:rPr>
              <a:t>Experimental Analysis of Real DRAM Chips and Implications on Future Solutions,” </a:t>
            </a:r>
            <a:r>
              <a:rPr lang="en-US" sz="1100" b="0" i="0" u="none" strike="noStrike" dirty="0">
                <a:effectLst/>
                <a:highlight>
                  <a:srgbClr val="FFFFFF"/>
                </a:highlight>
                <a:latin typeface="Cambria" panose="02040503050406030204" pitchFamily="18" charset="0"/>
              </a:rPr>
              <a:t>in HPCA, 2024.</a:t>
            </a:r>
            <a:endParaRPr lang="en-US" sz="1100" dirty="0">
              <a:latin typeface="Cambria" panose="02040503050406030204" pitchFamily="18" charset="0"/>
            </a:endParaRPr>
          </a:p>
        </p:txBody>
      </p:sp>
    </p:spTree>
    <p:extLst>
      <p:ext uri="{BB962C8B-B14F-4D97-AF65-F5344CB8AC3E}">
        <p14:creationId xmlns:p14="http://schemas.microsoft.com/office/powerpoint/2010/main" val="275013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8ACF3-0C6E-58AC-7B8F-AB2155FCF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0410F-ABB4-4BE5-3343-44E0AB983CBD}"/>
              </a:ext>
            </a:extLst>
          </p:cNvPr>
          <p:cNvSpPr>
            <a:spLocks noGrp="1"/>
          </p:cNvSpPr>
          <p:nvPr>
            <p:ph type="title"/>
          </p:nvPr>
        </p:nvSpPr>
        <p:spPr/>
        <p:txBody>
          <a:bodyPr/>
          <a:lstStyle/>
          <a:p>
            <a:r>
              <a:rPr lang="en-US" dirty="0"/>
              <a:t>Key Results</a:t>
            </a:r>
          </a:p>
        </p:txBody>
      </p:sp>
      <p:sp>
        <p:nvSpPr>
          <p:cNvPr id="3" name="Content Placeholder 2">
            <a:extLst>
              <a:ext uri="{FF2B5EF4-FFF2-40B4-BE49-F238E27FC236}">
                <a16:creationId xmlns:a16="http://schemas.microsoft.com/office/drawing/2014/main" id="{E0D7091C-E949-98AB-3F1C-8EDBEC7B1396}"/>
              </a:ext>
            </a:extLst>
          </p:cNvPr>
          <p:cNvSpPr>
            <a:spLocks noGrp="1"/>
          </p:cNvSpPr>
          <p:nvPr>
            <p:ph idx="1"/>
          </p:nvPr>
        </p:nvSpPr>
        <p:spPr/>
        <p:txBody>
          <a:bodyPr/>
          <a:lstStyle/>
          <a:p>
            <a:r>
              <a:rPr lang="en-US" dirty="0" err="1"/>
              <a:t>Svärd</a:t>
            </a:r>
            <a:r>
              <a:rPr lang="en-US" dirty="0"/>
              <a:t> </a:t>
            </a:r>
            <a:r>
              <a:rPr lang="en-US" b="1" dirty="0"/>
              <a:t>reduces the performance overhead </a:t>
            </a:r>
            <a:r>
              <a:rPr lang="en-US" dirty="0"/>
              <a:t>of existing solutions </a:t>
            </a:r>
            <a:br>
              <a:rPr lang="en-US" dirty="0"/>
            </a:br>
            <a:r>
              <a:rPr lang="en-US" dirty="0"/>
              <a:t>and </a:t>
            </a:r>
            <a:r>
              <a:rPr lang="en-US" b="1" dirty="0">
                <a:solidFill>
                  <a:srgbClr val="C00000"/>
                </a:solidFill>
              </a:rPr>
              <a:t>significantly improves system throughput</a:t>
            </a:r>
            <a:endParaRPr lang="en-US" dirty="0"/>
          </a:p>
          <a:p>
            <a:pPr>
              <a:buClr>
                <a:schemeClr val="tx1"/>
              </a:buClr>
            </a:pPr>
            <a:endParaRPr lang="en-US" sz="2800" dirty="0"/>
          </a:p>
          <a:p>
            <a:pPr>
              <a:buClr>
                <a:schemeClr val="tx1"/>
              </a:buClr>
            </a:pPr>
            <a:endParaRPr lang="en-US" sz="2800" dirty="0"/>
          </a:p>
          <a:p>
            <a:pPr marL="122238" indent="0">
              <a:buClr>
                <a:schemeClr val="tx1"/>
              </a:buClr>
              <a:buNone/>
            </a:pPr>
            <a:br>
              <a:rPr lang="en-US" sz="2800" dirty="0"/>
            </a:br>
            <a:endParaRPr lang="en-US" sz="2800" dirty="0"/>
          </a:p>
          <a:p>
            <a:pPr>
              <a:buClr>
                <a:schemeClr val="tx1"/>
              </a:buClr>
            </a:pPr>
            <a:r>
              <a:rPr lang="en-US" dirty="0" err="1"/>
              <a:t>Svärd’s</a:t>
            </a:r>
            <a:r>
              <a:rPr lang="en-US" dirty="0"/>
              <a:t> hardware complexity: </a:t>
            </a:r>
          </a:p>
        </p:txBody>
      </p:sp>
      <p:sp>
        <p:nvSpPr>
          <p:cNvPr id="4" name="Slide Number Placeholder 3">
            <a:extLst>
              <a:ext uri="{FF2B5EF4-FFF2-40B4-BE49-F238E27FC236}">
                <a16:creationId xmlns:a16="http://schemas.microsoft.com/office/drawing/2014/main" id="{19A52282-5FF1-6737-B9BB-78A7A68D56AD}"/>
              </a:ext>
            </a:extLst>
          </p:cNvPr>
          <p:cNvSpPr>
            <a:spLocks noGrp="1"/>
          </p:cNvSpPr>
          <p:nvPr>
            <p:ph type="sldNum" sz="quarter" idx="12"/>
          </p:nvPr>
        </p:nvSpPr>
        <p:spPr/>
        <p:txBody>
          <a:bodyPr/>
          <a:lstStyle/>
          <a:p>
            <a:fld id="{676C2683-0D41-1E45-8714-724CB2570654}" type="slidenum">
              <a:rPr lang="en-US" smtClean="0"/>
              <a:pPr/>
              <a:t>32</a:t>
            </a:fld>
            <a:endParaRPr lang="en-US" dirty="0"/>
          </a:p>
        </p:txBody>
      </p:sp>
      <p:pic>
        <p:nvPicPr>
          <p:cNvPr id="5" name="Picture 4" descr="A circle with white circles&#10;&#10;Description automatically generated">
            <a:extLst>
              <a:ext uri="{FF2B5EF4-FFF2-40B4-BE49-F238E27FC236}">
                <a16:creationId xmlns:a16="http://schemas.microsoft.com/office/drawing/2014/main" id="{846F8189-39A8-496D-05C3-FBD362365805}"/>
              </a:ext>
            </a:extLst>
          </p:cNvPr>
          <p:cNvPicPr>
            <a:picLocks noChangeAspect="1"/>
          </p:cNvPicPr>
          <p:nvPr/>
        </p:nvPicPr>
        <p:blipFill rotWithShape="1">
          <a:blip r:embed="rId3"/>
          <a:srcRect l="18121" t="17409" r="18451" b="17932"/>
          <a:stretch/>
        </p:blipFill>
        <p:spPr>
          <a:xfrm>
            <a:off x="8218107" y="55820"/>
            <a:ext cx="822960" cy="822960"/>
          </a:xfrm>
          <a:prstGeom prst="ellipse">
            <a:avLst/>
          </a:prstGeom>
          <a:ln>
            <a:solidFill>
              <a:schemeClr val="tx1"/>
            </a:solidFill>
          </a:ln>
        </p:spPr>
      </p:pic>
      <p:sp>
        <p:nvSpPr>
          <p:cNvPr id="6" name="TextBox 5">
            <a:extLst>
              <a:ext uri="{FF2B5EF4-FFF2-40B4-BE49-F238E27FC236}">
                <a16:creationId xmlns:a16="http://schemas.microsoft.com/office/drawing/2014/main" id="{6FAEA044-2D81-47EF-23E1-433C53139F3B}"/>
              </a:ext>
            </a:extLst>
          </p:cNvPr>
          <p:cNvSpPr txBox="1"/>
          <p:nvPr/>
        </p:nvSpPr>
        <p:spPr>
          <a:xfrm>
            <a:off x="1540126" y="6410389"/>
            <a:ext cx="7079768" cy="430887"/>
          </a:xfrm>
          <a:prstGeom prst="rect">
            <a:avLst/>
          </a:prstGeom>
          <a:noFill/>
        </p:spPr>
        <p:txBody>
          <a:bodyPr wrap="square" rtlCol="0">
            <a:spAutoFit/>
          </a:bodyPr>
          <a:lstStyle/>
          <a:p>
            <a:pPr algn="ctr"/>
            <a:r>
              <a:rPr lang="en-US" sz="1100" b="0" i="0" u="none" strike="noStrike" dirty="0">
                <a:effectLst/>
                <a:highlight>
                  <a:srgbClr val="FFFFFF"/>
                </a:highlight>
                <a:latin typeface="Cambria" panose="02040503050406030204" pitchFamily="18" charset="0"/>
              </a:rPr>
              <a:t> </a:t>
            </a:r>
            <a:r>
              <a:rPr lang="en-US" sz="1100" b="0" i="0" dirty="0" err="1">
                <a:effectLst/>
                <a:latin typeface="Cambria" panose="02040503050406030204" pitchFamily="18" charset="0"/>
              </a:rPr>
              <a:t>Yağlıkçı</a:t>
            </a:r>
            <a:r>
              <a:rPr lang="en-US" sz="1100" b="0" i="0" dirty="0">
                <a:effectLst/>
                <a:latin typeface="Cambria" panose="02040503050406030204" pitchFamily="18" charset="0"/>
              </a:rPr>
              <a:t> et al.,</a:t>
            </a:r>
            <a:r>
              <a:rPr lang="en-US" sz="1100" b="0" i="0" strike="noStrike" dirty="0">
                <a:effectLst/>
                <a:highlight>
                  <a:srgbClr val="FFFFFF"/>
                </a:highlight>
                <a:latin typeface="Cambria" panose="02040503050406030204" pitchFamily="18" charset="0"/>
              </a:rPr>
              <a:t> </a:t>
            </a:r>
            <a:r>
              <a:rPr lang="en-US" sz="1100" b="1" i="0" u="none" strike="noStrike" dirty="0">
                <a:effectLst/>
                <a:highlight>
                  <a:srgbClr val="FFFFFF"/>
                </a:highlight>
                <a:latin typeface="Cambria" panose="02040503050406030204" pitchFamily="18" charset="0"/>
              </a:rPr>
              <a:t>"Spatial Variation-Aware Read Disturbance Defenses: </a:t>
            </a:r>
          </a:p>
          <a:p>
            <a:pPr algn="ctr"/>
            <a:r>
              <a:rPr lang="en-US" sz="1100" b="1" i="0" u="none" strike="noStrike" dirty="0">
                <a:effectLst/>
                <a:highlight>
                  <a:srgbClr val="FFFFFF"/>
                </a:highlight>
                <a:latin typeface="Cambria" panose="02040503050406030204" pitchFamily="18" charset="0"/>
              </a:rPr>
              <a:t>Experimental Analysis of Real DRAM Chips and Implications on Future Solutions,” </a:t>
            </a:r>
            <a:r>
              <a:rPr lang="en-US" sz="1100" b="0" i="0" u="none" strike="noStrike" dirty="0">
                <a:effectLst/>
                <a:highlight>
                  <a:srgbClr val="FFFFFF"/>
                </a:highlight>
                <a:latin typeface="Cambria" panose="02040503050406030204" pitchFamily="18" charset="0"/>
              </a:rPr>
              <a:t>in HPCA, 2024.</a:t>
            </a:r>
            <a:endParaRPr lang="en-US" sz="1100" dirty="0">
              <a:latin typeface="Cambria" panose="02040503050406030204" pitchFamily="18" charset="0"/>
            </a:endParaRPr>
          </a:p>
        </p:txBody>
      </p:sp>
      <p:sp>
        <p:nvSpPr>
          <p:cNvPr id="10" name="TextBox 9">
            <a:extLst>
              <a:ext uri="{FF2B5EF4-FFF2-40B4-BE49-F238E27FC236}">
                <a16:creationId xmlns:a16="http://schemas.microsoft.com/office/drawing/2014/main" id="{97A306C3-07F4-E536-6A37-FABBCCC79C88}"/>
              </a:ext>
            </a:extLst>
          </p:cNvPr>
          <p:cNvSpPr txBox="1"/>
          <p:nvPr/>
        </p:nvSpPr>
        <p:spPr>
          <a:xfrm>
            <a:off x="3386663" y="1776761"/>
            <a:ext cx="2076787" cy="1015663"/>
          </a:xfrm>
          <a:prstGeom prst="rect">
            <a:avLst/>
          </a:prstGeom>
          <a:noFill/>
        </p:spPr>
        <p:txBody>
          <a:bodyPr wrap="none" rtlCol="0">
            <a:spAutoFit/>
          </a:bodyPr>
          <a:lstStyle/>
          <a:p>
            <a:pPr algn="ctr"/>
            <a:r>
              <a:rPr lang="en-US" sz="2000" b="1" dirty="0">
                <a:solidFill>
                  <a:srgbClr val="C55000"/>
                </a:solidFill>
                <a:latin typeface="Cambria" panose="02040503050406030204" pitchFamily="18" charset="0"/>
              </a:rPr>
              <a:t>BlockHammer</a:t>
            </a:r>
            <a:br>
              <a:rPr lang="en-US" sz="2000" b="1" dirty="0">
                <a:solidFill>
                  <a:srgbClr val="C55000"/>
                </a:solidFill>
                <a:latin typeface="Cambria" panose="02040503050406030204" pitchFamily="18" charset="0"/>
              </a:rPr>
            </a:br>
            <a:r>
              <a:rPr lang="en-US" sz="1600" b="1" dirty="0">
                <a:solidFill>
                  <a:srgbClr val="C55000"/>
                </a:solidFill>
                <a:latin typeface="Cambria" panose="02040503050406030204" pitchFamily="18" charset="0"/>
              </a:rPr>
              <a:t>[</a:t>
            </a:r>
            <a:r>
              <a:rPr lang="en-US" sz="1600" b="1" dirty="0" err="1">
                <a:solidFill>
                  <a:srgbClr val="C55000"/>
                </a:solidFill>
                <a:latin typeface="Cambria" panose="02040503050406030204" pitchFamily="18" charset="0"/>
              </a:rPr>
              <a:t>Yaglikci</a:t>
            </a:r>
            <a:r>
              <a:rPr lang="en-US" sz="1600" b="1" dirty="0">
                <a:solidFill>
                  <a:srgbClr val="C55000"/>
                </a:solidFill>
                <a:latin typeface="Cambria" panose="02040503050406030204" pitchFamily="18" charset="0"/>
              </a:rPr>
              <a:t>+, HPCA’21]</a:t>
            </a:r>
          </a:p>
          <a:p>
            <a:pPr algn="ctr"/>
            <a:r>
              <a:rPr lang="en-US" sz="2400" b="1" dirty="0">
                <a:solidFill>
                  <a:srgbClr val="C55000"/>
                </a:solidFill>
                <a:latin typeface="Cambria" panose="02040503050406030204" pitchFamily="18" charset="0"/>
              </a:rPr>
              <a:t>4.9x</a:t>
            </a:r>
          </a:p>
        </p:txBody>
      </p:sp>
      <p:sp>
        <p:nvSpPr>
          <p:cNvPr id="11" name="TextBox 10">
            <a:extLst>
              <a:ext uri="{FF2B5EF4-FFF2-40B4-BE49-F238E27FC236}">
                <a16:creationId xmlns:a16="http://schemas.microsoft.com/office/drawing/2014/main" id="{FDB78DC9-429E-9741-6F9D-73AA016D88C6}"/>
              </a:ext>
            </a:extLst>
          </p:cNvPr>
          <p:cNvSpPr txBox="1"/>
          <p:nvPr/>
        </p:nvSpPr>
        <p:spPr>
          <a:xfrm>
            <a:off x="6382678" y="1776761"/>
            <a:ext cx="1997342" cy="1015663"/>
          </a:xfrm>
          <a:prstGeom prst="rect">
            <a:avLst/>
          </a:prstGeom>
          <a:noFill/>
        </p:spPr>
        <p:txBody>
          <a:bodyPr wrap="none" rtlCol="0">
            <a:spAutoFit/>
          </a:bodyPr>
          <a:lstStyle/>
          <a:p>
            <a:pPr algn="ctr"/>
            <a:r>
              <a:rPr lang="en-US" sz="2000" b="1" dirty="0">
                <a:solidFill>
                  <a:srgbClr val="007799"/>
                </a:solidFill>
                <a:latin typeface="Cambria" panose="02040503050406030204" pitchFamily="18" charset="0"/>
              </a:rPr>
              <a:t>Hydra</a:t>
            </a:r>
            <a:br>
              <a:rPr lang="en-US" sz="2000" b="1" dirty="0">
                <a:solidFill>
                  <a:srgbClr val="007799"/>
                </a:solidFill>
                <a:latin typeface="Cambria" panose="02040503050406030204" pitchFamily="18" charset="0"/>
              </a:rPr>
            </a:br>
            <a:r>
              <a:rPr lang="en-US" sz="1600" b="1" dirty="0">
                <a:solidFill>
                  <a:srgbClr val="007799"/>
                </a:solidFill>
                <a:latin typeface="Cambria" panose="02040503050406030204" pitchFamily="18" charset="0"/>
              </a:rPr>
              <a:t>[Qureshi+, ISCA’22]</a:t>
            </a:r>
          </a:p>
          <a:p>
            <a:pPr algn="ctr"/>
            <a:r>
              <a:rPr lang="en-US" sz="2400" b="1" dirty="0">
                <a:solidFill>
                  <a:srgbClr val="007799"/>
                </a:solidFill>
                <a:latin typeface="Cambria" panose="02040503050406030204" pitchFamily="18" charset="0"/>
              </a:rPr>
              <a:t>1.1x</a:t>
            </a:r>
          </a:p>
        </p:txBody>
      </p:sp>
      <p:sp>
        <p:nvSpPr>
          <p:cNvPr id="12" name="TextBox 11">
            <a:extLst>
              <a:ext uri="{FF2B5EF4-FFF2-40B4-BE49-F238E27FC236}">
                <a16:creationId xmlns:a16="http://schemas.microsoft.com/office/drawing/2014/main" id="{9F1776D5-C7E5-BE79-C605-A815AEC5D0FD}"/>
              </a:ext>
            </a:extLst>
          </p:cNvPr>
          <p:cNvSpPr txBox="1"/>
          <p:nvPr/>
        </p:nvSpPr>
        <p:spPr>
          <a:xfrm>
            <a:off x="4642763" y="2466135"/>
            <a:ext cx="2592761" cy="1015663"/>
          </a:xfrm>
          <a:prstGeom prst="rect">
            <a:avLst/>
          </a:prstGeom>
          <a:noFill/>
        </p:spPr>
        <p:txBody>
          <a:bodyPr wrap="none" rtlCol="0">
            <a:spAutoFit/>
          </a:bodyPr>
          <a:lstStyle/>
          <a:p>
            <a:pPr algn="ctr"/>
            <a:r>
              <a:rPr lang="en-US" sz="2000" b="1" dirty="0">
                <a:solidFill>
                  <a:srgbClr val="990063"/>
                </a:solidFill>
                <a:latin typeface="Cambria" panose="02040503050406030204" pitchFamily="18" charset="0"/>
              </a:rPr>
              <a:t>RRS</a:t>
            </a:r>
            <a:br>
              <a:rPr lang="en-US" sz="2000" b="1" dirty="0">
                <a:solidFill>
                  <a:srgbClr val="990063"/>
                </a:solidFill>
                <a:latin typeface="Cambria" panose="02040503050406030204" pitchFamily="18" charset="0"/>
              </a:rPr>
            </a:br>
            <a:r>
              <a:rPr lang="en-US" sz="1600" b="1" dirty="0">
                <a:solidFill>
                  <a:srgbClr val="990063"/>
                </a:solidFill>
                <a:latin typeface="Cambria" panose="02040503050406030204" pitchFamily="18" charset="0"/>
              </a:rPr>
              <a:t>[</a:t>
            </a:r>
            <a:r>
              <a:rPr lang="en-US" sz="1600" b="1" dirty="0" err="1">
                <a:solidFill>
                  <a:srgbClr val="990063"/>
                </a:solidFill>
                <a:latin typeface="Cambria" panose="02040503050406030204" pitchFamily="18" charset="0"/>
              </a:rPr>
              <a:t>Saileshwar</a:t>
            </a:r>
            <a:r>
              <a:rPr lang="en-US" sz="1600" b="1" dirty="0">
                <a:solidFill>
                  <a:srgbClr val="990063"/>
                </a:solidFill>
                <a:latin typeface="Cambria" panose="02040503050406030204" pitchFamily="18" charset="0"/>
              </a:rPr>
              <a:t>+, ASPLOS’22]</a:t>
            </a:r>
          </a:p>
          <a:p>
            <a:pPr algn="ctr"/>
            <a:r>
              <a:rPr lang="en-US" sz="2400" b="1" dirty="0">
                <a:solidFill>
                  <a:srgbClr val="990063"/>
                </a:solidFill>
                <a:latin typeface="Cambria" panose="02040503050406030204" pitchFamily="18" charset="0"/>
              </a:rPr>
              <a:t>4.8x</a:t>
            </a:r>
          </a:p>
        </p:txBody>
      </p:sp>
      <p:sp>
        <p:nvSpPr>
          <p:cNvPr id="13" name="TextBox 12">
            <a:extLst>
              <a:ext uri="{FF2B5EF4-FFF2-40B4-BE49-F238E27FC236}">
                <a16:creationId xmlns:a16="http://schemas.microsoft.com/office/drawing/2014/main" id="{6EA63FA3-CC64-6616-5F27-320FDC97992A}"/>
              </a:ext>
            </a:extLst>
          </p:cNvPr>
          <p:cNvSpPr txBox="1"/>
          <p:nvPr/>
        </p:nvSpPr>
        <p:spPr>
          <a:xfrm>
            <a:off x="325950" y="1776761"/>
            <a:ext cx="2141484" cy="1015663"/>
          </a:xfrm>
          <a:prstGeom prst="rect">
            <a:avLst/>
          </a:prstGeom>
          <a:noFill/>
        </p:spPr>
        <p:txBody>
          <a:bodyPr wrap="none" rtlCol="0">
            <a:spAutoFit/>
          </a:bodyPr>
          <a:lstStyle/>
          <a:p>
            <a:pPr algn="ctr"/>
            <a:r>
              <a:rPr lang="en-US" sz="2000" b="1" dirty="0">
                <a:solidFill>
                  <a:srgbClr val="5B00A0"/>
                </a:solidFill>
                <a:latin typeface="Cambria" panose="02040503050406030204" pitchFamily="18" charset="0"/>
              </a:rPr>
              <a:t>AQUA</a:t>
            </a:r>
            <a:br>
              <a:rPr lang="en-US" sz="2000" b="1" dirty="0">
                <a:solidFill>
                  <a:srgbClr val="5B00A0"/>
                </a:solidFill>
                <a:latin typeface="Cambria" panose="02040503050406030204" pitchFamily="18" charset="0"/>
              </a:rPr>
            </a:br>
            <a:r>
              <a:rPr lang="en-US" sz="1600" b="1" dirty="0">
                <a:solidFill>
                  <a:srgbClr val="5B00A0"/>
                </a:solidFill>
                <a:latin typeface="Cambria" panose="02040503050406030204" pitchFamily="18" charset="0"/>
              </a:rPr>
              <a:t>[Saxena+, MICRO’22]</a:t>
            </a:r>
          </a:p>
          <a:p>
            <a:pPr algn="ctr"/>
            <a:r>
              <a:rPr lang="en-US" sz="2400" b="1" dirty="0">
                <a:solidFill>
                  <a:srgbClr val="5B00A0"/>
                </a:solidFill>
                <a:latin typeface="Cambria" panose="02040503050406030204" pitchFamily="18" charset="0"/>
              </a:rPr>
              <a:t>1.6x</a:t>
            </a:r>
            <a:endParaRPr lang="en-US" sz="2000" b="1" dirty="0">
              <a:solidFill>
                <a:srgbClr val="5B00A0"/>
              </a:solidFill>
              <a:latin typeface="Cambria" panose="02040503050406030204" pitchFamily="18" charset="0"/>
            </a:endParaRPr>
          </a:p>
        </p:txBody>
      </p:sp>
      <p:sp>
        <p:nvSpPr>
          <p:cNvPr id="14" name="TextBox 13">
            <a:extLst>
              <a:ext uri="{FF2B5EF4-FFF2-40B4-BE49-F238E27FC236}">
                <a16:creationId xmlns:a16="http://schemas.microsoft.com/office/drawing/2014/main" id="{D5CD9635-6777-B1D2-EF8D-6CADE38203E1}"/>
              </a:ext>
            </a:extLst>
          </p:cNvPr>
          <p:cNvSpPr txBox="1"/>
          <p:nvPr/>
        </p:nvSpPr>
        <p:spPr>
          <a:xfrm>
            <a:off x="1915250" y="2466135"/>
            <a:ext cx="1638077" cy="1015663"/>
          </a:xfrm>
          <a:prstGeom prst="rect">
            <a:avLst/>
          </a:prstGeom>
          <a:noFill/>
        </p:spPr>
        <p:txBody>
          <a:bodyPr wrap="none" rtlCol="0">
            <a:spAutoFit/>
          </a:bodyPr>
          <a:lstStyle/>
          <a:p>
            <a:pPr algn="ctr"/>
            <a:r>
              <a:rPr lang="en-US" sz="2000" b="1" dirty="0">
                <a:latin typeface="Cambria" panose="02040503050406030204" pitchFamily="18" charset="0"/>
              </a:rPr>
              <a:t>PARA</a:t>
            </a:r>
            <a:br>
              <a:rPr lang="en-US" sz="2000" b="1" dirty="0">
                <a:latin typeface="Cambria" panose="02040503050406030204" pitchFamily="18" charset="0"/>
              </a:rPr>
            </a:br>
            <a:r>
              <a:rPr lang="en-US" sz="1600" b="1" dirty="0">
                <a:latin typeface="Cambria" panose="02040503050406030204" pitchFamily="18" charset="0"/>
              </a:rPr>
              <a:t>[Kim+, ISCA’14]</a:t>
            </a:r>
          </a:p>
          <a:p>
            <a:pPr algn="ctr"/>
            <a:r>
              <a:rPr lang="en-US" sz="2400" b="1" dirty="0">
                <a:latin typeface="Cambria" panose="02040503050406030204" pitchFamily="18" charset="0"/>
              </a:rPr>
              <a:t>2.0x</a:t>
            </a:r>
          </a:p>
        </p:txBody>
      </p:sp>
      <p:sp>
        <p:nvSpPr>
          <p:cNvPr id="17" name="TextBox 16">
            <a:extLst>
              <a:ext uri="{FF2B5EF4-FFF2-40B4-BE49-F238E27FC236}">
                <a16:creationId xmlns:a16="http://schemas.microsoft.com/office/drawing/2014/main" id="{9B59254A-C2BD-260F-4A49-77AE7C781940}"/>
              </a:ext>
            </a:extLst>
          </p:cNvPr>
          <p:cNvSpPr txBox="1"/>
          <p:nvPr/>
        </p:nvSpPr>
        <p:spPr>
          <a:xfrm>
            <a:off x="3507289" y="4039442"/>
            <a:ext cx="1713931" cy="1015663"/>
          </a:xfrm>
          <a:prstGeom prst="rect">
            <a:avLst/>
          </a:prstGeom>
          <a:noFill/>
        </p:spPr>
        <p:txBody>
          <a:bodyPr wrap="none" rtlCol="0">
            <a:spAutoFit/>
          </a:bodyPr>
          <a:lstStyle/>
          <a:p>
            <a:pPr algn="ctr"/>
            <a:r>
              <a:rPr lang="en-US" sz="2000" b="1" dirty="0">
                <a:latin typeface="Cambria" panose="02040503050406030204" pitchFamily="18" charset="0"/>
              </a:rPr>
              <a:t>In-DRAM</a:t>
            </a:r>
          </a:p>
          <a:p>
            <a:pPr algn="ctr"/>
            <a:r>
              <a:rPr lang="en-US" sz="1600" b="1" dirty="0">
                <a:latin typeface="Cambria" panose="02040503050406030204" pitchFamily="18" charset="0"/>
              </a:rPr>
              <a:t>Implementation</a:t>
            </a:r>
          </a:p>
          <a:p>
            <a:pPr algn="ctr"/>
            <a:r>
              <a:rPr lang="en-US" sz="2400" b="1" dirty="0">
                <a:latin typeface="Cambria" panose="02040503050406030204" pitchFamily="18" charset="0"/>
              </a:rPr>
              <a:t>0.006%</a:t>
            </a:r>
          </a:p>
        </p:txBody>
      </p:sp>
      <p:sp>
        <p:nvSpPr>
          <p:cNvPr id="18" name="TextBox 17">
            <a:extLst>
              <a:ext uri="{FF2B5EF4-FFF2-40B4-BE49-F238E27FC236}">
                <a16:creationId xmlns:a16="http://schemas.microsoft.com/office/drawing/2014/main" id="{553C34BC-D177-0A51-F469-D889BBF99D02}"/>
              </a:ext>
            </a:extLst>
          </p:cNvPr>
          <p:cNvSpPr txBox="1"/>
          <p:nvPr/>
        </p:nvSpPr>
        <p:spPr>
          <a:xfrm>
            <a:off x="6504176" y="4039442"/>
            <a:ext cx="1713931" cy="1015663"/>
          </a:xfrm>
          <a:prstGeom prst="rect">
            <a:avLst/>
          </a:prstGeom>
          <a:noFill/>
        </p:spPr>
        <p:txBody>
          <a:bodyPr wrap="none" rtlCol="0">
            <a:spAutoFit/>
          </a:bodyPr>
          <a:lstStyle/>
          <a:p>
            <a:pPr algn="ctr"/>
            <a:r>
              <a:rPr lang="en-US" sz="2000" b="1" dirty="0">
                <a:latin typeface="Cambria" panose="02040503050406030204" pitchFamily="18" charset="0"/>
              </a:rPr>
              <a:t>In-Processor</a:t>
            </a:r>
          </a:p>
          <a:p>
            <a:pPr algn="ctr"/>
            <a:r>
              <a:rPr lang="en-US" sz="1600" b="1" dirty="0">
                <a:latin typeface="Cambria" panose="02040503050406030204" pitchFamily="18" charset="0"/>
              </a:rPr>
              <a:t>Implementation</a:t>
            </a:r>
          </a:p>
          <a:p>
            <a:pPr algn="ctr"/>
            <a:r>
              <a:rPr lang="en-US" sz="2400" b="1" dirty="0">
                <a:latin typeface="Cambria" panose="02040503050406030204" pitchFamily="18" charset="0"/>
              </a:rPr>
              <a:t>0.027%</a:t>
            </a:r>
          </a:p>
        </p:txBody>
      </p:sp>
      <p:sp>
        <p:nvSpPr>
          <p:cNvPr id="7" name="TextBox 6">
            <a:extLst>
              <a:ext uri="{FF2B5EF4-FFF2-40B4-BE49-F238E27FC236}">
                <a16:creationId xmlns:a16="http://schemas.microsoft.com/office/drawing/2014/main" id="{2E1AA774-306F-F06D-3E95-F8E9759EF325}"/>
              </a:ext>
            </a:extLst>
          </p:cNvPr>
          <p:cNvSpPr txBox="1"/>
          <p:nvPr/>
        </p:nvSpPr>
        <p:spPr>
          <a:xfrm>
            <a:off x="797403" y="4039442"/>
            <a:ext cx="1426930" cy="1015663"/>
          </a:xfrm>
          <a:prstGeom prst="rect">
            <a:avLst/>
          </a:prstGeom>
          <a:noFill/>
        </p:spPr>
        <p:txBody>
          <a:bodyPr wrap="none" rtlCol="0">
            <a:spAutoFit/>
          </a:bodyPr>
          <a:lstStyle/>
          <a:p>
            <a:pPr algn="ctr"/>
            <a:r>
              <a:rPr lang="en-US" sz="2000" b="1" dirty="0">
                <a:latin typeface="Cambria" panose="02040503050406030204" pitchFamily="18" charset="0"/>
              </a:rPr>
              <a:t>No</a:t>
            </a:r>
          </a:p>
          <a:p>
            <a:pPr algn="ctr"/>
            <a:r>
              <a:rPr lang="en-US" sz="2000" b="1" dirty="0">
                <a:latin typeface="Cambria" panose="02040503050406030204" pitchFamily="18" charset="0"/>
              </a:rPr>
              <a:t>Additional</a:t>
            </a:r>
          </a:p>
          <a:p>
            <a:pPr algn="ctr"/>
            <a:r>
              <a:rPr lang="en-US" sz="2000" b="1" dirty="0">
                <a:latin typeface="Cambria" panose="02040503050406030204" pitchFamily="18" charset="0"/>
              </a:rPr>
              <a:t>Latency</a:t>
            </a:r>
            <a:endParaRPr lang="en-US" sz="2400" b="1" dirty="0">
              <a:latin typeface="Cambria" panose="02040503050406030204" pitchFamily="18" charset="0"/>
            </a:endParaRPr>
          </a:p>
        </p:txBody>
      </p:sp>
      <p:grpSp>
        <p:nvGrpSpPr>
          <p:cNvPr id="15" name="Group 14">
            <a:extLst>
              <a:ext uri="{FF2B5EF4-FFF2-40B4-BE49-F238E27FC236}">
                <a16:creationId xmlns:a16="http://schemas.microsoft.com/office/drawing/2014/main" id="{0164F4DF-303E-BBC3-4462-BE6D394A233B}"/>
              </a:ext>
            </a:extLst>
          </p:cNvPr>
          <p:cNvGrpSpPr/>
          <p:nvPr/>
        </p:nvGrpSpPr>
        <p:grpSpPr>
          <a:xfrm>
            <a:off x="-4" y="5109238"/>
            <a:ext cx="9144000" cy="1247018"/>
            <a:chOff x="-4" y="5109238"/>
            <a:chExt cx="9144000" cy="1247018"/>
          </a:xfrm>
        </p:grpSpPr>
        <p:sp>
          <p:nvSpPr>
            <p:cNvPr id="8" name="Rectangle 7">
              <a:extLst>
                <a:ext uri="{FF2B5EF4-FFF2-40B4-BE49-F238E27FC236}">
                  <a16:creationId xmlns:a16="http://schemas.microsoft.com/office/drawing/2014/main" id="{FC522356-7146-B738-46D3-860A85126FC5}"/>
                </a:ext>
              </a:extLst>
            </p:cNvPr>
            <p:cNvSpPr/>
            <p:nvPr/>
          </p:nvSpPr>
          <p:spPr>
            <a:xfrm>
              <a:off x="-4" y="5109238"/>
              <a:ext cx="9144000" cy="124701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TextBox 8">
              <a:extLst>
                <a:ext uri="{FF2B5EF4-FFF2-40B4-BE49-F238E27FC236}">
                  <a16:creationId xmlns:a16="http://schemas.microsoft.com/office/drawing/2014/main" id="{E68717AB-CEDC-A34C-F83E-A914B0CF94F8}"/>
                </a:ext>
              </a:extLst>
            </p:cNvPr>
            <p:cNvSpPr txBox="1"/>
            <p:nvPr/>
          </p:nvSpPr>
          <p:spPr>
            <a:xfrm>
              <a:off x="-1" y="5194138"/>
              <a:ext cx="9143995" cy="1077218"/>
            </a:xfrm>
            <a:prstGeom prst="rect">
              <a:avLst/>
            </a:prstGeom>
            <a:noFill/>
          </p:spPr>
          <p:txBody>
            <a:bodyPr wrap="square" rtlCol="0">
              <a:spAutoFit/>
            </a:bodyPr>
            <a:lstStyle/>
            <a:p>
              <a:pPr algn="ctr"/>
              <a:r>
                <a:rPr lang="en-US" sz="3200" dirty="0" err="1">
                  <a:latin typeface="Cambria" panose="02040503050406030204" pitchFamily="18" charset="0"/>
                </a:rPr>
                <a:t>Svärd</a:t>
              </a:r>
              <a:r>
                <a:rPr lang="en-US" sz="3200" dirty="0">
                  <a:latin typeface="Cambria" panose="02040503050406030204" pitchFamily="18" charset="0"/>
                </a:rPr>
                <a:t> improves system’s </a:t>
              </a:r>
              <a:r>
                <a:rPr lang="en-US" sz="3200" b="1" dirty="0">
                  <a:solidFill>
                    <a:schemeClr val="accent6">
                      <a:lumMod val="75000"/>
                    </a:schemeClr>
                  </a:solidFill>
                  <a:latin typeface="Cambria" panose="02040503050406030204" pitchFamily="18" charset="0"/>
                </a:rPr>
                <a:t>availability</a:t>
              </a:r>
              <a:r>
                <a:rPr lang="en-US" sz="3200" dirty="0">
                  <a:latin typeface="Cambria" panose="02040503050406030204" pitchFamily="18" charset="0"/>
                </a:rPr>
                <a:t> </a:t>
              </a:r>
              <a:r>
                <a:rPr lang="en-US" sz="3200" b="1" dirty="0">
                  <a:solidFill>
                    <a:schemeClr val="accent6">
                      <a:lumMod val="75000"/>
                    </a:schemeClr>
                  </a:solidFill>
                  <a:latin typeface="Cambria" panose="02040503050406030204" pitchFamily="18" charset="0"/>
                </a:rPr>
                <a:t>at low cost </a:t>
              </a:r>
              <a:br>
                <a:rPr lang="en-US" sz="3200" dirty="0">
                  <a:latin typeface="Cambria" panose="02040503050406030204" pitchFamily="18" charset="0"/>
                </a:rPr>
              </a:br>
              <a:r>
                <a:rPr lang="en-US" sz="3200" i="1" dirty="0">
                  <a:latin typeface="Cambria" panose="02040503050406030204" pitchFamily="18" charset="0"/>
                </a:rPr>
                <a:t>without</a:t>
              </a:r>
              <a:r>
                <a:rPr lang="en-US" sz="3200" dirty="0">
                  <a:latin typeface="Cambria" panose="02040503050406030204" pitchFamily="18" charset="0"/>
                </a:rPr>
                <a:t> compromising </a:t>
              </a:r>
              <a:r>
                <a:rPr lang="en-US" sz="3200" b="1" dirty="0">
                  <a:solidFill>
                    <a:schemeClr val="accent1">
                      <a:lumMod val="75000"/>
                    </a:schemeClr>
                  </a:solidFill>
                  <a:latin typeface="Cambria" panose="02040503050406030204" pitchFamily="18" charset="0"/>
                </a:rPr>
                <a:t>data integrity</a:t>
              </a:r>
            </a:p>
          </p:txBody>
        </p:sp>
      </p:grpSp>
    </p:spTree>
    <p:extLst>
      <p:ext uri="{BB962C8B-B14F-4D97-AF65-F5344CB8AC3E}">
        <p14:creationId xmlns:p14="http://schemas.microsoft.com/office/powerpoint/2010/main" val="133873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7" grpId="0"/>
      <p:bldP spid="18"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E1FF8-0ED4-769C-A737-0F27EA76F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EABCC1-7C1B-ED17-E60F-394543B56191}"/>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43FF8524-3217-A949-D790-AD1BCB2DBACB}"/>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devise </a:t>
            </a:r>
            <a:r>
              <a:rPr lang="en-US" sz="2600" b="1" dirty="0">
                <a:solidFill>
                  <a:srgbClr val="536D82"/>
                </a:solidFill>
              </a:rPr>
              <a:t>novel solutions </a:t>
            </a:r>
            <a:br>
              <a:rPr lang="en-US" sz="2600" dirty="0">
                <a:solidFill>
                  <a:srgbClr val="536D82"/>
                </a:solidFill>
              </a:rPr>
            </a:br>
            <a:r>
              <a:rPr lang="en-US" sz="2600" dirty="0">
                <a:solidFill>
                  <a:srgbClr val="536D82"/>
                </a:solidFill>
              </a:rPr>
              <a:t>leveraging insights into</a:t>
            </a:r>
            <a:br>
              <a:rPr lang="en-US" sz="2600" dirty="0">
                <a:solidFill>
                  <a:srgbClr val="536D82"/>
                </a:solidFill>
              </a:rPr>
            </a:br>
            <a:r>
              <a:rPr lang="en-US" sz="2600" b="1" dirty="0">
                <a:solidFill>
                  <a:srgbClr val="536D82"/>
                </a:solidFill>
              </a:rPr>
              <a:t>DRAM chip internals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 </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p:txBody>
      </p:sp>
      <p:sp>
        <p:nvSpPr>
          <p:cNvPr id="4" name="Slide Number Placeholder 3">
            <a:extLst>
              <a:ext uri="{FF2B5EF4-FFF2-40B4-BE49-F238E27FC236}">
                <a16:creationId xmlns:a16="http://schemas.microsoft.com/office/drawing/2014/main" id="{4E30330E-B261-E9C9-CC1B-8F64259912B2}"/>
              </a:ext>
            </a:extLst>
          </p:cNvPr>
          <p:cNvSpPr>
            <a:spLocks noGrp="1"/>
          </p:cNvSpPr>
          <p:nvPr>
            <p:ph type="sldNum" sz="quarter" idx="12"/>
          </p:nvPr>
        </p:nvSpPr>
        <p:spPr/>
        <p:txBody>
          <a:bodyPr/>
          <a:lstStyle/>
          <a:p>
            <a:fld id="{676C2683-0D41-1E45-8714-724CB2570654}" type="slidenum">
              <a:rPr lang="en-US" smtClean="0"/>
              <a:pPr/>
              <a:t>33</a:t>
            </a:fld>
            <a:endParaRPr lang="en-US" dirty="0"/>
          </a:p>
        </p:txBody>
      </p:sp>
      <p:pic>
        <p:nvPicPr>
          <p:cNvPr id="6" name="Graphic 17">
            <a:extLst>
              <a:ext uri="{FF2B5EF4-FFF2-40B4-BE49-F238E27FC236}">
                <a16:creationId xmlns:a16="http://schemas.microsoft.com/office/drawing/2014/main" id="{C723CE2E-BE41-7316-929A-9E138C6205C9}"/>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F2FFDA63-7610-0490-499E-510BF94FC142}"/>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5E68CB8E-EEF1-6CFA-5E0E-F798F1B91158}"/>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EA006011-20CD-6175-BD77-65AC771C5A0E}"/>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08B7EE59-B5C4-79FC-FBBE-1D61F22FBD58}"/>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7D23067F-8584-9750-D0B7-E3489D6EFBB6}"/>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74A2D1B2-229F-4AEB-B1FC-91BF527437ED}"/>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458B96DD-7B25-F528-FEEA-94CB62826D03}"/>
              </a:ext>
            </a:extLst>
          </p:cNvPr>
          <p:cNvGrpSpPr/>
          <p:nvPr/>
        </p:nvGrpSpPr>
        <p:grpSpPr>
          <a:xfrm>
            <a:off x="4790212" y="4130002"/>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CAC35B58-E9FA-CE17-247A-5F0FFE37F66A}"/>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6987F877-A8CE-53F2-C18B-D53EB0919E10}"/>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CA38498E-94D5-7718-06FB-C85BE9D947E4}"/>
              </a:ext>
            </a:extLst>
          </p:cNvPr>
          <p:cNvGrpSpPr/>
          <p:nvPr/>
        </p:nvGrpSpPr>
        <p:grpSpPr>
          <a:xfrm>
            <a:off x="7372935" y="4130002"/>
            <a:ext cx="939809" cy="965584"/>
            <a:chOff x="8040553" y="4600830"/>
            <a:chExt cx="939809" cy="965584"/>
          </a:xfrm>
        </p:grpSpPr>
        <p:pic>
          <p:nvPicPr>
            <p:cNvPr id="9" name="Picture 8">
              <a:extLst>
                <a:ext uri="{FF2B5EF4-FFF2-40B4-BE49-F238E27FC236}">
                  <a16:creationId xmlns:a16="http://schemas.microsoft.com/office/drawing/2014/main" id="{52CC8A92-330F-7612-386D-ADC0BC7980C4}"/>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9DA4363B-7D72-4DBC-9BA7-B5939B3B29FA}"/>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7BA82207-87C3-FCEF-8881-C137443D1981}"/>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F344F470-3231-9AA3-49FE-E9DA94F27388}"/>
              </a:ext>
            </a:extLst>
          </p:cNvPr>
          <p:cNvGrpSpPr/>
          <p:nvPr/>
        </p:nvGrpSpPr>
        <p:grpSpPr>
          <a:xfrm>
            <a:off x="6018768" y="4122306"/>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975D7C77-BF78-1EA7-95B8-DFF5A1878675}"/>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CEFAFC6C-724A-1405-BA95-FF0D534FF657}"/>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9FB1843D-2D04-4473-CA96-9B3052C2A6F2}"/>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FDBD6845-57E5-E0A6-E917-569EBF554647}"/>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8E0D1E8B-9CFB-ECD9-31EB-C29B68BBC990}"/>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3C424DCE-2C70-61DC-4EB6-A954E469E88B}"/>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54F88BAA-FEF4-55F4-9AB6-E6B0D847A08E}"/>
              </a:ext>
            </a:extLst>
          </p:cNvPr>
          <p:cNvSpPr txBox="1"/>
          <p:nvPr/>
        </p:nvSpPr>
        <p:spPr>
          <a:xfrm>
            <a:off x="4266381" y="5314133"/>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8CC52FB0-B779-B17A-05D3-2D128AE00B2D}"/>
              </a:ext>
            </a:extLst>
          </p:cNvPr>
          <p:cNvSpPr txBox="1"/>
          <p:nvPr/>
        </p:nvSpPr>
        <p:spPr>
          <a:xfrm>
            <a:off x="5533974" y="5324658"/>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66B6BF9F-C198-DB42-A5E6-F3D92909CC85}"/>
              </a:ext>
            </a:extLst>
          </p:cNvPr>
          <p:cNvSpPr txBox="1"/>
          <p:nvPr/>
        </p:nvSpPr>
        <p:spPr>
          <a:xfrm>
            <a:off x="6217961" y="5323574"/>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BA8120A4-9398-E0C8-5ED7-B14F0C11BA3F}"/>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7596CCF6-EC91-4FCE-BB52-F684EFF1035D}"/>
              </a:ext>
            </a:extLst>
          </p:cNvPr>
          <p:cNvSpPr/>
          <p:nvPr/>
        </p:nvSpPr>
        <p:spPr>
          <a:xfrm>
            <a:off x="4266381" y="5387870"/>
            <a:ext cx="4631039" cy="6375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542E642-AAA3-8B7C-5065-A77D53702300}"/>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F9758061-255B-89AD-3FB7-1BF76A615B09}"/>
              </a:ext>
            </a:extLst>
          </p:cNvPr>
          <p:cNvSpPr txBox="1"/>
          <p:nvPr/>
        </p:nvSpPr>
        <p:spPr>
          <a:xfrm>
            <a:off x="159842" y="4252767"/>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3" name="Left Bracket 42">
            <a:extLst>
              <a:ext uri="{FF2B5EF4-FFF2-40B4-BE49-F238E27FC236}">
                <a16:creationId xmlns:a16="http://schemas.microsoft.com/office/drawing/2014/main" id="{09EE09EB-B528-D987-6072-8B2933591034}"/>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1B2311CD-BDAA-97ED-1D19-0830164C1101}"/>
              </a:ext>
            </a:extLst>
          </p:cNvPr>
          <p:cNvSpPr/>
          <p:nvPr/>
        </p:nvSpPr>
        <p:spPr>
          <a:xfrm rot="5400000">
            <a:off x="5180456" y="416022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5DDA8E77-5B52-D0C4-62F1-956ED7BCA2D5}"/>
              </a:ext>
            </a:extLst>
          </p:cNvPr>
          <p:cNvSpPr/>
          <p:nvPr/>
        </p:nvSpPr>
        <p:spPr>
          <a:xfrm rot="5400000">
            <a:off x="6517900" y="4142706"/>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8FBFB226-5944-EB09-8408-5A0A8D56CA53}"/>
              </a:ext>
            </a:extLst>
          </p:cNvPr>
          <p:cNvSpPr/>
          <p:nvPr/>
        </p:nvSpPr>
        <p:spPr>
          <a:xfrm rot="5400000">
            <a:off x="7792519" y="4148000"/>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FFD0CA81-C51E-9DF8-DE41-166A6865DD24}"/>
              </a:ext>
            </a:extLst>
          </p:cNvPr>
          <p:cNvSpPr/>
          <p:nvPr/>
        </p:nvSpPr>
        <p:spPr>
          <a:xfrm>
            <a:off x="-2" y="804945"/>
            <a:ext cx="9144002" cy="288600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4">
            <a:extLst>
              <a:ext uri="{FF2B5EF4-FFF2-40B4-BE49-F238E27FC236}">
                <a16:creationId xmlns:a16="http://schemas.microsoft.com/office/drawing/2014/main" id="{5CA87349-B4D5-CE03-F4EA-1D0AACEBAC72}"/>
              </a:ext>
            </a:extLst>
          </p:cNvPr>
          <p:cNvSpPr txBox="1">
            <a:spLocks/>
          </p:cNvSpPr>
          <p:nvPr/>
        </p:nvSpPr>
        <p:spPr>
          <a:xfrm>
            <a:off x="0" y="3134010"/>
            <a:ext cx="9144000" cy="868560"/>
          </a:xfrm>
          <a:prstGeom prst="rect">
            <a:avLst/>
          </a:prstGeom>
          <a:solidFill>
            <a:srgbClr val="007698"/>
          </a:solidFill>
          <a:ln w="57150">
            <a:noFill/>
          </a:ln>
        </p:spPr>
        <p:txBody>
          <a:bodyPr vert="horz" lIns="91440" tIns="45720" rIns="91440" bIns="45720" rtlCol="0" anchor="ctr">
            <a:normAutofit/>
          </a:bodyPr>
          <a:lstStyle>
            <a:lvl1pPr marL="57150" indent="0" algn="l" defTabSz="914400" rtl="0" eaLnBrk="1" latinLnBrk="0" hangingPunct="1">
              <a:lnSpc>
                <a:spcPct val="90000"/>
              </a:lnSpc>
              <a:spcBef>
                <a:spcPct val="0"/>
              </a:spcBef>
              <a:buNone/>
              <a:tabLst/>
              <a:defRPr sz="3600" b="0" kern="1200">
                <a:solidFill>
                  <a:srgbClr val="007698"/>
                </a:solidFill>
                <a:latin typeface="Garamond" panose="02020404030301010803" pitchFamily="18" charset="0"/>
                <a:ea typeface="+mj-ea"/>
                <a:cs typeface="+mj-cs"/>
              </a:defRPr>
            </a:lvl1pPr>
          </a:lstStyle>
          <a:p>
            <a:pPr algn="ctr"/>
            <a:r>
              <a:rPr lang="en-US" sz="4400" dirty="0">
                <a:solidFill>
                  <a:schemeClr val="bg1"/>
                </a:solidFill>
              </a:rPr>
              <a:t>Representative Novel Solutions</a:t>
            </a:r>
          </a:p>
        </p:txBody>
      </p:sp>
      <p:sp>
        <p:nvSpPr>
          <p:cNvPr id="30" name="Rectangle 29">
            <a:extLst>
              <a:ext uri="{FF2B5EF4-FFF2-40B4-BE49-F238E27FC236}">
                <a16:creationId xmlns:a16="http://schemas.microsoft.com/office/drawing/2014/main" id="{96627AF6-7FFB-BD80-F0AD-CC81AB7095A9}"/>
              </a:ext>
            </a:extLst>
          </p:cNvPr>
          <p:cNvSpPr/>
          <p:nvPr/>
        </p:nvSpPr>
        <p:spPr>
          <a:xfrm>
            <a:off x="-3" y="4045018"/>
            <a:ext cx="7331963" cy="2002524"/>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E3A2911-C524-2939-382D-66B0F3686973}"/>
              </a:ext>
            </a:extLst>
          </p:cNvPr>
          <p:cNvSpPr/>
          <p:nvPr/>
        </p:nvSpPr>
        <p:spPr>
          <a:xfrm>
            <a:off x="8467160" y="4063929"/>
            <a:ext cx="297064" cy="1489655"/>
          </a:xfrm>
          <a:prstGeom prst="rect">
            <a:avLst/>
          </a:prstGeom>
          <a:solidFill>
            <a:srgbClr val="FFFFFF">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603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79B5-4323-F121-AFC3-39D757A45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9FD9B4-2A71-7F06-B6A2-5069182E526D}"/>
              </a:ext>
            </a:extLst>
          </p:cNvPr>
          <p:cNvSpPr>
            <a:spLocks noGrp="1"/>
          </p:cNvSpPr>
          <p:nvPr>
            <p:ph type="title"/>
          </p:nvPr>
        </p:nvSpPr>
        <p:spPr/>
        <p:txBody>
          <a:bodyPr/>
          <a:lstStyle/>
          <a:p>
            <a:r>
              <a:rPr lang="en-US" dirty="0"/>
              <a:t>Challenge (2/2): Compatibility</a:t>
            </a:r>
          </a:p>
        </p:txBody>
      </p:sp>
      <p:sp>
        <p:nvSpPr>
          <p:cNvPr id="4" name="Slide Number Placeholder 3">
            <a:extLst>
              <a:ext uri="{FF2B5EF4-FFF2-40B4-BE49-F238E27FC236}">
                <a16:creationId xmlns:a16="http://schemas.microsoft.com/office/drawing/2014/main" id="{D88CE7EB-C256-06D1-5F1A-9F81950E7559}"/>
              </a:ext>
            </a:extLst>
          </p:cNvPr>
          <p:cNvSpPr>
            <a:spLocks noGrp="1"/>
          </p:cNvSpPr>
          <p:nvPr>
            <p:ph type="sldNum" sz="quarter" idx="12"/>
          </p:nvPr>
        </p:nvSpPr>
        <p:spPr/>
        <p:txBody>
          <a:bodyPr/>
          <a:lstStyle/>
          <a:p>
            <a:fld id="{676C2683-0D41-1E45-8714-724CB2570654}" type="slidenum">
              <a:rPr lang="en-US" smtClean="0"/>
              <a:pPr/>
              <a:t>34</a:t>
            </a:fld>
            <a:endParaRPr lang="en-US" dirty="0"/>
          </a:p>
        </p:txBody>
      </p:sp>
      <p:sp>
        <p:nvSpPr>
          <p:cNvPr id="37" name="Rectangle 36">
            <a:extLst>
              <a:ext uri="{FF2B5EF4-FFF2-40B4-BE49-F238E27FC236}">
                <a16:creationId xmlns:a16="http://schemas.microsoft.com/office/drawing/2014/main" id="{5DCCEC73-A808-A2B6-8E79-5C2E1238B253}"/>
              </a:ext>
            </a:extLst>
          </p:cNvPr>
          <p:cNvSpPr/>
          <p:nvPr/>
        </p:nvSpPr>
        <p:spPr>
          <a:xfrm>
            <a:off x="383493" y="813090"/>
            <a:ext cx="5142437" cy="7593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38" name="TextBox 37">
            <a:extLst>
              <a:ext uri="{FF2B5EF4-FFF2-40B4-BE49-F238E27FC236}">
                <a16:creationId xmlns:a16="http://schemas.microsoft.com/office/drawing/2014/main" id="{76C00F3D-BE34-B178-071E-A221FF6A6D8F}"/>
              </a:ext>
            </a:extLst>
          </p:cNvPr>
          <p:cNvSpPr txBox="1"/>
          <p:nvPr/>
        </p:nvSpPr>
        <p:spPr>
          <a:xfrm>
            <a:off x="376413" y="852645"/>
            <a:ext cx="154914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lumMod val="50000"/>
                  </a:srgbClr>
                </a:solidFill>
                <a:effectLst/>
                <a:uLnTx/>
                <a:uFillTx/>
                <a:latin typeface="Cambria" panose="02040503050406030204" pitchFamily="18" charset="0"/>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lumMod val="50000"/>
                  </a:srgbClr>
                </a:solidFill>
                <a:effectLst/>
                <a:uLnTx/>
                <a:uFillTx/>
                <a:latin typeface="Cambria" panose="02040503050406030204" pitchFamily="18" charset="0"/>
              </a:rPr>
              <a:t>Level</a:t>
            </a:r>
          </a:p>
        </p:txBody>
      </p:sp>
      <p:sp>
        <p:nvSpPr>
          <p:cNvPr id="39" name="VirtualMemoryAddress">
            <a:extLst>
              <a:ext uri="{FF2B5EF4-FFF2-40B4-BE49-F238E27FC236}">
                <a16:creationId xmlns:a16="http://schemas.microsoft.com/office/drawing/2014/main" id="{8D1E3B0D-7394-DA53-F376-D04064B7E6DD}"/>
              </a:ext>
            </a:extLst>
          </p:cNvPr>
          <p:cNvSpPr txBox="1"/>
          <p:nvPr/>
        </p:nvSpPr>
        <p:spPr>
          <a:xfrm>
            <a:off x="1943521" y="948045"/>
            <a:ext cx="3401380" cy="46166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Virtual Memory Address</a:t>
            </a:r>
          </a:p>
        </p:txBody>
      </p:sp>
      <p:grpSp>
        <p:nvGrpSpPr>
          <p:cNvPr id="163" name="System level translation">
            <a:extLst>
              <a:ext uri="{FF2B5EF4-FFF2-40B4-BE49-F238E27FC236}">
                <a16:creationId xmlns:a16="http://schemas.microsoft.com/office/drawing/2014/main" id="{0137B84E-47FF-5A7A-297F-0C9B973B0EEF}"/>
              </a:ext>
            </a:extLst>
          </p:cNvPr>
          <p:cNvGrpSpPr/>
          <p:nvPr/>
        </p:nvGrpSpPr>
        <p:grpSpPr>
          <a:xfrm>
            <a:off x="374455" y="1577871"/>
            <a:ext cx="5143827" cy="785712"/>
            <a:chOff x="374455" y="1673568"/>
            <a:chExt cx="5143827" cy="785712"/>
          </a:xfrm>
        </p:grpSpPr>
        <p:sp>
          <p:nvSpPr>
            <p:cNvPr id="45" name="Rectangle 44">
              <a:extLst>
                <a:ext uri="{FF2B5EF4-FFF2-40B4-BE49-F238E27FC236}">
                  <a16:creationId xmlns:a16="http://schemas.microsoft.com/office/drawing/2014/main" id="{DBD5394F-D792-E160-BC38-F672670021B3}"/>
                </a:ext>
              </a:extLst>
            </p:cNvPr>
            <p:cNvSpPr/>
            <p:nvPr/>
          </p:nvSpPr>
          <p:spPr>
            <a:xfrm>
              <a:off x="374455" y="1673568"/>
              <a:ext cx="5143827" cy="7857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D7D31">
                    <a:lumMod val="50000"/>
                  </a:srgbClr>
                </a:solidFill>
                <a:effectLst/>
                <a:uLnTx/>
                <a:uFillTx/>
                <a:latin typeface="Cambria" panose="02040503050406030204" pitchFamily="18" charset="0"/>
              </a:endParaRPr>
            </a:p>
          </p:txBody>
        </p:sp>
        <p:sp>
          <p:nvSpPr>
            <p:cNvPr id="46" name="TextBox 45">
              <a:extLst>
                <a:ext uri="{FF2B5EF4-FFF2-40B4-BE49-F238E27FC236}">
                  <a16:creationId xmlns:a16="http://schemas.microsoft.com/office/drawing/2014/main" id="{5E895AC6-664B-FBC4-C6F8-279F4A7BAF68}"/>
                </a:ext>
              </a:extLst>
            </p:cNvPr>
            <p:cNvSpPr txBox="1"/>
            <p:nvPr/>
          </p:nvSpPr>
          <p:spPr>
            <a:xfrm>
              <a:off x="383493" y="1703236"/>
              <a:ext cx="1013419" cy="707886"/>
            </a:xfrm>
            <a:prstGeom prst="rect">
              <a:avLst/>
            </a:prstGeom>
            <a:solidFill>
              <a:schemeClr val="accent2">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lumMod val="50000"/>
                    </a:srgbClr>
                  </a:solidFill>
                  <a:effectLst/>
                  <a:uLnTx/>
                  <a:uFillTx/>
                  <a:latin typeface="Cambria" panose="02040503050406030204" pitchFamily="18" charset="0"/>
                </a:rPr>
                <a:t>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lumMod val="50000"/>
                    </a:srgbClr>
                  </a:solidFill>
                  <a:effectLst/>
                  <a:uLnTx/>
                  <a:uFillTx/>
                  <a:latin typeface="Cambria" panose="02040503050406030204" pitchFamily="18" charset="0"/>
                </a:rPr>
                <a:t>Level</a:t>
              </a:r>
            </a:p>
          </p:txBody>
        </p:sp>
        <p:sp>
          <p:nvSpPr>
            <p:cNvPr id="42" name="PhysicalMemoryAddress">
              <a:extLst>
                <a:ext uri="{FF2B5EF4-FFF2-40B4-BE49-F238E27FC236}">
                  <a16:creationId xmlns:a16="http://schemas.microsoft.com/office/drawing/2014/main" id="{B1A80E58-FFFB-4180-D464-3E3514D588F1}"/>
                </a:ext>
              </a:extLst>
            </p:cNvPr>
            <p:cNvSpPr txBox="1"/>
            <p:nvPr/>
          </p:nvSpPr>
          <p:spPr>
            <a:xfrm>
              <a:off x="1943521" y="1819781"/>
              <a:ext cx="3574761" cy="46166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Physical Memory Address</a:t>
              </a:r>
            </a:p>
          </p:txBody>
        </p:sp>
        <p:cxnSp>
          <p:nvCxnSpPr>
            <p:cNvPr id="44" name="Straight Connector 43">
              <a:extLst>
                <a:ext uri="{FF2B5EF4-FFF2-40B4-BE49-F238E27FC236}">
                  <a16:creationId xmlns:a16="http://schemas.microsoft.com/office/drawing/2014/main" id="{2963A9ED-E741-CDFA-21EB-5DD107271CDE}"/>
                </a:ext>
              </a:extLst>
            </p:cNvPr>
            <p:cNvCxnSpPr>
              <a:cxnSpLocks/>
            </p:cNvCxnSpPr>
            <p:nvPr/>
          </p:nvCxnSpPr>
          <p:spPr>
            <a:xfrm>
              <a:off x="374455" y="1675526"/>
              <a:ext cx="5139671"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64" name="Group 163">
            <a:extLst>
              <a:ext uri="{FF2B5EF4-FFF2-40B4-BE49-F238E27FC236}">
                <a16:creationId xmlns:a16="http://schemas.microsoft.com/office/drawing/2014/main" id="{938B3F63-C69B-55A1-9355-6FEE8AEC7089}"/>
              </a:ext>
            </a:extLst>
          </p:cNvPr>
          <p:cNvGrpSpPr/>
          <p:nvPr/>
        </p:nvGrpSpPr>
        <p:grpSpPr>
          <a:xfrm>
            <a:off x="370299" y="2352865"/>
            <a:ext cx="5143827" cy="738664"/>
            <a:chOff x="370299" y="2448562"/>
            <a:chExt cx="5143827" cy="738664"/>
          </a:xfrm>
        </p:grpSpPr>
        <p:sp>
          <p:nvSpPr>
            <p:cNvPr id="52" name="Rectangle 51">
              <a:extLst>
                <a:ext uri="{FF2B5EF4-FFF2-40B4-BE49-F238E27FC236}">
                  <a16:creationId xmlns:a16="http://schemas.microsoft.com/office/drawing/2014/main" id="{3E3E44BB-0E6E-44BA-A903-67BAF4203D25}"/>
                </a:ext>
              </a:extLst>
            </p:cNvPr>
            <p:cNvSpPr/>
            <p:nvPr/>
          </p:nvSpPr>
          <p:spPr>
            <a:xfrm>
              <a:off x="370299" y="2466049"/>
              <a:ext cx="5143827" cy="7078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4472C4">
                    <a:lumMod val="50000"/>
                  </a:srgbClr>
                </a:solidFill>
                <a:effectLst/>
                <a:uLnTx/>
                <a:uFillTx/>
                <a:latin typeface="Cambria" panose="02040503050406030204" pitchFamily="18" charset="0"/>
              </a:endParaRPr>
            </a:p>
          </p:txBody>
        </p:sp>
        <p:sp>
          <p:nvSpPr>
            <p:cNvPr id="53" name="TextBox 52">
              <a:extLst>
                <a:ext uri="{FF2B5EF4-FFF2-40B4-BE49-F238E27FC236}">
                  <a16:creationId xmlns:a16="http://schemas.microsoft.com/office/drawing/2014/main" id="{4F277A41-5A8D-EB55-9F86-3BB9D3C85C8F}"/>
                </a:ext>
              </a:extLst>
            </p:cNvPr>
            <p:cNvSpPr txBox="1"/>
            <p:nvPr/>
          </p:nvSpPr>
          <p:spPr>
            <a:xfrm>
              <a:off x="370299" y="2449359"/>
              <a:ext cx="1396536" cy="707886"/>
            </a:xfrm>
            <a:prstGeom prst="rect">
              <a:avLst/>
            </a:prstGeom>
            <a:solidFill>
              <a:schemeClr val="accent5">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lumMod val="50000"/>
                    </a:srgbClr>
                  </a:solidFill>
                  <a:effectLst/>
                  <a:uLnTx/>
                  <a:uFillTx/>
                  <a:latin typeface="Cambria" panose="02040503050406030204" pitchFamily="18" charset="0"/>
                </a:rPr>
                <a:t>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lumMod val="50000"/>
                    </a:srgbClr>
                  </a:solidFill>
                  <a:effectLst/>
                  <a:uLnTx/>
                  <a:uFillTx/>
                  <a:latin typeface="Cambria" panose="02040503050406030204" pitchFamily="18" charset="0"/>
                </a:rPr>
                <a:t>Controller</a:t>
              </a:r>
            </a:p>
          </p:txBody>
        </p:sp>
        <p:sp>
          <p:nvSpPr>
            <p:cNvPr id="49" name="PhysicalMemoryAddress">
              <a:extLst>
                <a:ext uri="{FF2B5EF4-FFF2-40B4-BE49-F238E27FC236}">
                  <a16:creationId xmlns:a16="http://schemas.microsoft.com/office/drawing/2014/main" id="{7F0767CE-B989-7E5D-8203-A72265280D29}"/>
                </a:ext>
              </a:extLst>
            </p:cNvPr>
            <p:cNvSpPr txBox="1"/>
            <p:nvPr/>
          </p:nvSpPr>
          <p:spPr>
            <a:xfrm>
              <a:off x="1943521" y="2448562"/>
              <a:ext cx="3071162" cy="738664"/>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DRAM Bus Addresses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(Channel, Rank, Bank, Row…)</a:t>
              </a:r>
            </a:p>
          </p:txBody>
        </p:sp>
        <p:cxnSp>
          <p:nvCxnSpPr>
            <p:cNvPr id="51" name="Straight Connector 50">
              <a:extLst>
                <a:ext uri="{FF2B5EF4-FFF2-40B4-BE49-F238E27FC236}">
                  <a16:creationId xmlns:a16="http://schemas.microsoft.com/office/drawing/2014/main" id="{6D988731-E368-4FE8-4E0D-C65AB458E1D0}"/>
                </a:ext>
              </a:extLst>
            </p:cNvPr>
            <p:cNvCxnSpPr>
              <a:cxnSpLocks/>
            </p:cNvCxnSpPr>
            <p:nvPr/>
          </p:nvCxnSpPr>
          <p:spPr>
            <a:xfrm>
              <a:off x="374455" y="2459280"/>
              <a:ext cx="5139671" cy="676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00" name="Rectangle 99">
            <a:extLst>
              <a:ext uri="{FF2B5EF4-FFF2-40B4-BE49-F238E27FC236}">
                <a16:creationId xmlns:a16="http://schemas.microsoft.com/office/drawing/2014/main" id="{28BCAE69-F1BA-20AC-4735-E5FA4C7EB234}"/>
              </a:ext>
            </a:extLst>
          </p:cNvPr>
          <p:cNvSpPr/>
          <p:nvPr/>
        </p:nvSpPr>
        <p:spPr>
          <a:xfrm>
            <a:off x="383493" y="780604"/>
            <a:ext cx="5142437" cy="229763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rocessor">
            <a:extLst>
              <a:ext uri="{FF2B5EF4-FFF2-40B4-BE49-F238E27FC236}">
                <a16:creationId xmlns:a16="http://schemas.microsoft.com/office/drawing/2014/main" id="{63F7B366-6732-4883-3338-8661F77EDA2E}"/>
              </a:ext>
            </a:extLst>
          </p:cNvPr>
          <p:cNvSpPr txBox="1"/>
          <p:nvPr/>
        </p:nvSpPr>
        <p:spPr>
          <a:xfrm>
            <a:off x="370299" y="3057250"/>
            <a:ext cx="51669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Visible within the </a:t>
            </a:r>
            <a:r>
              <a:rPr lang="en-US" sz="2400" dirty="0">
                <a:solidFill>
                  <a:prstClr val="black"/>
                </a:solidFill>
                <a:latin typeface="Cambria" panose="02040503050406030204" pitchFamily="18" charset="0"/>
              </a:rPr>
              <a:t>p</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rPr>
              <a:t>rocessor</a:t>
            </a: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ndParaRPr>
          </a:p>
        </p:txBody>
      </p:sp>
      <p:grpSp>
        <p:nvGrpSpPr>
          <p:cNvPr id="165" name="In-DRAM">
            <a:extLst>
              <a:ext uri="{FF2B5EF4-FFF2-40B4-BE49-F238E27FC236}">
                <a16:creationId xmlns:a16="http://schemas.microsoft.com/office/drawing/2014/main" id="{57B60AB2-322C-A02A-E6E9-468C4529C3F2}"/>
              </a:ext>
            </a:extLst>
          </p:cNvPr>
          <p:cNvGrpSpPr/>
          <p:nvPr/>
        </p:nvGrpSpPr>
        <p:grpSpPr>
          <a:xfrm>
            <a:off x="6224004" y="780604"/>
            <a:ext cx="2327530" cy="2738310"/>
            <a:chOff x="6224004" y="876301"/>
            <a:chExt cx="2327530" cy="2738310"/>
          </a:xfrm>
        </p:grpSpPr>
        <p:sp>
          <p:nvSpPr>
            <p:cNvPr id="65" name="Rectangle 64">
              <a:extLst>
                <a:ext uri="{FF2B5EF4-FFF2-40B4-BE49-F238E27FC236}">
                  <a16:creationId xmlns:a16="http://schemas.microsoft.com/office/drawing/2014/main" id="{6CF6F116-BB74-7D56-50C3-534DECE0B5B4}"/>
                </a:ext>
              </a:extLst>
            </p:cNvPr>
            <p:cNvSpPr/>
            <p:nvPr/>
          </p:nvSpPr>
          <p:spPr>
            <a:xfrm>
              <a:off x="6224006" y="876301"/>
              <a:ext cx="2327527" cy="2297633"/>
            </a:xfrm>
            <a:prstGeom prst="rect">
              <a:avLst/>
            </a:prstGeom>
            <a:solidFill>
              <a:srgbClr val="FFD5D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ndParaRPr>
            </a:p>
          </p:txBody>
        </p:sp>
        <p:sp>
          <p:nvSpPr>
            <p:cNvPr id="66" name="TextBox 65">
              <a:extLst>
                <a:ext uri="{FF2B5EF4-FFF2-40B4-BE49-F238E27FC236}">
                  <a16:creationId xmlns:a16="http://schemas.microsoft.com/office/drawing/2014/main" id="{18F01385-742A-4EB6-F58F-24561770F656}"/>
                </a:ext>
              </a:extLst>
            </p:cNvPr>
            <p:cNvSpPr txBox="1"/>
            <p:nvPr/>
          </p:nvSpPr>
          <p:spPr>
            <a:xfrm>
              <a:off x="6224007" y="912520"/>
              <a:ext cx="2327527" cy="400110"/>
            </a:xfrm>
            <a:prstGeom prst="rect">
              <a:avLst/>
            </a:prstGeom>
            <a:solidFill>
              <a:srgbClr val="FFD5D2"/>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rPr>
                <a:t>In-DRAM Mapping</a:t>
              </a:r>
            </a:p>
          </p:txBody>
        </p:sp>
        <p:sp>
          <p:nvSpPr>
            <p:cNvPr id="62" name="PhysicalMemoryAddress">
              <a:extLst>
                <a:ext uri="{FF2B5EF4-FFF2-40B4-BE49-F238E27FC236}">
                  <a16:creationId xmlns:a16="http://schemas.microsoft.com/office/drawing/2014/main" id="{EDC8C0F6-72A3-BF79-F7BA-2219F9DE21C5}"/>
                </a:ext>
              </a:extLst>
            </p:cNvPr>
            <p:cNvSpPr txBox="1"/>
            <p:nvPr/>
          </p:nvSpPr>
          <p:spPr>
            <a:xfrm>
              <a:off x="6448737" y="2401546"/>
              <a:ext cx="185614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t>Physical </a:t>
              </a:r>
              <a:b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b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t>Row</a:t>
              </a:r>
              <a:r>
                <a:rPr lang="en-US" sz="2000" dirty="0">
                  <a:solidFill>
                    <a:prstClr val="black"/>
                  </a:solidFill>
                  <a:latin typeface="Cambria" panose="02040503050406030204" pitchFamily="18" charset="0"/>
                </a:rPr>
                <a:t> Addresses</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ndParaRPr>
            </a:p>
          </p:txBody>
        </p:sp>
        <p:sp>
          <p:nvSpPr>
            <p:cNvPr id="64" name="TextBox 63">
              <a:extLst>
                <a:ext uri="{FF2B5EF4-FFF2-40B4-BE49-F238E27FC236}">
                  <a16:creationId xmlns:a16="http://schemas.microsoft.com/office/drawing/2014/main" id="{D3EF8C96-3E80-F8EB-1968-5C0C875820AF}"/>
                </a:ext>
              </a:extLst>
            </p:cNvPr>
            <p:cNvSpPr txBox="1"/>
            <p:nvPr/>
          </p:nvSpPr>
          <p:spPr>
            <a:xfrm>
              <a:off x="6224004" y="3152946"/>
              <a:ext cx="2327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DRAM </a:t>
              </a:r>
              <a:r>
                <a:rPr lang="en-US" sz="2400" dirty="0">
                  <a:solidFill>
                    <a:prstClr val="black"/>
                  </a:solidFill>
                  <a:latin typeface="Cambria" panose="02040503050406030204" pitchFamily="18" charset="0"/>
                </a:rPr>
                <a:t>c</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hip</a:t>
              </a:r>
            </a:p>
          </p:txBody>
        </p:sp>
        <p:sp>
          <p:nvSpPr>
            <p:cNvPr id="101" name="Rectangle 100">
              <a:extLst>
                <a:ext uri="{FF2B5EF4-FFF2-40B4-BE49-F238E27FC236}">
                  <a16:creationId xmlns:a16="http://schemas.microsoft.com/office/drawing/2014/main" id="{6C20BBFA-8CEF-F96A-ABCD-90F713216C7C}"/>
                </a:ext>
              </a:extLst>
            </p:cNvPr>
            <p:cNvSpPr/>
            <p:nvPr/>
          </p:nvSpPr>
          <p:spPr>
            <a:xfrm>
              <a:off x="6224005" y="876301"/>
              <a:ext cx="2327527" cy="229763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PhysicalMemoryAddress">
              <a:extLst>
                <a:ext uri="{FF2B5EF4-FFF2-40B4-BE49-F238E27FC236}">
                  <a16:creationId xmlns:a16="http://schemas.microsoft.com/office/drawing/2014/main" id="{10169A31-74EF-E610-C19E-C10A0C74DD81}"/>
                </a:ext>
              </a:extLst>
            </p:cNvPr>
            <p:cNvSpPr txBox="1"/>
            <p:nvPr/>
          </p:nvSpPr>
          <p:spPr>
            <a:xfrm>
              <a:off x="6340598" y="1304229"/>
              <a:ext cx="207242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t>Processor-visible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rPr>
                <a:t>Row </a:t>
              </a:r>
              <a:r>
                <a:rPr lang="en-US" sz="2000" dirty="0">
                  <a:solidFill>
                    <a:prstClr val="black"/>
                  </a:solidFill>
                  <a:latin typeface="Cambria" panose="02040503050406030204" pitchFamily="18" charset="0"/>
                </a:rPr>
                <a:t>Addresses</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ndParaRPr>
            </a:p>
          </p:txBody>
        </p:sp>
        <p:cxnSp>
          <p:nvCxnSpPr>
            <p:cNvPr id="104" name="Straight Arrow Connector 103">
              <a:extLst>
                <a:ext uri="{FF2B5EF4-FFF2-40B4-BE49-F238E27FC236}">
                  <a16:creationId xmlns:a16="http://schemas.microsoft.com/office/drawing/2014/main" id="{905F952A-A61D-4320-304B-57390049F748}"/>
                </a:ext>
              </a:extLst>
            </p:cNvPr>
            <p:cNvCxnSpPr>
              <a:cxnSpLocks/>
            </p:cNvCxnSpPr>
            <p:nvPr/>
          </p:nvCxnSpPr>
          <p:spPr>
            <a:xfrm>
              <a:off x="7371331" y="2012115"/>
              <a:ext cx="0" cy="3894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5C4F1D70-0C1D-17EB-031F-2090B0494D82}"/>
              </a:ext>
            </a:extLst>
          </p:cNvPr>
          <p:cNvCxnSpPr>
            <a:cxnSpLocks/>
            <a:stCxn id="100" idx="3"/>
            <a:endCxn id="65" idx="1"/>
          </p:cNvCxnSpPr>
          <p:nvPr/>
        </p:nvCxnSpPr>
        <p:spPr>
          <a:xfrm>
            <a:off x="5525930" y="1929421"/>
            <a:ext cx="69807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A2F5745D-4508-6A4D-B99E-DD795543A5CB}"/>
              </a:ext>
            </a:extLst>
          </p:cNvPr>
          <p:cNvSpPr txBox="1"/>
          <p:nvPr/>
        </p:nvSpPr>
        <p:spPr>
          <a:xfrm rot="1239737">
            <a:off x="7348483" y="935698"/>
            <a:ext cx="1694430" cy="369332"/>
          </a:xfrm>
          <a:prstGeom prst="rect">
            <a:avLst/>
          </a:prstGeom>
          <a:solidFill>
            <a:schemeClr val="accent2">
              <a:lumMod val="20000"/>
              <a:lumOff val="80000"/>
            </a:schemeClr>
          </a:solidFill>
          <a:ln>
            <a:solidFill>
              <a:srgbClr val="990002"/>
            </a:solidFill>
          </a:ln>
        </p:spPr>
        <p:txBody>
          <a:bodyPr wrap="square" rtlCol="0">
            <a:spAutoFit/>
          </a:bodyPr>
          <a:lstStyle/>
          <a:p>
            <a:pPr algn="ctr"/>
            <a:r>
              <a:rPr lang="en-US" b="1" dirty="0">
                <a:solidFill>
                  <a:srgbClr val="990002"/>
                </a:solidFill>
                <a:latin typeface="Cambria" panose="02040503050406030204" pitchFamily="18" charset="0"/>
              </a:rPr>
              <a:t>Proprietary</a:t>
            </a:r>
          </a:p>
        </p:txBody>
      </p:sp>
      <p:sp>
        <p:nvSpPr>
          <p:cNvPr id="130" name="TextBox 129">
            <a:extLst>
              <a:ext uri="{FF2B5EF4-FFF2-40B4-BE49-F238E27FC236}">
                <a16:creationId xmlns:a16="http://schemas.microsoft.com/office/drawing/2014/main" id="{4F287208-0697-01A2-4AE3-639AFCA93842}"/>
              </a:ext>
            </a:extLst>
          </p:cNvPr>
          <p:cNvSpPr txBox="1"/>
          <p:nvPr/>
        </p:nvSpPr>
        <p:spPr>
          <a:xfrm>
            <a:off x="132497" y="3644769"/>
            <a:ext cx="5139672" cy="193899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a:t>
            </a:r>
            <a:r>
              <a:rPr lang="en-US" sz="2000" b="1" dirty="0">
                <a:solidFill>
                  <a:srgbClr val="C00000"/>
                </a:solidFill>
                <a:latin typeface="Cambria" panose="02040503050406030204" pitchFamily="18" charset="0"/>
              </a:rPr>
              <a:t>RowHammer attack </a:t>
            </a:r>
            <a:r>
              <a:rPr lang="en-US" sz="2000" dirty="0">
                <a:latin typeface="Cambria" panose="02040503050406030204" pitchFamily="18" charset="0"/>
              </a:rPr>
              <a:t>hammers </a:t>
            </a:r>
            <a:r>
              <a:rPr lang="en-US" sz="2000" b="1" dirty="0">
                <a:solidFill>
                  <a:srgbClr val="C55000"/>
                </a:solidFill>
                <a:latin typeface="Cambria" panose="02040503050406030204" pitchFamily="18" charset="0"/>
              </a:rPr>
              <a:t>Row A</a:t>
            </a:r>
          </a:p>
          <a:p>
            <a:pPr marL="285750" indent="-285750">
              <a:buFont typeface="Arial" panose="020B0604020202020204" pitchFamily="34" charset="0"/>
              <a:buChar char="•"/>
            </a:pPr>
            <a:r>
              <a:rPr lang="en-US" sz="2000" dirty="0">
                <a:latin typeface="Cambria" panose="02040503050406030204" pitchFamily="18" charset="0"/>
              </a:rPr>
              <a:t>Processor-based defenses can </a:t>
            </a:r>
            <a:br>
              <a:rPr lang="en-US" sz="2000" dirty="0">
                <a:latin typeface="Cambria" panose="02040503050406030204" pitchFamily="18" charset="0"/>
              </a:rPr>
            </a:br>
            <a:r>
              <a:rPr lang="en-US" sz="2000" b="1" dirty="0">
                <a:solidFill>
                  <a:schemeClr val="accent6">
                    <a:lumMod val="75000"/>
                  </a:schemeClr>
                </a:solidFill>
                <a:latin typeface="Cambria" panose="02040503050406030204" pitchFamily="18" charset="0"/>
              </a:rPr>
              <a:t>detect the attack</a:t>
            </a:r>
            <a:endParaRPr lang="en-US" sz="2000" dirty="0">
              <a:solidFill>
                <a:schemeClr val="accent6">
                  <a:lumMod val="75000"/>
                </a:schemeClr>
              </a:solidFill>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Refresh rows </a:t>
            </a:r>
            <a:r>
              <a:rPr lang="en-US" sz="2000" b="1" dirty="0">
                <a:solidFill>
                  <a:srgbClr val="C55000"/>
                </a:solidFill>
                <a:latin typeface="Cambria" panose="02040503050406030204" pitchFamily="18" charset="0"/>
              </a:rPr>
              <a:t>A+1</a:t>
            </a:r>
            <a:r>
              <a:rPr lang="en-US" sz="2000" b="1" dirty="0">
                <a:solidFill>
                  <a:schemeClr val="accent2">
                    <a:lumMod val="75000"/>
                  </a:schemeClr>
                </a:solidFill>
                <a:latin typeface="Cambria" panose="02040503050406030204" pitchFamily="18" charset="0"/>
              </a:rPr>
              <a:t> </a:t>
            </a:r>
            <a:r>
              <a:rPr lang="en-US" sz="2000" dirty="0">
                <a:latin typeface="Cambria" panose="02040503050406030204" pitchFamily="18" charset="0"/>
              </a:rPr>
              <a:t>and</a:t>
            </a:r>
            <a:r>
              <a:rPr lang="en-US" sz="2000" b="1" dirty="0">
                <a:solidFill>
                  <a:schemeClr val="accent2">
                    <a:lumMod val="75000"/>
                  </a:schemeClr>
                </a:solidFill>
                <a:latin typeface="Cambria" panose="02040503050406030204" pitchFamily="18" charset="0"/>
              </a:rPr>
              <a:t> </a:t>
            </a:r>
            <a:r>
              <a:rPr lang="en-US" sz="2000" b="1" dirty="0">
                <a:solidFill>
                  <a:srgbClr val="C55000"/>
                </a:solidFill>
                <a:latin typeface="Cambria" panose="02040503050406030204" pitchFamily="18" charset="0"/>
              </a:rPr>
              <a:t>A-1</a:t>
            </a:r>
            <a:endParaRPr lang="en-US" sz="2000" dirty="0">
              <a:solidFill>
                <a:srgbClr val="C55000"/>
              </a:solidFill>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Bitflips </a:t>
            </a:r>
            <a:r>
              <a:rPr lang="en-US" sz="2000" b="1" dirty="0">
                <a:solidFill>
                  <a:srgbClr val="C00000"/>
                </a:solidFill>
                <a:latin typeface="Cambria" panose="02040503050406030204" pitchFamily="18" charset="0"/>
              </a:rPr>
              <a:t>still may occur </a:t>
            </a:r>
            <a:r>
              <a:rPr lang="en-US" sz="2000" dirty="0">
                <a:latin typeface="Cambria" panose="02040503050406030204" pitchFamily="18" charset="0"/>
              </a:rPr>
              <a:t>due to </a:t>
            </a:r>
            <a:br>
              <a:rPr lang="en-US" sz="2000" dirty="0">
                <a:latin typeface="Cambria" panose="02040503050406030204" pitchFamily="18" charset="0"/>
              </a:rPr>
            </a:br>
            <a:r>
              <a:rPr lang="en-US" sz="2000" b="1" dirty="0">
                <a:solidFill>
                  <a:srgbClr val="7030A0"/>
                </a:solidFill>
                <a:latin typeface="Cambria" panose="02040503050406030204" pitchFamily="18" charset="0"/>
              </a:rPr>
              <a:t>unknown DRAM-internal row mapping</a:t>
            </a:r>
          </a:p>
        </p:txBody>
      </p:sp>
      <p:sp>
        <p:nvSpPr>
          <p:cNvPr id="131" name="TextBox 130">
            <a:extLst>
              <a:ext uri="{FF2B5EF4-FFF2-40B4-BE49-F238E27FC236}">
                <a16:creationId xmlns:a16="http://schemas.microsoft.com/office/drawing/2014/main" id="{E138DC85-0A09-E103-1D9E-46437705D08C}"/>
              </a:ext>
            </a:extLst>
          </p:cNvPr>
          <p:cNvSpPr txBox="1"/>
          <p:nvPr/>
        </p:nvSpPr>
        <p:spPr>
          <a:xfrm>
            <a:off x="6113751" y="5538127"/>
            <a:ext cx="1994551" cy="338554"/>
          </a:xfrm>
          <a:prstGeom prst="rect">
            <a:avLst/>
          </a:prstGeom>
          <a:noFill/>
        </p:spPr>
        <p:txBody>
          <a:bodyPr wrap="square" rtlCol="0">
            <a:spAutoFit/>
          </a:bodyPr>
          <a:lstStyle/>
          <a:p>
            <a:pPr algn="ctr"/>
            <a:r>
              <a:rPr lang="en-US" sz="1600" dirty="0">
                <a:latin typeface="Cambria" panose="02040503050406030204" pitchFamily="18" charset="0"/>
              </a:rPr>
              <a:t>Physical Row Layout</a:t>
            </a:r>
          </a:p>
        </p:txBody>
      </p:sp>
      <p:grpSp>
        <p:nvGrpSpPr>
          <p:cNvPr id="132" name="Group 131">
            <a:extLst>
              <a:ext uri="{FF2B5EF4-FFF2-40B4-BE49-F238E27FC236}">
                <a16:creationId xmlns:a16="http://schemas.microsoft.com/office/drawing/2014/main" id="{AD0F700E-327B-F8F8-CE5D-F91CF3E51BEB}"/>
              </a:ext>
            </a:extLst>
          </p:cNvPr>
          <p:cNvGrpSpPr/>
          <p:nvPr/>
        </p:nvGrpSpPr>
        <p:grpSpPr>
          <a:xfrm>
            <a:off x="3536576" y="4810322"/>
            <a:ext cx="3063029" cy="407960"/>
            <a:chOff x="3981076" y="4002803"/>
            <a:chExt cx="3063029" cy="407960"/>
          </a:xfrm>
        </p:grpSpPr>
        <p:cxnSp>
          <p:nvCxnSpPr>
            <p:cNvPr id="133" name="Straight Arrow Connector 132">
              <a:extLst>
                <a:ext uri="{FF2B5EF4-FFF2-40B4-BE49-F238E27FC236}">
                  <a16:creationId xmlns:a16="http://schemas.microsoft.com/office/drawing/2014/main" id="{3FF8EE19-F4A5-C7CF-D3FB-E4E9E67B4844}"/>
                </a:ext>
              </a:extLst>
            </p:cNvPr>
            <p:cNvCxnSpPr>
              <a:cxnSpLocks/>
            </p:cNvCxnSpPr>
            <p:nvPr/>
          </p:nvCxnSpPr>
          <p:spPr>
            <a:xfrm>
              <a:off x="3981076" y="4002803"/>
              <a:ext cx="3063029" cy="407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7F95648-EC0E-552D-4A0C-00BF54434F45}"/>
                </a:ext>
              </a:extLst>
            </p:cNvPr>
            <p:cNvCxnSpPr>
              <a:cxnSpLocks/>
            </p:cNvCxnSpPr>
            <p:nvPr/>
          </p:nvCxnSpPr>
          <p:spPr>
            <a:xfrm>
              <a:off x="3981076" y="4002803"/>
              <a:ext cx="3063029" cy="130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Rectangle 134">
            <a:extLst>
              <a:ext uri="{FF2B5EF4-FFF2-40B4-BE49-F238E27FC236}">
                <a16:creationId xmlns:a16="http://schemas.microsoft.com/office/drawing/2014/main" id="{6438D7A8-8E6A-4737-D695-66970CD8F9B9}"/>
              </a:ext>
            </a:extLst>
          </p:cNvPr>
          <p:cNvSpPr/>
          <p:nvPr/>
        </p:nvSpPr>
        <p:spPr>
          <a:xfrm>
            <a:off x="6607063" y="5097116"/>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A+1</a:t>
            </a:r>
          </a:p>
        </p:txBody>
      </p:sp>
      <p:sp>
        <p:nvSpPr>
          <p:cNvPr id="136" name="Rectangle 135">
            <a:extLst>
              <a:ext uri="{FF2B5EF4-FFF2-40B4-BE49-F238E27FC236}">
                <a16:creationId xmlns:a16="http://schemas.microsoft.com/office/drawing/2014/main" id="{B134642D-96B1-F0FE-8C0D-A0887F8E7B57}"/>
              </a:ext>
            </a:extLst>
          </p:cNvPr>
          <p:cNvSpPr/>
          <p:nvPr/>
        </p:nvSpPr>
        <p:spPr>
          <a:xfrm>
            <a:off x="6607063" y="4810322"/>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A-1</a:t>
            </a:r>
          </a:p>
        </p:txBody>
      </p:sp>
      <p:grpSp>
        <p:nvGrpSpPr>
          <p:cNvPr id="137" name="Group 136">
            <a:extLst>
              <a:ext uri="{FF2B5EF4-FFF2-40B4-BE49-F238E27FC236}">
                <a16:creationId xmlns:a16="http://schemas.microsoft.com/office/drawing/2014/main" id="{2B12621D-BBA1-2F66-C4DE-08E431777696}"/>
              </a:ext>
            </a:extLst>
          </p:cNvPr>
          <p:cNvGrpSpPr/>
          <p:nvPr/>
        </p:nvGrpSpPr>
        <p:grpSpPr>
          <a:xfrm>
            <a:off x="6612305" y="3757495"/>
            <a:ext cx="2092437" cy="785657"/>
            <a:chOff x="7051563" y="4008474"/>
            <a:chExt cx="2092437" cy="785657"/>
          </a:xfrm>
        </p:grpSpPr>
        <p:sp>
          <p:nvSpPr>
            <p:cNvPr id="138" name="Rectangle 137">
              <a:extLst>
                <a:ext uri="{FF2B5EF4-FFF2-40B4-BE49-F238E27FC236}">
                  <a16:creationId xmlns:a16="http://schemas.microsoft.com/office/drawing/2014/main" id="{447E4F0C-9FC4-B88D-86A9-9B897388B1B9}"/>
                </a:ext>
              </a:extLst>
            </p:cNvPr>
            <p:cNvSpPr/>
            <p:nvPr/>
          </p:nvSpPr>
          <p:spPr>
            <a:xfrm>
              <a:off x="7051563" y="4008474"/>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39" name="Straight Arrow Connector 138">
              <a:extLst>
                <a:ext uri="{FF2B5EF4-FFF2-40B4-BE49-F238E27FC236}">
                  <a16:creationId xmlns:a16="http://schemas.microsoft.com/office/drawing/2014/main" id="{E4F09AB6-2B67-19D3-7545-0C3F216C1738}"/>
                </a:ext>
              </a:extLst>
            </p:cNvPr>
            <p:cNvCxnSpPr>
              <a:cxnSpLocks/>
              <a:stCxn id="138" idx="3"/>
            </p:cNvCxnSpPr>
            <p:nvPr/>
          </p:nvCxnSpPr>
          <p:spPr>
            <a:xfrm>
              <a:off x="8131563" y="4133114"/>
              <a:ext cx="353218" cy="177852"/>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6871ADC-370B-14B8-F587-5EF24B61152F}"/>
                </a:ext>
              </a:extLst>
            </p:cNvPr>
            <p:cNvCxnSpPr>
              <a:cxnSpLocks/>
              <a:stCxn id="142" idx="3"/>
            </p:cNvCxnSpPr>
            <p:nvPr/>
          </p:nvCxnSpPr>
          <p:spPr>
            <a:xfrm flipV="1">
              <a:off x="8131563" y="4540879"/>
              <a:ext cx="353218" cy="128613"/>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2C490095-55BB-5E50-8A77-E6DA3C69D865}"/>
                </a:ext>
              </a:extLst>
            </p:cNvPr>
            <p:cNvSpPr txBox="1"/>
            <p:nvPr/>
          </p:nvSpPr>
          <p:spPr>
            <a:xfrm>
              <a:off x="8367823" y="4104167"/>
              <a:ext cx="776177" cy="584775"/>
            </a:xfrm>
            <a:prstGeom prst="rect">
              <a:avLst/>
            </a:prstGeom>
            <a:noFill/>
          </p:spPr>
          <p:txBody>
            <a:bodyPr wrap="square" rtlCol="0">
              <a:spAutoFit/>
            </a:bodyPr>
            <a:lstStyle/>
            <a:p>
              <a:pPr algn="ctr"/>
              <a:r>
                <a:rPr lang="en-US" sz="1600" dirty="0">
                  <a:latin typeface="Cambria" panose="02040503050406030204" pitchFamily="18" charset="0"/>
                </a:rPr>
                <a:t>Victim</a:t>
              </a:r>
            </a:p>
            <a:p>
              <a:pPr algn="ctr"/>
              <a:r>
                <a:rPr lang="en-US" sz="1600" dirty="0">
                  <a:latin typeface="Cambria" panose="02040503050406030204" pitchFamily="18" charset="0"/>
                </a:rPr>
                <a:t>Rows</a:t>
              </a:r>
            </a:p>
          </p:txBody>
        </p:sp>
        <p:sp>
          <p:nvSpPr>
            <p:cNvPr id="142" name="Rectangle 141">
              <a:extLst>
                <a:ext uri="{FF2B5EF4-FFF2-40B4-BE49-F238E27FC236}">
                  <a16:creationId xmlns:a16="http://schemas.microsoft.com/office/drawing/2014/main" id="{2C80E007-C2CB-9189-1930-FEA2ABFC9D78}"/>
                </a:ext>
              </a:extLst>
            </p:cNvPr>
            <p:cNvSpPr/>
            <p:nvPr/>
          </p:nvSpPr>
          <p:spPr>
            <a:xfrm>
              <a:off x="7051563" y="4544852"/>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grpSp>
        <p:nvGrpSpPr>
          <p:cNvPr id="143" name="Group 142">
            <a:extLst>
              <a:ext uri="{FF2B5EF4-FFF2-40B4-BE49-F238E27FC236}">
                <a16:creationId xmlns:a16="http://schemas.microsoft.com/office/drawing/2014/main" id="{D9D78CC5-B75C-DFE9-69B9-5791155D5B39}"/>
              </a:ext>
            </a:extLst>
          </p:cNvPr>
          <p:cNvGrpSpPr/>
          <p:nvPr/>
        </p:nvGrpSpPr>
        <p:grpSpPr>
          <a:xfrm>
            <a:off x="5014683" y="3625420"/>
            <a:ext cx="2672380" cy="1934665"/>
            <a:chOff x="5459183" y="2817901"/>
            <a:chExt cx="2672380" cy="1934665"/>
          </a:xfrm>
        </p:grpSpPr>
        <p:sp>
          <p:nvSpPr>
            <p:cNvPr id="144" name="Rectangle 143">
              <a:extLst>
                <a:ext uri="{FF2B5EF4-FFF2-40B4-BE49-F238E27FC236}">
                  <a16:creationId xmlns:a16="http://schemas.microsoft.com/office/drawing/2014/main" id="{AE0CD728-2E7C-61EE-A705-DF2964A420FE}"/>
                </a:ext>
              </a:extLst>
            </p:cNvPr>
            <p:cNvSpPr/>
            <p:nvPr/>
          </p:nvSpPr>
          <p:spPr>
            <a:xfrm>
              <a:off x="7051563" y="3191269"/>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a:t>
              </a:r>
            </a:p>
          </p:txBody>
        </p:sp>
        <p:sp>
          <p:nvSpPr>
            <p:cNvPr id="145" name="Rectangle 144">
              <a:extLst>
                <a:ext uri="{FF2B5EF4-FFF2-40B4-BE49-F238E27FC236}">
                  <a16:creationId xmlns:a16="http://schemas.microsoft.com/office/drawing/2014/main" id="{CB03AD89-EC27-CF7E-0D62-DEB2555950FA}"/>
                </a:ext>
              </a:extLst>
            </p:cNvPr>
            <p:cNvSpPr/>
            <p:nvPr/>
          </p:nvSpPr>
          <p:spPr>
            <a:xfrm>
              <a:off x="7051563" y="2817901"/>
              <a:ext cx="1080000" cy="1934665"/>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6" name="Straight Arrow Connector 145">
              <a:extLst>
                <a:ext uri="{FF2B5EF4-FFF2-40B4-BE49-F238E27FC236}">
                  <a16:creationId xmlns:a16="http://schemas.microsoft.com/office/drawing/2014/main" id="{B306FBFF-5382-D353-9634-9DB984837B49}"/>
                </a:ext>
              </a:extLst>
            </p:cNvPr>
            <p:cNvCxnSpPr>
              <a:cxnSpLocks/>
              <a:endCxn id="144" idx="1"/>
            </p:cNvCxnSpPr>
            <p:nvPr/>
          </p:nvCxnSpPr>
          <p:spPr>
            <a:xfrm>
              <a:off x="5459183" y="3074616"/>
              <a:ext cx="1592380" cy="2606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1" name="Rectangle 180">
            <a:extLst>
              <a:ext uri="{FF2B5EF4-FFF2-40B4-BE49-F238E27FC236}">
                <a16:creationId xmlns:a16="http://schemas.microsoft.com/office/drawing/2014/main" id="{DF5861C8-A07D-0D84-D47B-DE4CA52C45D4}"/>
              </a:ext>
            </a:extLst>
          </p:cNvPr>
          <p:cNvSpPr/>
          <p:nvPr/>
        </p:nvSpPr>
        <p:spPr>
          <a:xfrm>
            <a:off x="0" y="5871486"/>
            <a:ext cx="9144000" cy="55251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dirty="0">
                <a:solidFill>
                  <a:srgbClr val="C00000"/>
                </a:solidFill>
                <a:latin typeface="Cambria" panose="02040503050406030204" pitchFamily="18" charset="0"/>
              </a:rPr>
              <a:t>Many existing solutions rely on this </a:t>
            </a:r>
            <a:r>
              <a:rPr lang="en-US" sz="2400" b="1" dirty="0">
                <a:solidFill>
                  <a:srgbClr val="C00000"/>
                </a:solidFill>
                <a:latin typeface="Cambria" panose="02040503050406030204" pitchFamily="18" charset="0"/>
              </a:rPr>
              <a:t>proprietary information</a:t>
            </a:r>
          </a:p>
        </p:txBody>
      </p:sp>
    </p:spTree>
    <p:extLst>
      <p:ext uri="{BB962C8B-B14F-4D97-AF65-F5344CB8AC3E}">
        <p14:creationId xmlns:p14="http://schemas.microsoft.com/office/powerpoint/2010/main" val="129743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0">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0">
                                            <p:txEl>
                                              <p:pRg st="3" end="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p:bldP spid="100" grpId="0" animBg="1"/>
      <p:bldP spid="57" grpId="0"/>
      <p:bldP spid="111" grpId="0" animBg="1"/>
      <p:bldP spid="130" grpId="0" uiExpand="1" build="p"/>
      <p:bldP spid="131" grpId="0"/>
      <p:bldP spid="135" grpId="0" animBg="1"/>
      <p:bldP spid="136" grpId="0" animBg="1"/>
      <p:bldP spid="1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9220-7C75-498E-9F3D-2D7F1AB80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734A8E-BFE4-8FC1-C5A2-E4FE956FF869}"/>
              </a:ext>
            </a:extLst>
          </p:cNvPr>
          <p:cNvSpPr>
            <a:spLocks noGrp="1"/>
          </p:cNvSpPr>
          <p:nvPr>
            <p:ph type="title"/>
          </p:nvPr>
        </p:nvSpPr>
        <p:spPr/>
        <p:txBody>
          <a:bodyPr/>
          <a:lstStyle/>
          <a:p>
            <a:r>
              <a:rPr lang="en-US" dirty="0"/>
              <a:t>BlockHammer</a:t>
            </a:r>
          </a:p>
        </p:txBody>
      </p:sp>
      <p:sp>
        <p:nvSpPr>
          <p:cNvPr id="4" name="Slide Number Placeholder 3">
            <a:extLst>
              <a:ext uri="{FF2B5EF4-FFF2-40B4-BE49-F238E27FC236}">
                <a16:creationId xmlns:a16="http://schemas.microsoft.com/office/drawing/2014/main" id="{E22B7CC7-B964-46A1-9BF9-110D274DED17}"/>
              </a:ext>
            </a:extLst>
          </p:cNvPr>
          <p:cNvSpPr>
            <a:spLocks noGrp="1"/>
          </p:cNvSpPr>
          <p:nvPr>
            <p:ph type="sldNum" sz="quarter" idx="12"/>
          </p:nvPr>
        </p:nvSpPr>
        <p:spPr/>
        <p:txBody>
          <a:bodyPr/>
          <a:lstStyle/>
          <a:p>
            <a:fld id="{676C2683-0D41-1E45-8714-724CB2570654}" type="slidenum">
              <a:rPr lang="en-US" smtClean="0"/>
              <a:pPr/>
              <a:t>35</a:t>
            </a:fld>
            <a:endParaRPr lang="en-US" dirty="0"/>
          </a:p>
        </p:txBody>
      </p:sp>
      <p:sp>
        <p:nvSpPr>
          <p:cNvPr id="37" name="Rectangle 36">
            <a:extLst>
              <a:ext uri="{FF2B5EF4-FFF2-40B4-BE49-F238E27FC236}">
                <a16:creationId xmlns:a16="http://schemas.microsoft.com/office/drawing/2014/main" id="{BC33CA48-6FA3-CEBF-D915-8E5D145639A5}"/>
              </a:ext>
            </a:extLst>
          </p:cNvPr>
          <p:cNvSpPr/>
          <p:nvPr/>
        </p:nvSpPr>
        <p:spPr>
          <a:xfrm>
            <a:off x="383493" y="937782"/>
            <a:ext cx="5142437" cy="7593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38" name="TextBox 37">
            <a:extLst>
              <a:ext uri="{FF2B5EF4-FFF2-40B4-BE49-F238E27FC236}">
                <a16:creationId xmlns:a16="http://schemas.microsoft.com/office/drawing/2014/main" id="{249EC6DA-6B7F-E1B1-CBC3-22CF58A2967C}"/>
              </a:ext>
            </a:extLst>
          </p:cNvPr>
          <p:cNvSpPr txBox="1"/>
          <p:nvPr/>
        </p:nvSpPr>
        <p:spPr>
          <a:xfrm>
            <a:off x="376413" y="977337"/>
            <a:ext cx="127368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AD47">
                    <a:lumMod val="50000"/>
                  </a:srgbClr>
                </a:solidFill>
                <a:effectLst/>
                <a:uLnTx/>
                <a:uFillTx/>
                <a:latin typeface="Cambria" panose="02040503050406030204" pitchFamily="18" charset="0"/>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AD47">
                    <a:lumMod val="50000"/>
                  </a:srgbClr>
                </a:solidFill>
                <a:effectLst/>
                <a:uLnTx/>
                <a:uFillTx/>
                <a:latin typeface="Cambria" panose="02040503050406030204" pitchFamily="18" charset="0"/>
              </a:rPr>
              <a:t>Level</a:t>
            </a:r>
          </a:p>
        </p:txBody>
      </p:sp>
      <p:sp>
        <p:nvSpPr>
          <p:cNvPr id="39" name="VirtualMemoryAddress">
            <a:extLst>
              <a:ext uri="{FF2B5EF4-FFF2-40B4-BE49-F238E27FC236}">
                <a16:creationId xmlns:a16="http://schemas.microsoft.com/office/drawing/2014/main" id="{F3E7A35C-93E9-B3C0-EFE6-D8CA271F9A33}"/>
              </a:ext>
            </a:extLst>
          </p:cNvPr>
          <p:cNvSpPr txBox="1"/>
          <p:nvPr/>
        </p:nvSpPr>
        <p:spPr>
          <a:xfrm>
            <a:off x="1943521" y="1058883"/>
            <a:ext cx="259840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Virtual Memory Address</a:t>
            </a:r>
          </a:p>
        </p:txBody>
      </p:sp>
      <p:grpSp>
        <p:nvGrpSpPr>
          <p:cNvPr id="163" name="System level translation">
            <a:extLst>
              <a:ext uri="{FF2B5EF4-FFF2-40B4-BE49-F238E27FC236}">
                <a16:creationId xmlns:a16="http://schemas.microsoft.com/office/drawing/2014/main" id="{1119E19C-7318-2411-4BEA-54DC9D8C4446}"/>
              </a:ext>
            </a:extLst>
          </p:cNvPr>
          <p:cNvGrpSpPr/>
          <p:nvPr/>
        </p:nvGrpSpPr>
        <p:grpSpPr>
          <a:xfrm>
            <a:off x="374455" y="1546698"/>
            <a:ext cx="5143827" cy="785712"/>
            <a:chOff x="374455" y="1673568"/>
            <a:chExt cx="5143827" cy="785712"/>
          </a:xfrm>
        </p:grpSpPr>
        <p:sp>
          <p:nvSpPr>
            <p:cNvPr id="45" name="Rectangle 44">
              <a:extLst>
                <a:ext uri="{FF2B5EF4-FFF2-40B4-BE49-F238E27FC236}">
                  <a16:creationId xmlns:a16="http://schemas.microsoft.com/office/drawing/2014/main" id="{84E17B8F-B7DA-0510-B4B4-E36B03BA2C1E}"/>
                </a:ext>
              </a:extLst>
            </p:cNvPr>
            <p:cNvSpPr/>
            <p:nvPr/>
          </p:nvSpPr>
          <p:spPr>
            <a:xfrm>
              <a:off x="374455" y="1673568"/>
              <a:ext cx="5143827" cy="7857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ED7D31">
                    <a:lumMod val="50000"/>
                  </a:srgbClr>
                </a:solidFill>
                <a:effectLst/>
                <a:uLnTx/>
                <a:uFillTx/>
                <a:latin typeface="Cambria" panose="02040503050406030204" pitchFamily="18" charset="0"/>
              </a:endParaRPr>
            </a:p>
          </p:txBody>
        </p:sp>
        <p:sp>
          <p:nvSpPr>
            <p:cNvPr id="46" name="TextBox 45">
              <a:extLst>
                <a:ext uri="{FF2B5EF4-FFF2-40B4-BE49-F238E27FC236}">
                  <a16:creationId xmlns:a16="http://schemas.microsoft.com/office/drawing/2014/main" id="{8999A9E8-F40E-8DB2-C73C-D30E7D4DCA0A}"/>
                </a:ext>
              </a:extLst>
            </p:cNvPr>
            <p:cNvSpPr txBox="1"/>
            <p:nvPr/>
          </p:nvSpPr>
          <p:spPr>
            <a:xfrm>
              <a:off x="383493" y="1696308"/>
              <a:ext cx="851067" cy="584775"/>
            </a:xfrm>
            <a:prstGeom prst="rect">
              <a:avLst/>
            </a:prstGeom>
            <a:solidFill>
              <a:schemeClr val="accent2">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lumMod val="50000"/>
                    </a:srgbClr>
                  </a:solidFill>
                  <a:effectLst/>
                  <a:uLnTx/>
                  <a:uFillTx/>
                  <a:latin typeface="Cambria" panose="02040503050406030204" pitchFamily="18" charset="0"/>
                </a:rPr>
                <a:t>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lumMod val="50000"/>
                    </a:srgbClr>
                  </a:solidFill>
                  <a:effectLst/>
                  <a:uLnTx/>
                  <a:uFillTx/>
                  <a:latin typeface="Cambria" panose="02040503050406030204" pitchFamily="18" charset="0"/>
                </a:rPr>
                <a:t>Level</a:t>
              </a:r>
            </a:p>
          </p:txBody>
        </p:sp>
        <p:sp>
          <p:nvSpPr>
            <p:cNvPr id="42" name="PhysicalMemoryAddress">
              <a:extLst>
                <a:ext uri="{FF2B5EF4-FFF2-40B4-BE49-F238E27FC236}">
                  <a16:creationId xmlns:a16="http://schemas.microsoft.com/office/drawing/2014/main" id="{C83C6C90-53FC-B5F7-65BA-38B590065481}"/>
                </a:ext>
              </a:extLst>
            </p:cNvPr>
            <p:cNvSpPr txBox="1"/>
            <p:nvPr/>
          </p:nvSpPr>
          <p:spPr>
            <a:xfrm>
              <a:off x="1943521" y="1802464"/>
              <a:ext cx="2724464"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Physical Memory Address</a:t>
              </a:r>
            </a:p>
          </p:txBody>
        </p:sp>
        <p:cxnSp>
          <p:nvCxnSpPr>
            <p:cNvPr id="44" name="Straight Connector 43">
              <a:extLst>
                <a:ext uri="{FF2B5EF4-FFF2-40B4-BE49-F238E27FC236}">
                  <a16:creationId xmlns:a16="http://schemas.microsoft.com/office/drawing/2014/main" id="{582096F4-72E0-61EF-04E9-07AD4BDD8ACF}"/>
                </a:ext>
              </a:extLst>
            </p:cNvPr>
            <p:cNvCxnSpPr>
              <a:cxnSpLocks/>
            </p:cNvCxnSpPr>
            <p:nvPr/>
          </p:nvCxnSpPr>
          <p:spPr>
            <a:xfrm>
              <a:off x="374455" y="1675526"/>
              <a:ext cx="5139671"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64" name="Group 163">
            <a:extLst>
              <a:ext uri="{FF2B5EF4-FFF2-40B4-BE49-F238E27FC236}">
                <a16:creationId xmlns:a16="http://schemas.microsoft.com/office/drawing/2014/main" id="{BD1D9BD5-86FB-99CD-3D27-FF907C992789}"/>
              </a:ext>
            </a:extLst>
          </p:cNvPr>
          <p:cNvGrpSpPr/>
          <p:nvPr/>
        </p:nvGrpSpPr>
        <p:grpSpPr>
          <a:xfrm>
            <a:off x="370299" y="2176545"/>
            <a:ext cx="5143827" cy="714655"/>
            <a:chOff x="370299" y="2459280"/>
            <a:chExt cx="5143827" cy="714655"/>
          </a:xfrm>
        </p:grpSpPr>
        <p:sp>
          <p:nvSpPr>
            <p:cNvPr id="52" name="Rectangle 51">
              <a:extLst>
                <a:ext uri="{FF2B5EF4-FFF2-40B4-BE49-F238E27FC236}">
                  <a16:creationId xmlns:a16="http://schemas.microsoft.com/office/drawing/2014/main" id="{DCEA95B1-899A-C420-9C1E-2BED95EA003D}"/>
                </a:ext>
              </a:extLst>
            </p:cNvPr>
            <p:cNvSpPr/>
            <p:nvPr/>
          </p:nvSpPr>
          <p:spPr>
            <a:xfrm>
              <a:off x="370299" y="2466049"/>
              <a:ext cx="5143827" cy="7078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472C4">
                    <a:lumMod val="50000"/>
                  </a:srgbClr>
                </a:solidFill>
                <a:effectLst/>
                <a:uLnTx/>
                <a:uFillTx/>
                <a:latin typeface="Cambria" panose="02040503050406030204" pitchFamily="18" charset="0"/>
              </a:endParaRPr>
            </a:p>
          </p:txBody>
        </p:sp>
        <p:sp>
          <p:nvSpPr>
            <p:cNvPr id="53" name="TextBox 52">
              <a:extLst>
                <a:ext uri="{FF2B5EF4-FFF2-40B4-BE49-F238E27FC236}">
                  <a16:creationId xmlns:a16="http://schemas.microsoft.com/office/drawing/2014/main" id="{6DFB65EC-E702-4511-2DC4-CFD1C308ED17}"/>
                </a:ext>
              </a:extLst>
            </p:cNvPr>
            <p:cNvSpPr txBox="1"/>
            <p:nvPr/>
          </p:nvSpPr>
          <p:spPr>
            <a:xfrm>
              <a:off x="370299" y="2542878"/>
              <a:ext cx="1153264" cy="584775"/>
            </a:xfrm>
            <a:prstGeom prst="rect">
              <a:avLst/>
            </a:prstGeom>
            <a:solidFill>
              <a:schemeClr val="accent5">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lumMod val="50000"/>
                    </a:srgbClr>
                  </a:solidFill>
                  <a:effectLst/>
                  <a:uLnTx/>
                  <a:uFillTx/>
                  <a:latin typeface="Cambria" panose="02040503050406030204" pitchFamily="18" charset="0"/>
                </a:rPr>
                <a:t>Memory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lumMod val="50000"/>
                    </a:srgbClr>
                  </a:solidFill>
                  <a:effectLst/>
                  <a:uLnTx/>
                  <a:uFillTx/>
                  <a:latin typeface="Cambria" panose="02040503050406030204" pitchFamily="18" charset="0"/>
                </a:rPr>
                <a:t>Controller</a:t>
              </a:r>
            </a:p>
          </p:txBody>
        </p:sp>
        <p:sp>
          <p:nvSpPr>
            <p:cNvPr id="49" name="PhysicalMemoryAddress">
              <a:extLst>
                <a:ext uri="{FF2B5EF4-FFF2-40B4-BE49-F238E27FC236}">
                  <a16:creationId xmlns:a16="http://schemas.microsoft.com/office/drawing/2014/main" id="{087F40B8-39EC-AA15-7C4F-F703815729F2}"/>
                </a:ext>
              </a:extLst>
            </p:cNvPr>
            <p:cNvSpPr txBox="1"/>
            <p:nvPr/>
          </p:nvSpPr>
          <p:spPr>
            <a:xfrm>
              <a:off x="1943521" y="2542081"/>
              <a:ext cx="2430987"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DRAM Bus Addresses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rPr>
                <a:t>(Channel, Rank, Bank, Row…)</a:t>
              </a:r>
            </a:p>
          </p:txBody>
        </p:sp>
        <p:cxnSp>
          <p:nvCxnSpPr>
            <p:cNvPr id="51" name="Straight Connector 50">
              <a:extLst>
                <a:ext uri="{FF2B5EF4-FFF2-40B4-BE49-F238E27FC236}">
                  <a16:creationId xmlns:a16="http://schemas.microsoft.com/office/drawing/2014/main" id="{FBD13463-CFD8-2944-61B3-A0B2F7979E77}"/>
                </a:ext>
              </a:extLst>
            </p:cNvPr>
            <p:cNvCxnSpPr>
              <a:cxnSpLocks/>
            </p:cNvCxnSpPr>
            <p:nvPr/>
          </p:nvCxnSpPr>
          <p:spPr>
            <a:xfrm>
              <a:off x="374455" y="2459280"/>
              <a:ext cx="5139671" cy="676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00" name="Rectangle 99">
            <a:extLst>
              <a:ext uri="{FF2B5EF4-FFF2-40B4-BE49-F238E27FC236}">
                <a16:creationId xmlns:a16="http://schemas.microsoft.com/office/drawing/2014/main" id="{E5494B7E-4F68-C233-5CDF-A4B997F1B6A5}"/>
              </a:ext>
            </a:extLst>
          </p:cNvPr>
          <p:cNvSpPr/>
          <p:nvPr/>
        </p:nvSpPr>
        <p:spPr>
          <a:xfrm>
            <a:off x="383493" y="905297"/>
            <a:ext cx="5142437" cy="199478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sp>
        <p:nvSpPr>
          <p:cNvPr id="57" name="Processor">
            <a:extLst>
              <a:ext uri="{FF2B5EF4-FFF2-40B4-BE49-F238E27FC236}">
                <a16:creationId xmlns:a16="http://schemas.microsoft.com/office/drawing/2014/main" id="{B699ED26-A29F-927C-5590-A7B0E4977E4A}"/>
              </a:ext>
            </a:extLst>
          </p:cNvPr>
          <p:cNvSpPr txBox="1"/>
          <p:nvPr/>
        </p:nvSpPr>
        <p:spPr>
          <a:xfrm>
            <a:off x="370299" y="2860673"/>
            <a:ext cx="51669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Visible within the </a:t>
            </a:r>
            <a:r>
              <a:rPr lang="en-US" dirty="0">
                <a:solidFill>
                  <a:prstClr val="black"/>
                </a:solidFill>
                <a:latin typeface="Cambria" panose="02040503050406030204" pitchFamily="18" charset="0"/>
              </a:rPr>
              <a:t>p</a:t>
            </a:r>
            <a:r>
              <a:rPr kumimoji="0" lang="en-US" b="0" i="0" u="none" strike="noStrike" kern="1200" cap="none" spc="0" normalizeH="0" baseline="0" noProof="0" dirty="0" err="1">
                <a:ln>
                  <a:noFill/>
                </a:ln>
                <a:solidFill>
                  <a:prstClr val="black"/>
                </a:solidFill>
                <a:effectLst/>
                <a:uLnTx/>
                <a:uFillTx/>
                <a:latin typeface="Cambria" panose="02040503050406030204" pitchFamily="18" charset="0"/>
              </a:rPr>
              <a:t>rocessor</a:t>
            </a:r>
            <a:endParaRPr kumimoji="0" lang="en-US" b="0" i="0" u="none" strike="noStrike" kern="1200" cap="none" spc="0" normalizeH="0" baseline="0" noProof="0" dirty="0">
              <a:ln>
                <a:noFill/>
              </a:ln>
              <a:solidFill>
                <a:prstClr val="black"/>
              </a:solidFill>
              <a:effectLst/>
              <a:uLnTx/>
              <a:uFillTx/>
              <a:latin typeface="Cambria" panose="02040503050406030204" pitchFamily="18" charset="0"/>
            </a:endParaRPr>
          </a:p>
        </p:txBody>
      </p:sp>
      <p:grpSp>
        <p:nvGrpSpPr>
          <p:cNvPr id="165" name="In-DRAM">
            <a:extLst>
              <a:ext uri="{FF2B5EF4-FFF2-40B4-BE49-F238E27FC236}">
                <a16:creationId xmlns:a16="http://schemas.microsoft.com/office/drawing/2014/main" id="{6154C63F-8526-3CFA-2313-E8E42AAF07AE}"/>
              </a:ext>
            </a:extLst>
          </p:cNvPr>
          <p:cNvGrpSpPr/>
          <p:nvPr/>
        </p:nvGrpSpPr>
        <p:grpSpPr>
          <a:xfrm>
            <a:off x="6224004" y="905296"/>
            <a:ext cx="2327530" cy="2322855"/>
            <a:chOff x="6224004" y="876301"/>
            <a:chExt cx="2327530" cy="2322855"/>
          </a:xfrm>
        </p:grpSpPr>
        <p:sp>
          <p:nvSpPr>
            <p:cNvPr id="65" name="Rectangle 64">
              <a:extLst>
                <a:ext uri="{FF2B5EF4-FFF2-40B4-BE49-F238E27FC236}">
                  <a16:creationId xmlns:a16="http://schemas.microsoft.com/office/drawing/2014/main" id="{FF897AB4-8DA0-8377-346A-5CEA14765FE9}"/>
                </a:ext>
              </a:extLst>
            </p:cNvPr>
            <p:cNvSpPr/>
            <p:nvPr/>
          </p:nvSpPr>
          <p:spPr>
            <a:xfrm>
              <a:off x="6224006" y="876302"/>
              <a:ext cx="2327527" cy="1985904"/>
            </a:xfrm>
            <a:prstGeom prst="rect">
              <a:avLst/>
            </a:prstGeom>
            <a:solidFill>
              <a:srgbClr val="FFD5D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mbria" panose="02040503050406030204" pitchFamily="18" charset="0"/>
              </a:endParaRPr>
            </a:p>
          </p:txBody>
        </p:sp>
        <p:sp>
          <p:nvSpPr>
            <p:cNvPr id="66" name="TextBox 65">
              <a:extLst>
                <a:ext uri="{FF2B5EF4-FFF2-40B4-BE49-F238E27FC236}">
                  <a16:creationId xmlns:a16="http://schemas.microsoft.com/office/drawing/2014/main" id="{4D3407F0-ACBC-E43D-89A4-82B232A41BC0}"/>
                </a:ext>
              </a:extLst>
            </p:cNvPr>
            <p:cNvSpPr txBox="1"/>
            <p:nvPr/>
          </p:nvSpPr>
          <p:spPr>
            <a:xfrm>
              <a:off x="6224007" y="912520"/>
              <a:ext cx="2327527" cy="338554"/>
            </a:xfrm>
            <a:prstGeom prst="rect">
              <a:avLst/>
            </a:prstGeom>
            <a:solidFill>
              <a:srgbClr val="FFD5D2"/>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rPr>
                <a:t>In-DRAM Mapping</a:t>
              </a:r>
            </a:p>
          </p:txBody>
        </p:sp>
        <p:sp>
          <p:nvSpPr>
            <p:cNvPr id="62" name="PhysicalMemoryAddress">
              <a:extLst>
                <a:ext uri="{FF2B5EF4-FFF2-40B4-BE49-F238E27FC236}">
                  <a16:creationId xmlns:a16="http://schemas.microsoft.com/office/drawing/2014/main" id="{0637DC5B-5A70-AC39-651B-2B304DCED311}"/>
                </a:ext>
              </a:extLst>
            </p:cNvPr>
            <p:cNvSpPr txBox="1"/>
            <p:nvPr/>
          </p:nvSpPr>
          <p:spPr>
            <a:xfrm>
              <a:off x="6616700" y="2224899"/>
              <a:ext cx="152022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t>Physical </a:t>
              </a:r>
              <a:b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b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t>Row</a:t>
              </a:r>
              <a:r>
                <a:rPr lang="en-US" sz="1600" dirty="0">
                  <a:solidFill>
                    <a:prstClr val="black"/>
                  </a:solidFill>
                  <a:latin typeface="Cambria" panose="02040503050406030204" pitchFamily="18" charset="0"/>
                </a:rPr>
                <a:t> Addresses</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ndParaRPr>
            </a:p>
          </p:txBody>
        </p:sp>
        <p:sp>
          <p:nvSpPr>
            <p:cNvPr id="64" name="TextBox 63">
              <a:extLst>
                <a:ext uri="{FF2B5EF4-FFF2-40B4-BE49-F238E27FC236}">
                  <a16:creationId xmlns:a16="http://schemas.microsoft.com/office/drawing/2014/main" id="{7231AD55-420E-362D-1B3A-C82EE6E0189A}"/>
                </a:ext>
              </a:extLst>
            </p:cNvPr>
            <p:cNvSpPr txBox="1"/>
            <p:nvPr/>
          </p:nvSpPr>
          <p:spPr>
            <a:xfrm>
              <a:off x="6224004" y="2829824"/>
              <a:ext cx="2327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rPr>
                <a:t>DRAM </a:t>
              </a:r>
              <a:r>
                <a:rPr lang="en-US" dirty="0">
                  <a:solidFill>
                    <a:prstClr val="black"/>
                  </a:solidFill>
                  <a:latin typeface="Cambria" panose="02040503050406030204" pitchFamily="18" charset="0"/>
                </a:rPr>
                <a:t>c</a:t>
              </a:r>
              <a:r>
                <a:rPr kumimoji="0" lang="en-US" b="0" i="0" u="none" strike="noStrike" kern="1200" cap="none" spc="0" normalizeH="0" baseline="0" noProof="0" dirty="0">
                  <a:ln>
                    <a:noFill/>
                  </a:ln>
                  <a:solidFill>
                    <a:prstClr val="black"/>
                  </a:solidFill>
                  <a:effectLst/>
                  <a:uLnTx/>
                  <a:uFillTx/>
                  <a:latin typeface="Cambria" panose="02040503050406030204" pitchFamily="18" charset="0"/>
                </a:rPr>
                <a:t>hip</a:t>
              </a:r>
            </a:p>
          </p:txBody>
        </p:sp>
        <p:sp>
          <p:nvSpPr>
            <p:cNvPr id="101" name="Rectangle 100">
              <a:extLst>
                <a:ext uri="{FF2B5EF4-FFF2-40B4-BE49-F238E27FC236}">
                  <a16:creationId xmlns:a16="http://schemas.microsoft.com/office/drawing/2014/main" id="{1484ACBA-2351-FBCF-E23F-3B1F119A5120}"/>
                </a:ext>
              </a:extLst>
            </p:cNvPr>
            <p:cNvSpPr/>
            <p:nvPr/>
          </p:nvSpPr>
          <p:spPr>
            <a:xfrm>
              <a:off x="6224005" y="876301"/>
              <a:ext cx="2327527" cy="199351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sp>
          <p:nvSpPr>
            <p:cNvPr id="102" name="PhysicalMemoryAddress">
              <a:extLst>
                <a:ext uri="{FF2B5EF4-FFF2-40B4-BE49-F238E27FC236}">
                  <a16:creationId xmlns:a16="http://schemas.microsoft.com/office/drawing/2014/main" id="{492213A2-6B6F-B173-84C0-E5A023557385}"/>
                </a:ext>
              </a:extLst>
            </p:cNvPr>
            <p:cNvSpPr txBox="1"/>
            <p:nvPr/>
          </p:nvSpPr>
          <p:spPr>
            <a:xfrm>
              <a:off x="6528566" y="1304229"/>
              <a:ext cx="16964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t>Processor-visible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rPr>
                <a:t>Row </a:t>
              </a:r>
              <a:r>
                <a:rPr lang="en-US" sz="1600" dirty="0">
                  <a:solidFill>
                    <a:prstClr val="black"/>
                  </a:solidFill>
                  <a:latin typeface="Cambria" panose="02040503050406030204" pitchFamily="18" charset="0"/>
                </a:rPr>
                <a:t>Addresses</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ndParaRPr>
            </a:p>
          </p:txBody>
        </p:sp>
        <p:cxnSp>
          <p:nvCxnSpPr>
            <p:cNvPr id="104" name="Straight Arrow Connector 103">
              <a:extLst>
                <a:ext uri="{FF2B5EF4-FFF2-40B4-BE49-F238E27FC236}">
                  <a16:creationId xmlns:a16="http://schemas.microsoft.com/office/drawing/2014/main" id="{4F48BCD5-7483-0C33-567A-09EC00734D31}"/>
                </a:ext>
              </a:extLst>
            </p:cNvPr>
            <p:cNvCxnSpPr>
              <a:cxnSpLocks/>
            </p:cNvCxnSpPr>
            <p:nvPr/>
          </p:nvCxnSpPr>
          <p:spPr>
            <a:xfrm>
              <a:off x="7371331" y="1835468"/>
              <a:ext cx="0" cy="3894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7561AE36-C615-B889-680A-36709725DA13}"/>
              </a:ext>
            </a:extLst>
          </p:cNvPr>
          <p:cNvCxnSpPr>
            <a:cxnSpLocks/>
            <a:stCxn id="100" idx="3"/>
            <a:endCxn id="65" idx="1"/>
          </p:cNvCxnSpPr>
          <p:nvPr/>
        </p:nvCxnSpPr>
        <p:spPr>
          <a:xfrm flipV="1">
            <a:off x="5525930" y="1898249"/>
            <a:ext cx="698076" cy="444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9F107945-197A-54D1-6F67-B4F229E59F35}"/>
              </a:ext>
            </a:extLst>
          </p:cNvPr>
          <p:cNvSpPr txBox="1"/>
          <p:nvPr/>
        </p:nvSpPr>
        <p:spPr>
          <a:xfrm rot="1239737">
            <a:off x="7348483" y="1091167"/>
            <a:ext cx="1694430" cy="307777"/>
          </a:xfrm>
          <a:prstGeom prst="rect">
            <a:avLst/>
          </a:prstGeom>
          <a:solidFill>
            <a:schemeClr val="accent2">
              <a:lumMod val="20000"/>
              <a:lumOff val="80000"/>
            </a:schemeClr>
          </a:solidFill>
          <a:ln>
            <a:solidFill>
              <a:srgbClr val="990002"/>
            </a:solidFill>
          </a:ln>
        </p:spPr>
        <p:txBody>
          <a:bodyPr wrap="square" rtlCol="0">
            <a:spAutoFit/>
          </a:bodyPr>
          <a:lstStyle/>
          <a:p>
            <a:pPr algn="ctr"/>
            <a:r>
              <a:rPr lang="en-US" sz="1400" b="1" dirty="0">
                <a:solidFill>
                  <a:srgbClr val="990002"/>
                </a:solidFill>
                <a:latin typeface="Cambria" panose="02040503050406030204" pitchFamily="18" charset="0"/>
              </a:rPr>
              <a:t>Proprietary</a:t>
            </a:r>
          </a:p>
        </p:txBody>
      </p:sp>
      <p:sp>
        <p:nvSpPr>
          <p:cNvPr id="3" name="TextBox 2">
            <a:extLst>
              <a:ext uri="{FF2B5EF4-FFF2-40B4-BE49-F238E27FC236}">
                <a16:creationId xmlns:a16="http://schemas.microsoft.com/office/drawing/2014/main" id="{0C211753-75DD-8EC7-3A1A-911F31F20063}"/>
              </a:ext>
            </a:extLst>
          </p:cNvPr>
          <p:cNvSpPr txBox="1"/>
          <p:nvPr/>
        </p:nvSpPr>
        <p:spPr>
          <a:xfrm>
            <a:off x="222788" y="3438950"/>
            <a:ext cx="8818279" cy="2015936"/>
          </a:xfrm>
          <a:custGeom>
            <a:avLst/>
            <a:gdLst>
              <a:gd name="connsiteX0" fmla="*/ 0 w 5588848"/>
              <a:gd name="connsiteY0" fmla="*/ 0 h 3170099"/>
              <a:gd name="connsiteX1" fmla="*/ 5588848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848" h="3170099">
                <a:moveTo>
                  <a:pt x="0" y="0"/>
                </a:moveTo>
                <a:lnTo>
                  <a:pt x="4603011" y="0"/>
                </a:lnTo>
                <a:cubicBezTo>
                  <a:pt x="4631585" y="928112"/>
                  <a:pt x="5260236" y="2113399"/>
                  <a:pt x="5588848" y="3170099"/>
                </a:cubicBezTo>
                <a:lnTo>
                  <a:pt x="0" y="3170099"/>
                </a:lnTo>
                <a:lnTo>
                  <a:pt x="0" y="0"/>
                </a:lnTo>
                <a:close/>
              </a:path>
            </a:pathLst>
          </a:custGeom>
          <a:noFill/>
        </p:spPr>
        <p:txBody>
          <a:bodyPr wrap="squar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RowHammer attack hammers Row A</a:t>
            </a:r>
          </a:p>
          <a:p>
            <a:pPr marL="285750" indent="-285750">
              <a:buClr>
                <a:schemeClr val="tx1"/>
              </a:buClr>
              <a:buFont typeface="Arial" panose="020B0604020202020204" pitchFamily="34" charset="0"/>
              <a:buChar char="•"/>
            </a:pPr>
            <a:endParaRPr lang="en-US" sz="5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solidFill>
                  <a:schemeClr val="accent2">
                    <a:lumMod val="75000"/>
                  </a:schemeClr>
                </a:solidFill>
                <a:latin typeface="Cambria" panose="02040503050406030204" pitchFamily="18" charset="0"/>
              </a:rPr>
              <a:t>BlockHammer</a:t>
            </a:r>
            <a:r>
              <a:rPr lang="en-US" sz="2000" dirty="0">
                <a:solidFill>
                  <a:srgbClr val="C00000"/>
                </a:solidFill>
                <a:latin typeface="Cambria" panose="02040503050406030204" pitchFamily="18" charset="0"/>
              </a:rPr>
              <a:t> </a:t>
            </a:r>
            <a:r>
              <a:rPr lang="en-US" sz="2000" dirty="0">
                <a:latin typeface="Cambria" panose="02040503050406030204" pitchFamily="18" charset="0"/>
              </a:rPr>
              <a:t>detects hammered rows</a:t>
            </a:r>
            <a:br>
              <a:rPr lang="en-US" sz="2000" dirty="0">
                <a:latin typeface="Cambria" panose="02040503050406030204" pitchFamily="18" charset="0"/>
              </a:rPr>
            </a:br>
            <a:r>
              <a:rPr lang="en-US" sz="2000" dirty="0">
                <a:latin typeface="Cambria" panose="02040503050406030204" pitchFamily="18" charset="0"/>
              </a:rPr>
              <a:t>using area-efficient Bloom filters</a:t>
            </a:r>
          </a:p>
          <a:p>
            <a:pPr marL="285750" indent="-285750">
              <a:buClr>
                <a:schemeClr val="tx1"/>
              </a:buClr>
              <a:buFont typeface="Arial" panose="020B0604020202020204" pitchFamily="34" charset="0"/>
              <a:buChar char="•"/>
            </a:pPr>
            <a:r>
              <a:rPr lang="en-US" sz="2000" b="1" dirty="0">
                <a:solidFill>
                  <a:srgbClr val="C00000"/>
                </a:solidFill>
                <a:latin typeface="Cambria" panose="02040503050406030204" pitchFamily="18" charset="0"/>
              </a:rPr>
              <a:t>Selectively throttles </a:t>
            </a:r>
            <a:r>
              <a:rPr lang="en-US" sz="2000" dirty="0">
                <a:latin typeface="Cambria" panose="02040503050406030204" pitchFamily="18" charset="0"/>
              </a:rPr>
              <a:t>accesses</a:t>
            </a:r>
            <a:r>
              <a:rPr lang="en-US" sz="2000" dirty="0">
                <a:solidFill>
                  <a:srgbClr val="C00000"/>
                </a:solidFill>
                <a:latin typeface="Cambria" panose="02040503050406030204" pitchFamily="18" charset="0"/>
              </a:rPr>
              <a:t> </a:t>
            </a:r>
            <a:br>
              <a:rPr lang="en-US" sz="2000" dirty="0">
                <a:solidFill>
                  <a:srgbClr val="C00000"/>
                </a:solidFill>
                <a:latin typeface="Cambria" panose="02040503050406030204" pitchFamily="18" charset="0"/>
              </a:rPr>
            </a:br>
            <a:r>
              <a:rPr lang="en-US" sz="2000" dirty="0">
                <a:latin typeface="Cambria" panose="02040503050406030204" pitchFamily="18" charset="0"/>
              </a:rPr>
              <a:t>targeting hammered rows</a:t>
            </a: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p:txBody>
      </p:sp>
      <p:cxnSp>
        <p:nvCxnSpPr>
          <p:cNvPr id="5" name="Straight Arrow Connector 4">
            <a:extLst>
              <a:ext uri="{FF2B5EF4-FFF2-40B4-BE49-F238E27FC236}">
                <a16:creationId xmlns:a16="http://schemas.microsoft.com/office/drawing/2014/main" id="{B81E7863-4AC8-16DA-70F5-17197F9BFA1B}"/>
              </a:ext>
            </a:extLst>
          </p:cNvPr>
          <p:cNvCxnSpPr>
            <a:cxnSpLocks/>
            <a:endCxn id="9" idx="1"/>
          </p:cNvCxnSpPr>
          <p:nvPr/>
        </p:nvCxnSpPr>
        <p:spPr>
          <a:xfrm>
            <a:off x="4914780" y="3679634"/>
            <a:ext cx="2124465" cy="2665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yellow sign with black text&#10;&#10;Description automatically generated with medium confidence">
            <a:extLst>
              <a:ext uri="{FF2B5EF4-FFF2-40B4-BE49-F238E27FC236}">
                <a16:creationId xmlns:a16="http://schemas.microsoft.com/office/drawing/2014/main" id="{A2624CC1-42A7-4735-A77F-176F4A13D3D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97988" y="3179813"/>
            <a:ext cx="1244735" cy="1244735"/>
          </a:xfrm>
          <a:prstGeom prst="rect">
            <a:avLst/>
          </a:prstGeom>
        </p:spPr>
      </p:pic>
      <p:cxnSp>
        <p:nvCxnSpPr>
          <p:cNvPr id="7" name="Straight Arrow Connector 6">
            <a:extLst>
              <a:ext uri="{FF2B5EF4-FFF2-40B4-BE49-F238E27FC236}">
                <a16:creationId xmlns:a16="http://schemas.microsoft.com/office/drawing/2014/main" id="{23586E9C-5820-BB69-DEBF-E2C44CA09C19}"/>
              </a:ext>
            </a:extLst>
          </p:cNvPr>
          <p:cNvCxnSpPr>
            <a:cxnSpLocks/>
          </p:cNvCxnSpPr>
          <p:nvPr/>
        </p:nvCxnSpPr>
        <p:spPr>
          <a:xfrm flipV="1">
            <a:off x="4127500" y="4217231"/>
            <a:ext cx="1549400" cy="6087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53597C9-1124-2C17-4713-F1FC46E95E8E}"/>
              </a:ext>
            </a:extLst>
          </p:cNvPr>
          <p:cNvGrpSpPr/>
          <p:nvPr/>
        </p:nvGrpSpPr>
        <p:grpSpPr>
          <a:xfrm>
            <a:off x="6705519" y="3482987"/>
            <a:ext cx="1994551" cy="1970985"/>
            <a:chOff x="7046516" y="2506146"/>
            <a:chExt cx="1994551" cy="1970985"/>
          </a:xfrm>
        </p:grpSpPr>
        <p:sp>
          <p:nvSpPr>
            <p:cNvPr id="9" name="Rectangle 8">
              <a:extLst>
                <a:ext uri="{FF2B5EF4-FFF2-40B4-BE49-F238E27FC236}">
                  <a16:creationId xmlns:a16="http://schemas.microsoft.com/office/drawing/2014/main" id="{4365DE9C-CAB2-30DD-978D-19BA2CE91C97}"/>
                </a:ext>
              </a:extLst>
            </p:cNvPr>
            <p:cNvSpPr/>
            <p:nvPr/>
          </p:nvSpPr>
          <p:spPr>
            <a:xfrm>
              <a:off x="7380242" y="2825340"/>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a:t>
              </a:r>
            </a:p>
          </p:txBody>
        </p:sp>
        <p:sp>
          <p:nvSpPr>
            <p:cNvPr id="10" name="Rectangle 9">
              <a:extLst>
                <a:ext uri="{FF2B5EF4-FFF2-40B4-BE49-F238E27FC236}">
                  <a16:creationId xmlns:a16="http://schemas.microsoft.com/office/drawing/2014/main" id="{C28B3D4E-5983-DBF5-5E32-3F07741653EC}"/>
                </a:ext>
              </a:extLst>
            </p:cNvPr>
            <p:cNvSpPr/>
            <p:nvPr/>
          </p:nvSpPr>
          <p:spPr>
            <a:xfrm>
              <a:off x="7380242" y="2506146"/>
              <a:ext cx="1080000" cy="1606847"/>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A968C00D-3738-45CC-17EA-2450B5BE65AB}"/>
                </a:ext>
              </a:extLst>
            </p:cNvPr>
            <p:cNvSpPr txBox="1"/>
            <p:nvPr/>
          </p:nvSpPr>
          <p:spPr>
            <a:xfrm>
              <a:off x="7046516" y="4138577"/>
              <a:ext cx="1994551" cy="338554"/>
            </a:xfrm>
            <a:prstGeom prst="rect">
              <a:avLst/>
            </a:prstGeom>
            <a:noFill/>
          </p:spPr>
          <p:txBody>
            <a:bodyPr wrap="square" rtlCol="0">
              <a:spAutoFit/>
            </a:bodyPr>
            <a:lstStyle/>
            <a:p>
              <a:pPr algn="ctr"/>
              <a:r>
                <a:rPr lang="en-US" sz="1600" dirty="0">
                  <a:latin typeface="Cambria" panose="02040503050406030204" pitchFamily="18" charset="0"/>
                </a:rPr>
                <a:t>Physical Row Layout</a:t>
              </a:r>
            </a:p>
          </p:txBody>
        </p:sp>
        <p:sp>
          <p:nvSpPr>
            <p:cNvPr id="12" name="Rectangle 11">
              <a:extLst>
                <a:ext uri="{FF2B5EF4-FFF2-40B4-BE49-F238E27FC236}">
                  <a16:creationId xmlns:a16="http://schemas.microsoft.com/office/drawing/2014/main" id="{A6636D7E-399B-9191-CE49-80C9258BD327}"/>
                </a:ext>
              </a:extLst>
            </p:cNvPr>
            <p:cNvSpPr/>
            <p:nvPr/>
          </p:nvSpPr>
          <p:spPr>
            <a:xfrm>
              <a:off x="7380242" y="3699948"/>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A+1</a:t>
              </a:r>
            </a:p>
          </p:txBody>
        </p:sp>
        <p:sp>
          <p:nvSpPr>
            <p:cNvPr id="13" name="Rectangle 12">
              <a:extLst>
                <a:ext uri="{FF2B5EF4-FFF2-40B4-BE49-F238E27FC236}">
                  <a16:creationId xmlns:a16="http://schemas.microsoft.com/office/drawing/2014/main" id="{29BC47B3-7EE1-C32F-25FD-69C9642602E6}"/>
                </a:ext>
              </a:extLst>
            </p:cNvPr>
            <p:cNvSpPr/>
            <p:nvPr/>
          </p:nvSpPr>
          <p:spPr>
            <a:xfrm>
              <a:off x="7380242" y="3413154"/>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mbria" panose="02040503050406030204" pitchFamily="18" charset="0"/>
                </a:rPr>
                <a:t>Row A-1</a:t>
              </a:r>
            </a:p>
          </p:txBody>
        </p:sp>
      </p:grpSp>
      <p:grpSp>
        <p:nvGrpSpPr>
          <p:cNvPr id="14" name="Group 13">
            <a:extLst>
              <a:ext uri="{FF2B5EF4-FFF2-40B4-BE49-F238E27FC236}">
                <a16:creationId xmlns:a16="http://schemas.microsoft.com/office/drawing/2014/main" id="{BCF09B72-6EF7-5F47-4009-B602191CF4E4}"/>
              </a:ext>
            </a:extLst>
          </p:cNvPr>
          <p:cNvGrpSpPr/>
          <p:nvPr/>
        </p:nvGrpSpPr>
        <p:grpSpPr>
          <a:xfrm>
            <a:off x="7039245" y="3556213"/>
            <a:ext cx="2104755" cy="926690"/>
            <a:chOff x="7036065" y="4008474"/>
            <a:chExt cx="2107935" cy="926690"/>
          </a:xfrm>
        </p:grpSpPr>
        <p:sp>
          <p:nvSpPr>
            <p:cNvPr id="15" name="Rectangle 14">
              <a:extLst>
                <a:ext uri="{FF2B5EF4-FFF2-40B4-BE49-F238E27FC236}">
                  <a16:creationId xmlns:a16="http://schemas.microsoft.com/office/drawing/2014/main" id="{865D3CCE-7CE2-FD5D-04ED-5856B72672D1}"/>
                </a:ext>
              </a:extLst>
            </p:cNvPr>
            <p:cNvSpPr/>
            <p:nvPr/>
          </p:nvSpPr>
          <p:spPr>
            <a:xfrm>
              <a:off x="7036065" y="4008474"/>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6" name="Straight Arrow Connector 15">
              <a:extLst>
                <a:ext uri="{FF2B5EF4-FFF2-40B4-BE49-F238E27FC236}">
                  <a16:creationId xmlns:a16="http://schemas.microsoft.com/office/drawing/2014/main" id="{86260500-51F1-5C64-9E9B-68402A445270}"/>
                </a:ext>
              </a:extLst>
            </p:cNvPr>
            <p:cNvCxnSpPr>
              <a:cxnSpLocks/>
              <a:stCxn id="15" idx="3"/>
            </p:cNvCxnSpPr>
            <p:nvPr/>
          </p:nvCxnSpPr>
          <p:spPr>
            <a:xfrm>
              <a:off x="8116065" y="4133114"/>
              <a:ext cx="353218" cy="177852"/>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2EBB40-6B1E-2F0A-7891-87AAA7943B5A}"/>
                </a:ext>
              </a:extLst>
            </p:cNvPr>
            <p:cNvCxnSpPr>
              <a:cxnSpLocks/>
              <a:stCxn id="19" idx="3"/>
            </p:cNvCxnSpPr>
            <p:nvPr/>
          </p:nvCxnSpPr>
          <p:spPr>
            <a:xfrm flipV="1">
              <a:off x="8116065" y="4540879"/>
              <a:ext cx="353218" cy="128613"/>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EC7034-A99E-8A97-AD8A-262AF3B665CD}"/>
                </a:ext>
              </a:extLst>
            </p:cNvPr>
            <p:cNvSpPr txBox="1"/>
            <p:nvPr/>
          </p:nvSpPr>
          <p:spPr>
            <a:xfrm>
              <a:off x="8367823" y="4104167"/>
              <a:ext cx="776177" cy="830997"/>
            </a:xfrm>
            <a:prstGeom prst="rect">
              <a:avLst/>
            </a:prstGeom>
            <a:noFill/>
          </p:spPr>
          <p:txBody>
            <a:bodyPr wrap="square" rtlCol="0">
              <a:spAutoFit/>
            </a:bodyPr>
            <a:lstStyle/>
            <a:p>
              <a:pPr algn="ctr"/>
              <a:r>
                <a:rPr lang="en-US" sz="1600" dirty="0">
                  <a:latin typeface="Cambria" panose="02040503050406030204" pitchFamily="18" charset="0"/>
                </a:rPr>
                <a:t>Victim</a:t>
              </a:r>
            </a:p>
            <a:p>
              <a:pPr algn="ctr"/>
              <a:r>
                <a:rPr lang="en-US" sz="1600" dirty="0">
                  <a:latin typeface="Cambria" panose="02040503050406030204" pitchFamily="18" charset="0"/>
                </a:rPr>
                <a:t>Rows</a:t>
              </a:r>
            </a:p>
            <a:p>
              <a:pPr algn="ctr"/>
              <a:r>
                <a:rPr lang="en-US" sz="1600" dirty="0">
                  <a:latin typeface="Cambria" panose="02040503050406030204" pitchFamily="18" charset="0"/>
                </a:rPr>
                <a:t>???</a:t>
              </a:r>
            </a:p>
          </p:txBody>
        </p:sp>
        <p:sp>
          <p:nvSpPr>
            <p:cNvPr id="19" name="Rectangle 18">
              <a:extLst>
                <a:ext uri="{FF2B5EF4-FFF2-40B4-BE49-F238E27FC236}">
                  <a16:creationId xmlns:a16="http://schemas.microsoft.com/office/drawing/2014/main" id="{FAE3AF19-3729-5ECD-5A48-F3D3DF8EB3F6}"/>
                </a:ext>
              </a:extLst>
            </p:cNvPr>
            <p:cNvSpPr/>
            <p:nvPr/>
          </p:nvSpPr>
          <p:spPr>
            <a:xfrm>
              <a:off x="7036065" y="4544852"/>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
        <p:nvSpPr>
          <p:cNvPr id="20" name="Rectangle 19">
            <a:extLst>
              <a:ext uri="{FF2B5EF4-FFF2-40B4-BE49-F238E27FC236}">
                <a16:creationId xmlns:a16="http://schemas.microsoft.com/office/drawing/2014/main" id="{6A7EB12D-AD55-750D-6CD4-A0F11AE36E95}"/>
              </a:ext>
            </a:extLst>
          </p:cNvPr>
          <p:cNvSpPr/>
          <p:nvPr/>
        </p:nvSpPr>
        <p:spPr>
          <a:xfrm>
            <a:off x="0" y="5536502"/>
            <a:ext cx="9144000" cy="733092"/>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BlockHammer </a:t>
            </a:r>
            <a:r>
              <a:rPr lang="en-US" sz="2000" b="1" dirty="0">
                <a:solidFill>
                  <a:srgbClr val="C00000"/>
                </a:solidFill>
                <a:latin typeface="Cambria" panose="02040503050406030204" pitchFamily="18" charset="0"/>
              </a:rPr>
              <a:t>prevents</a:t>
            </a:r>
            <a:r>
              <a:rPr lang="en-US" sz="2000" dirty="0">
                <a:solidFill>
                  <a:schemeClr val="tx1"/>
                </a:solidFill>
                <a:latin typeface="Cambria" panose="02040503050406030204" pitchFamily="18" charset="0"/>
              </a:rPr>
              <a:t> read disturbance bitflips </a:t>
            </a:r>
            <a:r>
              <a:rPr lang="en-US" sz="2000" b="1" dirty="0">
                <a:solidFill>
                  <a:srgbClr val="C00000"/>
                </a:solidFill>
                <a:latin typeface="Cambria" panose="02040503050406030204" pitchFamily="18" charset="0"/>
              </a:rPr>
              <a:t>without the knowledge of </a:t>
            </a:r>
            <a:br>
              <a:rPr lang="en-US" sz="2000" b="1" dirty="0">
                <a:solidFill>
                  <a:srgbClr val="C00000"/>
                </a:solidFill>
                <a:latin typeface="Cambria" panose="02040503050406030204" pitchFamily="18" charset="0"/>
              </a:rPr>
            </a:br>
            <a:r>
              <a:rPr lang="en-US" sz="2000" b="1" dirty="0">
                <a:solidFill>
                  <a:srgbClr val="C00000"/>
                </a:solidFill>
                <a:latin typeface="Cambria" panose="02040503050406030204" pitchFamily="18" charset="0"/>
              </a:rPr>
              <a:t>or modifications to DRAM chip internals</a:t>
            </a:r>
            <a:endParaRPr lang="en-US" sz="2000" dirty="0">
              <a:solidFill>
                <a:schemeClr val="tx1"/>
              </a:solidFill>
              <a:latin typeface="Cambria" panose="02040503050406030204" pitchFamily="18" charset="0"/>
            </a:endParaRPr>
          </a:p>
        </p:txBody>
      </p:sp>
      <p:pic>
        <p:nvPicPr>
          <p:cNvPr id="23" name="Picture 22">
            <a:extLst>
              <a:ext uri="{FF2B5EF4-FFF2-40B4-BE49-F238E27FC236}">
                <a16:creationId xmlns:a16="http://schemas.microsoft.com/office/drawing/2014/main" id="{ACA273C3-BB3E-0577-9EE6-D02E8FB8BFAA}"/>
              </a:ext>
            </a:extLst>
          </p:cNvPr>
          <p:cNvPicPr>
            <a:picLocks noChangeAspect="1"/>
          </p:cNvPicPr>
          <p:nvPr/>
        </p:nvPicPr>
        <p:blipFill rotWithShape="1">
          <a:blip r:embed="rId5"/>
          <a:srcRect l="1515" r="1515"/>
          <a:stretch/>
        </p:blipFill>
        <p:spPr>
          <a:xfrm>
            <a:off x="8218107" y="55820"/>
            <a:ext cx="822960" cy="822960"/>
          </a:xfrm>
          <a:prstGeom prst="ellipse">
            <a:avLst/>
          </a:prstGeom>
          <a:ln>
            <a:solidFill>
              <a:schemeClr val="tx1"/>
            </a:solidFill>
          </a:ln>
        </p:spPr>
      </p:pic>
      <p:sp>
        <p:nvSpPr>
          <p:cNvPr id="21" name="TextBox 20">
            <a:extLst>
              <a:ext uri="{FF2B5EF4-FFF2-40B4-BE49-F238E27FC236}">
                <a16:creationId xmlns:a16="http://schemas.microsoft.com/office/drawing/2014/main" id="{E8884FF1-A387-910B-EEA5-3F85993EA874}"/>
              </a:ext>
            </a:extLst>
          </p:cNvPr>
          <p:cNvSpPr txBox="1"/>
          <p:nvPr/>
        </p:nvSpPr>
        <p:spPr>
          <a:xfrm>
            <a:off x="339994" y="6545590"/>
            <a:ext cx="8464012" cy="261610"/>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et al., </a:t>
            </a:r>
            <a:r>
              <a:rPr lang="en-US" sz="1100" b="1" dirty="0">
                <a:latin typeface="Cambria" panose="02040503050406030204" pitchFamily="18" charset="0"/>
              </a:rPr>
              <a:t>”BlockHammer: Preventing RowHammer at Low Cost by Blacklisting Rapidly-Accessed DRAM Rows" </a:t>
            </a:r>
            <a:r>
              <a:rPr lang="en-US" sz="1100" dirty="0">
                <a:latin typeface="Cambria" panose="02040503050406030204" pitchFamily="18" charset="0"/>
              </a:rPr>
              <a:t>in HPCA, 2021.</a:t>
            </a:r>
          </a:p>
        </p:txBody>
      </p:sp>
    </p:spTree>
    <p:extLst>
      <p:ext uri="{BB962C8B-B14F-4D97-AF65-F5344CB8AC3E}">
        <p14:creationId xmlns:p14="http://schemas.microsoft.com/office/powerpoint/2010/main" val="427197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3" grpId="0" uiExpand="1" build="p"/>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EC422-FF6C-DD6C-0162-83FB0EC27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32227-AE34-176B-E666-867E410C084F}"/>
              </a:ext>
            </a:extLst>
          </p:cNvPr>
          <p:cNvSpPr>
            <a:spLocks noGrp="1"/>
          </p:cNvSpPr>
          <p:nvPr>
            <p:ph type="title"/>
          </p:nvPr>
        </p:nvSpPr>
        <p:spPr/>
        <p:txBody>
          <a:bodyPr/>
          <a:lstStyle/>
          <a:p>
            <a:r>
              <a:rPr lang="en-US" dirty="0"/>
              <a:t>BlockHammer: Evaluation</a:t>
            </a:r>
            <a:endParaRPr lang="en-US" sz="2800" b="1" dirty="0"/>
          </a:p>
        </p:txBody>
      </p:sp>
      <p:sp>
        <p:nvSpPr>
          <p:cNvPr id="7" name="Content Placeholder 6">
            <a:extLst>
              <a:ext uri="{FF2B5EF4-FFF2-40B4-BE49-F238E27FC236}">
                <a16:creationId xmlns:a16="http://schemas.microsoft.com/office/drawing/2014/main" id="{7216F9BD-8FBC-2EFF-8833-9C8F47F117F0}"/>
              </a:ext>
            </a:extLst>
          </p:cNvPr>
          <p:cNvSpPr>
            <a:spLocks noGrp="1"/>
          </p:cNvSpPr>
          <p:nvPr>
            <p:ph idx="1"/>
          </p:nvPr>
        </p:nvSpPr>
        <p:spPr/>
        <p:txBody>
          <a:bodyPr>
            <a:noAutofit/>
          </a:bodyPr>
          <a:lstStyle/>
          <a:p>
            <a:r>
              <a:rPr lang="en-US" sz="2400" dirty="0"/>
              <a:t>Cycle-level simulations using </a:t>
            </a:r>
            <a:r>
              <a:rPr lang="en-US" sz="2400" b="1" dirty="0" err="1"/>
              <a:t>Ramulator</a:t>
            </a:r>
            <a:r>
              <a:rPr lang="en-US" sz="2400" dirty="0"/>
              <a:t> and </a:t>
            </a:r>
            <a:r>
              <a:rPr lang="en-US" sz="2400" b="1" dirty="0" err="1"/>
              <a:t>DRAMPower</a:t>
            </a:r>
            <a:endParaRPr lang="en-US" sz="2400" b="1" dirty="0"/>
          </a:p>
          <a:p>
            <a:r>
              <a:rPr lang="en-US" sz="2400" dirty="0">
                <a:solidFill>
                  <a:schemeClr val="tx2">
                    <a:lumMod val="75000"/>
                  </a:schemeClr>
                </a:solidFill>
              </a:rPr>
              <a:t>System Configuration: </a:t>
            </a:r>
            <a:br>
              <a:rPr lang="en-US" sz="2400" dirty="0"/>
            </a:br>
            <a:endParaRPr lang="en-US" sz="2400" dirty="0"/>
          </a:p>
          <a:p>
            <a:pPr marL="457200" lvl="1" indent="0">
              <a:buNone/>
            </a:pPr>
            <a:endParaRPr lang="en-US" sz="1800" dirty="0">
              <a:latin typeface="NimbusRomNo9L"/>
            </a:endParaRPr>
          </a:p>
          <a:p>
            <a:pPr marL="457200" lvl="1" indent="0">
              <a:buNone/>
            </a:pPr>
            <a:endParaRPr lang="en-US" sz="1800" dirty="0">
              <a:latin typeface="NimbusRomNo9L"/>
            </a:endParaRPr>
          </a:p>
          <a:p>
            <a:pPr marL="457200" lvl="1" indent="0">
              <a:buNone/>
            </a:pPr>
            <a:endParaRPr lang="en-US" sz="1800" dirty="0">
              <a:latin typeface="NimbusRomNo9L"/>
            </a:endParaRPr>
          </a:p>
          <a:p>
            <a:endParaRPr lang="en-US" sz="300" dirty="0">
              <a:solidFill>
                <a:schemeClr val="accent2">
                  <a:lumMod val="75000"/>
                </a:schemeClr>
              </a:solidFill>
            </a:endParaRPr>
          </a:p>
          <a:p>
            <a:r>
              <a:rPr lang="en-US" sz="2400" dirty="0">
                <a:solidFill>
                  <a:schemeClr val="accent2">
                    <a:lumMod val="75000"/>
                  </a:schemeClr>
                </a:solidFill>
              </a:rPr>
              <a:t>Single-Core Benign Workloads:</a:t>
            </a:r>
          </a:p>
          <a:p>
            <a:pPr lvl="1"/>
            <a:r>
              <a:rPr lang="en-US" sz="1800" dirty="0">
                <a:solidFill>
                  <a:schemeClr val="accent2">
                    <a:lumMod val="75000"/>
                  </a:schemeClr>
                </a:solidFill>
              </a:rPr>
              <a:t>22 SPEC CPU 2006</a:t>
            </a:r>
          </a:p>
          <a:p>
            <a:pPr lvl="1"/>
            <a:r>
              <a:rPr lang="en-US" sz="1800" dirty="0">
                <a:solidFill>
                  <a:schemeClr val="accent2">
                    <a:lumMod val="75000"/>
                  </a:schemeClr>
                </a:solidFill>
              </a:rPr>
              <a:t>   4 YCSB Disk I/O</a:t>
            </a:r>
          </a:p>
          <a:p>
            <a:pPr lvl="1"/>
            <a:r>
              <a:rPr lang="en-US" sz="1800" dirty="0">
                <a:solidFill>
                  <a:schemeClr val="accent2">
                    <a:lumMod val="75000"/>
                  </a:schemeClr>
                </a:solidFill>
              </a:rPr>
              <a:t>   2 Network Accelerator Traces</a:t>
            </a:r>
          </a:p>
          <a:p>
            <a:pPr lvl="1"/>
            <a:r>
              <a:rPr lang="en-US" sz="1800" dirty="0">
                <a:solidFill>
                  <a:schemeClr val="accent2">
                    <a:lumMod val="75000"/>
                  </a:schemeClr>
                </a:solidFill>
              </a:rPr>
              <a:t>   2 Bulk Data Copy with Non-Temporal Hint (</a:t>
            </a:r>
            <a:r>
              <a:rPr lang="en-US" sz="1800" dirty="0" err="1">
                <a:solidFill>
                  <a:schemeClr val="accent2">
                    <a:lumMod val="75000"/>
                  </a:schemeClr>
                </a:solidFill>
              </a:rPr>
              <a:t>movnti</a:t>
            </a:r>
            <a:r>
              <a:rPr lang="en-US" sz="1800" dirty="0">
                <a:solidFill>
                  <a:schemeClr val="accent2">
                    <a:lumMod val="75000"/>
                  </a:schemeClr>
                </a:solidFill>
              </a:rPr>
              <a:t>)</a:t>
            </a:r>
          </a:p>
          <a:p>
            <a:pPr lvl="1"/>
            <a:endParaRPr lang="en-US" sz="200" dirty="0"/>
          </a:p>
          <a:p>
            <a:r>
              <a:rPr lang="en-US" sz="2400" dirty="0">
                <a:solidFill>
                  <a:srgbClr val="990063"/>
                </a:solidFill>
              </a:rPr>
              <a:t>Randomly Chosen </a:t>
            </a:r>
            <a:r>
              <a:rPr lang="en-US" sz="2400" dirty="0" err="1">
                <a:solidFill>
                  <a:srgbClr val="990063"/>
                </a:solidFill>
              </a:rPr>
              <a:t>Multiprogrammed</a:t>
            </a:r>
            <a:r>
              <a:rPr lang="en-US" sz="2400" dirty="0">
                <a:solidFill>
                  <a:srgbClr val="990063"/>
                </a:solidFill>
              </a:rPr>
              <a:t> Workloads: </a:t>
            </a:r>
          </a:p>
          <a:p>
            <a:pPr lvl="1"/>
            <a:r>
              <a:rPr lang="en-US" sz="1800" dirty="0">
                <a:solidFill>
                  <a:srgbClr val="990063"/>
                </a:solidFill>
              </a:rPr>
              <a:t>125 workloads containing </a:t>
            </a:r>
            <a:r>
              <a:rPr lang="en-US" sz="1800" b="1" dirty="0">
                <a:solidFill>
                  <a:srgbClr val="990063"/>
                </a:solidFill>
              </a:rPr>
              <a:t>8 benign applications</a:t>
            </a:r>
            <a:endParaRPr lang="en-US" sz="1800" dirty="0">
              <a:solidFill>
                <a:srgbClr val="990063"/>
              </a:solidFill>
            </a:endParaRPr>
          </a:p>
          <a:p>
            <a:pPr lvl="1"/>
            <a:r>
              <a:rPr lang="en-US" sz="1800" dirty="0">
                <a:solidFill>
                  <a:srgbClr val="990063"/>
                </a:solidFill>
              </a:rPr>
              <a:t>125 workloads containing </a:t>
            </a:r>
            <a:r>
              <a:rPr lang="en-US" sz="1800" b="1" dirty="0">
                <a:solidFill>
                  <a:srgbClr val="990063"/>
                </a:solidFill>
              </a:rPr>
              <a:t>7 benign applications </a:t>
            </a:r>
            <a:r>
              <a:rPr lang="en-US" sz="1800" dirty="0">
                <a:solidFill>
                  <a:srgbClr val="990063"/>
                </a:solidFill>
              </a:rPr>
              <a:t>and </a:t>
            </a:r>
            <a:r>
              <a:rPr lang="en-US" sz="1800" b="1" dirty="0">
                <a:solidFill>
                  <a:srgbClr val="990063"/>
                </a:solidFill>
              </a:rPr>
              <a:t>1 RowHammer attack</a:t>
            </a:r>
          </a:p>
        </p:txBody>
      </p:sp>
      <p:graphicFrame>
        <p:nvGraphicFramePr>
          <p:cNvPr id="3" name="Table 3">
            <a:extLst>
              <a:ext uri="{FF2B5EF4-FFF2-40B4-BE49-F238E27FC236}">
                <a16:creationId xmlns:a16="http://schemas.microsoft.com/office/drawing/2014/main" id="{6BF9044B-0C1A-40DF-4F66-30379999F762}"/>
              </a:ext>
            </a:extLst>
          </p:cNvPr>
          <p:cNvGraphicFramePr>
            <a:graphicFrameLocks noGrp="1"/>
          </p:cNvGraphicFramePr>
          <p:nvPr/>
        </p:nvGraphicFramePr>
        <p:xfrm>
          <a:off x="473002" y="1796848"/>
          <a:ext cx="8435626" cy="1408273"/>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{1,8} core, 4-wide issue, 128-entry instr. window</a:t>
                      </a:r>
                    </a:p>
                  </a:txBody>
                  <a:tcPr marL="0" marR="0" marT="0" marB="0"/>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LLC</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cache line,  8-way set-associative, {2,16} MB</a:t>
                      </a:r>
                    </a:p>
                  </a:txBody>
                  <a:tcPr marL="0" marR="0" marT="0" marB="0"/>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tc>
                <a:tc>
                  <a:txBody>
                    <a:bodyPr/>
                    <a:lstStyle/>
                    <a:p>
                      <a:r>
                        <a:rPr lang="en-US" sz="1600" dirty="0">
                          <a:solidFill>
                            <a:schemeClr val="tx2">
                              <a:lumMod val="75000"/>
                            </a:schemeClr>
                          </a:solidFill>
                          <a:latin typeface="Cambria" panose="02040503050406030204" pitchFamily="18" charset="0"/>
                        </a:rPr>
                        <a:t>FR-FCFS</a:t>
                      </a:r>
                    </a:p>
                  </a:txBody>
                  <a:tcPr marL="0" marR="0" marT="0" marB="0"/>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tc>
                <a:extLst>
                  <a:ext uri="{0D108BD9-81ED-4DB2-BD59-A6C34878D82A}">
                    <a16:rowId xmlns:a16="http://schemas.microsoft.com/office/drawing/2014/main" val="1896841590"/>
                  </a:ext>
                </a:extLst>
              </a:tr>
              <a:tr h="386558">
                <a:tc>
                  <a:txBody>
                    <a:bodyPr/>
                    <a:lstStyle/>
                    <a:p>
                      <a:r>
                        <a:rPr lang="en-US" sz="1600" b="1" dirty="0">
                          <a:solidFill>
                            <a:schemeClr val="tx2">
                              <a:lumMod val="75000"/>
                            </a:schemeClr>
                          </a:solidFill>
                          <a:latin typeface="Cambria" panose="02040503050406030204" pitchFamily="18" charset="0"/>
                        </a:rPr>
                        <a:t>DRAM</a:t>
                      </a:r>
                    </a:p>
                  </a:txBody>
                  <a:tcPr marL="0" marR="0" marT="0" marB="0"/>
                </a:tc>
                <a:tc>
                  <a:txBody>
                    <a:bodyPr/>
                    <a:lstStyle/>
                    <a:p>
                      <a:r>
                        <a:rPr lang="en-US" sz="1600" dirty="0">
                          <a:solidFill>
                            <a:schemeClr val="tx2">
                              <a:lumMod val="75000"/>
                            </a:schemeClr>
                          </a:solidFill>
                          <a:latin typeface="Cambria" panose="02040503050406030204" pitchFamily="18" charset="0"/>
                        </a:rPr>
                        <a:t>DDR4 1 channel, 1 rank, 4 bank group, 4 banks per bank group</a:t>
                      </a:r>
                    </a:p>
                  </a:txBody>
                  <a:tcPr marL="0" marR="0" marT="0" marB="0"/>
                </a:tc>
                <a:extLst>
                  <a:ext uri="{0D108BD9-81ED-4DB2-BD59-A6C34878D82A}">
                    <a16:rowId xmlns:a16="http://schemas.microsoft.com/office/drawing/2014/main" val="2252355117"/>
                  </a:ext>
                </a:extLst>
              </a:tr>
              <a:tr h="0">
                <a:tc>
                  <a:txBody>
                    <a:bodyPr/>
                    <a:lstStyle/>
                    <a:p>
                      <a:pPr>
                        <a:lnSpc>
                          <a:spcPts val="0"/>
                        </a:lnSpc>
                      </a:pPr>
                      <a:r>
                        <a:rPr lang="en-US" sz="1600" b="1" dirty="0">
                          <a:solidFill>
                            <a:schemeClr val="tx2">
                              <a:lumMod val="75000"/>
                            </a:schemeClr>
                          </a:solidFill>
                          <a:latin typeface="Cambria" panose="02040503050406030204" pitchFamily="18" charset="0"/>
                        </a:rPr>
                        <a:t>RowHammer Threshold</a:t>
                      </a:r>
                    </a:p>
                  </a:txBody>
                  <a:tcPr marL="0" marR="0" marT="0" marB="0"/>
                </a:tc>
                <a:tc>
                  <a:txBody>
                    <a:bodyPr/>
                    <a:lstStyle/>
                    <a:p>
                      <a:pPr>
                        <a:lnSpc>
                          <a:spcPts val="0"/>
                        </a:lnSpc>
                      </a:pPr>
                      <a:r>
                        <a:rPr lang="en-US" sz="1600" dirty="0">
                          <a:solidFill>
                            <a:schemeClr val="tx2">
                              <a:lumMod val="75000"/>
                            </a:schemeClr>
                          </a:solidFill>
                          <a:latin typeface="Cambria" panose="02040503050406030204" pitchFamily="18" charset="0"/>
                        </a:rPr>
                        <a:t>32K </a:t>
                      </a:r>
                      <a:r>
                        <a:rPr lang="en-US" sz="1600" dirty="0">
                          <a:solidFill>
                            <a:schemeClr val="tx2">
                              <a:lumMod val="75000"/>
                            </a:schemeClr>
                          </a:solidFill>
                          <a:latin typeface="Cambria" panose="02040503050406030204" pitchFamily="18" charset="0"/>
                          <a:sym typeface="Wingdings" pitchFamily="2" charset="2"/>
                        </a:rPr>
                        <a:t> 1K</a:t>
                      </a:r>
                      <a:endParaRPr lang="en-US" sz="1600" dirty="0">
                        <a:solidFill>
                          <a:schemeClr val="tx2">
                            <a:lumMod val="75000"/>
                          </a:schemeClr>
                        </a:solidFill>
                        <a:latin typeface="Cambria" panose="02040503050406030204" pitchFamily="18" charset="0"/>
                      </a:endParaRPr>
                    </a:p>
                  </a:txBody>
                  <a:tcPr marL="0" marR="0" marT="0" marB="0"/>
                </a:tc>
                <a:extLst>
                  <a:ext uri="{0D108BD9-81ED-4DB2-BD59-A6C34878D82A}">
                    <a16:rowId xmlns:a16="http://schemas.microsoft.com/office/drawing/2014/main" val="3822947968"/>
                  </a:ext>
                </a:extLst>
              </a:tr>
            </a:tbl>
          </a:graphicData>
        </a:graphic>
      </p:graphicFrame>
      <p:pic>
        <p:nvPicPr>
          <p:cNvPr id="6" name="Picture 5">
            <a:extLst>
              <a:ext uri="{FF2B5EF4-FFF2-40B4-BE49-F238E27FC236}">
                <a16:creationId xmlns:a16="http://schemas.microsoft.com/office/drawing/2014/main" id="{933FC2C4-0AB5-B7F0-A968-188CB66651B2}"/>
              </a:ext>
            </a:extLst>
          </p:cNvPr>
          <p:cNvPicPr>
            <a:picLocks noChangeAspect="1"/>
          </p:cNvPicPr>
          <p:nvPr/>
        </p:nvPicPr>
        <p:blipFill rotWithShape="1">
          <a:blip r:embed="rId3"/>
          <a:srcRect l="1515" r="1515"/>
          <a:stretch/>
        </p:blipFill>
        <p:spPr>
          <a:xfrm>
            <a:off x="8218107" y="55820"/>
            <a:ext cx="822960" cy="822960"/>
          </a:xfrm>
          <a:prstGeom prst="ellipse">
            <a:avLst/>
          </a:prstGeom>
          <a:ln>
            <a:solidFill>
              <a:schemeClr val="tx1"/>
            </a:solidFill>
          </a:ln>
        </p:spPr>
      </p:pic>
      <p:sp>
        <p:nvSpPr>
          <p:cNvPr id="8" name="Slide Number Placeholder 3">
            <a:extLst>
              <a:ext uri="{FF2B5EF4-FFF2-40B4-BE49-F238E27FC236}">
                <a16:creationId xmlns:a16="http://schemas.microsoft.com/office/drawing/2014/main" id="{DDF34D0C-835B-56AE-686F-B4431BB364C9}"/>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36</a:t>
            </a:fld>
            <a:endParaRPr lang="en-US" dirty="0"/>
          </a:p>
        </p:txBody>
      </p:sp>
      <p:sp>
        <p:nvSpPr>
          <p:cNvPr id="4" name="TextBox 3">
            <a:extLst>
              <a:ext uri="{FF2B5EF4-FFF2-40B4-BE49-F238E27FC236}">
                <a16:creationId xmlns:a16="http://schemas.microsoft.com/office/drawing/2014/main" id="{C2B4B2AA-206A-133C-0F61-84F6F8CDD259}"/>
              </a:ext>
            </a:extLst>
          </p:cNvPr>
          <p:cNvSpPr txBox="1"/>
          <p:nvPr/>
        </p:nvSpPr>
        <p:spPr>
          <a:xfrm>
            <a:off x="339994" y="6545590"/>
            <a:ext cx="8464012" cy="261610"/>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et al., </a:t>
            </a:r>
            <a:r>
              <a:rPr lang="en-US" sz="1100" b="1" dirty="0">
                <a:latin typeface="Cambria" panose="02040503050406030204" pitchFamily="18" charset="0"/>
              </a:rPr>
              <a:t>”BlockHammer: Preventing RowHammer at Low Cost by Blacklisting Rapidly-Accessed DRAM Rows" </a:t>
            </a:r>
            <a:r>
              <a:rPr lang="en-US" sz="1100" dirty="0">
                <a:latin typeface="Cambria" panose="02040503050406030204" pitchFamily="18" charset="0"/>
              </a:rPr>
              <a:t>in HPCA, 2021.</a:t>
            </a:r>
          </a:p>
        </p:txBody>
      </p:sp>
    </p:spTree>
    <p:extLst>
      <p:ext uri="{BB962C8B-B14F-4D97-AF65-F5344CB8AC3E}">
        <p14:creationId xmlns:p14="http://schemas.microsoft.com/office/powerpoint/2010/main" val="36250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3" end="1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5A0C8-3CDD-BC94-2C68-376CC1DB2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82ADC-CD0A-D85F-CC26-9C25AA6CB0CF}"/>
              </a:ext>
            </a:extLst>
          </p:cNvPr>
          <p:cNvSpPr>
            <a:spLocks noGrp="1"/>
          </p:cNvSpPr>
          <p:nvPr>
            <p:ph type="title"/>
          </p:nvPr>
        </p:nvSpPr>
        <p:spPr/>
        <p:txBody>
          <a:bodyPr/>
          <a:lstStyle/>
          <a:p>
            <a:r>
              <a:rPr lang="en-US" dirty="0"/>
              <a:t>BlockHammer: Evaluation</a:t>
            </a:r>
            <a:endParaRPr lang="en-US" sz="2800" b="1" dirty="0"/>
          </a:p>
        </p:txBody>
      </p:sp>
      <p:sp>
        <p:nvSpPr>
          <p:cNvPr id="7" name="Content Placeholder 6">
            <a:extLst>
              <a:ext uri="{FF2B5EF4-FFF2-40B4-BE49-F238E27FC236}">
                <a16:creationId xmlns:a16="http://schemas.microsoft.com/office/drawing/2014/main" id="{5A5FC309-627F-E2F5-0E92-725D6F5ECDFD}"/>
              </a:ext>
            </a:extLst>
          </p:cNvPr>
          <p:cNvSpPr>
            <a:spLocks noGrp="1"/>
          </p:cNvSpPr>
          <p:nvPr>
            <p:ph idx="1"/>
          </p:nvPr>
        </p:nvSpPr>
        <p:spPr/>
        <p:txBody>
          <a:bodyPr>
            <a:noAutofit/>
          </a:bodyPr>
          <a:lstStyle/>
          <a:p>
            <a:r>
              <a:rPr lang="en-US" sz="2400" dirty="0"/>
              <a:t>Cycle-level simulations using </a:t>
            </a:r>
            <a:r>
              <a:rPr lang="en-US" sz="2400" b="1" dirty="0" err="1"/>
              <a:t>Ramulator</a:t>
            </a:r>
            <a:r>
              <a:rPr lang="en-US" sz="2400" dirty="0"/>
              <a:t> and </a:t>
            </a:r>
            <a:r>
              <a:rPr lang="en-US" sz="2400" b="1" dirty="0" err="1"/>
              <a:t>DRAMPower</a:t>
            </a:r>
            <a:endParaRPr lang="en-US" sz="2400" b="1" dirty="0"/>
          </a:p>
          <a:p>
            <a:r>
              <a:rPr lang="en-US" sz="2400" dirty="0">
                <a:solidFill>
                  <a:schemeClr val="tx2">
                    <a:lumMod val="75000"/>
                  </a:schemeClr>
                </a:solidFill>
              </a:rPr>
              <a:t>System Configuration: </a:t>
            </a:r>
            <a:br>
              <a:rPr lang="en-US" sz="2400" dirty="0"/>
            </a:br>
            <a:endParaRPr lang="en-US" sz="2400" dirty="0"/>
          </a:p>
          <a:p>
            <a:pPr marL="457200" lvl="1" indent="0">
              <a:buNone/>
            </a:pPr>
            <a:endParaRPr lang="en-US" sz="1800" dirty="0">
              <a:latin typeface="NimbusRomNo9L"/>
            </a:endParaRPr>
          </a:p>
          <a:p>
            <a:pPr marL="457200" lvl="1" indent="0">
              <a:buNone/>
            </a:pPr>
            <a:endParaRPr lang="en-US" sz="1800" dirty="0">
              <a:latin typeface="NimbusRomNo9L"/>
            </a:endParaRPr>
          </a:p>
          <a:p>
            <a:pPr marL="457200" lvl="1" indent="0">
              <a:buNone/>
            </a:pPr>
            <a:endParaRPr lang="en-US" sz="1800" dirty="0">
              <a:latin typeface="NimbusRomNo9L"/>
            </a:endParaRPr>
          </a:p>
          <a:p>
            <a:endParaRPr lang="en-US" sz="300" dirty="0">
              <a:solidFill>
                <a:schemeClr val="accent2">
                  <a:lumMod val="75000"/>
                </a:schemeClr>
              </a:solidFill>
            </a:endParaRPr>
          </a:p>
          <a:p>
            <a:r>
              <a:rPr lang="en-US" sz="2400" dirty="0">
                <a:solidFill>
                  <a:schemeClr val="accent2">
                    <a:lumMod val="75000"/>
                  </a:schemeClr>
                </a:solidFill>
              </a:rPr>
              <a:t>Single-Core Benign Workloads:</a:t>
            </a:r>
          </a:p>
          <a:p>
            <a:pPr lvl="1"/>
            <a:r>
              <a:rPr lang="en-US" sz="1800" dirty="0">
                <a:solidFill>
                  <a:schemeClr val="accent2">
                    <a:lumMod val="75000"/>
                  </a:schemeClr>
                </a:solidFill>
              </a:rPr>
              <a:t>22 SPEC CPU 2006</a:t>
            </a:r>
          </a:p>
          <a:p>
            <a:pPr lvl="1"/>
            <a:r>
              <a:rPr lang="en-US" sz="1800" dirty="0">
                <a:solidFill>
                  <a:schemeClr val="accent2">
                    <a:lumMod val="75000"/>
                  </a:schemeClr>
                </a:solidFill>
              </a:rPr>
              <a:t>   4 YCSB Disk I/O</a:t>
            </a:r>
          </a:p>
          <a:p>
            <a:pPr lvl="1"/>
            <a:r>
              <a:rPr lang="en-US" sz="1800" dirty="0">
                <a:solidFill>
                  <a:schemeClr val="accent2">
                    <a:lumMod val="75000"/>
                  </a:schemeClr>
                </a:solidFill>
              </a:rPr>
              <a:t>   2 Network Accelerator Traces</a:t>
            </a:r>
          </a:p>
          <a:p>
            <a:pPr lvl="1"/>
            <a:r>
              <a:rPr lang="en-US" sz="1800" dirty="0">
                <a:solidFill>
                  <a:schemeClr val="accent2">
                    <a:lumMod val="75000"/>
                  </a:schemeClr>
                </a:solidFill>
              </a:rPr>
              <a:t>   2 Bulk Data Copy with Non-Temporal Hint (</a:t>
            </a:r>
            <a:r>
              <a:rPr lang="en-US" sz="1800" dirty="0" err="1">
                <a:solidFill>
                  <a:schemeClr val="accent2">
                    <a:lumMod val="75000"/>
                  </a:schemeClr>
                </a:solidFill>
              </a:rPr>
              <a:t>movnti</a:t>
            </a:r>
            <a:r>
              <a:rPr lang="en-US" sz="1800" dirty="0">
                <a:solidFill>
                  <a:schemeClr val="accent2">
                    <a:lumMod val="75000"/>
                  </a:schemeClr>
                </a:solidFill>
              </a:rPr>
              <a:t>)</a:t>
            </a:r>
          </a:p>
          <a:p>
            <a:pPr lvl="1"/>
            <a:endParaRPr lang="en-US" sz="200" dirty="0"/>
          </a:p>
          <a:p>
            <a:r>
              <a:rPr lang="en-US" sz="2400" dirty="0">
                <a:solidFill>
                  <a:srgbClr val="990063"/>
                </a:solidFill>
              </a:rPr>
              <a:t>Randomly Chosen </a:t>
            </a:r>
            <a:r>
              <a:rPr lang="en-US" sz="2400" dirty="0" err="1">
                <a:solidFill>
                  <a:srgbClr val="990063"/>
                </a:solidFill>
              </a:rPr>
              <a:t>Multiprogrammed</a:t>
            </a:r>
            <a:r>
              <a:rPr lang="en-US" sz="2400" dirty="0">
                <a:solidFill>
                  <a:srgbClr val="990063"/>
                </a:solidFill>
              </a:rPr>
              <a:t> Workloads: </a:t>
            </a:r>
          </a:p>
          <a:p>
            <a:pPr lvl="1"/>
            <a:r>
              <a:rPr lang="en-US" sz="1800" dirty="0">
                <a:solidFill>
                  <a:srgbClr val="990063"/>
                </a:solidFill>
              </a:rPr>
              <a:t>125 workloads containing </a:t>
            </a:r>
            <a:r>
              <a:rPr lang="en-US" sz="1800" b="1" dirty="0">
                <a:solidFill>
                  <a:srgbClr val="990063"/>
                </a:solidFill>
              </a:rPr>
              <a:t>8 benign applications</a:t>
            </a:r>
            <a:endParaRPr lang="en-US" sz="1800" dirty="0">
              <a:solidFill>
                <a:srgbClr val="990063"/>
              </a:solidFill>
            </a:endParaRPr>
          </a:p>
          <a:p>
            <a:pPr lvl="1"/>
            <a:r>
              <a:rPr lang="en-US" sz="1800" dirty="0">
                <a:solidFill>
                  <a:srgbClr val="990063"/>
                </a:solidFill>
              </a:rPr>
              <a:t>125 workloads containing </a:t>
            </a:r>
            <a:r>
              <a:rPr lang="en-US" sz="1800" b="1" dirty="0">
                <a:solidFill>
                  <a:srgbClr val="990063"/>
                </a:solidFill>
              </a:rPr>
              <a:t>7 benign applications </a:t>
            </a:r>
            <a:r>
              <a:rPr lang="en-US" sz="1800" dirty="0">
                <a:solidFill>
                  <a:srgbClr val="990063"/>
                </a:solidFill>
              </a:rPr>
              <a:t>and </a:t>
            </a:r>
            <a:r>
              <a:rPr lang="en-US" sz="1800" b="1" dirty="0">
                <a:solidFill>
                  <a:srgbClr val="990063"/>
                </a:solidFill>
              </a:rPr>
              <a:t>1 RowHammer attack</a:t>
            </a:r>
          </a:p>
        </p:txBody>
      </p:sp>
      <p:graphicFrame>
        <p:nvGraphicFramePr>
          <p:cNvPr id="3" name="Table 3">
            <a:extLst>
              <a:ext uri="{FF2B5EF4-FFF2-40B4-BE49-F238E27FC236}">
                <a16:creationId xmlns:a16="http://schemas.microsoft.com/office/drawing/2014/main" id="{D4D74458-E300-2999-D8B5-D0880D7F93AF}"/>
              </a:ext>
            </a:extLst>
          </p:cNvPr>
          <p:cNvGraphicFramePr>
            <a:graphicFrameLocks noGrp="1"/>
          </p:cNvGraphicFramePr>
          <p:nvPr/>
        </p:nvGraphicFramePr>
        <p:xfrm>
          <a:off x="473002" y="1796848"/>
          <a:ext cx="8435626" cy="1408146"/>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{1,8} core, 4-wide issue, 128-entry instr. window</a:t>
                      </a:r>
                    </a:p>
                  </a:txBody>
                  <a:tcPr marL="0" marR="0" marT="0" marB="0"/>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LLC</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a:t>
                      </a:r>
                      <a:r>
                        <a:rPr lang="en-US" sz="1600" dirty="0" err="1">
                          <a:solidFill>
                            <a:schemeClr val="tx2">
                              <a:lumMod val="75000"/>
                            </a:schemeClr>
                          </a:solidFill>
                          <a:latin typeface="Cambria" panose="02040503050406030204" pitchFamily="18" charset="0"/>
                        </a:rPr>
                        <a:t>cacheline</a:t>
                      </a:r>
                      <a:r>
                        <a:rPr lang="en-US" sz="1600" dirty="0">
                          <a:solidFill>
                            <a:schemeClr val="tx2">
                              <a:lumMod val="75000"/>
                            </a:schemeClr>
                          </a:solidFill>
                          <a:latin typeface="Cambria" panose="02040503050406030204" pitchFamily="18" charset="0"/>
                        </a:rPr>
                        <a:t>,  8-way set-associative, {2,16} MB</a:t>
                      </a:r>
                    </a:p>
                  </a:txBody>
                  <a:tcPr marL="0" marR="0" marT="0" marB="0"/>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tc>
                <a:tc>
                  <a:txBody>
                    <a:bodyPr/>
                    <a:lstStyle/>
                    <a:p>
                      <a:r>
                        <a:rPr lang="en-US" sz="1600" dirty="0">
                          <a:solidFill>
                            <a:schemeClr val="tx2">
                              <a:lumMod val="75000"/>
                            </a:schemeClr>
                          </a:solidFill>
                          <a:latin typeface="Cambria" panose="02040503050406030204" pitchFamily="18" charset="0"/>
                        </a:rPr>
                        <a:t>FR-FCFS</a:t>
                      </a:r>
                    </a:p>
                  </a:txBody>
                  <a:tcPr marL="0" marR="0" marT="0" marB="0"/>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tc>
                <a:extLst>
                  <a:ext uri="{0D108BD9-81ED-4DB2-BD59-A6C34878D82A}">
                    <a16:rowId xmlns:a16="http://schemas.microsoft.com/office/drawing/2014/main" val="1896841590"/>
                  </a:ext>
                </a:extLst>
              </a:tr>
              <a:tr h="386558">
                <a:tc>
                  <a:txBody>
                    <a:bodyPr/>
                    <a:lstStyle/>
                    <a:p>
                      <a:r>
                        <a:rPr lang="en-US" sz="1600" b="1" dirty="0">
                          <a:solidFill>
                            <a:schemeClr val="tx2">
                              <a:lumMod val="75000"/>
                            </a:schemeClr>
                          </a:solidFill>
                          <a:latin typeface="Cambria" panose="02040503050406030204" pitchFamily="18" charset="0"/>
                        </a:rPr>
                        <a:t>DRAM</a:t>
                      </a:r>
                    </a:p>
                  </a:txBody>
                  <a:tcPr marL="0" marR="0" marT="0" marB="0"/>
                </a:tc>
                <a:tc>
                  <a:txBody>
                    <a:bodyPr/>
                    <a:lstStyle/>
                    <a:p>
                      <a:r>
                        <a:rPr lang="en-US" sz="1600" dirty="0">
                          <a:solidFill>
                            <a:schemeClr val="tx2">
                              <a:lumMod val="75000"/>
                            </a:schemeClr>
                          </a:solidFill>
                          <a:latin typeface="Cambria" panose="02040503050406030204" pitchFamily="18" charset="0"/>
                        </a:rPr>
                        <a:t>DDR4 1 channel, 1 rank, 4 bank group, 4 banks per bank group</a:t>
                      </a:r>
                    </a:p>
                  </a:txBody>
                  <a:tcPr marL="0" marR="0" marT="0" marB="0"/>
                </a:tc>
                <a:extLst>
                  <a:ext uri="{0D108BD9-81ED-4DB2-BD59-A6C34878D82A}">
                    <a16:rowId xmlns:a16="http://schemas.microsoft.com/office/drawing/2014/main" val="2252355117"/>
                  </a:ext>
                </a:extLst>
              </a:tr>
              <a:tr h="0">
                <a:tc>
                  <a:txBody>
                    <a:bodyPr/>
                    <a:lstStyle/>
                    <a:p>
                      <a:pPr>
                        <a:lnSpc>
                          <a:spcPts val="0"/>
                        </a:lnSpc>
                      </a:pPr>
                      <a:r>
                        <a:rPr lang="en-US" sz="1600" b="1" dirty="0">
                          <a:solidFill>
                            <a:schemeClr val="tx2">
                              <a:lumMod val="75000"/>
                            </a:schemeClr>
                          </a:solidFill>
                          <a:latin typeface="Cambria" panose="02040503050406030204" pitchFamily="18" charset="0"/>
                        </a:rPr>
                        <a:t>RowHammer Threshold</a:t>
                      </a:r>
                    </a:p>
                  </a:txBody>
                  <a:tcPr marL="0" marR="0" marT="0" marB="0"/>
                </a:tc>
                <a:tc>
                  <a:txBody>
                    <a:bodyPr/>
                    <a:lstStyle/>
                    <a:p>
                      <a:pPr>
                        <a:lnSpc>
                          <a:spcPts val="0"/>
                        </a:lnSpc>
                      </a:pPr>
                      <a:r>
                        <a:rPr lang="en-US" sz="1600" dirty="0">
                          <a:solidFill>
                            <a:schemeClr val="tx2">
                              <a:lumMod val="75000"/>
                            </a:schemeClr>
                          </a:solidFill>
                          <a:latin typeface="Cambria" panose="02040503050406030204" pitchFamily="18" charset="0"/>
                        </a:rPr>
                        <a:t>32K </a:t>
                      </a:r>
                    </a:p>
                  </a:txBody>
                  <a:tcPr marL="0" marR="0" marT="0" marB="0"/>
                </a:tc>
                <a:extLst>
                  <a:ext uri="{0D108BD9-81ED-4DB2-BD59-A6C34878D82A}">
                    <a16:rowId xmlns:a16="http://schemas.microsoft.com/office/drawing/2014/main" val="3822947968"/>
                  </a:ext>
                </a:extLst>
              </a:tr>
            </a:tbl>
          </a:graphicData>
        </a:graphic>
      </p:graphicFrame>
      <p:sp>
        <p:nvSpPr>
          <p:cNvPr id="4" name="Rectangle 3">
            <a:extLst>
              <a:ext uri="{FF2B5EF4-FFF2-40B4-BE49-F238E27FC236}">
                <a16:creationId xmlns:a16="http://schemas.microsoft.com/office/drawing/2014/main" id="{67F5D6E9-0916-D587-524C-587363A2B1B6}"/>
              </a:ext>
            </a:extLst>
          </p:cNvPr>
          <p:cNvSpPr/>
          <p:nvPr/>
        </p:nvSpPr>
        <p:spPr>
          <a:xfrm>
            <a:off x="-1" y="812800"/>
            <a:ext cx="9144001" cy="5489323"/>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08DB67-41DB-C98E-31B7-EB3463D83D70}"/>
              </a:ext>
            </a:extLst>
          </p:cNvPr>
          <p:cNvSpPr/>
          <p:nvPr/>
        </p:nvSpPr>
        <p:spPr>
          <a:xfrm>
            <a:off x="-5" y="1551927"/>
            <a:ext cx="9143998" cy="1122218"/>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800" b="1" dirty="0">
                <a:solidFill>
                  <a:prstClr val="black"/>
                </a:solidFill>
                <a:latin typeface="Cambria" panose="02040503050406030204" pitchFamily="18" charset="0"/>
              </a:rPr>
              <a:t>No RowHammer attack:</a:t>
            </a:r>
            <a:br>
              <a:rPr lang="en-US" sz="2800" dirty="0">
                <a:solidFill>
                  <a:prstClr val="black"/>
                </a:solidFill>
                <a:latin typeface="Cambria" panose="02040503050406030204" pitchFamily="18" charset="0"/>
              </a:rPr>
            </a:br>
            <a:r>
              <a:rPr lang="en-US" sz="2800" dirty="0">
                <a:solidFill>
                  <a:prstClr val="black"/>
                </a:solidFill>
                <a:latin typeface="Cambria" panose="02040503050406030204" pitchFamily="18" charset="0"/>
              </a:rPr>
              <a:t>Negligible (&lt;0.6%) performance and energy overheads </a:t>
            </a:r>
          </a:p>
        </p:txBody>
      </p:sp>
      <p:sp>
        <p:nvSpPr>
          <p:cNvPr id="6" name="Rectangle 5">
            <a:extLst>
              <a:ext uri="{FF2B5EF4-FFF2-40B4-BE49-F238E27FC236}">
                <a16:creationId xmlns:a16="http://schemas.microsoft.com/office/drawing/2014/main" id="{4CF6248C-9CCC-D5B5-A54D-F9DE2A436DDC}"/>
              </a:ext>
            </a:extLst>
          </p:cNvPr>
          <p:cNvSpPr/>
          <p:nvPr/>
        </p:nvSpPr>
        <p:spPr>
          <a:xfrm>
            <a:off x="0" y="3633662"/>
            <a:ext cx="9143998" cy="1524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800" b="1" dirty="0">
                <a:solidFill>
                  <a:prstClr val="black"/>
                </a:solidFill>
                <a:latin typeface="Cambria" panose="02040503050406030204" pitchFamily="18" charset="0"/>
              </a:rPr>
              <a:t>RowHammer attack present:</a:t>
            </a:r>
            <a:br>
              <a:rPr lang="en-US" sz="2800" dirty="0">
                <a:solidFill>
                  <a:prstClr val="black"/>
                </a:solidFill>
                <a:latin typeface="Cambria" panose="02040503050406030204" pitchFamily="18" charset="0"/>
              </a:rPr>
            </a:br>
            <a:r>
              <a:rPr lang="en-US" sz="2800" dirty="0">
                <a:solidFill>
                  <a:prstClr val="black"/>
                </a:solidFill>
                <a:latin typeface="Cambria" panose="02040503050406030204" pitchFamily="18" charset="0"/>
              </a:rPr>
              <a:t>Significant improvement on system performance (71%)</a:t>
            </a:r>
            <a:br>
              <a:rPr lang="en-US" sz="2800" dirty="0">
                <a:solidFill>
                  <a:prstClr val="black"/>
                </a:solidFill>
                <a:latin typeface="Cambria" panose="02040503050406030204" pitchFamily="18" charset="0"/>
              </a:rPr>
            </a:br>
            <a:r>
              <a:rPr lang="en-US" sz="2800" dirty="0">
                <a:solidFill>
                  <a:prstClr val="black"/>
                </a:solidFill>
                <a:latin typeface="Cambria" panose="02040503050406030204" pitchFamily="18" charset="0"/>
              </a:rPr>
              <a:t>and energy consumption (32%)</a:t>
            </a:r>
          </a:p>
        </p:txBody>
      </p:sp>
      <p:sp>
        <p:nvSpPr>
          <p:cNvPr id="8" name="Content Placeholder 2">
            <a:extLst>
              <a:ext uri="{FF2B5EF4-FFF2-40B4-BE49-F238E27FC236}">
                <a16:creationId xmlns:a16="http://schemas.microsoft.com/office/drawing/2014/main" id="{8AAB9812-8E55-5EC4-231E-86E799F997C9}"/>
              </a:ext>
            </a:extLst>
          </p:cNvPr>
          <p:cNvSpPr txBox="1">
            <a:spLocks/>
          </p:cNvSpPr>
          <p:nvPr/>
        </p:nvSpPr>
        <p:spPr>
          <a:xfrm>
            <a:off x="-3" y="965201"/>
            <a:ext cx="9143999" cy="5336922"/>
          </a:xfrm>
          <a:prstGeom prst="rect">
            <a:avLst/>
          </a:prstGeom>
        </p:spPr>
        <p:txBody>
          <a:bodyPr vert="horz" lIns="91440" tIns="45720" rIns="91440" bIns="45720" rtlCol="0">
            <a:normAutofit/>
          </a:bodyPr>
          <a:lstStyle>
            <a:lvl1pPr marL="347663" indent="-225425"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pic>
        <p:nvPicPr>
          <p:cNvPr id="9" name="Picture 8">
            <a:extLst>
              <a:ext uri="{FF2B5EF4-FFF2-40B4-BE49-F238E27FC236}">
                <a16:creationId xmlns:a16="http://schemas.microsoft.com/office/drawing/2014/main" id="{06257189-536F-D45E-B149-461C210714CB}"/>
              </a:ext>
            </a:extLst>
          </p:cNvPr>
          <p:cNvPicPr>
            <a:picLocks noChangeAspect="1"/>
          </p:cNvPicPr>
          <p:nvPr/>
        </p:nvPicPr>
        <p:blipFill rotWithShape="1">
          <a:blip r:embed="rId3"/>
          <a:srcRect l="1515" r="1515"/>
          <a:stretch/>
        </p:blipFill>
        <p:spPr>
          <a:xfrm>
            <a:off x="8218107" y="55820"/>
            <a:ext cx="822960" cy="822960"/>
          </a:xfrm>
          <a:prstGeom prst="ellipse">
            <a:avLst/>
          </a:prstGeom>
          <a:ln>
            <a:solidFill>
              <a:schemeClr val="tx1"/>
            </a:solidFill>
          </a:ln>
        </p:spPr>
      </p:pic>
      <p:sp>
        <p:nvSpPr>
          <p:cNvPr id="10" name="Slide Number Placeholder 3">
            <a:extLst>
              <a:ext uri="{FF2B5EF4-FFF2-40B4-BE49-F238E27FC236}">
                <a16:creationId xmlns:a16="http://schemas.microsoft.com/office/drawing/2014/main" id="{6EE4CBDF-B0DC-069F-AD45-93699BC197B9}"/>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37</a:t>
            </a:fld>
            <a:endParaRPr lang="en-US" dirty="0"/>
          </a:p>
        </p:txBody>
      </p:sp>
      <p:sp>
        <p:nvSpPr>
          <p:cNvPr id="11" name="TextBox 10">
            <a:extLst>
              <a:ext uri="{FF2B5EF4-FFF2-40B4-BE49-F238E27FC236}">
                <a16:creationId xmlns:a16="http://schemas.microsoft.com/office/drawing/2014/main" id="{569A0B57-3579-BC63-9D1A-690D588D436C}"/>
              </a:ext>
            </a:extLst>
          </p:cNvPr>
          <p:cNvSpPr txBox="1"/>
          <p:nvPr/>
        </p:nvSpPr>
        <p:spPr>
          <a:xfrm>
            <a:off x="339994" y="6545590"/>
            <a:ext cx="8464012" cy="261610"/>
          </a:xfrm>
          <a:prstGeom prst="rect">
            <a:avLst/>
          </a:prstGeom>
          <a:noFill/>
        </p:spPr>
        <p:txBody>
          <a:bodyPr wrap="square" rtlCol="0">
            <a:spAutoFit/>
          </a:bodyPr>
          <a:lstStyle/>
          <a:p>
            <a:pPr algn="ctr"/>
            <a:r>
              <a:rPr lang="en-US" sz="1100" dirty="0" err="1">
                <a:latin typeface="Cambria" panose="02040503050406030204" pitchFamily="18" charset="0"/>
              </a:rPr>
              <a:t>Yağlıkçı</a:t>
            </a:r>
            <a:r>
              <a:rPr lang="en-US" sz="1100" dirty="0">
                <a:latin typeface="Cambria" panose="02040503050406030204" pitchFamily="18" charset="0"/>
              </a:rPr>
              <a:t>, et al., </a:t>
            </a:r>
            <a:r>
              <a:rPr lang="en-US" sz="1100" b="1" dirty="0">
                <a:latin typeface="Cambria" panose="02040503050406030204" pitchFamily="18" charset="0"/>
              </a:rPr>
              <a:t>”BlockHammer: Preventing RowHammer at Low Cost by Blacklisting Rapidly-Accessed DRAM Rows" </a:t>
            </a:r>
            <a:r>
              <a:rPr lang="en-US" sz="1100" dirty="0">
                <a:latin typeface="Cambria" panose="02040503050406030204" pitchFamily="18" charset="0"/>
              </a:rPr>
              <a:t>in HPCA, 2021.</a:t>
            </a:r>
          </a:p>
        </p:txBody>
      </p:sp>
    </p:spTree>
    <p:extLst>
      <p:ext uri="{BB962C8B-B14F-4D97-AF65-F5344CB8AC3E}">
        <p14:creationId xmlns:p14="http://schemas.microsoft.com/office/powerpoint/2010/main" val="60322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11EF-C257-2F3F-C06D-3A0B46C28226}"/>
              </a:ext>
            </a:extLst>
          </p:cNvPr>
          <p:cNvSpPr>
            <a:spLocks noGrp="1"/>
          </p:cNvSpPr>
          <p:nvPr>
            <p:ph type="title"/>
          </p:nvPr>
        </p:nvSpPr>
        <p:spPr/>
        <p:txBody>
          <a:bodyPr>
            <a:normAutofit fontScale="90000"/>
          </a:bodyPr>
          <a:lstStyle/>
          <a:p>
            <a:r>
              <a:rPr lang="en-US" dirty="0"/>
              <a:t>Other Works (Not Covered due to Time Limitation)</a:t>
            </a:r>
          </a:p>
        </p:txBody>
      </p:sp>
      <p:sp>
        <p:nvSpPr>
          <p:cNvPr id="4" name="Slide Number Placeholder 3">
            <a:extLst>
              <a:ext uri="{FF2B5EF4-FFF2-40B4-BE49-F238E27FC236}">
                <a16:creationId xmlns:a16="http://schemas.microsoft.com/office/drawing/2014/main" id="{D4C3F45D-B87E-9248-ECAD-055D078B2701}"/>
              </a:ext>
            </a:extLst>
          </p:cNvPr>
          <p:cNvSpPr>
            <a:spLocks noGrp="1"/>
          </p:cNvSpPr>
          <p:nvPr>
            <p:ph type="sldNum" sz="quarter" idx="12"/>
          </p:nvPr>
        </p:nvSpPr>
        <p:spPr/>
        <p:txBody>
          <a:bodyPr/>
          <a:lstStyle/>
          <a:p>
            <a:fld id="{676C2683-0D41-1E45-8714-724CB2570654}" type="slidenum">
              <a:rPr lang="en-US" smtClean="0"/>
              <a:pPr/>
              <a:t>38</a:t>
            </a:fld>
            <a:endParaRPr lang="en-US" dirty="0"/>
          </a:p>
        </p:txBody>
      </p:sp>
      <p:grpSp>
        <p:nvGrpSpPr>
          <p:cNvPr id="10" name="Group 9">
            <a:extLst>
              <a:ext uri="{FF2B5EF4-FFF2-40B4-BE49-F238E27FC236}">
                <a16:creationId xmlns:a16="http://schemas.microsoft.com/office/drawing/2014/main" id="{4205976B-90A0-73B9-0B3B-B52C1328F955}"/>
              </a:ext>
            </a:extLst>
          </p:cNvPr>
          <p:cNvGrpSpPr/>
          <p:nvPr/>
        </p:nvGrpSpPr>
        <p:grpSpPr>
          <a:xfrm>
            <a:off x="51367" y="3877614"/>
            <a:ext cx="8987672" cy="1588594"/>
            <a:chOff x="10786" y="805286"/>
            <a:chExt cx="8987672" cy="1588594"/>
          </a:xfrm>
        </p:grpSpPr>
        <p:pic>
          <p:nvPicPr>
            <p:cNvPr id="6" name="Picture 5">
              <a:extLst>
                <a:ext uri="{FF2B5EF4-FFF2-40B4-BE49-F238E27FC236}">
                  <a16:creationId xmlns:a16="http://schemas.microsoft.com/office/drawing/2014/main" id="{B41685E3-96B3-33C6-C317-82E141868130}"/>
                </a:ext>
              </a:extLst>
            </p:cNvPr>
            <p:cNvPicPr>
              <a:picLocks noChangeAspect="1"/>
            </p:cNvPicPr>
            <p:nvPr/>
          </p:nvPicPr>
          <p:blipFill>
            <a:blip r:embed="rId2"/>
            <a:srcRect t="5643" b="60950"/>
            <a:stretch/>
          </p:blipFill>
          <p:spPr>
            <a:xfrm>
              <a:off x="115747" y="873304"/>
              <a:ext cx="8882711" cy="1520576"/>
            </a:xfrm>
            <a:prstGeom prst="rect">
              <a:avLst/>
            </a:prstGeom>
            <a:ln>
              <a:noFill/>
            </a:ln>
          </p:spPr>
        </p:pic>
        <p:sp>
          <p:nvSpPr>
            <p:cNvPr id="7" name="TextBox 6">
              <a:extLst>
                <a:ext uri="{FF2B5EF4-FFF2-40B4-BE49-F238E27FC236}">
                  <a16:creationId xmlns:a16="http://schemas.microsoft.com/office/drawing/2014/main" id="{B8DE84DD-97BF-D6F2-FD4E-B15E706B3713}"/>
                </a:ext>
              </a:extLst>
            </p:cNvPr>
            <p:cNvSpPr txBox="1"/>
            <p:nvPr/>
          </p:nvSpPr>
          <p:spPr>
            <a:xfrm rot="16200000">
              <a:off x="-573829" y="1389901"/>
              <a:ext cx="1569340" cy="400110"/>
            </a:xfrm>
            <a:prstGeom prst="rect">
              <a:avLst/>
            </a:prstGeom>
            <a:noFill/>
            <a:ln>
              <a:noFill/>
            </a:ln>
          </p:spPr>
          <p:txBody>
            <a:bodyPr wrap="none" rtlCol="0">
              <a:spAutoFit/>
            </a:bodyPr>
            <a:lstStyle/>
            <a:p>
              <a:r>
                <a:rPr lang="en-US" sz="2000" dirty="0">
                  <a:solidFill>
                    <a:srgbClr val="C00000"/>
                  </a:solidFill>
                  <a:latin typeface="Cambria" panose="02040503050406030204" pitchFamily="18" charset="0"/>
                </a:rPr>
                <a:t>MICRO 2022</a:t>
              </a:r>
            </a:p>
          </p:txBody>
        </p:sp>
      </p:grpSp>
      <p:sp>
        <p:nvSpPr>
          <p:cNvPr id="14" name="Rectangle 13">
            <a:extLst>
              <a:ext uri="{FF2B5EF4-FFF2-40B4-BE49-F238E27FC236}">
                <a16:creationId xmlns:a16="http://schemas.microsoft.com/office/drawing/2014/main" id="{997C5E23-9FA8-18DC-A1EE-5101D16FDDD0}"/>
              </a:ext>
            </a:extLst>
          </p:cNvPr>
          <p:cNvSpPr/>
          <p:nvPr/>
        </p:nvSpPr>
        <p:spPr>
          <a:xfrm>
            <a:off x="0" y="839912"/>
            <a:ext cx="9144000" cy="25890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TextBox 8">
            <a:extLst>
              <a:ext uri="{FF2B5EF4-FFF2-40B4-BE49-F238E27FC236}">
                <a16:creationId xmlns:a16="http://schemas.microsoft.com/office/drawing/2014/main" id="{239B9BBA-AD11-58E5-AF38-443752428E18}"/>
              </a:ext>
            </a:extLst>
          </p:cNvPr>
          <p:cNvSpPr txBox="1"/>
          <p:nvPr/>
        </p:nvSpPr>
        <p:spPr>
          <a:xfrm>
            <a:off x="104958" y="5466208"/>
            <a:ext cx="8951105" cy="64633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Cambria" panose="02040503050406030204" pitchFamily="18" charset="0"/>
              </a:rPr>
              <a:t>Leverages </a:t>
            </a:r>
            <a:r>
              <a:rPr lang="en-US" b="1" dirty="0">
                <a:latin typeface="Cambria" panose="02040503050406030204" pitchFamily="18" charset="0"/>
              </a:rPr>
              <a:t>inherently-available</a:t>
            </a:r>
            <a:r>
              <a:rPr lang="en-US" dirty="0">
                <a:latin typeface="Cambria" panose="02040503050406030204" pitchFamily="18" charset="0"/>
              </a:rPr>
              <a:t> but </a:t>
            </a:r>
            <a:r>
              <a:rPr lang="en-US" b="1" dirty="0">
                <a:latin typeface="Cambria" panose="02040503050406030204" pitchFamily="18" charset="0"/>
              </a:rPr>
              <a:t>not exposed </a:t>
            </a:r>
            <a:r>
              <a:rPr lang="en-US" dirty="0">
                <a:latin typeface="Cambria" panose="02040503050406030204" pitchFamily="18" charset="0"/>
              </a:rPr>
              <a:t>subarray-level parallelism in DRAM </a:t>
            </a:r>
          </a:p>
          <a:p>
            <a:pPr marL="285750" indent="-285750">
              <a:buFont typeface="Arial" panose="020B0604020202020204" pitchFamily="34" charset="0"/>
              <a:buChar char="•"/>
            </a:pPr>
            <a:r>
              <a:rPr lang="en-US" dirty="0">
                <a:latin typeface="Cambria" panose="02040503050406030204" pitchFamily="18" charset="0"/>
              </a:rPr>
              <a:t>Reduces </a:t>
            </a:r>
            <a:r>
              <a:rPr lang="en-US" b="1" dirty="0">
                <a:latin typeface="Cambria" panose="02040503050406030204" pitchFamily="18" charset="0"/>
              </a:rPr>
              <a:t>time spent for refresh by half </a:t>
            </a:r>
            <a:r>
              <a:rPr lang="en-US" dirty="0">
                <a:latin typeface="Cambria" panose="02040503050406030204" pitchFamily="18" charset="0"/>
              </a:rPr>
              <a:t>and improves system performance</a:t>
            </a:r>
          </a:p>
        </p:txBody>
      </p:sp>
      <p:pic>
        <p:nvPicPr>
          <p:cNvPr id="11" name="Picture 10">
            <a:extLst>
              <a:ext uri="{FF2B5EF4-FFF2-40B4-BE49-F238E27FC236}">
                <a16:creationId xmlns:a16="http://schemas.microsoft.com/office/drawing/2014/main" id="{10482EAC-9677-5551-5154-1BE23D50F9B2}"/>
              </a:ext>
            </a:extLst>
          </p:cNvPr>
          <p:cNvPicPr>
            <a:picLocks noChangeAspect="1"/>
          </p:cNvPicPr>
          <p:nvPr/>
        </p:nvPicPr>
        <p:blipFill rotWithShape="1">
          <a:blip r:embed="rId3">
            <a:extLst>
              <a:ext uri="{28A0092B-C50C-407E-A947-70E740481C1C}">
                <a14:useLocalDpi xmlns:a14="http://schemas.microsoft.com/office/drawing/2010/main" val="0"/>
              </a:ext>
            </a:extLst>
          </a:blip>
          <a:srcRect t="14832" b="58627"/>
          <a:stretch/>
        </p:blipFill>
        <p:spPr>
          <a:xfrm>
            <a:off x="156329" y="994964"/>
            <a:ext cx="8892051" cy="1416893"/>
          </a:xfrm>
          <a:prstGeom prst="rect">
            <a:avLst/>
          </a:prstGeom>
          <a:ln w="9525">
            <a:noFill/>
          </a:ln>
        </p:spPr>
      </p:pic>
      <p:sp>
        <p:nvSpPr>
          <p:cNvPr id="12" name="TextBox 11">
            <a:extLst>
              <a:ext uri="{FF2B5EF4-FFF2-40B4-BE49-F238E27FC236}">
                <a16:creationId xmlns:a16="http://schemas.microsoft.com/office/drawing/2014/main" id="{20EF104D-26FC-A148-7B35-F6103435D944}"/>
              </a:ext>
            </a:extLst>
          </p:cNvPr>
          <p:cNvSpPr txBox="1"/>
          <p:nvPr/>
        </p:nvSpPr>
        <p:spPr>
          <a:xfrm rot="16200000">
            <a:off x="-389939" y="1441240"/>
            <a:ext cx="1282723" cy="400110"/>
          </a:xfrm>
          <a:prstGeom prst="rect">
            <a:avLst/>
          </a:prstGeom>
          <a:noFill/>
        </p:spPr>
        <p:txBody>
          <a:bodyPr wrap="none" rtlCol="0">
            <a:spAutoFit/>
          </a:bodyPr>
          <a:lstStyle/>
          <a:p>
            <a:r>
              <a:rPr lang="en-US" sz="2000" dirty="0">
                <a:solidFill>
                  <a:srgbClr val="C00000"/>
                </a:solidFill>
                <a:latin typeface="Cambria" panose="02040503050406030204" pitchFamily="18" charset="0"/>
              </a:rPr>
              <a:t>DSN 2022</a:t>
            </a:r>
          </a:p>
        </p:txBody>
      </p:sp>
      <p:sp>
        <p:nvSpPr>
          <p:cNvPr id="13" name="TextBox 12">
            <a:extLst>
              <a:ext uri="{FF2B5EF4-FFF2-40B4-BE49-F238E27FC236}">
                <a16:creationId xmlns:a16="http://schemas.microsoft.com/office/drawing/2014/main" id="{22CC9B6B-E193-B0F4-4A66-FB9A00E552FA}"/>
              </a:ext>
            </a:extLst>
          </p:cNvPr>
          <p:cNvSpPr txBox="1"/>
          <p:nvPr/>
        </p:nvSpPr>
        <p:spPr>
          <a:xfrm>
            <a:off x="156329" y="2428325"/>
            <a:ext cx="8562537" cy="92333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Cambria" panose="02040503050406030204" pitchFamily="18" charset="0"/>
              </a:rPr>
              <a:t>First work to investigate </a:t>
            </a:r>
            <a:r>
              <a:rPr lang="en-US" b="1" dirty="0" err="1">
                <a:latin typeface="Cambria" panose="02040503050406030204" pitchFamily="18" charset="0"/>
              </a:rPr>
              <a:t>wordline</a:t>
            </a:r>
            <a:r>
              <a:rPr lang="en-US" b="1" dirty="0">
                <a:latin typeface="Cambria" panose="02040503050406030204" pitchFamily="18" charset="0"/>
              </a:rPr>
              <a:t> voltage’s effect</a:t>
            </a:r>
            <a:r>
              <a:rPr lang="en-US" dirty="0">
                <a:latin typeface="Cambria" panose="02040503050406030204" pitchFamily="18" charset="0"/>
              </a:rPr>
              <a:t> on RowHammer vulnerability</a:t>
            </a:r>
          </a:p>
          <a:p>
            <a:pPr marL="285750" indent="-285750">
              <a:buFont typeface="Arial" panose="020B0604020202020204" pitchFamily="34" charset="0"/>
              <a:buChar char="•"/>
            </a:pPr>
            <a:r>
              <a:rPr lang="en-US" dirty="0">
                <a:latin typeface="Cambria" panose="02040503050406030204" pitchFamily="18" charset="0"/>
              </a:rPr>
              <a:t>Reducing </a:t>
            </a:r>
            <a:r>
              <a:rPr lang="en-US" dirty="0" err="1">
                <a:latin typeface="Cambria" panose="02040503050406030204" pitchFamily="18" charset="0"/>
              </a:rPr>
              <a:t>wordline</a:t>
            </a:r>
            <a:r>
              <a:rPr lang="en-US" dirty="0">
                <a:latin typeface="Cambria" panose="02040503050406030204" pitchFamily="18" charset="0"/>
              </a:rPr>
              <a:t> voltage </a:t>
            </a:r>
            <a:r>
              <a:rPr lang="en-US" b="1" dirty="0">
                <a:latin typeface="Cambria" panose="02040503050406030204" pitchFamily="18" charset="0"/>
              </a:rPr>
              <a:t>reduces RowHammer vulnerability</a:t>
            </a:r>
          </a:p>
          <a:p>
            <a:pPr marL="285750" indent="-285750">
              <a:buFont typeface="Arial" panose="020B0604020202020204" pitchFamily="34" charset="0"/>
              <a:buChar char="•"/>
            </a:pPr>
            <a:r>
              <a:rPr lang="en-US" dirty="0">
                <a:latin typeface="Cambria" panose="02040503050406030204" pitchFamily="18" charset="0"/>
              </a:rPr>
              <a:t>Worsens </a:t>
            </a:r>
            <a:r>
              <a:rPr lang="en-US" b="1" dirty="0">
                <a:latin typeface="Cambria" panose="02040503050406030204" pitchFamily="18" charset="0"/>
              </a:rPr>
              <a:t>data retention time</a:t>
            </a:r>
            <a:r>
              <a:rPr lang="en-US" dirty="0">
                <a:latin typeface="Cambria" panose="02040503050406030204" pitchFamily="18" charset="0"/>
              </a:rPr>
              <a:t> and </a:t>
            </a:r>
            <a:r>
              <a:rPr lang="en-US" b="1" dirty="0">
                <a:latin typeface="Cambria" panose="02040503050406030204" pitchFamily="18" charset="0"/>
              </a:rPr>
              <a:t>row activation latency</a:t>
            </a:r>
          </a:p>
        </p:txBody>
      </p:sp>
      <p:sp>
        <p:nvSpPr>
          <p:cNvPr id="15" name="Rectangle 14">
            <a:extLst>
              <a:ext uri="{FF2B5EF4-FFF2-40B4-BE49-F238E27FC236}">
                <a16:creationId xmlns:a16="http://schemas.microsoft.com/office/drawing/2014/main" id="{509A3703-5754-DACC-F1D5-065FD349E7C2}"/>
              </a:ext>
            </a:extLst>
          </p:cNvPr>
          <p:cNvSpPr/>
          <p:nvPr/>
        </p:nvSpPr>
        <p:spPr>
          <a:xfrm>
            <a:off x="-591" y="3873411"/>
            <a:ext cx="9144000" cy="23480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Tree>
    <p:extLst>
      <p:ext uri="{BB962C8B-B14F-4D97-AF65-F5344CB8AC3E}">
        <p14:creationId xmlns:p14="http://schemas.microsoft.com/office/powerpoint/2010/main" val="27476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uiExpand="1" build="allAtOnce"/>
      <p:bldP spid="12" grpId="0"/>
      <p:bldP spid="13" grpId="0" uiExpand="1" build="allAtOnce"/>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D1414-7717-7273-547F-1BECFF980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2C986-2D4F-A063-AC5E-7CFA009B73B9}"/>
              </a:ext>
            </a:extLst>
          </p:cNvPr>
          <p:cNvSpPr>
            <a:spLocks noGrp="1"/>
          </p:cNvSpPr>
          <p:nvPr>
            <p:ph type="title"/>
          </p:nvPr>
        </p:nvSpPr>
        <p:spPr/>
        <p:txBody>
          <a:bodyPr>
            <a:normAutofit/>
          </a:bodyPr>
          <a:lstStyle/>
          <a:p>
            <a:r>
              <a:rPr lang="en-US" dirty="0"/>
              <a:t>More Details and Discussion on YouTube </a:t>
            </a:r>
          </a:p>
        </p:txBody>
      </p:sp>
      <p:sp>
        <p:nvSpPr>
          <p:cNvPr id="4" name="Slide Number Placeholder 3">
            <a:extLst>
              <a:ext uri="{FF2B5EF4-FFF2-40B4-BE49-F238E27FC236}">
                <a16:creationId xmlns:a16="http://schemas.microsoft.com/office/drawing/2014/main" id="{380CA182-C595-2D89-12C7-FFA7EA117062}"/>
              </a:ext>
            </a:extLst>
          </p:cNvPr>
          <p:cNvSpPr>
            <a:spLocks noGrp="1"/>
          </p:cNvSpPr>
          <p:nvPr>
            <p:ph type="sldNum" sz="quarter" idx="12"/>
          </p:nvPr>
        </p:nvSpPr>
        <p:spPr/>
        <p:txBody>
          <a:bodyPr/>
          <a:lstStyle/>
          <a:p>
            <a:fld id="{676C2683-0D41-1E45-8714-724CB2570654}" type="slidenum">
              <a:rPr lang="en-US" smtClean="0"/>
              <a:pPr/>
              <a:t>39</a:t>
            </a:fld>
            <a:endParaRPr lang="en-US" dirty="0"/>
          </a:p>
        </p:txBody>
      </p:sp>
      <p:pic>
        <p:nvPicPr>
          <p:cNvPr id="5" name="Picture 2">
            <a:extLst>
              <a:ext uri="{FF2B5EF4-FFF2-40B4-BE49-F238E27FC236}">
                <a16:creationId xmlns:a16="http://schemas.microsoft.com/office/drawing/2014/main" id="{D53B3AB6-C1AF-8751-F260-CE7F024EB472}"/>
              </a:ext>
            </a:extLst>
          </p:cNvPr>
          <p:cNvPicPr>
            <a:picLocks noChangeAspect="1" noChangeArrowheads="1"/>
          </p:cNvPicPr>
          <p:nvPr/>
        </p:nvPicPr>
        <p:blipFill rotWithShape="1">
          <a:blip r:embed="rId2"/>
          <a:srcRect l="5710" t="5835" r="5283" b="6588"/>
          <a:stretch/>
        </p:blipFill>
        <p:spPr bwMode="auto">
          <a:xfrm>
            <a:off x="256181" y="973899"/>
            <a:ext cx="4665230" cy="25759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D4BBA5D-8CB6-8C1C-ADFE-7FFDD786CD52}"/>
              </a:ext>
            </a:extLst>
          </p:cNvPr>
          <p:cNvPicPr>
            <a:picLocks noChangeAspect="1"/>
          </p:cNvPicPr>
          <p:nvPr/>
        </p:nvPicPr>
        <p:blipFill rotWithShape="1">
          <a:blip r:embed="rId3"/>
          <a:srcRect t="16361"/>
          <a:stretch/>
        </p:blipFill>
        <p:spPr>
          <a:xfrm>
            <a:off x="340496" y="2232136"/>
            <a:ext cx="2447860" cy="670536"/>
          </a:xfrm>
          <a:prstGeom prst="rect">
            <a:avLst/>
          </a:prstGeom>
        </p:spPr>
      </p:pic>
      <p:sp>
        <p:nvSpPr>
          <p:cNvPr id="7" name="TextBox 6">
            <a:extLst>
              <a:ext uri="{FF2B5EF4-FFF2-40B4-BE49-F238E27FC236}">
                <a16:creationId xmlns:a16="http://schemas.microsoft.com/office/drawing/2014/main" id="{8A19D25B-CB64-7B81-C4A0-52D28212225D}"/>
              </a:ext>
            </a:extLst>
          </p:cNvPr>
          <p:cNvSpPr txBox="1"/>
          <p:nvPr/>
        </p:nvSpPr>
        <p:spPr>
          <a:xfrm>
            <a:off x="5261712" y="2965033"/>
            <a:ext cx="3649776" cy="584775"/>
          </a:xfrm>
          <a:prstGeom prst="rect">
            <a:avLst/>
          </a:prstGeom>
          <a:noFill/>
        </p:spPr>
        <p:txBody>
          <a:bodyPr wrap="square">
            <a:spAutoFit/>
          </a:bodyPr>
          <a:lstStyle/>
          <a:p>
            <a:pPr algn="ctr"/>
            <a:r>
              <a:rPr lang="en-US" sz="1600" dirty="0">
                <a:latin typeface="Cambria" panose="02040503050406030204" pitchFamily="18" charset="0"/>
                <a:hlinkClick r:id="rId4"/>
              </a:rPr>
              <a:t>https://</a:t>
            </a:r>
            <a:r>
              <a:rPr lang="en-US" sz="1600" dirty="0" err="1">
                <a:latin typeface="Cambria" panose="02040503050406030204" pitchFamily="18" charset="0"/>
                <a:hlinkClick r:id="rId4"/>
              </a:rPr>
              <a:t>www.youtube.com</a:t>
            </a:r>
            <a:r>
              <a:rPr lang="en-US" sz="1600" dirty="0">
                <a:latin typeface="Cambria" panose="02040503050406030204" pitchFamily="18" charset="0"/>
                <a:hlinkClick r:id="rId4"/>
              </a:rPr>
              <a:t>/live/CRtm1es4n3o?si=8N5zB6e_RUc5Ejl8</a:t>
            </a:r>
            <a:endParaRPr lang="en-US" sz="1600" dirty="0">
              <a:latin typeface="Cambria" panose="02040503050406030204" pitchFamily="18" charset="0"/>
            </a:endParaRPr>
          </a:p>
        </p:txBody>
      </p:sp>
      <p:pic>
        <p:nvPicPr>
          <p:cNvPr id="8" name="Picture 7">
            <a:extLst>
              <a:ext uri="{FF2B5EF4-FFF2-40B4-BE49-F238E27FC236}">
                <a16:creationId xmlns:a16="http://schemas.microsoft.com/office/drawing/2014/main" id="{F1097F23-C61B-B3C2-87EF-979AEFF27966}"/>
              </a:ext>
            </a:extLst>
          </p:cNvPr>
          <p:cNvPicPr>
            <a:picLocks noChangeAspect="1"/>
          </p:cNvPicPr>
          <p:nvPr/>
        </p:nvPicPr>
        <p:blipFill>
          <a:blip r:embed="rId5"/>
          <a:stretch>
            <a:fillRect/>
          </a:stretch>
        </p:blipFill>
        <p:spPr>
          <a:xfrm>
            <a:off x="6307667" y="1239693"/>
            <a:ext cx="1725340" cy="1725340"/>
          </a:xfrm>
          <a:prstGeom prst="rect">
            <a:avLst/>
          </a:prstGeom>
        </p:spPr>
      </p:pic>
      <p:pic>
        <p:nvPicPr>
          <p:cNvPr id="6" name="Picture 2">
            <a:extLst>
              <a:ext uri="{FF2B5EF4-FFF2-40B4-BE49-F238E27FC236}">
                <a16:creationId xmlns:a16="http://schemas.microsoft.com/office/drawing/2014/main" id="{CB81219E-E0DB-B1CE-5C0E-EF008803D2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97" t="4752" r="5304" b="7303"/>
          <a:stretch/>
        </p:blipFill>
        <p:spPr bwMode="auto">
          <a:xfrm>
            <a:off x="256181" y="3866739"/>
            <a:ext cx="4666088" cy="25759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80F235F-2CB1-EF04-852E-B5F5D1EDA61A}"/>
              </a:ext>
            </a:extLst>
          </p:cNvPr>
          <p:cNvPicPr>
            <a:picLocks noChangeAspect="1"/>
          </p:cNvPicPr>
          <p:nvPr/>
        </p:nvPicPr>
        <p:blipFill>
          <a:blip r:embed="rId7"/>
          <a:stretch>
            <a:fillRect/>
          </a:stretch>
        </p:blipFill>
        <p:spPr>
          <a:xfrm>
            <a:off x="379155" y="5263285"/>
            <a:ext cx="2409201" cy="710043"/>
          </a:xfrm>
          <a:prstGeom prst="rect">
            <a:avLst/>
          </a:prstGeom>
        </p:spPr>
      </p:pic>
      <p:sp>
        <p:nvSpPr>
          <p:cNvPr id="11" name="TextBox 10">
            <a:extLst>
              <a:ext uri="{FF2B5EF4-FFF2-40B4-BE49-F238E27FC236}">
                <a16:creationId xmlns:a16="http://schemas.microsoft.com/office/drawing/2014/main" id="{090C8C55-6FE8-5F17-6D05-353759EE801D}"/>
              </a:ext>
            </a:extLst>
          </p:cNvPr>
          <p:cNvSpPr txBox="1"/>
          <p:nvPr/>
        </p:nvSpPr>
        <p:spPr>
          <a:xfrm>
            <a:off x="5261712" y="5826520"/>
            <a:ext cx="3649776" cy="584775"/>
          </a:xfrm>
          <a:prstGeom prst="rect">
            <a:avLst/>
          </a:prstGeom>
          <a:noFill/>
        </p:spPr>
        <p:txBody>
          <a:bodyPr wrap="square">
            <a:spAutoFit/>
          </a:bodyPr>
          <a:lstStyle/>
          <a:p>
            <a:pPr algn="ctr"/>
            <a:r>
              <a:rPr lang="en-US" sz="1600" dirty="0">
                <a:latin typeface="Cambria" panose="02040503050406030204" pitchFamily="18" charset="0"/>
                <a:hlinkClick r:id="rId8"/>
              </a:rPr>
              <a:t>https://www.youtube.com/live/YQwRYWpCsk0?si=jXPueMHb5wgs69-q</a:t>
            </a:r>
            <a:endParaRPr lang="en-US" sz="1600" dirty="0">
              <a:latin typeface="Cambria" panose="02040503050406030204" pitchFamily="18" charset="0"/>
            </a:endParaRPr>
          </a:p>
        </p:txBody>
      </p:sp>
      <p:pic>
        <p:nvPicPr>
          <p:cNvPr id="12" name="Picture 11">
            <a:extLst>
              <a:ext uri="{FF2B5EF4-FFF2-40B4-BE49-F238E27FC236}">
                <a16:creationId xmlns:a16="http://schemas.microsoft.com/office/drawing/2014/main" id="{E481EF2D-5E65-2687-EF06-9234F12DA96E}"/>
              </a:ext>
            </a:extLst>
          </p:cNvPr>
          <p:cNvPicPr>
            <a:picLocks noChangeAspect="1"/>
          </p:cNvPicPr>
          <p:nvPr/>
        </p:nvPicPr>
        <p:blipFill>
          <a:blip r:embed="rId9"/>
          <a:stretch>
            <a:fillRect/>
          </a:stretch>
        </p:blipFill>
        <p:spPr>
          <a:xfrm>
            <a:off x="6269425" y="4007459"/>
            <a:ext cx="1763582" cy="1783033"/>
          </a:xfrm>
          <a:prstGeom prst="rect">
            <a:avLst/>
          </a:prstGeom>
        </p:spPr>
      </p:pic>
    </p:spTree>
    <p:extLst>
      <p:ext uri="{BB962C8B-B14F-4D97-AF65-F5344CB8AC3E}">
        <p14:creationId xmlns:p14="http://schemas.microsoft.com/office/powerpoint/2010/main" val="224994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22C72-7F67-B37F-9824-CDE812F7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34B0F-D81F-EA63-B006-2AB557DABCC2}"/>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C7D9E0B9-7400-60D4-A832-3AC317CB25CE}"/>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for 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C6E0ECBB-3979-A22E-32E2-191657E9774B}"/>
              </a:ext>
            </a:extLst>
          </p:cNvPr>
          <p:cNvSpPr>
            <a:spLocks noGrp="1"/>
          </p:cNvSpPr>
          <p:nvPr>
            <p:ph type="sldNum" sz="quarter" idx="12"/>
          </p:nvPr>
        </p:nvSpPr>
        <p:spPr/>
        <p:txBody>
          <a:bodyPr/>
          <a:lstStyle/>
          <a:p>
            <a:fld id="{676C2683-0D41-1E45-8714-724CB2570654}" type="slidenum">
              <a:rPr lang="en-US" smtClean="0"/>
              <a:pPr/>
              <a:t>4</a:t>
            </a:fld>
            <a:endParaRPr lang="en-US" dirty="0"/>
          </a:p>
        </p:txBody>
      </p:sp>
      <p:sp>
        <p:nvSpPr>
          <p:cNvPr id="5" name="Rectangle 4">
            <a:extLst>
              <a:ext uri="{FF2B5EF4-FFF2-40B4-BE49-F238E27FC236}">
                <a16:creationId xmlns:a16="http://schemas.microsoft.com/office/drawing/2014/main" id="{6CE72DDA-54A5-9C69-2A01-51F3FC560ED7}"/>
              </a:ext>
            </a:extLst>
          </p:cNvPr>
          <p:cNvSpPr/>
          <p:nvPr/>
        </p:nvSpPr>
        <p:spPr>
          <a:xfrm>
            <a:off x="145468" y="886981"/>
            <a:ext cx="9144000" cy="112337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C88C9F5-121B-67EA-F2FE-44DC909D4035}"/>
              </a:ext>
            </a:extLst>
          </p:cNvPr>
          <p:cNvSpPr/>
          <p:nvPr/>
        </p:nvSpPr>
        <p:spPr>
          <a:xfrm>
            <a:off x="-4" y="3289301"/>
            <a:ext cx="9144000" cy="282729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75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0F89-2F54-43D7-C218-DF4461D41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481DF-187B-9294-400B-66430FF76A57}"/>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6340DFEA-C267-C382-96E7-3CD6A6542ABB}"/>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CC879966-E47D-6939-D515-4D6D4CE025AF}"/>
              </a:ext>
            </a:extLst>
          </p:cNvPr>
          <p:cNvSpPr>
            <a:spLocks noGrp="1"/>
          </p:cNvSpPr>
          <p:nvPr>
            <p:ph type="sldNum" sz="quarter" idx="12"/>
          </p:nvPr>
        </p:nvSpPr>
        <p:spPr/>
        <p:txBody>
          <a:bodyPr/>
          <a:lstStyle/>
          <a:p>
            <a:fld id="{676C2683-0D41-1E45-8714-724CB2570654}" type="slidenum">
              <a:rPr lang="en-US" smtClean="0"/>
              <a:pPr/>
              <a:t>40</a:t>
            </a:fld>
            <a:endParaRPr lang="en-US" dirty="0"/>
          </a:p>
        </p:txBody>
      </p:sp>
      <p:sp>
        <p:nvSpPr>
          <p:cNvPr id="5" name="Rectangle 4">
            <a:extLst>
              <a:ext uri="{FF2B5EF4-FFF2-40B4-BE49-F238E27FC236}">
                <a16:creationId xmlns:a16="http://schemas.microsoft.com/office/drawing/2014/main" id="{FE99085F-570D-7D03-D790-94CEF2B4C464}"/>
              </a:ext>
            </a:extLst>
          </p:cNvPr>
          <p:cNvSpPr/>
          <p:nvPr/>
        </p:nvSpPr>
        <p:spPr>
          <a:xfrm>
            <a:off x="145468" y="886980"/>
            <a:ext cx="9144000" cy="2292637"/>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978A5F-AE9A-870F-C19B-6DDBF7B9FC38}"/>
              </a:ext>
            </a:extLst>
          </p:cNvPr>
          <p:cNvSpPr/>
          <p:nvPr/>
        </p:nvSpPr>
        <p:spPr>
          <a:xfrm>
            <a:off x="0" y="4270664"/>
            <a:ext cx="9144000" cy="182880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463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69B4-2915-9A3F-9748-93842E1E7385}"/>
              </a:ext>
            </a:extLst>
          </p:cNvPr>
          <p:cNvSpPr>
            <a:spLocks noGrp="1"/>
          </p:cNvSpPr>
          <p:nvPr>
            <p:ph type="title"/>
          </p:nvPr>
        </p:nvSpPr>
        <p:spPr/>
        <p:txBody>
          <a:bodyPr/>
          <a:lstStyle/>
          <a:p>
            <a:r>
              <a:rPr lang="en-US" dirty="0"/>
              <a:t>Meanwhile: RowHammer in Industry Research</a:t>
            </a:r>
          </a:p>
        </p:txBody>
      </p:sp>
      <p:sp>
        <p:nvSpPr>
          <p:cNvPr id="3" name="Content Placeholder 2">
            <a:extLst>
              <a:ext uri="{FF2B5EF4-FFF2-40B4-BE49-F238E27FC236}">
                <a16:creationId xmlns:a16="http://schemas.microsoft.com/office/drawing/2014/main" id="{10AB5853-3F03-F703-B1CF-DF15DB8101B1}"/>
              </a:ext>
            </a:extLst>
          </p:cNvPr>
          <p:cNvSpPr>
            <a:spLocks noGrp="1"/>
          </p:cNvSpPr>
          <p:nvPr>
            <p:ph idx="1"/>
          </p:nvPr>
        </p:nvSpPr>
        <p:spPr>
          <a:xfrm>
            <a:off x="-1" y="613458"/>
            <a:ext cx="9143999" cy="5688665"/>
          </a:xfrm>
        </p:spPr>
        <p:txBody>
          <a:bodyPr/>
          <a:lstStyle/>
          <a:p>
            <a:r>
              <a:rPr lang="en-US" dirty="0"/>
              <a:t>JEDEC* formed a RowHammer task force</a:t>
            </a:r>
          </a:p>
          <a:p>
            <a:r>
              <a:rPr lang="en-US" dirty="0"/>
              <a:t>Manufacturers’ attitude changed: Denial </a:t>
            </a:r>
            <a:r>
              <a:rPr lang="en-US" dirty="0">
                <a:sym typeface="Wingdings" pitchFamily="2" charset="2"/>
              </a:rPr>
              <a:t> Solution</a:t>
            </a:r>
          </a:p>
          <a:p>
            <a:r>
              <a:rPr lang="en-US" dirty="0"/>
              <a:t>An early secure solution emerged from UPMEM</a:t>
            </a:r>
          </a:p>
          <a:p>
            <a:r>
              <a:rPr lang="en-US" dirty="0"/>
              <a:t>Then Microsoft, SK Hynix, Samsung, NVIDIA </a:t>
            </a:r>
          </a:p>
          <a:p>
            <a:r>
              <a:rPr lang="en-US" dirty="0"/>
              <a:t>Google hacked Samsung’s solution</a:t>
            </a:r>
          </a:p>
        </p:txBody>
      </p:sp>
      <p:sp>
        <p:nvSpPr>
          <p:cNvPr id="4" name="Slide Number Placeholder 3">
            <a:extLst>
              <a:ext uri="{FF2B5EF4-FFF2-40B4-BE49-F238E27FC236}">
                <a16:creationId xmlns:a16="http://schemas.microsoft.com/office/drawing/2014/main" id="{BD9AA7C5-F721-BEBC-9414-B3A9E37C689C}"/>
              </a:ext>
            </a:extLst>
          </p:cNvPr>
          <p:cNvSpPr>
            <a:spLocks noGrp="1"/>
          </p:cNvSpPr>
          <p:nvPr>
            <p:ph type="sldNum" sz="quarter" idx="12"/>
          </p:nvPr>
        </p:nvSpPr>
        <p:spPr/>
        <p:txBody>
          <a:bodyPr/>
          <a:lstStyle/>
          <a:p>
            <a:fld id="{676C2683-0D41-1E45-8714-724CB2570654}" type="slidenum">
              <a:rPr lang="en-US" smtClean="0"/>
              <a:pPr/>
              <a:t>41</a:t>
            </a:fld>
            <a:endParaRPr lang="en-US" dirty="0"/>
          </a:p>
        </p:txBody>
      </p:sp>
      <p:sp>
        <p:nvSpPr>
          <p:cNvPr id="7" name="TextBox 6">
            <a:extLst>
              <a:ext uri="{FF2B5EF4-FFF2-40B4-BE49-F238E27FC236}">
                <a16:creationId xmlns:a16="http://schemas.microsoft.com/office/drawing/2014/main" id="{331E239B-03FF-6458-3B25-2DF3414F0024}"/>
              </a:ext>
            </a:extLst>
          </p:cNvPr>
          <p:cNvSpPr txBox="1"/>
          <p:nvPr/>
        </p:nvSpPr>
        <p:spPr>
          <a:xfrm>
            <a:off x="2567060" y="6512024"/>
            <a:ext cx="4009880" cy="307777"/>
          </a:xfrm>
          <a:prstGeom prst="rect">
            <a:avLst/>
          </a:prstGeom>
          <a:noFill/>
        </p:spPr>
        <p:txBody>
          <a:bodyPr wrap="none" rtlCol="0">
            <a:spAutoFit/>
          </a:bodyPr>
          <a:lstStyle/>
          <a:p>
            <a:r>
              <a:rPr lang="en-US" sz="1400" dirty="0">
                <a:latin typeface="Cambria" panose="02040503050406030204" pitchFamily="18" charset="0"/>
              </a:rPr>
              <a:t>*JEDEC: Joint Electron Device Engineering Council</a:t>
            </a:r>
          </a:p>
        </p:txBody>
      </p:sp>
      <p:grpSp>
        <p:nvGrpSpPr>
          <p:cNvPr id="27" name="Group 26">
            <a:extLst>
              <a:ext uri="{FF2B5EF4-FFF2-40B4-BE49-F238E27FC236}">
                <a16:creationId xmlns:a16="http://schemas.microsoft.com/office/drawing/2014/main" id="{C1C409EA-AA1E-63C7-21F3-B2553BD68BAC}"/>
              </a:ext>
            </a:extLst>
          </p:cNvPr>
          <p:cNvGrpSpPr/>
          <p:nvPr/>
        </p:nvGrpSpPr>
        <p:grpSpPr>
          <a:xfrm>
            <a:off x="2921070" y="2903359"/>
            <a:ext cx="3886201" cy="1051282"/>
            <a:chOff x="2921070" y="2903359"/>
            <a:chExt cx="3886201" cy="1051282"/>
          </a:xfrm>
        </p:grpSpPr>
        <p:pic>
          <p:nvPicPr>
            <p:cNvPr id="6" name="Picture 5">
              <a:extLst>
                <a:ext uri="{FF2B5EF4-FFF2-40B4-BE49-F238E27FC236}">
                  <a16:creationId xmlns:a16="http://schemas.microsoft.com/office/drawing/2014/main" id="{39F4FE1C-A9ED-A4FA-D802-9536ADE16BD8}"/>
                </a:ext>
              </a:extLst>
            </p:cNvPr>
            <p:cNvPicPr>
              <a:picLocks noChangeAspect="1"/>
            </p:cNvPicPr>
            <p:nvPr/>
          </p:nvPicPr>
          <p:blipFill>
            <a:blip r:embed="rId2"/>
            <a:stretch>
              <a:fillRect/>
            </a:stretch>
          </p:blipFill>
          <p:spPr>
            <a:xfrm>
              <a:off x="2921070" y="2903359"/>
              <a:ext cx="3886200" cy="1051282"/>
            </a:xfrm>
            <a:prstGeom prst="rect">
              <a:avLst/>
            </a:prstGeom>
            <a:ln>
              <a:solidFill>
                <a:schemeClr val="tx1"/>
              </a:solidFill>
            </a:ln>
          </p:spPr>
        </p:pic>
        <p:grpSp>
          <p:nvGrpSpPr>
            <p:cNvPr id="13" name="Group 12">
              <a:extLst>
                <a:ext uri="{FF2B5EF4-FFF2-40B4-BE49-F238E27FC236}">
                  <a16:creationId xmlns:a16="http://schemas.microsoft.com/office/drawing/2014/main" id="{7BD99BA9-B61B-5CD2-DA9A-EF35E234701C}"/>
                </a:ext>
              </a:extLst>
            </p:cNvPr>
            <p:cNvGrpSpPr/>
            <p:nvPr/>
          </p:nvGrpSpPr>
          <p:grpSpPr>
            <a:xfrm>
              <a:off x="6109644" y="3186542"/>
              <a:ext cx="697627" cy="369332"/>
              <a:chOff x="6154528" y="2561679"/>
              <a:chExt cx="697627" cy="369332"/>
            </a:xfrm>
          </p:grpSpPr>
          <p:sp>
            <p:nvSpPr>
              <p:cNvPr id="12" name="Rounded Rectangle 11">
                <a:extLst>
                  <a:ext uri="{FF2B5EF4-FFF2-40B4-BE49-F238E27FC236}">
                    <a16:creationId xmlns:a16="http://schemas.microsoft.com/office/drawing/2014/main" id="{A4A57CCB-BBF7-F34F-A55D-182C65617619}"/>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81FFB3-9BD4-4A67-14AE-CB7EFDD6D7A8}"/>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2021</a:t>
                </a:r>
              </a:p>
            </p:txBody>
          </p:sp>
        </p:grpSp>
      </p:grpSp>
      <p:grpSp>
        <p:nvGrpSpPr>
          <p:cNvPr id="28" name="Group 27">
            <a:extLst>
              <a:ext uri="{FF2B5EF4-FFF2-40B4-BE49-F238E27FC236}">
                <a16:creationId xmlns:a16="http://schemas.microsoft.com/office/drawing/2014/main" id="{E903C71A-E184-A6A4-9558-882874FD3CBD}"/>
              </a:ext>
            </a:extLst>
          </p:cNvPr>
          <p:cNvGrpSpPr/>
          <p:nvPr/>
        </p:nvGrpSpPr>
        <p:grpSpPr>
          <a:xfrm>
            <a:off x="94782" y="3088458"/>
            <a:ext cx="3370028" cy="2599300"/>
            <a:chOff x="94782" y="3088458"/>
            <a:chExt cx="3370028" cy="2599300"/>
          </a:xfrm>
        </p:grpSpPr>
        <p:pic>
          <p:nvPicPr>
            <p:cNvPr id="8" name="Picture 7">
              <a:extLst>
                <a:ext uri="{FF2B5EF4-FFF2-40B4-BE49-F238E27FC236}">
                  <a16:creationId xmlns:a16="http://schemas.microsoft.com/office/drawing/2014/main" id="{E940E391-A893-1F9B-0C18-7127E685457B}"/>
                </a:ext>
              </a:extLst>
            </p:cNvPr>
            <p:cNvPicPr>
              <a:picLocks noChangeAspect="1"/>
            </p:cNvPicPr>
            <p:nvPr/>
          </p:nvPicPr>
          <p:blipFill>
            <a:blip r:embed="rId3"/>
            <a:stretch>
              <a:fillRect/>
            </a:stretch>
          </p:blipFill>
          <p:spPr>
            <a:xfrm>
              <a:off x="139666" y="3429000"/>
              <a:ext cx="3325144" cy="2258758"/>
            </a:xfrm>
            <a:prstGeom prst="rect">
              <a:avLst/>
            </a:prstGeom>
            <a:ln>
              <a:solidFill>
                <a:schemeClr val="tx1"/>
              </a:solidFill>
            </a:ln>
          </p:spPr>
        </p:pic>
        <p:grpSp>
          <p:nvGrpSpPr>
            <p:cNvPr id="14" name="Group 13">
              <a:extLst>
                <a:ext uri="{FF2B5EF4-FFF2-40B4-BE49-F238E27FC236}">
                  <a16:creationId xmlns:a16="http://schemas.microsoft.com/office/drawing/2014/main" id="{71CD6DBE-BCBC-8FBA-C0B8-B9B0ECE5A21F}"/>
                </a:ext>
              </a:extLst>
            </p:cNvPr>
            <p:cNvGrpSpPr/>
            <p:nvPr/>
          </p:nvGrpSpPr>
          <p:grpSpPr>
            <a:xfrm>
              <a:off x="94782" y="3088458"/>
              <a:ext cx="697627" cy="369332"/>
              <a:chOff x="6154528" y="2561679"/>
              <a:chExt cx="697627" cy="369332"/>
            </a:xfrm>
          </p:grpSpPr>
          <p:sp>
            <p:nvSpPr>
              <p:cNvPr id="15" name="Rounded Rectangle 14">
                <a:extLst>
                  <a:ext uri="{FF2B5EF4-FFF2-40B4-BE49-F238E27FC236}">
                    <a16:creationId xmlns:a16="http://schemas.microsoft.com/office/drawing/2014/main" id="{8B5F8532-02D9-29E7-600A-B642895DF80D}"/>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44E2E41-083B-FBFB-77F0-2E449DE00B53}"/>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2023</a:t>
                </a:r>
              </a:p>
            </p:txBody>
          </p:sp>
        </p:grpSp>
      </p:grpSp>
      <p:grpSp>
        <p:nvGrpSpPr>
          <p:cNvPr id="29" name="Group 28">
            <a:extLst>
              <a:ext uri="{FF2B5EF4-FFF2-40B4-BE49-F238E27FC236}">
                <a16:creationId xmlns:a16="http://schemas.microsoft.com/office/drawing/2014/main" id="{AF54B6CA-CFDD-6EA9-52A0-5D75B002C4C9}"/>
              </a:ext>
            </a:extLst>
          </p:cNvPr>
          <p:cNvGrpSpPr/>
          <p:nvPr/>
        </p:nvGrpSpPr>
        <p:grpSpPr>
          <a:xfrm>
            <a:off x="1395385" y="4164542"/>
            <a:ext cx="5411885" cy="1645279"/>
            <a:chOff x="1395385" y="4164542"/>
            <a:chExt cx="5411885" cy="1645279"/>
          </a:xfrm>
        </p:grpSpPr>
        <p:pic>
          <p:nvPicPr>
            <p:cNvPr id="9" name="Picture 8">
              <a:extLst>
                <a:ext uri="{FF2B5EF4-FFF2-40B4-BE49-F238E27FC236}">
                  <a16:creationId xmlns:a16="http://schemas.microsoft.com/office/drawing/2014/main" id="{7CE633E0-1407-79B5-3958-9D920EE0F933}"/>
                </a:ext>
              </a:extLst>
            </p:cNvPr>
            <p:cNvPicPr>
              <a:picLocks noChangeAspect="1"/>
            </p:cNvPicPr>
            <p:nvPr/>
          </p:nvPicPr>
          <p:blipFill>
            <a:blip r:embed="rId4"/>
            <a:stretch>
              <a:fillRect/>
            </a:stretch>
          </p:blipFill>
          <p:spPr>
            <a:xfrm>
              <a:off x="1395385" y="4164542"/>
              <a:ext cx="5411885" cy="1645279"/>
            </a:xfrm>
            <a:prstGeom prst="rect">
              <a:avLst/>
            </a:prstGeom>
            <a:ln>
              <a:solidFill>
                <a:schemeClr val="tx1"/>
              </a:solidFill>
            </a:ln>
          </p:spPr>
        </p:pic>
        <p:grpSp>
          <p:nvGrpSpPr>
            <p:cNvPr id="17" name="Group 16">
              <a:extLst>
                <a:ext uri="{FF2B5EF4-FFF2-40B4-BE49-F238E27FC236}">
                  <a16:creationId xmlns:a16="http://schemas.microsoft.com/office/drawing/2014/main" id="{A7CA50F0-3894-F966-C77C-F3172CD46609}"/>
                </a:ext>
              </a:extLst>
            </p:cNvPr>
            <p:cNvGrpSpPr/>
            <p:nvPr/>
          </p:nvGrpSpPr>
          <p:grpSpPr>
            <a:xfrm>
              <a:off x="1424506" y="4757088"/>
              <a:ext cx="697627" cy="369332"/>
              <a:chOff x="6154528" y="2561679"/>
              <a:chExt cx="697627" cy="369332"/>
            </a:xfrm>
          </p:grpSpPr>
          <p:sp>
            <p:nvSpPr>
              <p:cNvPr id="18" name="Rounded Rectangle 17">
                <a:extLst>
                  <a:ext uri="{FF2B5EF4-FFF2-40B4-BE49-F238E27FC236}">
                    <a16:creationId xmlns:a16="http://schemas.microsoft.com/office/drawing/2014/main" id="{CE8A42CE-F761-7EB8-2A2E-0CDC59E099F2}"/>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5C65F2D-E36C-B09F-1C76-B40033B0936B}"/>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2023</a:t>
                </a:r>
              </a:p>
            </p:txBody>
          </p:sp>
        </p:grpSp>
      </p:grpSp>
      <p:grpSp>
        <p:nvGrpSpPr>
          <p:cNvPr id="26" name="Group 25">
            <a:extLst>
              <a:ext uri="{FF2B5EF4-FFF2-40B4-BE49-F238E27FC236}">
                <a16:creationId xmlns:a16="http://schemas.microsoft.com/office/drawing/2014/main" id="{91266F4F-3DF8-D702-8CD0-6C642A51E5C3}"/>
              </a:ext>
            </a:extLst>
          </p:cNvPr>
          <p:cNvGrpSpPr/>
          <p:nvPr/>
        </p:nvGrpSpPr>
        <p:grpSpPr>
          <a:xfrm>
            <a:off x="6946934" y="2867900"/>
            <a:ext cx="2057400" cy="2740839"/>
            <a:chOff x="6946934" y="2867900"/>
            <a:chExt cx="2057400" cy="2740839"/>
          </a:xfrm>
        </p:grpSpPr>
        <p:pic>
          <p:nvPicPr>
            <p:cNvPr id="5" name="Picture 4">
              <a:extLst>
                <a:ext uri="{FF2B5EF4-FFF2-40B4-BE49-F238E27FC236}">
                  <a16:creationId xmlns:a16="http://schemas.microsoft.com/office/drawing/2014/main" id="{D05041A4-22B6-65E1-1012-82F2A677274B}"/>
                </a:ext>
              </a:extLst>
            </p:cNvPr>
            <p:cNvPicPr>
              <a:picLocks noChangeAspect="1"/>
            </p:cNvPicPr>
            <p:nvPr/>
          </p:nvPicPr>
          <p:blipFill>
            <a:blip r:embed="rId5"/>
            <a:stretch>
              <a:fillRect/>
            </a:stretch>
          </p:blipFill>
          <p:spPr>
            <a:xfrm>
              <a:off x="6946934" y="2867900"/>
              <a:ext cx="2057400" cy="2740839"/>
            </a:xfrm>
            <a:prstGeom prst="rect">
              <a:avLst/>
            </a:prstGeom>
            <a:ln>
              <a:solidFill>
                <a:schemeClr val="tx1"/>
              </a:solidFill>
            </a:ln>
          </p:spPr>
        </p:pic>
        <p:grpSp>
          <p:nvGrpSpPr>
            <p:cNvPr id="23" name="Group 22">
              <a:extLst>
                <a:ext uri="{FF2B5EF4-FFF2-40B4-BE49-F238E27FC236}">
                  <a16:creationId xmlns:a16="http://schemas.microsoft.com/office/drawing/2014/main" id="{BCCE23B6-2C0D-1FAA-8671-BD41696947D4}"/>
                </a:ext>
              </a:extLst>
            </p:cNvPr>
            <p:cNvGrpSpPr/>
            <p:nvPr/>
          </p:nvGrpSpPr>
          <p:grpSpPr>
            <a:xfrm>
              <a:off x="7628516" y="4751564"/>
              <a:ext cx="697627" cy="369332"/>
              <a:chOff x="6154528" y="2561679"/>
              <a:chExt cx="697627" cy="369332"/>
            </a:xfrm>
          </p:grpSpPr>
          <p:sp>
            <p:nvSpPr>
              <p:cNvPr id="24" name="Rounded Rectangle 23">
                <a:extLst>
                  <a:ext uri="{FF2B5EF4-FFF2-40B4-BE49-F238E27FC236}">
                    <a16:creationId xmlns:a16="http://schemas.microsoft.com/office/drawing/2014/main" id="{22DE29B5-698A-3C45-5AFA-340B8466D1C6}"/>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48CD1A4-E866-975B-108F-0DBDADC90CEE}"/>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2021</a:t>
                </a:r>
              </a:p>
            </p:txBody>
          </p:sp>
        </p:grpSp>
      </p:grpSp>
      <p:grpSp>
        <p:nvGrpSpPr>
          <p:cNvPr id="35" name="Group 34">
            <a:extLst>
              <a:ext uri="{FF2B5EF4-FFF2-40B4-BE49-F238E27FC236}">
                <a16:creationId xmlns:a16="http://schemas.microsoft.com/office/drawing/2014/main" id="{5DC8528D-B935-75E4-FFDB-D519FE9AC47D}"/>
              </a:ext>
            </a:extLst>
          </p:cNvPr>
          <p:cNvGrpSpPr/>
          <p:nvPr/>
        </p:nvGrpSpPr>
        <p:grpSpPr>
          <a:xfrm>
            <a:off x="2240022" y="4441376"/>
            <a:ext cx="5255110" cy="1174074"/>
            <a:chOff x="2003990" y="5653690"/>
            <a:chExt cx="5255110" cy="1174074"/>
          </a:xfrm>
        </p:grpSpPr>
        <p:pic>
          <p:nvPicPr>
            <p:cNvPr id="31" name="Picture 30">
              <a:extLst>
                <a:ext uri="{FF2B5EF4-FFF2-40B4-BE49-F238E27FC236}">
                  <a16:creationId xmlns:a16="http://schemas.microsoft.com/office/drawing/2014/main" id="{BBF86126-8CE3-3D4B-0C71-4170BB0A3C78}"/>
                </a:ext>
              </a:extLst>
            </p:cNvPr>
            <p:cNvPicPr>
              <a:picLocks noChangeAspect="1"/>
            </p:cNvPicPr>
            <p:nvPr/>
          </p:nvPicPr>
          <p:blipFill>
            <a:blip r:embed="rId6"/>
            <a:stretch>
              <a:fillRect/>
            </a:stretch>
          </p:blipFill>
          <p:spPr>
            <a:xfrm>
              <a:off x="2003990" y="5653690"/>
              <a:ext cx="5255110" cy="1174074"/>
            </a:xfrm>
            <a:prstGeom prst="rect">
              <a:avLst/>
            </a:prstGeom>
            <a:ln>
              <a:solidFill>
                <a:schemeClr val="tx1"/>
              </a:solidFill>
            </a:ln>
          </p:spPr>
        </p:pic>
        <p:sp>
          <p:nvSpPr>
            <p:cNvPr id="33" name="Rounded Rectangle 32">
              <a:extLst>
                <a:ext uri="{FF2B5EF4-FFF2-40B4-BE49-F238E27FC236}">
                  <a16:creationId xmlns:a16="http://schemas.microsoft.com/office/drawing/2014/main" id="{3B83B992-786A-BF7B-D20D-A040120A67BE}"/>
                </a:ext>
              </a:extLst>
            </p:cNvPr>
            <p:cNvSpPr/>
            <p:nvPr/>
          </p:nvSpPr>
          <p:spPr>
            <a:xfrm>
              <a:off x="2092026" y="612330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B8DEBB1-419C-57F5-053D-F01D0212F470}"/>
                </a:ext>
              </a:extLst>
            </p:cNvPr>
            <p:cNvSpPr txBox="1"/>
            <p:nvPr/>
          </p:nvSpPr>
          <p:spPr>
            <a:xfrm>
              <a:off x="2077248" y="6071239"/>
              <a:ext cx="697627" cy="369332"/>
            </a:xfrm>
            <a:prstGeom prst="rect">
              <a:avLst/>
            </a:prstGeom>
            <a:noFill/>
          </p:spPr>
          <p:txBody>
            <a:bodyPr wrap="none" rtlCol="0">
              <a:spAutoFit/>
            </a:bodyPr>
            <a:lstStyle/>
            <a:p>
              <a:r>
                <a:rPr lang="en-US" dirty="0">
                  <a:latin typeface="Cambria" panose="02040503050406030204" pitchFamily="18" charset="0"/>
                </a:rPr>
                <a:t>2024</a:t>
              </a:r>
            </a:p>
          </p:txBody>
        </p:sp>
      </p:grpSp>
      <p:grpSp>
        <p:nvGrpSpPr>
          <p:cNvPr id="30" name="Group 29">
            <a:extLst>
              <a:ext uri="{FF2B5EF4-FFF2-40B4-BE49-F238E27FC236}">
                <a16:creationId xmlns:a16="http://schemas.microsoft.com/office/drawing/2014/main" id="{5EF1190F-B8D3-5A05-F2AF-7AED5F3C0F74}"/>
              </a:ext>
            </a:extLst>
          </p:cNvPr>
          <p:cNvGrpSpPr/>
          <p:nvPr/>
        </p:nvGrpSpPr>
        <p:grpSpPr>
          <a:xfrm>
            <a:off x="244469" y="5324354"/>
            <a:ext cx="4588856" cy="1231972"/>
            <a:chOff x="244469" y="5324354"/>
            <a:chExt cx="4588856" cy="1231972"/>
          </a:xfrm>
        </p:grpSpPr>
        <p:pic>
          <p:nvPicPr>
            <p:cNvPr id="10" name="Picture 9">
              <a:extLst>
                <a:ext uri="{FF2B5EF4-FFF2-40B4-BE49-F238E27FC236}">
                  <a16:creationId xmlns:a16="http://schemas.microsoft.com/office/drawing/2014/main" id="{703852FB-8C46-632B-42B2-A92C6F3F4088}"/>
                </a:ext>
              </a:extLst>
            </p:cNvPr>
            <p:cNvPicPr>
              <a:picLocks noChangeAspect="1"/>
            </p:cNvPicPr>
            <p:nvPr/>
          </p:nvPicPr>
          <p:blipFill>
            <a:blip r:embed="rId7"/>
            <a:srcRect l="9129" r="8004" b="64104"/>
            <a:stretch/>
          </p:blipFill>
          <p:spPr>
            <a:xfrm>
              <a:off x="244472" y="5324354"/>
              <a:ext cx="4588853" cy="1218551"/>
            </a:xfrm>
            <a:prstGeom prst="rect">
              <a:avLst/>
            </a:prstGeom>
            <a:ln>
              <a:solidFill>
                <a:schemeClr val="tx1"/>
              </a:solidFill>
            </a:ln>
          </p:spPr>
        </p:pic>
        <p:grpSp>
          <p:nvGrpSpPr>
            <p:cNvPr id="20" name="Group 19">
              <a:extLst>
                <a:ext uri="{FF2B5EF4-FFF2-40B4-BE49-F238E27FC236}">
                  <a16:creationId xmlns:a16="http://schemas.microsoft.com/office/drawing/2014/main" id="{A82FD2C3-D3E1-1715-805C-FBD57E44B282}"/>
                </a:ext>
              </a:extLst>
            </p:cNvPr>
            <p:cNvGrpSpPr/>
            <p:nvPr/>
          </p:nvGrpSpPr>
          <p:grpSpPr>
            <a:xfrm>
              <a:off x="244469" y="6186994"/>
              <a:ext cx="697627" cy="369332"/>
              <a:chOff x="6154528" y="2561679"/>
              <a:chExt cx="697627" cy="369332"/>
            </a:xfrm>
          </p:grpSpPr>
          <p:sp>
            <p:nvSpPr>
              <p:cNvPr id="21" name="Rounded Rectangle 20">
                <a:extLst>
                  <a:ext uri="{FF2B5EF4-FFF2-40B4-BE49-F238E27FC236}">
                    <a16:creationId xmlns:a16="http://schemas.microsoft.com/office/drawing/2014/main" id="{B6349CA4-4DF5-BC6B-A796-211553EF3B5F}"/>
                  </a:ext>
                </a:extLst>
              </p:cNvPr>
              <p:cNvSpPr/>
              <p:nvPr/>
            </p:nvSpPr>
            <p:spPr>
              <a:xfrm>
                <a:off x="6169306" y="2613743"/>
                <a:ext cx="637964" cy="254157"/>
              </a:xfrm>
              <a:prstGeom prst="roundRect">
                <a:avLst>
                  <a:gd name="adj" fmla="val 36734"/>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DB80EDB-A0D0-6C1E-3D72-40F07E4A6271}"/>
                  </a:ext>
                </a:extLst>
              </p:cNvPr>
              <p:cNvSpPr txBox="1"/>
              <p:nvPr/>
            </p:nvSpPr>
            <p:spPr>
              <a:xfrm>
                <a:off x="6154528" y="2561679"/>
                <a:ext cx="697627" cy="369332"/>
              </a:xfrm>
              <a:prstGeom prst="rect">
                <a:avLst/>
              </a:prstGeom>
              <a:noFill/>
            </p:spPr>
            <p:txBody>
              <a:bodyPr wrap="none" rtlCol="0">
                <a:spAutoFit/>
              </a:bodyPr>
              <a:lstStyle/>
              <a:p>
                <a:r>
                  <a:rPr lang="en-US" dirty="0">
                    <a:latin typeface="Cambria" panose="02040503050406030204" pitchFamily="18" charset="0"/>
                  </a:rPr>
                  <a:t>2024</a:t>
                </a:r>
              </a:p>
            </p:txBody>
          </p:sp>
        </p:grpSp>
      </p:grpSp>
    </p:spTree>
    <p:extLst>
      <p:ext uri="{BB962C8B-B14F-4D97-AF65-F5344CB8AC3E}">
        <p14:creationId xmlns:p14="http://schemas.microsoft.com/office/powerpoint/2010/main" val="303372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B79D-DEF6-424D-EECF-7F5A32D3BA18}"/>
              </a:ext>
            </a:extLst>
          </p:cNvPr>
          <p:cNvSpPr>
            <a:spLocks noGrp="1"/>
          </p:cNvSpPr>
          <p:nvPr>
            <p:ph type="title"/>
          </p:nvPr>
        </p:nvSpPr>
        <p:spPr/>
        <p:txBody>
          <a:bodyPr/>
          <a:lstStyle/>
          <a:p>
            <a:r>
              <a:rPr lang="en-US" dirty="0"/>
              <a:t>Meanwhile: RowHammer in Industry Research</a:t>
            </a:r>
          </a:p>
        </p:txBody>
      </p:sp>
      <p:sp>
        <p:nvSpPr>
          <p:cNvPr id="3" name="Content Placeholder 2">
            <a:extLst>
              <a:ext uri="{FF2B5EF4-FFF2-40B4-BE49-F238E27FC236}">
                <a16:creationId xmlns:a16="http://schemas.microsoft.com/office/drawing/2014/main" id="{4E470E42-4D04-3811-C135-402D4468535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D4EFA5C-CA6E-F3C4-389B-681D922D4ABE}"/>
              </a:ext>
            </a:extLst>
          </p:cNvPr>
          <p:cNvSpPr>
            <a:spLocks noGrp="1"/>
          </p:cNvSpPr>
          <p:nvPr>
            <p:ph type="sldNum" sz="quarter" idx="11"/>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lang="en-US" smtClean="0">
                <a:solidFill>
                  <a:srgbClr val="000000"/>
                </a:solidFill>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a:extLst>
              <a:ext uri="{FF2B5EF4-FFF2-40B4-BE49-F238E27FC236}">
                <a16:creationId xmlns:a16="http://schemas.microsoft.com/office/drawing/2014/main" id="{FB2DCF57-6691-E205-7162-B4DFEB39BF90}"/>
              </a:ext>
            </a:extLst>
          </p:cNvPr>
          <p:cNvPicPr>
            <a:picLocks noChangeAspect="1"/>
          </p:cNvPicPr>
          <p:nvPr/>
        </p:nvPicPr>
        <p:blipFill>
          <a:blip r:embed="rId2"/>
          <a:stretch>
            <a:fillRect/>
          </a:stretch>
        </p:blipFill>
        <p:spPr>
          <a:xfrm>
            <a:off x="14010" y="978514"/>
            <a:ext cx="4251158" cy="3674622"/>
          </a:xfrm>
          <a:prstGeom prst="rect">
            <a:avLst/>
          </a:prstGeom>
        </p:spPr>
      </p:pic>
      <p:pic>
        <p:nvPicPr>
          <p:cNvPr id="8" name="Picture 7">
            <a:extLst>
              <a:ext uri="{FF2B5EF4-FFF2-40B4-BE49-F238E27FC236}">
                <a16:creationId xmlns:a16="http://schemas.microsoft.com/office/drawing/2014/main" id="{46D6EA3B-050D-AD73-AAFF-EBCEFA29E51A}"/>
              </a:ext>
            </a:extLst>
          </p:cNvPr>
          <p:cNvPicPr>
            <a:picLocks noChangeAspect="1"/>
          </p:cNvPicPr>
          <p:nvPr/>
        </p:nvPicPr>
        <p:blipFill>
          <a:blip r:embed="rId3"/>
          <a:stretch>
            <a:fillRect/>
          </a:stretch>
        </p:blipFill>
        <p:spPr>
          <a:xfrm>
            <a:off x="4405029" y="2348880"/>
            <a:ext cx="4726811" cy="3541580"/>
          </a:xfrm>
          <a:prstGeom prst="rect">
            <a:avLst/>
          </a:prstGeom>
        </p:spPr>
      </p:pic>
      <p:sp>
        <p:nvSpPr>
          <p:cNvPr id="9" name="TextBox 8">
            <a:extLst>
              <a:ext uri="{FF2B5EF4-FFF2-40B4-BE49-F238E27FC236}">
                <a16:creationId xmlns:a16="http://schemas.microsoft.com/office/drawing/2014/main" id="{A9850A6B-69D3-59C4-9961-4C4BAF7FB361}"/>
              </a:ext>
            </a:extLst>
          </p:cNvPr>
          <p:cNvSpPr txBox="1"/>
          <p:nvPr/>
        </p:nvSpPr>
        <p:spPr>
          <a:xfrm>
            <a:off x="0" y="5367024"/>
            <a:ext cx="43093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mn-ea"/>
                <a:cs typeface="+mn-cs"/>
                <a:hlinkClick r:id="rId4">
                  <a:extLst>
                    <a:ext uri="{A12FA001-AC4F-418D-AE19-62706E023703}">
                      <ahyp:hlinkClr xmlns:ahyp="http://schemas.microsoft.com/office/drawing/2018/hyperlinkcolor" val="tx"/>
                    </a:ext>
                  </a:extLst>
                </a:hlinkClick>
              </a:rPr>
              <a:t>https://www.jedec.org/standards-documents/docs/jep300-1</a:t>
            </a:r>
            <a:r>
              <a:rPr kumimoji="0" lang="en-US" sz="1200" b="0" i="0" u="none" strike="noStrike" kern="1200" cap="none" spc="0" normalizeH="0" baseline="0" noProof="0" dirty="0">
                <a:ln>
                  <a:noFill/>
                </a:ln>
                <a:solidFill>
                  <a:srgbClr val="0000FF"/>
                </a:solidFill>
                <a:effectLst/>
                <a:uLnTx/>
                <a:uFillTx/>
                <a:latin typeface="Tahoma"/>
                <a:ea typeface="+mn-ea"/>
                <a:cs typeface="+mn-cs"/>
              </a:rPr>
              <a:t> </a:t>
            </a:r>
          </a:p>
        </p:txBody>
      </p:sp>
      <p:sp>
        <p:nvSpPr>
          <p:cNvPr id="10" name="TextBox 9">
            <a:extLst>
              <a:ext uri="{FF2B5EF4-FFF2-40B4-BE49-F238E27FC236}">
                <a16:creationId xmlns:a16="http://schemas.microsoft.com/office/drawing/2014/main" id="{C07F8C60-561B-7B03-D7C3-2DD91F56FEE7}"/>
              </a:ext>
            </a:extLst>
          </p:cNvPr>
          <p:cNvSpPr txBox="1"/>
          <p:nvPr/>
        </p:nvSpPr>
        <p:spPr>
          <a:xfrm>
            <a:off x="4700535" y="5993637"/>
            <a:ext cx="43093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mn-ea"/>
                <a:cs typeface="+mn-cs"/>
                <a:hlinkClick r:id="rId5">
                  <a:extLst>
                    <a:ext uri="{A12FA001-AC4F-418D-AE19-62706E023703}">
                      <ahyp:hlinkClr xmlns:ahyp="http://schemas.microsoft.com/office/drawing/2018/hyperlinkcolor" val="tx"/>
                    </a:ext>
                  </a:extLst>
                </a:hlinkClick>
              </a:rPr>
              <a:t>https://www.jedec.org/standards-documents/docs/jep301-1</a:t>
            </a:r>
            <a:r>
              <a:rPr kumimoji="0" lang="en-US" sz="1200" b="0" i="0" u="none" strike="noStrike" kern="1200" cap="none" spc="0" normalizeH="0" baseline="0" noProof="0" dirty="0">
                <a:ln>
                  <a:noFill/>
                </a:ln>
                <a:solidFill>
                  <a:srgbClr val="0000FF"/>
                </a:solidFill>
                <a:effectLst/>
                <a:uLnTx/>
                <a:uFillTx/>
                <a:latin typeface="Tahoma"/>
                <a:ea typeface="+mn-ea"/>
                <a:cs typeface="+mn-cs"/>
              </a:rPr>
              <a:t> </a:t>
            </a:r>
          </a:p>
        </p:txBody>
      </p:sp>
    </p:spTree>
    <p:extLst>
      <p:ext uri="{BB962C8B-B14F-4D97-AF65-F5344CB8AC3E}">
        <p14:creationId xmlns:p14="http://schemas.microsoft.com/office/powerpoint/2010/main" val="2112390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83520-AAE5-BC54-1A37-67AA3C05723E}"/>
              </a:ext>
            </a:extLst>
          </p:cNvPr>
          <p:cNvSpPr>
            <a:spLocks noGrp="1"/>
          </p:cNvSpPr>
          <p:nvPr>
            <p:ph type="title"/>
          </p:nvPr>
        </p:nvSpPr>
        <p:spPr/>
        <p:txBody>
          <a:bodyPr/>
          <a:lstStyle/>
          <a:p>
            <a:r>
              <a:rPr lang="en-US" dirty="0"/>
              <a:t>Meanwhile: RowHammer in Industry Research</a:t>
            </a:r>
          </a:p>
        </p:txBody>
      </p:sp>
      <p:sp>
        <p:nvSpPr>
          <p:cNvPr id="4" name="Slide Number Placeholder 3">
            <a:extLst>
              <a:ext uri="{FF2B5EF4-FFF2-40B4-BE49-F238E27FC236}">
                <a16:creationId xmlns:a16="http://schemas.microsoft.com/office/drawing/2014/main" id="{A57317FB-D5FE-A597-D3A1-5730D9A33D5C}"/>
              </a:ext>
            </a:extLst>
          </p:cNvPr>
          <p:cNvSpPr>
            <a:spLocks noGrp="1"/>
          </p:cNvSpPr>
          <p:nvPr>
            <p:ph type="sldNum" sz="quarter" idx="11"/>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lang="en-US" smtClean="0">
                <a:solidFill>
                  <a:srgbClr val="000000"/>
                </a:solidFill>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grpSp>
        <p:nvGrpSpPr>
          <p:cNvPr id="8" name="Group 7">
            <a:extLst>
              <a:ext uri="{FF2B5EF4-FFF2-40B4-BE49-F238E27FC236}">
                <a16:creationId xmlns:a16="http://schemas.microsoft.com/office/drawing/2014/main" id="{4728F860-3C0C-EEFB-34F6-34CAD9C16D1C}"/>
              </a:ext>
            </a:extLst>
          </p:cNvPr>
          <p:cNvGrpSpPr/>
          <p:nvPr/>
        </p:nvGrpSpPr>
        <p:grpSpPr>
          <a:xfrm>
            <a:off x="1326569" y="763577"/>
            <a:ext cx="6490855" cy="4495892"/>
            <a:chOff x="1489363" y="1012958"/>
            <a:chExt cx="6490855" cy="4495892"/>
          </a:xfrm>
        </p:grpSpPr>
        <p:pic>
          <p:nvPicPr>
            <p:cNvPr id="5" name="Picture 4">
              <a:extLst>
                <a:ext uri="{FF2B5EF4-FFF2-40B4-BE49-F238E27FC236}">
                  <a16:creationId xmlns:a16="http://schemas.microsoft.com/office/drawing/2014/main" id="{2B6FC288-6FDF-CF7A-DDC4-ABEAEFB80708}"/>
                </a:ext>
              </a:extLst>
            </p:cNvPr>
            <p:cNvPicPr>
              <a:picLocks noChangeAspect="1"/>
            </p:cNvPicPr>
            <p:nvPr/>
          </p:nvPicPr>
          <p:blipFill>
            <a:blip r:embed="rId2"/>
            <a:stretch>
              <a:fillRect/>
            </a:stretch>
          </p:blipFill>
          <p:spPr>
            <a:xfrm>
              <a:off x="1489363" y="2037654"/>
              <a:ext cx="6490855" cy="3471196"/>
            </a:xfrm>
            <a:prstGeom prst="rect">
              <a:avLst/>
            </a:prstGeom>
          </p:spPr>
        </p:pic>
        <p:pic>
          <p:nvPicPr>
            <p:cNvPr id="6" name="Picture 5">
              <a:extLst>
                <a:ext uri="{FF2B5EF4-FFF2-40B4-BE49-F238E27FC236}">
                  <a16:creationId xmlns:a16="http://schemas.microsoft.com/office/drawing/2014/main" id="{11367C7B-373D-8421-108E-2325C880658E}"/>
                </a:ext>
              </a:extLst>
            </p:cNvPr>
            <p:cNvPicPr>
              <a:picLocks noChangeAspect="1"/>
            </p:cNvPicPr>
            <p:nvPr/>
          </p:nvPicPr>
          <p:blipFill>
            <a:blip r:embed="rId3"/>
            <a:stretch>
              <a:fillRect/>
            </a:stretch>
          </p:blipFill>
          <p:spPr>
            <a:xfrm>
              <a:off x="1489363" y="1012958"/>
              <a:ext cx="6490855" cy="1476460"/>
            </a:xfrm>
            <a:prstGeom prst="rect">
              <a:avLst/>
            </a:prstGeom>
          </p:spPr>
        </p:pic>
      </p:grpSp>
      <p:sp>
        <p:nvSpPr>
          <p:cNvPr id="7" name="TextBox 6">
            <a:extLst>
              <a:ext uri="{FF2B5EF4-FFF2-40B4-BE49-F238E27FC236}">
                <a16:creationId xmlns:a16="http://schemas.microsoft.com/office/drawing/2014/main" id="{870C35F3-9A1A-5EA2-D492-A5C667BE3BC3}"/>
              </a:ext>
            </a:extLst>
          </p:cNvPr>
          <p:cNvSpPr txBox="1"/>
          <p:nvPr/>
        </p:nvSpPr>
        <p:spPr>
          <a:xfrm>
            <a:off x="0" y="5331160"/>
            <a:ext cx="9144000" cy="954107"/>
          </a:xfrm>
          <a:prstGeom prst="rect">
            <a:avLst/>
          </a:prstGeom>
          <a:noFill/>
        </p:spPr>
        <p:txBody>
          <a:bodyPr wrap="square" rtlCol="0">
            <a:spAutoFit/>
          </a:bodyPr>
          <a:lstStyle/>
          <a:p>
            <a:pPr algn="ctr"/>
            <a:r>
              <a:rPr lang="en-US" sz="2800" dirty="0">
                <a:solidFill>
                  <a:srgbClr val="007698"/>
                </a:solidFill>
                <a:latin typeface="Cambria" panose="02040503050406030204" pitchFamily="18" charset="0"/>
              </a:rPr>
              <a:t>The first promising update</a:t>
            </a:r>
          </a:p>
          <a:p>
            <a:pPr algn="ctr"/>
            <a:r>
              <a:rPr lang="en-US" sz="2800" dirty="0">
                <a:solidFill>
                  <a:srgbClr val="007698"/>
                </a:solidFill>
                <a:latin typeface="Cambria" panose="02040503050406030204" pitchFamily="18" charset="0"/>
              </a:rPr>
              <a:t>a decade after the discovery of RowHammer</a:t>
            </a:r>
          </a:p>
        </p:txBody>
      </p:sp>
      <p:sp>
        <p:nvSpPr>
          <p:cNvPr id="9" name="TextBox 8">
            <a:extLst>
              <a:ext uri="{FF2B5EF4-FFF2-40B4-BE49-F238E27FC236}">
                <a16:creationId xmlns:a16="http://schemas.microsoft.com/office/drawing/2014/main" id="{66DF696F-BA2C-EAB6-25DE-76B657B8497E}"/>
              </a:ext>
            </a:extLst>
          </p:cNvPr>
          <p:cNvSpPr txBox="1"/>
          <p:nvPr/>
        </p:nvSpPr>
        <p:spPr>
          <a:xfrm>
            <a:off x="1061917" y="6180120"/>
            <a:ext cx="7024808" cy="523220"/>
          </a:xfrm>
          <a:prstGeom prst="rect">
            <a:avLst/>
          </a:prstGeom>
          <a:noFill/>
        </p:spPr>
        <p:txBody>
          <a:bodyPr wrap="none" rtlCol="0">
            <a:spAutoFit/>
          </a:bodyPr>
          <a:lstStyle/>
          <a:p>
            <a:r>
              <a:rPr lang="en-US" sz="2800" dirty="0">
                <a:solidFill>
                  <a:srgbClr val="C00000"/>
                </a:solidFill>
                <a:latin typeface="Cambria" panose="02040503050406030204" pitchFamily="18" charset="0"/>
              </a:rPr>
              <a:t>PRAC: Per Row Activation Counting in DRAM</a:t>
            </a:r>
          </a:p>
        </p:txBody>
      </p:sp>
      <p:sp>
        <p:nvSpPr>
          <p:cNvPr id="3" name="Oval 2">
            <a:extLst>
              <a:ext uri="{FF2B5EF4-FFF2-40B4-BE49-F238E27FC236}">
                <a16:creationId xmlns:a16="http://schemas.microsoft.com/office/drawing/2014/main" id="{E97F9954-4F4F-5342-328C-FDACAE32B862}"/>
              </a:ext>
            </a:extLst>
          </p:cNvPr>
          <p:cNvSpPr/>
          <p:nvPr/>
        </p:nvSpPr>
        <p:spPr>
          <a:xfrm>
            <a:off x="6372225" y="2240037"/>
            <a:ext cx="1171575" cy="288851"/>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70CC25D-D282-9F9B-02AB-68571A05E37C}"/>
              </a:ext>
            </a:extLst>
          </p:cNvPr>
          <p:cNvCxnSpPr>
            <a:cxnSpLocks/>
          </p:cNvCxnSpPr>
          <p:nvPr/>
        </p:nvCxnSpPr>
        <p:spPr>
          <a:xfrm flipH="1">
            <a:off x="7543800" y="2371725"/>
            <a:ext cx="542925"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182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63444-473A-1013-31B5-E688A42D9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5CC54F-D95D-BDDF-472B-9BD79ABD3380}"/>
              </a:ext>
            </a:extLst>
          </p:cNvPr>
          <p:cNvSpPr>
            <a:spLocks noGrp="1"/>
          </p:cNvSpPr>
          <p:nvPr>
            <p:ph type="title"/>
          </p:nvPr>
        </p:nvSpPr>
        <p:spPr/>
        <p:txBody>
          <a:bodyPr/>
          <a:lstStyle/>
          <a:p>
            <a:r>
              <a:rPr lang="en-US" dirty="0"/>
              <a:t>Understanding Industry’s Solution </a:t>
            </a:r>
          </a:p>
        </p:txBody>
      </p:sp>
      <p:sp>
        <p:nvSpPr>
          <p:cNvPr id="3" name="Content Placeholder 2">
            <a:extLst>
              <a:ext uri="{FF2B5EF4-FFF2-40B4-BE49-F238E27FC236}">
                <a16:creationId xmlns:a16="http://schemas.microsoft.com/office/drawing/2014/main" id="{1735A68B-DEFB-97E5-11CB-65E325B1E2DB}"/>
              </a:ext>
            </a:extLst>
          </p:cNvPr>
          <p:cNvSpPr>
            <a:spLocks noGrp="1"/>
          </p:cNvSpPr>
          <p:nvPr>
            <p:ph idx="1"/>
          </p:nvPr>
        </p:nvSpPr>
        <p:spPr>
          <a:xfrm>
            <a:off x="2285999" y="3569976"/>
            <a:ext cx="6858001" cy="3161024"/>
          </a:xfrm>
        </p:spPr>
        <p:txBody>
          <a:bodyPr>
            <a:normAutofit/>
          </a:bodyPr>
          <a:lstStyle/>
          <a:p>
            <a:pPr>
              <a:buClr>
                <a:schemeClr val="tx1"/>
              </a:buClr>
            </a:pPr>
            <a:r>
              <a:rPr lang="en-US" dirty="0">
                <a:solidFill>
                  <a:srgbClr val="0070C0"/>
                </a:solidFill>
              </a:rPr>
              <a:t>PRAC is secure against RowHammer</a:t>
            </a:r>
          </a:p>
          <a:p>
            <a:pPr>
              <a:buClr>
                <a:schemeClr val="tx1"/>
              </a:buClr>
            </a:pPr>
            <a:r>
              <a:rPr lang="en-US" dirty="0">
                <a:solidFill>
                  <a:srgbClr val="C00000"/>
                </a:solidFill>
              </a:rPr>
              <a:t>PRAC increases the latency of closing a DRAM row, causing </a:t>
            </a:r>
            <a:r>
              <a:rPr lang="en-US" b="1" dirty="0">
                <a:solidFill>
                  <a:srgbClr val="C00000"/>
                </a:solidFill>
              </a:rPr>
              <a:t>~10% performance degradation </a:t>
            </a:r>
            <a:br>
              <a:rPr lang="en-US" b="1" dirty="0">
                <a:solidFill>
                  <a:srgbClr val="C00000"/>
                </a:solidFill>
              </a:rPr>
            </a:br>
            <a:r>
              <a:rPr lang="en-US" dirty="0">
                <a:solidFill>
                  <a:srgbClr val="C00000"/>
                </a:solidFill>
              </a:rPr>
              <a:t>for benign workloads</a:t>
            </a:r>
          </a:p>
          <a:p>
            <a:pPr>
              <a:buClr>
                <a:schemeClr val="tx1"/>
              </a:buClr>
            </a:pPr>
            <a:r>
              <a:rPr lang="en-US" dirty="0">
                <a:solidFill>
                  <a:schemeClr val="accent2">
                    <a:lumMod val="75000"/>
                  </a:schemeClr>
                </a:solidFill>
              </a:rPr>
              <a:t>PRAC can be exploited by memory performance attacks (up to </a:t>
            </a:r>
            <a:r>
              <a:rPr lang="en-US" b="1" dirty="0">
                <a:solidFill>
                  <a:schemeClr val="accent2">
                    <a:lumMod val="75000"/>
                  </a:schemeClr>
                </a:solidFill>
              </a:rPr>
              <a:t>94% reduction </a:t>
            </a:r>
            <a:r>
              <a:rPr lang="en-US" dirty="0">
                <a:solidFill>
                  <a:schemeClr val="accent2">
                    <a:lumMod val="75000"/>
                  </a:schemeClr>
                </a:solidFill>
              </a:rPr>
              <a:t>in DRAM chip’s availability) </a:t>
            </a:r>
          </a:p>
        </p:txBody>
      </p:sp>
      <p:pic>
        <p:nvPicPr>
          <p:cNvPr id="7" name="Picture 6">
            <a:extLst>
              <a:ext uri="{FF2B5EF4-FFF2-40B4-BE49-F238E27FC236}">
                <a16:creationId xmlns:a16="http://schemas.microsoft.com/office/drawing/2014/main" id="{1079716B-5D7D-D5EE-BF13-81E9E7559CE7}"/>
              </a:ext>
            </a:extLst>
          </p:cNvPr>
          <p:cNvPicPr>
            <a:picLocks noChangeAspect="1"/>
          </p:cNvPicPr>
          <p:nvPr/>
        </p:nvPicPr>
        <p:blipFill>
          <a:blip r:embed="rId2"/>
          <a:srcRect/>
          <a:stretch/>
        </p:blipFill>
        <p:spPr>
          <a:xfrm>
            <a:off x="63990" y="555878"/>
            <a:ext cx="9016015" cy="1906993"/>
          </a:xfrm>
          <a:prstGeom prst="rect">
            <a:avLst/>
          </a:prstGeom>
        </p:spPr>
      </p:pic>
      <p:sp>
        <p:nvSpPr>
          <p:cNvPr id="8" name="TextBox 7">
            <a:extLst>
              <a:ext uri="{FF2B5EF4-FFF2-40B4-BE49-F238E27FC236}">
                <a16:creationId xmlns:a16="http://schemas.microsoft.com/office/drawing/2014/main" id="{7B82218C-204C-79D3-FD7A-714D16F8B0D6}"/>
              </a:ext>
            </a:extLst>
          </p:cNvPr>
          <p:cNvSpPr txBox="1"/>
          <p:nvPr/>
        </p:nvSpPr>
        <p:spPr>
          <a:xfrm>
            <a:off x="2557117" y="2452701"/>
            <a:ext cx="4029757" cy="533031"/>
          </a:xfrm>
          <a:prstGeom prst="rect">
            <a:avLst/>
          </a:prstGeom>
          <a:noFill/>
        </p:spPr>
        <p:txBody>
          <a:bodyPr wrap="none" rtlCol="0">
            <a:spAutoFit/>
          </a:bodyPr>
          <a:lstStyle/>
          <a:p>
            <a:pPr algn="ctr">
              <a:lnSpc>
                <a:spcPts val="1600"/>
              </a:lnSpc>
            </a:pPr>
            <a:r>
              <a:rPr lang="en-US" sz="2400" b="1" i="1" dirty="0">
                <a:solidFill>
                  <a:srgbClr val="990063"/>
                </a:solidFill>
                <a:latin typeface="Cambria" panose="02040503050406030204" pitchFamily="18" charset="0"/>
              </a:rPr>
              <a:t>presented in </a:t>
            </a:r>
            <a:r>
              <a:rPr lang="en-US" sz="2400" b="1" i="1" dirty="0" err="1">
                <a:solidFill>
                  <a:srgbClr val="990063"/>
                </a:solidFill>
                <a:latin typeface="Cambria" panose="02040503050406030204" pitchFamily="18" charset="0"/>
              </a:rPr>
              <a:t>DRAMSec</a:t>
            </a:r>
            <a:r>
              <a:rPr lang="en-US" sz="2400" b="1" i="1" dirty="0">
                <a:solidFill>
                  <a:srgbClr val="990063"/>
                </a:solidFill>
                <a:latin typeface="Cambria" panose="02040503050406030204" pitchFamily="18" charset="0"/>
              </a:rPr>
              <a:t> 2024</a:t>
            </a:r>
            <a:br>
              <a:rPr lang="en-US" sz="2400" b="1" i="1" dirty="0">
                <a:solidFill>
                  <a:srgbClr val="990063"/>
                </a:solidFill>
                <a:latin typeface="Cambria" panose="02040503050406030204" pitchFamily="18" charset="0"/>
              </a:rPr>
            </a:br>
            <a:r>
              <a:rPr lang="en-US" sz="1600" b="1" i="1" dirty="0">
                <a:solidFill>
                  <a:srgbClr val="990063"/>
                </a:solidFill>
                <a:latin typeface="Cambria" panose="02040503050406030204" pitchFamily="18" charset="0"/>
              </a:rPr>
              <a:t>(co-located with ISCA)</a:t>
            </a:r>
            <a:r>
              <a:rPr lang="en-US" sz="2400" b="1" i="1" dirty="0">
                <a:solidFill>
                  <a:srgbClr val="990063"/>
                </a:solidFill>
                <a:latin typeface="Cambria" panose="02040503050406030204" pitchFamily="18" charset="0"/>
              </a:rPr>
              <a:t> </a:t>
            </a:r>
          </a:p>
        </p:txBody>
      </p:sp>
      <p:sp>
        <p:nvSpPr>
          <p:cNvPr id="9" name="Slide Number Placeholder 3">
            <a:extLst>
              <a:ext uri="{FF2B5EF4-FFF2-40B4-BE49-F238E27FC236}">
                <a16:creationId xmlns:a16="http://schemas.microsoft.com/office/drawing/2014/main" id="{F600DAC7-2152-1870-1667-F55EF8651CB7}"/>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44</a:t>
            </a:fld>
            <a:endParaRPr lang="en-US" dirty="0"/>
          </a:p>
        </p:txBody>
      </p:sp>
      <p:pic>
        <p:nvPicPr>
          <p:cNvPr id="4" name="Picture 3">
            <a:extLst>
              <a:ext uri="{FF2B5EF4-FFF2-40B4-BE49-F238E27FC236}">
                <a16:creationId xmlns:a16="http://schemas.microsoft.com/office/drawing/2014/main" id="{9912BB1E-CFCA-EA90-46B7-A55B10750B26}"/>
              </a:ext>
            </a:extLst>
          </p:cNvPr>
          <p:cNvPicPr>
            <a:picLocks noChangeAspect="1"/>
          </p:cNvPicPr>
          <p:nvPr/>
        </p:nvPicPr>
        <p:blipFill rotWithShape="1">
          <a:blip r:embed="rId3"/>
          <a:srcRect t="3048" b="8564"/>
          <a:stretch/>
        </p:blipFill>
        <p:spPr>
          <a:xfrm>
            <a:off x="63990" y="3358906"/>
            <a:ext cx="2424567" cy="2950992"/>
          </a:xfrm>
          <a:prstGeom prst="rect">
            <a:avLst/>
          </a:prstGeom>
        </p:spPr>
      </p:pic>
      <p:sp>
        <p:nvSpPr>
          <p:cNvPr id="6" name="TextBox 5">
            <a:extLst>
              <a:ext uri="{FF2B5EF4-FFF2-40B4-BE49-F238E27FC236}">
                <a16:creationId xmlns:a16="http://schemas.microsoft.com/office/drawing/2014/main" id="{AEC866DC-041C-1F43-77C2-210D224981BC}"/>
              </a:ext>
            </a:extLst>
          </p:cNvPr>
          <p:cNvSpPr txBox="1"/>
          <p:nvPr/>
        </p:nvSpPr>
        <p:spPr>
          <a:xfrm>
            <a:off x="1276273" y="2818694"/>
            <a:ext cx="6555258" cy="400110"/>
          </a:xfrm>
          <a:prstGeom prst="rect">
            <a:avLst/>
          </a:prstGeom>
          <a:noFill/>
        </p:spPr>
        <p:txBody>
          <a:bodyPr wrap="square">
            <a:spAutoFit/>
          </a:bodyPr>
          <a:lstStyle/>
          <a:p>
            <a:pPr algn="ctr"/>
            <a:r>
              <a:rPr lang="en-US" sz="2000" b="1" dirty="0">
                <a:latin typeface="Cambria" panose="02040503050406030204" pitchFamily="18" charset="0"/>
                <a:hlinkClick r:id="rId4"/>
              </a:rPr>
              <a:t>https://github.com/CMU-SAFARI/ramulator2</a:t>
            </a:r>
            <a:endParaRPr lang="en-US" sz="2000" b="1" dirty="0">
              <a:latin typeface="Cambria" panose="02040503050406030204" pitchFamily="18" charset="0"/>
            </a:endParaRPr>
          </a:p>
        </p:txBody>
      </p:sp>
      <p:sp>
        <p:nvSpPr>
          <p:cNvPr id="5" name="TextBox 4">
            <a:extLst>
              <a:ext uri="{FF2B5EF4-FFF2-40B4-BE49-F238E27FC236}">
                <a16:creationId xmlns:a16="http://schemas.microsoft.com/office/drawing/2014/main" id="{5668B8A5-310A-7F1B-FAB4-1C69BFBF1BC6}"/>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372814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72AF8-3FF0-F085-4B86-F766DB10C2C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1FC879C-C9D6-ADAA-D551-28EC60F8D79F}"/>
              </a:ext>
            </a:extLst>
          </p:cNvPr>
          <p:cNvSpPr>
            <a:spLocks noGrp="1"/>
          </p:cNvSpPr>
          <p:nvPr>
            <p:ph type="title"/>
          </p:nvPr>
        </p:nvSpPr>
        <p:spPr/>
        <p:txBody>
          <a:bodyPr>
            <a:normAutofit/>
          </a:bodyPr>
          <a:lstStyle/>
          <a:p>
            <a:r>
              <a:rPr lang="en-US" dirty="0"/>
              <a:t>PRAC: Industry’s Best Solution to RowHammer</a:t>
            </a:r>
            <a:endParaRPr lang="tr-TR" dirty="0"/>
          </a:p>
        </p:txBody>
      </p:sp>
      <p:sp>
        <p:nvSpPr>
          <p:cNvPr id="9" name="Content Placeholder 8">
            <a:extLst>
              <a:ext uri="{FF2B5EF4-FFF2-40B4-BE49-F238E27FC236}">
                <a16:creationId xmlns:a16="http://schemas.microsoft.com/office/drawing/2014/main" id="{DFE6D20E-D659-E179-2B43-1C99DBE441E2}"/>
              </a:ext>
            </a:extLst>
          </p:cNvPr>
          <p:cNvSpPr>
            <a:spLocks noGrp="1"/>
          </p:cNvSpPr>
          <p:nvPr>
            <p:ph idx="1"/>
          </p:nvPr>
        </p:nvSpPr>
        <p:spPr>
          <a:xfrm>
            <a:off x="-1" y="567159"/>
            <a:ext cx="9143999" cy="5734964"/>
          </a:xfrm>
        </p:spPr>
        <p:txBody>
          <a:bodyPr/>
          <a:lstStyle/>
          <a:p>
            <a:pPr marL="403225" indent="-173038">
              <a:buClr>
                <a:schemeClr val="tx1"/>
              </a:buClr>
            </a:pPr>
            <a:r>
              <a:rPr lang="en-US" sz="2400" dirty="0">
                <a:latin typeface="Cambria" panose="02040503050406030204" pitchFamily="18" charset="0"/>
              </a:rPr>
              <a:t>Per Row Activation Counting (PRAC) [JEDEC, 2024]</a:t>
            </a:r>
            <a:endParaRPr lang="en-US" dirty="0"/>
          </a:p>
          <a:p>
            <a:pPr marL="403225" indent="-173038">
              <a:buClr>
                <a:schemeClr val="tx1"/>
              </a:buClr>
            </a:pPr>
            <a:r>
              <a:rPr lang="en-US" sz="2400" b="1" u="sng" dirty="0">
                <a:solidFill>
                  <a:srgbClr val="508CAF"/>
                </a:solidFill>
                <a:latin typeface="Cambria" panose="02040503050406030204" pitchFamily="18" charset="0"/>
              </a:rPr>
              <a:t>Tracking RowHammer</a:t>
            </a:r>
            <a:r>
              <a:rPr lang="en-US" sz="2400" b="1" dirty="0">
                <a:solidFill>
                  <a:srgbClr val="508CAF"/>
                </a:solidFill>
                <a:latin typeface="Cambria" panose="02040503050406030204" pitchFamily="18" charset="0"/>
              </a:rPr>
              <a:t>:</a:t>
            </a:r>
            <a:r>
              <a:rPr lang="en-US" sz="2400" dirty="0">
                <a:solidFill>
                  <a:srgbClr val="508CAF"/>
                </a:solidFill>
                <a:latin typeface="Cambria" panose="02040503050406030204" pitchFamily="18" charset="0"/>
              </a:rPr>
              <a:t> DRAM chip</a:t>
            </a:r>
          </a:p>
          <a:p>
            <a:pPr marL="741362" lvl="1" indent="-173038">
              <a:buClr>
                <a:schemeClr val="tx1"/>
              </a:buClr>
            </a:pPr>
            <a:r>
              <a:rPr lang="en-US" dirty="0">
                <a:solidFill>
                  <a:srgbClr val="508CAF"/>
                </a:solidFill>
                <a:latin typeface="Cambria" panose="02040503050406030204" pitchFamily="18" charset="0"/>
              </a:rPr>
              <a:t>Maintains</a:t>
            </a:r>
            <a:r>
              <a:rPr lang="en-US" b="1" dirty="0">
                <a:solidFill>
                  <a:srgbClr val="508CAF"/>
                </a:solidFill>
                <a:latin typeface="Cambria" panose="02040503050406030204" pitchFamily="18" charset="0"/>
              </a:rPr>
              <a:t> </a:t>
            </a:r>
            <a:r>
              <a:rPr lang="en-US" dirty="0">
                <a:solidFill>
                  <a:srgbClr val="508CAF"/>
                </a:solidFill>
                <a:latin typeface="Cambria" panose="02040503050406030204" pitchFamily="18" charset="0"/>
              </a:rPr>
              <a:t>an activation counter </a:t>
            </a:r>
            <a:r>
              <a:rPr lang="en-US" b="1" dirty="0">
                <a:solidFill>
                  <a:srgbClr val="508CAF"/>
                </a:solidFill>
                <a:latin typeface="Cambria" panose="02040503050406030204" pitchFamily="18" charset="0"/>
              </a:rPr>
              <a:t>for each DRAM row</a:t>
            </a:r>
          </a:p>
          <a:p>
            <a:pPr marL="741362" lvl="1" indent="-173038">
              <a:buClr>
                <a:schemeClr val="tx1"/>
              </a:buClr>
            </a:pPr>
            <a:r>
              <a:rPr lang="en-US" b="1" dirty="0">
                <a:solidFill>
                  <a:srgbClr val="508CAF"/>
                </a:solidFill>
              </a:rPr>
              <a:t>Updates the counter of a row while the row is closed</a:t>
            </a:r>
          </a:p>
          <a:p>
            <a:pPr marL="403225" indent="-173038">
              <a:buClr>
                <a:schemeClr val="tx1"/>
              </a:buClr>
              <a:buFont typeface="Arial" panose="020B0604020202020204" pitchFamily="34" charset="0"/>
              <a:buChar char="•"/>
            </a:pPr>
            <a:r>
              <a:rPr lang="en-US" sz="2400" b="1" u="sng" dirty="0">
                <a:solidFill>
                  <a:srgbClr val="640002"/>
                </a:solidFill>
                <a:latin typeface="Cambria" panose="02040503050406030204" pitchFamily="18" charset="0"/>
              </a:rPr>
              <a:t>Mitigating RowHammer</a:t>
            </a:r>
            <a:r>
              <a:rPr lang="en-US" sz="2400" b="1" dirty="0">
                <a:solidFill>
                  <a:srgbClr val="640002"/>
                </a:solidFill>
                <a:latin typeface="Cambria" panose="02040503050406030204" pitchFamily="18" charset="0"/>
              </a:rPr>
              <a:t>: </a:t>
            </a:r>
            <a:r>
              <a:rPr lang="en-US" sz="2400" dirty="0">
                <a:solidFill>
                  <a:srgbClr val="640002"/>
                </a:solidFill>
                <a:latin typeface="Cambria" panose="02040503050406030204" pitchFamily="18" charset="0"/>
              </a:rPr>
              <a:t>DRAM chip</a:t>
            </a:r>
          </a:p>
          <a:p>
            <a:pPr marL="741362" lvl="1" indent="-173038">
              <a:buClr>
                <a:schemeClr val="tx1"/>
              </a:buClr>
            </a:pPr>
            <a:r>
              <a:rPr lang="en-US" dirty="0">
                <a:solidFill>
                  <a:srgbClr val="640002"/>
                </a:solidFill>
                <a:latin typeface="Cambria" panose="02040503050406030204" pitchFamily="18" charset="0"/>
              </a:rPr>
              <a:t>Internally performs </a:t>
            </a:r>
            <a:r>
              <a:rPr lang="en-US" b="1" dirty="0">
                <a:solidFill>
                  <a:srgbClr val="640002"/>
                </a:solidFill>
                <a:latin typeface="Cambria" panose="02040503050406030204" pitchFamily="18" charset="0"/>
              </a:rPr>
              <a:t>preventive refreshes </a:t>
            </a:r>
          </a:p>
          <a:p>
            <a:pPr marL="741362" lvl="1" indent="-173038">
              <a:buClr>
                <a:schemeClr val="tx1"/>
              </a:buClr>
            </a:pPr>
            <a:r>
              <a:rPr lang="en-US" dirty="0">
                <a:solidFill>
                  <a:srgbClr val="640002"/>
                </a:solidFill>
              </a:rPr>
              <a:t>Needs time to perform preventive refreshes</a:t>
            </a:r>
          </a:p>
          <a:p>
            <a:pPr marL="741362" lvl="1" indent="-173038">
              <a:buClr>
                <a:schemeClr val="tx1"/>
              </a:buClr>
            </a:pPr>
            <a:r>
              <a:rPr lang="en-US" dirty="0">
                <a:solidFill>
                  <a:srgbClr val="640002"/>
                </a:solidFill>
              </a:rPr>
              <a:t>Sends a </a:t>
            </a:r>
            <a:r>
              <a:rPr lang="en-US" b="1" dirty="0">
                <a:solidFill>
                  <a:srgbClr val="640002"/>
                </a:solidFill>
              </a:rPr>
              <a:t>back-off signal </a:t>
            </a:r>
            <a:r>
              <a:rPr lang="en-US" dirty="0">
                <a:solidFill>
                  <a:srgbClr val="640002"/>
                </a:solidFill>
              </a:rPr>
              <a:t>to the memory controller to ask for time</a:t>
            </a:r>
            <a:endParaRPr lang="en-US" b="1" dirty="0">
              <a:solidFill>
                <a:srgbClr val="640002"/>
              </a:solidFill>
            </a:endParaRPr>
          </a:p>
          <a:p>
            <a:pPr marL="741362" lvl="1" indent="-173038">
              <a:buClr>
                <a:schemeClr val="tx1"/>
              </a:buClr>
            </a:pPr>
            <a:r>
              <a:rPr lang="en-US" b="1" dirty="0">
                <a:solidFill>
                  <a:srgbClr val="640002"/>
                </a:solidFill>
                <a:latin typeface="Cambria" panose="02040503050406030204" pitchFamily="18" charset="0"/>
              </a:rPr>
              <a:t>Memory controller provides DRAM chip with time</a:t>
            </a:r>
            <a:br>
              <a:rPr lang="en-US" b="1" dirty="0">
                <a:solidFill>
                  <a:srgbClr val="640002"/>
                </a:solidFill>
                <a:latin typeface="Cambria" panose="02040503050406030204" pitchFamily="18" charset="0"/>
              </a:rPr>
            </a:br>
            <a:r>
              <a:rPr lang="en-US" dirty="0">
                <a:solidFill>
                  <a:srgbClr val="640002"/>
                </a:solidFill>
                <a:latin typeface="Cambria" panose="02040503050406030204" pitchFamily="18" charset="0"/>
              </a:rPr>
              <a:t>for RowHammer-preventive refreshes</a:t>
            </a:r>
          </a:p>
          <a:p>
            <a:pPr marL="403225" indent="-173038"/>
            <a:endParaRPr lang="en-US" dirty="0"/>
          </a:p>
        </p:txBody>
      </p:sp>
      <p:sp>
        <p:nvSpPr>
          <p:cNvPr id="5" name="Slayt Numarası Yer Tutucusu 4">
            <a:extLst>
              <a:ext uri="{FF2B5EF4-FFF2-40B4-BE49-F238E27FC236}">
                <a16:creationId xmlns:a16="http://schemas.microsoft.com/office/drawing/2014/main" id="{B4260849-3749-F36A-E60D-B6663D51BDCE}"/>
              </a:ext>
            </a:extLst>
          </p:cNvPr>
          <p:cNvSpPr>
            <a:spLocks noGrp="1"/>
          </p:cNvSpPr>
          <p:nvPr>
            <p:ph type="sldNum" sz="quarter" idx="12"/>
          </p:nvPr>
        </p:nvSpPr>
        <p:spPr/>
        <p:txBody>
          <a:bodyPr/>
          <a:lstStyle/>
          <a:p>
            <a:fld id="{CBE5B309-C2CE-4D90-B104-F7E98438FC65}" type="slidenum">
              <a:rPr lang="tr-TR" smtClean="0"/>
              <a:t>45</a:t>
            </a:fld>
            <a:endParaRPr lang="tr-TR" dirty="0"/>
          </a:p>
        </p:txBody>
      </p:sp>
      <p:pic>
        <p:nvPicPr>
          <p:cNvPr id="10" name="Picture 9">
            <a:extLst>
              <a:ext uri="{FF2B5EF4-FFF2-40B4-BE49-F238E27FC236}">
                <a16:creationId xmlns:a16="http://schemas.microsoft.com/office/drawing/2014/main" id="{FB27FE78-7315-7152-89A0-3CCCAB3725E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0000"/>
                    </a14:imgEffect>
                    <a14:imgEffect>
                      <a14:saturation sat="200000"/>
                    </a14:imgEffect>
                  </a14:imgLayer>
                </a14:imgProps>
              </a:ext>
              <a:ext uri="{28A0092B-C50C-407E-A947-70E740481C1C}">
                <a14:useLocalDpi xmlns:a14="http://schemas.microsoft.com/office/drawing/2010/main" val="0"/>
              </a:ext>
            </a:extLst>
          </a:blip>
          <a:srcRect l="12889" t="4755" r="12351" b="2541"/>
          <a:stretch/>
        </p:blipFill>
        <p:spPr>
          <a:xfrm>
            <a:off x="230906" y="4231792"/>
            <a:ext cx="1633649" cy="1520983"/>
          </a:xfrm>
          <a:prstGeom prst="rect">
            <a:avLst/>
          </a:prstGeom>
        </p:spPr>
      </p:pic>
      <p:pic>
        <p:nvPicPr>
          <p:cNvPr id="17" name="Picture 16">
            <a:extLst>
              <a:ext uri="{FF2B5EF4-FFF2-40B4-BE49-F238E27FC236}">
                <a16:creationId xmlns:a16="http://schemas.microsoft.com/office/drawing/2014/main" id="{B6E4836F-3DC6-EEFB-BAF4-D5AD0A5C83FF}"/>
              </a:ext>
            </a:extLst>
          </p:cNvPr>
          <p:cNvPicPr>
            <a:picLocks noChangeAspect="1"/>
          </p:cNvPicPr>
          <p:nvPr/>
        </p:nvPicPr>
        <p:blipFill rotWithShape="1">
          <a:blip r:embed="rId5">
            <a:extLst>
              <a:ext uri="{28A0092B-C50C-407E-A947-70E740481C1C}">
                <a14:useLocalDpi xmlns:a14="http://schemas.microsoft.com/office/drawing/2010/main" val="0"/>
              </a:ext>
            </a:extLst>
          </a:blip>
          <a:srcRect l="4726" t="21295" r="5001" b="22250"/>
          <a:stretch/>
        </p:blipFill>
        <p:spPr>
          <a:xfrm rot="10800000">
            <a:off x="3290612" y="4251388"/>
            <a:ext cx="3312137" cy="1520982"/>
          </a:xfrm>
          <a:prstGeom prst="rect">
            <a:avLst/>
          </a:prstGeom>
        </p:spPr>
      </p:pic>
      <p:grpSp>
        <p:nvGrpSpPr>
          <p:cNvPr id="3" name="Group 2">
            <a:extLst>
              <a:ext uri="{FF2B5EF4-FFF2-40B4-BE49-F238E27FC236}">
                <a16:creationId xmlns:a16="http://schemas.microsoft.com/office/drawing/2014/main" id="{B9DFD455-4D38-626F-9E10-7DAB24212F70}"/>
              </a:ext>
            </a:extLst>
          </p:cNvPr>
          <p:cNvGrpSpPr/>
          <p:nvPr/>
        </p:nvGrpSpPr>
        <p:grpSpPr>
          <a:xfrm>
            <a:off x="6722880" y="4232390"/>
            <a:ext cx="2496260" cy="2391519"/>
            <a:chOff x="5211031" y="3894973"/>
            <a:chExt cx="2174846" cy="2106985"/>
          </a:xfrm>
        </p:grpSpPr>
        <p:sp>
          <p:nvSpPr>
            <p:cNvPr id="69" name="Rectangle 68">
              <a:extLst>
                <a:ext uri="{FF2B5EF4-FFF2-40B4-BE49-F238E27FC236}">
                  <a16:creationId xmlns:a16="http://schemas.microsoft.com/office/drawing/2014/main" id="{224EF121-4DE8-71AE-F6C3-D37A22B2D574}"/>
                </a:ext>
              </a:extLst>
            </p:cNvPr>
            <p:cNvSpPr/>
            <p:nvPr/>
          </p:nvSpPr>
          <p:spPr>
            <a:xfrm>
              <a:off x="5654494" y="3894973"/>
              <a:ext cx="1287919" cy="345957"/>
            </a:xfrm>
            <a:prstGeom prst="rect">
              <a:avLst/>
            </a:prstGeom>
            <a:solidFill>
              <a:schemeClr val="accent6">
                <a:lumMod val="40000"/>
                <a:lumOff val="60000"/>
              </a:schemeClr>
            </a:solid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385723"/>
                  </a:solidFill>
                  <a:latin typeface="Cambria" panose="02040503050406030204" pitchFamily="18" charset="0"/>
                </a:rPr>
                <a:t>Counter 0</a:t>
              </a:r>
            </a:p>
          </p:txBody>
        </p:sp>
        <p:sp>
          <p:nvSpPr>
            <p:cNvPr id="70" name="Rectangle 69">
              <a:extLst>
                <a:ext uri="{FF2B5EF4-FFF2-40B4-BE49-F238E27FC236}">
                  <a16:creationId xmlns:a16="http://schemas.microsoft.com/office/drawing/2014/main" id="{284D3308-5A95-1822-0252-2BCE81692A06}"/>
                </a:ext>
              </a:extLst>
            </p:cNvPr>
            <p:cNvSpPr/>
            <p:nvPr/>
          </p:nvSpPr>
          <p:spPr>
            <a:xfrm>
              <a:off x="5654494" y="4240930"/>
              <a:ext cx="1287919" cy="345957"/>
            </a:xfrm>
            <a:prstGeom prst="rect">
              <a:avLst/>
            </a:prstGeom>
            <a:solidFill>
              <a:schemeClr val="accent6">
                <a:lumMod val="40000"/>
                <a:lumOff val="60000"/>
              </a:schemeClr>
            </a:solid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385723"/>
                  </a:solidFill>
                  <a:latin typeface="Cambria" panose="02040503050406030204" pitchFamily="18" charset="0"/>
                </a:rPr>
                <a:t>Counter 1</a:t>
              </a:r>
            </a:p>
          </p:txBody>
        </p:sp>
        <p:sp>
          <p:nvSpPr>
            <p:cNvPr id="71" name="Rectangle 70">
              <a:extLst>
                <a:ext uri="{FF2B5EF4-FFF2-40B4-BE49-F238E27FC236}">
                  <a16:creationId xmlns:a16="http://schemas.microsoft.com/office/drawing/2014/main" id="{FD82E686-4759-B0C3-03AB-89FA3F8C95E5}"/>
                </a:ext>
              </a:extLst>
            </p:cNvPr>
            <p:cNvSpPr/>
            <p:nvPr/>
          </p:nvSpPr>
          <p:spPr>
            <a:xfrm>
              <a:off x="5654494" y="4586887"/>
              <a:ext cx="1287919" cy="345957"/>
            </a:xfrm>
            <a:prstGeom prst="rect">
              <a:avLst/>
            </a:prstGeom>
            <a:solidFill>
              <a:schemeClr val="accent6">
                <a:lumMod val="40000"/>
                <a:lumOff val="60000"/>
              </a:schemeClr>
            </a:solid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385723"/>
                  </a:solidFill>
                  <a:latin typeface="Cambria" panose="02040503050406030204" pitchFamily="18" charset="0"/>
                </a:rPr>
                <a:t>...</a:t>
              </a:r>
            </a:p>
          </p:txBody>
        </p:sp>
        <p:sp>
          <p:nvSpPr>
            <p:cNvPr id="72" name="Rectangle 71">
              <a:extLst>
                <a:ext uri="{FF2B5EF4-FFF2-40B4-BE49-F238E27FC236}">
                  <a16:creationId xmlns:a16="http://schemas.microsoft.com/office/drawing/2014/main" id="{EB566638-1EFF-4A0A-BCD0-BBD7F450E5B5}"/>
                </a:ext>
              </a:extLst>
            </p:cNvPr>
            <p:cNvSpPr/>
            <p:nvPr/>
          </p:nvSpPr>
          <p:spPr>
            <a:xfrm>
              <a:off x="5654494" y="4932844"/>
              <a:ext cx="1287919" cy="345957"/>
            </a:xfrm>
            <a:prstGeom prst="rect">
              <a:avLst/>
            </a:prstGeom>
            <a:solidFill>
              <a:schemeClr val="accent6">
                <a:lumMod val="40000"/>
                <a:lumOff val="60000"/>
              </a:schemeClr>
            </a:solid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385723"/>
                  </a:solidFill>
                  <a:latin typeface="Cambria" panose="02040503050406030204" pitchFamily="18" charset="0"/>
                </a:rPr>
                <a:t>Counter 3</a:t>
              </a:r>
            </a:p>
          </p:txBody>
        </p:sp>
        <p:sp>
          <p:nvSpPr>
            <p:cNvPr id="75" name="TextBox 74">
              <a:extLst>
                <a:ext uri="{FF2B5EF4-FFF2-40B4-BE49-F238E27FC236}">
                  <a16:creationId xmlns:a16="http://schemas.microsoft.com/office/drawing/2014/main" id="{48BA3122-421B-DD31-B930-90521191FCFF}"/>
                </a:ext>
              </a:extLst>
            </p:cNvPr>
            <p:cNvSpPr txBox="1"/>
            <p:nvPr/>
          </p:nvSpPr>
          <p:spPr>
            <a:xfrm>
              <a:off x="5211031" y="5378294"/>
              <a:ext cx="2174846" cy="623664"/>
            </a:xfrm>
            <a:prstGeom prst="rect">
              <a:avLst/>
            </a:prstGeom>
            <a:noFill/>
          </p:spPr>
          <p:txBody>
            <a:bodyPr wrap="none" rtlCol="0">
              <a:spAutoFit/>
            </a:bodyPr>
            <a:lstStyle/>
            <a:p>
              <a:pPr algn="ctr"/>
              <a:r>
                <a:rPr lang="en-US" sz="2000" b="1" dirty="0">
                  <a:solidFill>
                    <a:srgbClr val="385723"/>
                  </a:solidFill>
                  <a:latin typeface="Cambria" panose="02040503050406030204" pitchFamily="18" charset="0"/>
                </a:rPr>
                <a:t>Per Row</a:t>
              </a:r>
            </a:p>
            <a:p>
              <a:pPr algn="ctr"/>
              <a:r>
                <a:rPr lang="en-US" sz="2000" b="1" dirty="0">
                  <a:solidFill>
                    <a:srgbClr val="385723"/>
                  </a:solidFill>
                  <a:latin typeface="Cambria" panose="02040503050406030204" pitchFamily="18" charset="0"/>
                </a:rPr>
                <a:t>Activation Counters</a:t>
              </a:r>
            </a:p>
          </p:txBody>
        </p:sp>
      </p:grpSp>
      <p:sp>
        <p:nvSpPr>
          <p:cNvPr id="77" name="Arrow: Left 76">
            <a:extLst>
              <a:ext uri="{FF2B5EF4-FFF2-40B4-BE49-F238E27FC236}">
                <a16:creationId xmlns:a16="http://schemas.microsoft.com/office/drawing/2014/main" id="{34212664-D7E4-759E-A740-39B9D6209032}"/>
              </a:ext>
            </a:extLst>
          </p:cNvPr>
          <p:cNvSpPr/>
          <p:nvPr/>
        </p:nvSpPr>
        <p:spPr>
          <a:xfrm>
            <a:off x="1854404" y="4398733"/>
            <a:ext cx="1325987" cy="461665"/>
          </a:xfrm>
          <a:prstGeom prst="leftArrow">
            <a:avLst>
              <a:gd name="adj1" fmla="val 62642"/>
              <a:gd name="adj2" fmla="val 55282"/>
            </a:avLst>
          </a:prstGeom>
          <a:solidFill>
            <a:srgbClr val="C00000"/>
          </a:solidFill>
          <a:ln w="38100">
            <a:solidFill>
              <a:srgbClr val="9D150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back-off</a:t>
            </a:r>
          </a:p>
        </p:txBody>
      </p:sp>
      <p:sp>
        <p:nvSpPr>
          <p:cNvPr id="4" name="Arrow: Left 3">
            <a:extLst>
              <a:ext uri="{FF2B5EF4-FFF2-40B4-BE49-F238E27FC236}">
                <a16:creationId xmlns:a16="http://schemas.microsoft.com/office/drawing/2014/main" id="{9E5322A6-43F6-8CB4-3AFD-C0B0156587CD}"/>
              </a:ext>
            </a:extLst>
          </p:cNvPr>
          <p:cNvSpPr/>
          <p:nvPr/>
        </p:nvSpPr>
        <p:spPr>
          <a:xfrm flipH="1">
            <a:off x="1909460" y="5084933"/>
            <a:ext cx="1325987" cy="461665"/>
          </a:xfrm>
          <a:prstGeom prst="leftArrow">
            <a:avLst>
              <a:gd name="adj1" fmla="val 62642"/>
              <a:gd name="adj2" fmla="val 55282"/>
            </a:avLst>
          </a:prstGeom>
          <a:solidFill>
            <a:srgbClr val="AE78D6"/>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RFM</a:t>
            </a:r>
          </a:p>
        </p:txBody>
      </p:sp>
      <p:grpSp>
        <p:nvGrpSpPr>
          <p:cNvPr id="20" name="Group 19">
            <a:extLst>
              <a:ext uri="{FF2B5EF4-FFF2-40B4-BE49-F238E27FC236}">
                <a16:creationId xmlns:a16="http://schemas.microsoft.com/office/drawing/2014/main" id="{9EAB704D-EFD7-724E-5051-099430149EAA}"/>
              </a:ext>
            </a:extLst>
          </p:cNvPr>
          <p:cNvGrpSpPr/>
          <p:nvPr/>
        </p:nvGrpSpPr>
        <p:grpSpPr>
          <a:xfrm>
            <a:off x="5834505" y="4220377"/>
            <a:ext cx="1397377" cy="1582719"/>
            <a:chOff x="5915497" y="3054009"/>
            <a:chExt cx="1397377" cy="1582719"/>
          </a:xfrm>
        </p:grpSpPr>
        <p:cxnSp>
          <p:nvCxnSpPr>
            <p:cNvPr id="11" name="Straight Connector 10">
              <a:extLst>
                <a:ext uri="{FF2B5EF4-FFF2-40B4-BE49-F238E27FC236}">
                  <a16:creationId xmlns:a16="http://schemas.microsoft.com/office/drawing/2014/main" id="{BC87E5B1-74C5-AB0B-1FDD-1B990840C986}"/>
                </a:ext>
              </a:extLst>
            </p:cNvPr>
            <p:cNvCxnSpPr>
              <a:cxnSpLocks/>
            </p:cNvCxnSpPr>
            <p:nvPr/>
          </p:nvCxnSpPr>
          <p:spPr>
            <a:xfrm flipV="1">
              <a:off x="6388944" y="3054009"/>
              <a:ext cx="923930" cy="374991"/>
            </a:xfrm>
            <a:prstGeom prst="line">
              <a:avLst/>
            </a:prstGeom>
            <a:ln w="38100">
              <a:solidFill>
                <a:srgbClr val="385723"/>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914B4C-BD96-D58F-3614-711BAA22EA8E}"/>
                </a:ext>
              </a:extLst>
            </p:cNvPr>
            <p:cNvCxnSpPr>
              <a:cxnSpLocks/>
            </p:cNvCxnSpPr>
            <p:nvPr/>
          </p:nvCxnSpPr>
          <p:spPr>
            <a:xfrm>
              <a:off x="6388944" y="4172701"/>
              <a:ext cx="923930" cy="464027"/>
            </a:xfrm>
            <a:prstGeom prst="line">
              <a:avLst/>
            </a:prstGeom>
            <a:ln w="38100">
              <a:solidFill>
                <a:srgbClr val="385723"/>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53E3EE1-C501-7411-F076-0895F5DCE6CB}"/>
                </a:ext>
              </a:extLst>
            </p:cNvPr>
            <p:cNvSpPr/>
            <p:nvPr/>
          </p:nvSpPr>
          <p:spPr>
            <a:xfrm>
              <a:off x="5915497" y="3437073"/>
              <a:ext cx="473448" cy="715347"/>
            </a:xfrm>
            <a:prstGeom prst="rect">
              <a:avLst/>
            </a:prstGeom>
            <a:noFill/>
            <a:ln w="5715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grpSp>
      <p:grpSp>
        <p:nvGrpSpPr>
          <p:cNvPr id="7" name="Group 6">
            <a:extLst>
              <a:ext uri="{FF2B5EF4-FFF2-40B4-BE49-F238E27FC236}">
                <a16:creationId xmlns:a16="http://schemas.microsoft.com/office/drawing/2014/main" id="{262B22BE-3467-99DF-C611-C09E10056827}"/>
              </a:ext>
            </a:extLst>
          </p:cNvPr>
          <p:cNvGrpSpPr/>
          <p:nvPr/>
        </p:nvGrpSpPr>
        <p:grpSpPr>
          <a:xfrm>
            <a:off x="3560204" y="4597345"/>
            <a:ext cx="2741933" cy="722074"/>
            <a:chOff x="4903940" y="2446762"/>
            <a:chExt cx="2741933" cy="722074"/>
          </a:xfrm>
        </p:grpSpPr>
        <p:sp>
          <p:nvSpPr>
            <p:cNvPr id="36" name="iso highlight">
              <a:extLst>
                <a:ext uri="{FF2B5EF4-FFF2-40B4-BE49-F238E27FC236}">
                  <a16:creationId xmlns:a16="http://schemas.microsoft.com/office/drawing/2014/main" id="{EBDFDA15-1D76-ADD9-8898-D56CD7C74071}"/>
                </a:ext>
              </a:extLst>
            </p:cNvPr>
            <p:cNvSpPr/>
            <p:nvPr/>
          </p:nvSpPr>
          <p:spPr>
            <a:xfrm>
              <a:off x="5583333" y="2446762"/>
              <a:ext cx="473448" cy="72003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2" name="iso highlight">
              <a:extLst>
                <a:ext uri="{FF2B5EF4-FFF2-40B4-BE49-F238E27FC236}">
                  <a16:creationId xmlns:a16="http://schemas.microsoft.com/office/drawing/2014/main" id="{8AD2F77D-3C70-84B5-53AD-2B474216522E}"/>
                </a:ext>
              </a:extLst>
            </p:cNvPr>
            <p:cNvSpPr/>
            <p:nvPr/>
          </p:nvSpPr>
          <p:spPr>
            <a:xfrm>
              <a:off x="4903940" y="2446762"/>
              <a:ext cx="473448" cy="72003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3" name="iso highlight">
              <a:extLst>
                <a:ext uri="{FF2B5EF4-FFF2-40B4-BE49-F238E27FC236}">
                  <a16:creationId xmlns:a16="http://schemas.microsoft.com/office/drawing/2014/main" id="{E450AC0D-8A7C-02D8-2551-5EA1D3EEC839}"/>
                </a:ext>
              </a:extLst>
            </p:cNvPr>
            <p:cNvSpPr/>
            <p:nvPr/>
          </p:nvSpPr>
          <p:spPr>
            <a:xfrm>
              <a:off x="6527498" y="2446762"/>
              <a:ext cx="473448" cy="72003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4" name="iso highlight">
              <a:extLst>
                <a:ext uri="{FF2B5EF4-FFF2-40B4-BE49-F238E27FC236}">
                  <a16:creationId xmlns:a16="http://schemas.microsoft.com/office/drawing/2014/main" id="{40BFEB2C-D44D-AD95-6A34-3457386C2580}"/>
                </a:ext>
              </a:extLst>
            </p:cNvPr>
            <p:cNvSpPr/>
            <p:nvPr/>
          </p:nvSpPr>
          <p:spPr>
            <a:xfrm>
              <a:off x="7172144" y="2448800"/>
              <a:ext cx="473448" cy="72003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5" name="iso highlight">
              <a:extLst>
                <a:ext uri="{FF2B5EF4-FFF2-40B4-BE49-F238E27FC236}">
                  <a16:creationId xmlns:a16="http://schemas.microsoft.com/office/drawing/2014/main" id="{62A4FC33-18FE-09C6-5190-CDE8C438D2F9}"/>
                </a:ext>
              </a:extLst>
            </p:cNvPr>
            <p:cNvSpPr/>
            <p:nvPr/>
          </p:nvSpPr>
          <p:spPr>
            <a:xfrm>
              <a:off x="5583614" y="2932683"/>
              <a:ext cx="473448" cy="229426"/>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5" name="iso highlight">
              <a:extLst>
                <a:ext uri="{FF2B5EF4-FFF2-40B4-BE49-F238E27FC236}">
                  <a16:creationId xmlns:a16="http://schemas.microsoft.com/office/drawing/2014/main" id="{D573BA0E-9878-F683-B9C2-907C200841C8}"/>
                </a:ext>
              </a:extLst>
            </p:cNvPr>
            <p:cNvSpPr/>
            <p:nvPr/>
          </p:nvSpPr>
          <p:spPr>
            <a:xfrm>
              <a:off x="4904221" y="2932683"/>
              <a:ext cx="473448" cy="229426"/>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8" name="iso highlight">
              <a:extLst>
                <a:ext uri="{FF2B5EF4-FFF2-40B4-BE49-F238E27FC236}">
                  <a16:creationId xmlns:a16="http://schemas.microsoft.com/office/drawing/2014/main" id="{1548328B-98E7-BA9A-C96D-4D1F422C95C5}"/>
                </a:ext>
              </a:extLst>
            </p:cNvPr>
            <p:cNvSpPr/>
            <p:nvPr/>
          </p:nvSpPr>
          <p:spPr>
            <a:xfrm>
              <a:off x="6527779" y="2932683"/>
              <a:ext cx="473448" cy="229426"/>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9" name="iso highlight">
              <a:extLst>
                <a:ext uri="{FF2B5EF4-FFF2-40B4-BE49-F238E27FC236}">
                  <a16:creationId xmlns:a16="http://schemas.microsoft.com/office/drawing/2014/main" id="{C2E964E6-153F-2612-2F26-D47057905BB6}"/>
                </a:ext>
              </a:extLst>
            </p:cNvPr>
            <p:cNvSpPr/>
            <p:nvPr/>
          </p:nvSpPr>
          <p:spPr>
            <a:xfrm>
              <a:off x="7172425" y="2934721"/>
              <a:ext cx="473448" cy="229426"/>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pic>
          <p:nvPicPr>
            <p:cNvPr id="60" name="Picture 14" descr="gui refresh&quot; Icon - Download for free – Iconduck">
              <a:extLst>
                <a:ext uri="{FF2B5EF4-FFF2-40B4-BE49-F238E27FC236}">
                  <a16:creationId xmlns:a16="http://schemas.microsoft.com/office/drawing/2014/main" id="{469287D9-D545-71EA-9F1E-C7D9F738A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097" y="2505983"/>
              <a:ext cx="373512" cy="3735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4" descr="gui refresh&quot; Icon - Download for free – Iconduck">
              <a:extLst>
                <a:ext uri="{FF2B5EF4-FFF2-40B4-BE49-F238E27FC236}">
                  <a16:creationId xmlns:a16="http://schemas.microsoft.com/office/drawing/2014/main" id="{7EBF5048-5BD2-26E4-0987-CDBFCD6C2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9328" y="2505983"/>
              <a:ext cx="373512" cy="37351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gui refresh&quot; Icon - Download for free – Iconduck">
              <a:extLst>
                <a:ext uri="{FF2B5EF4-FFF2-40B4-BE49-F238E27FC236}">
                  <a16:creationId xmlns:a16="http://schemas.microsoft.com/office/drawing/2014/main" id="{BDE7C35D-8BA2-4BBE-3822-C8EEA64D3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0891" y="2505983"/>
              <a:ext cx="373512" cy="37351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4" descr="gui refresh&quot; Icon - Download for free – Iconduck">
              <a:extLst>
                <a:ext uri="{FF2B5EF4-FFF2-40B4-BE49-F238E27FC236}">
                  <a16:creationId xmlns:a16="http://schemas.microsoft.com/office/drawing/2014/main" id="{26990DCD-48E3-0520-F3F7-50030E6481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699" y="2505983"/>
              <a:ext cx="373512" cy="37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165C03D4-E6B9-7A9E-924E-4F4E698C222A}"/>
              </a:ext>
            </a:extLst>
          </p:cNvPr>
          <p:cNvGrpSpPr/>
          <p:nvPr/>
        </p:nvGrpSpPr>
        <p:grpSpPr>
          <a:xfrm>
            <a:off x="7045852" y="3534371"/>
            <a:ext cx="1850315" cy="2274345"/>
            <a:chOff x="7045852" y="3332043"/>
            <a:chExt cx="1850315" cy="2274345"/>
          </a:xfrm>
        </p:grpSpPr>
        <p:sp>
          <p:nvSpPr>
            <p:cNvPr id="22" name="TextBox 21">
              <a:extLst>
                <a:ext uri="{FF2B5EF4-FFF2-40B4-BE49-F238E27FC236}">
                  <a16:creationId xmlns:a16="http://schemas.microsoft.com/office/drawing/2014/main" id="{D9C32BD4-9F63-2484-DB08-30588164C97D}"/>
                </a:ext>
              </a:extLst>
            </p:cNvPr>
            <p:cNvSpPr txBox="1"/>
            <p:nvPr/>
          </p:nvSpPr>
          <p:spPr>
            <a:xfrm>
              <a:off x="7045852" y="3332043"/>
              <a:ext cx="1850315" cy="646331"/>
            </a:xfrm>
            <a:prstGeom prst="rect">
              <a:avLst/>
            </a:prstGeom>
            <a:noFill/>
          </p:spPr>
          <p:txBody>
            <a:bodyPr wrap="none" rtlCol="0">
              <a:spAutoFit/>
            </a:bodyPr>
            <a:lstStyle/>
            <a:p>
              <a:pPr algn="ctr"/>
              <a:r>
                <a:rPr lang="en-US" b="1" dirty="0">
                  <a:solidFill>
                    <a:srgbClr val="C00000"/>
                  </a:solidFill>
                  <a:latin typeface="Cambria" panose="02040503050406030204" pitchFamily="18" charset="0"/>
                </a:rPr>
                <a:t>High Activation</a:t>
              </a:r>
            </a:p>
            <a:p>
              <a:pPr algn="ctr"/>
              <a:r>
                <a:rPr lang="en-US" b="1" dirty="0">
                  <a:solidFill>
                    <a:srgbClr val="C00000"/>
                  </a:solidFill>
                  <a:latin typeface="Cambria" panose="02040503050406030204" pitchFamily="18" charset="0"/>
                </a:rPr>
                <a:t>Count Detected </a:t>
              </a:r>
            </a:p>
          </p:txBody>
        </p:sp>
        <p:sp>
          <p:nvSpPr>
            <p:cNvPr id="76" name="Rectangle 75">
              <a:extLst>
                <a:ext uri="{FF2B5EF4-FFF2-40B4-BE49-F238E27FC236}">
                  <a16:creationId xmlns:a16="http://schemas.microsoft.com/office/drawing/2014/main" id="{7FE6D0FC-4122-F6A9-C8E9-25C570F0A530}"/>
                </a:ext>
              </a:extLst>
            </p:cNvPr>
            <p:cNvSpPr/>
            <p:nvPr/>
          </p:nvSpPr>
          <p:spPr>
            <a:xfrm>
              <a:off x="7231882" y="4018049"/>
              <a:ext cx="1478257" cy="158833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grpSp>
      <p:sp>
        <p:nvSpPr>
          <p:cNvPr id="12" name="TextBox 11">
            <a:extLst>
              <a:ext uri="{FF2B5EF4-FFF2-40B4-BE49-F238E27FC236}">
                <a16:creationId xmlns:a16="http://schemas.microsoft.com/office/drawing/2014/main" id="{2FD6510D-ABAF-1AA4-E33E-EBAF2891AD18}"/>
              </a:ext>
            </a:extLst>
          </p:cNvPr>
          <p:cNvSpPr txBox="1"/>
          <p:nvPr/>
        </p:nvSpPr>
        <p:spPr>
          <a:xfrm>
            <a:off x="7231882" y="965201"/>
            <a:ext cx="1585252" cy="646331"/>
          </a:xfrm>
          <a:prstGeom prst="rect">
            <a:avLst/>
          </a:prstGeom>
          <a:noFill/>
        </p:spPr>
        <p:txBody>
          <a:bodyPr wrap="square" rtlCol="0">
            <a:spAutoFit/>
          </a:bodyPr>
          <a:lstStyle/>
          <a:p>
            <a:pPr algn="ctr"/>
            <a:r>
              <a:rPr lang="en-US" b="1" dirty="0">
                <a:solidFill>
                  <a:srgbClr val="C00000"/>
                </a:solidFill>
                <a:latin typeface="Cambria" panose="02040503050406030204" pitchFamily="18" charset="0"/>
              </a:rPr>
              <a:t>The devil is in this detail</a:t>
            </a:r>
          </a:p>
        </p:txBody>
      </p:sp>
      <p:cxnSp>
        <p:nvCxnSpPr>
          <p:cNvPr id="15" name="Curved Connector 14">
            <a:extLst>
              <a:ext uri="{FF2B5EF4-FFF2-40B4-BE49-F238E27FC236}">
                <a16:creationId xmlns:a16="http://schemas.microsoft.com/office/drawing/2014/main" id="{D0E2889B-8823-DACE-2819-6585A9436584}"/>
              </a:ext>
            </a:extLst>
          </p:cNvPr>
          <p:cNvCxnSpPr>
            <a:cxnSpLocks/>
            <a:stCxn id="12" idx="2"/>
            <a:endCxn id="21" idx="3"/>
          </p:cNvCxnSpPr>
          <p:nvPr/>
        </p:nvCxnSpPr>
        <p:spPr>
          <a:xfrm rot="5400000">
            <a:off x="7543478" y="1452702"/>
            <a:ext cx="322201" cy="639861"/>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5C80A26-21BF-B7BE-290F-BAD4A2CA9DB3}"/>
              </a:ext>
            </a:extLst>
          </p:cNvPr>
          <p:cNvSpPr/>
          <p:nvPr/>
        </p:nvSpPr>
        <p:spPr>
          <a:xfrm>
            <a:off x="230906" y="1773067"/>
            <a:ext cx="7153741" cy="3213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81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77" grpId="0" animBg="1"/>
      <p:bldP spid="4" grpId="0" animBg="1"/>
      <p:bldP spid="12" grpId="0"/>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A3593-FBC3-6A40-8D85-AFCE1B0B5A99}"/>
              </a:ext>
            </a:extLst>
          </p:cNvPr>
          <p:cNvSpPr>
            <a:spLocks noGrp="1"/>
          </p:cNvSpPr>
          <p:nvPr>
            <p:ph type="title"/>
          </p:nvPr>
        </p:nvSpPr>
        <p:spPr/>
        <p:txBody>
          <a:bodyPr/>
          <a:lstStyle/>
          <a:p>
            <a:r>
              <a:rPr lang="en-US" dirty="0" err="1"/>
              <a:t>Chronus</a:t>
            </a:r>
            <a:r>
              <a:rPr lang="en-US" dirty="0"/>
              <a:t>: Making Industry’s Best Solution Better</a:t>
            </a:r>
          </a:p>
        </p:txBody>
      </p:sp>
      <p:sp>
        <p:nvSpPr>
          <p:cNvPr id="3" name="Content Placeholder 2">
            <a:extLst>
              <a:ext uri="{FF2B5EF4-FFF2-40B4-BE49-F238E27FC236}">
                <a16:creationId xmlns:a16="http://schemas.microsoft.com/office/drawing/2014/main" id="{56CC7D6B-1456-8902-5B56-30427E12B2A3}"/>
              </a:ext>
            </a:extLst>
          </p:cNvPr>
          <p:cNvSpPr>
            <a:spLocks noGrp="1"/>
          </p:cNvSpPr>
          <p:nvPr>
            <p:ph idx="1"/>
          </p:nvPr>
        </p:nvSpPr>
        <p:spPr>
          <a:xfrm>
            <a:off x="-1" y="599768"/>
            <a:ext cx="9143999" cy="6248708"/>
          </a:xfrm>
        </p:spPr>
        <p:txBody>
          <a:bodyPr>
            <a:normAutofit/>
          </a:bodyPr>
          <a:lstStyle/>
          <a:p>
            <a:pPr marL="122238" indent="0">
              <a:buNone/>
              <a:tabLst>
                <a:tab pos="1366838" algn="l"/>
                <a:tab pos="1484313" algn="l"/>
              </a:tabLst>
            </a:pPr>
            <a:r>
              <a:rPr lang="en-US" sz="2400" b="1" u="sng" dirty="0">
                <a:solidFill>
                  <a:srgbClr val="C00000"/>
                </a:solidFill>
              </a:rPr>
              <a:t>Problem</a:t>
            </a:r>
            <a:r>
              <a:rPr lang="en-US" sz="2400" b="1" dirty="0">
                <a:solidFill>
                  <a:srgbClr val="C00000"/>
                </a:solidFill>
              </a:rPr>
              <a:t>:</a:t>
            </a:r>
            <a:r>
              <a:rPr lang="en-US" sz="2400" dirty="0">
                <a:solidFill>
                  <a:srgbClr val="C00000"/>
                </a:solidFill>
              </a:rPr>
              <a:t> </a:t>
            </a:r>
            <a:br>
              <a:rPr lang="en-US" sz="2400" dirty="0">
                <a:solidFill>
                  <a:srgbClr val="C00000"/>
                </a:solidFill>
              </a:rPr>
            </a:br>
            <a:r>
              <a:rPr lang="en-US" sz="2400" dirty="0">
                <a:solidFill>
                  <a:srgbClr val="C00000"/>
                </a:solidFill>
              </a:rPr>
              <a:t>PRAC incurs </a:t>
            </a:r>
            <a:r>
              <a:rPr lang="en-US" sz="2400" b="1" dirty="0">
                <a:solidFill>
                  <a:srgbClr val="C00000"/>
                </a:solidFill>
              </a:rPr>
              <a:t>10% slowdown </a:t>
            </a:r>
            <a:r>
              <a:rPr lang="en-US" sz="2400" dirty="0">
                <a:solidFill>
                  <a:srgbClr val="C00000"/>
                </a:solidFill>
              </a:rPr>
              <a:t>(common case) </a:t>
            </a:r>
          </a:p>
          <a:p>
            <a:pPr marL="122238" indent="0">
              <a:buNone/>
              <a:tabLst>
                <a:tab pos="1708150" algn="l"/>
              </a:tabLst>
            </a:pPr>
            <a:r>
              <a:rPr lang="en-US" sz="2400" b="1" u="sng" dirty="0">
                <a:solidFill>
                  <a:srgbClr val="08799A"/>
                </a:solidFill>
              </a:rPr>
              <a:t>Key Insight</a:t>
            </a:r>
            <a:r>
              <a:rPr lang="en-US" sz="2400" b="1" dirty="0">
                <a:solidFill>
                  <a:srgbClr val="08799A"/>
                </a:solidFill>
              </a:rPr>
              <a:t>:</a:t>
            </a:r>
            <a:br>
              <a:rPr lang="en-US" sz="2400" b="1" dirty="0">
                <a:solidFill>
                  <a:srgbClr val="08799A"/>
                </a:solidFill>
              </a:rPr>
            </a:br>
            <a:r>
              <a:rPr lang="en-US" sz="2400" dirty="0">
                <a:solidFill>
                  <a:srgbClr val="08799A"/>
                </a:solidFill>
              </a:rPr>
              <a:t>Closing a row has the </a:t>
            </a:r>
            <a:r>
              <a:rPr lang="en-US" sz="2400" b="1" dirty="0">
                <a:solidFill>
                  <a:srgbClr val="08799A"/>
                </a:solidFill>
              </a:rPr>
              <a:t>added latency </a:t>
            </a:r>
            <a:r>
              <a:rPr lang="en-US" sz="2400" dirty="0">
                <a:solidFill>
                  <a:srgbClr val="08799A"/>
                </a:solidFill>
              </a:rPr>
              <a:t>of updating the row’s counter</a:t>
            </a:r>
            <a:br>
              <a:rPr lang="en-US" sz="2400" dirty="0">
                <a:solidFill>
                  <a:srgbClr val="08799A"/>
                </a:solidFill>
              </a:rPr>
            </a:br>
            <a:r>
              <a:rPr lang="en-US" sz="2400" dirty="0">
                <a:solidFill>
                  <a:srgbClr val="08799A"/>
                </a:solidFill>
              </a:rPr>
              <a:t>because the counter is stored within the row</a:t>
            </a:r>
          </a:p>
          <a:p>
            <a:pPr marL="122238" indent="0">
              <a:buNone/>
              <a:tabLst>
                <a:tab pos="1708150" algn="l"/>
              </a:tabLst>
            </a:pPr>
            <a:endParaRPr lang="en-US" dirty="0">
              <a:solidFill>
                <a:srgbClr val="08799A"/>
              </a:solidFill>
            </a:endParaRPr>
          </a:p>
          <a:p>
            <a:pPr marL="122238" indent="0">
              <a:buNone/>
              <a:tabLst>
                <a:tab pos="1708150" algn="l"/>
              </a:tabLst>
            </a:pPr>
            <a:endParaRPr lang="en-US" sz="2400" dirty="0">
              <a:solidFill>
                <a:srgbClr val="08799A"/>
              </a:solidFill>
            </a:endParaRPr>
          </a:p>
          <a:p>
            <a:pPr marL="122238" indent="0">
              <a:buNone/>
              <a:tabLst>
                <a:tab pos="1708150" algn="l"/>
              </a:tabLst>
            </a:pPr>
            <a:endParaRPr lang="en-US" sz="2400" dirty="0">
              <a:solidFill>
                <a:srgbClr val="08799A"/>
              </a:solidFill>
            </a:endParaRPr>
          </a:p>
          <a:p>
            <a:pPr marL="122238" indent="0">
              <a:buNone/>
              <a:tabLst>
                <a:tab pos="1366838" algn="l"/>
                <a:tab pos="2222500" algn="l"/>
              </a:tabLst>
            </a:pPr>
            <a:endParaRPr lang="en-US" sz="2400" b="1" u="sng" dirty="0">
              <a:solidFill>
                <a:srgbClr val="640002"/>
              </a:solidFill>
            </a:endParaRPr>
          </a:p>
          <a:p>
            <a:pPr marL="122238" indent="0">
              <a:buNone/>
              <a:tabLst>
                <a:tab pos="1366838" algn="l"/>
                <a:tab pos="2222500" algn="l"/>
              </a:tabLst>
            </a:pPr>
            <a:r>
              <a:rPr lang="en-US" sz="2400" b="1" u="sng" dirty="0">
                <a:solidFill>
                  <a:srgbClr val="640002"/>
                </a:solidFill>
              </a:rPr>
              <a:t>Key Idea</a:t>
            </a:r>
            <a:r>
              <a:rPr lang="en-US" sz="2400" b="1" dirty="0">
                <a:solidFill>
                  <a:srgbClr val="640002"/>
                </a:solidFill>
              </a:rPr>
              <a:t>:</a:t>
            </a:r>
            <a:br>
              <a:rPr lang="en-US" sz="2400" b="1" dirty="0">
                <a:solidFill>
                  <a:srgbClr val="640002"/>
                </a:solidFill>
              </a:rPr>
            </a:br>
            <a:r>
              <a:rPr lang="en-US" sz="2400" dirty="0">
                <a:solidFill>
                  <a:srgbClr val="640002"/>
                </a:solidFill>
              </a:rPr>
              <a:t>Update row activation counters in parallel to column accesses </a:t>
            </a:r>
            <a:br>
              <a:rPr lang="en-US" sz="2400" dirty="0">
                <a:solidFill>
                  <a:srgbClr val="640002"/>
                </a:solidFill>
              </a:rPr>
            </a:br>
            <a:r>
              <a:rPr lang="en-US" sz="2400" dirty="0">
                <a:solidFill>
                  <a:srgbClr val="640002"/>
                </a:solidFill>
              </a:rPr>
              <a:t>by leveraging </a:t>
            </a:r>
            <a:r>
              <a:rPr lang="en-US" dirty="0">
                <a:solidFill>
                  <a:srgbClr val="640002"/>
                </a:solidFill>
              </a:rPr>
              <a:t>subarray-level parallelism</a:t>
            </a:r>
            <a:endParaRPr lang="en-US" sz="2400" dirty="0">
              <a:solidFill>
                <a:srgbClr val="640002"/>
              </a:solidFill>
            </a:endParaRPr>
          </a:p>
          <a:p>
            <a:pPr marL="122238" indent="0">
              <a:buNone/>
              <a:tabLst>
                <a:tab pos="1768475" algn="l"/>
              </a:tabLst>
            </a:pPr>
            <a:r>
              <a:rPr lang="en-US" sz="2400" b="1" u="sng" dirty="0">
                <a:solidFill>
                  <a:srgbClr val="602F99"/>
                </a:solidFill>
              </a:rPr>
              <a:t>Key Result</a:t>
            </a:r>
            <a:r>
              <a:rPr lang="en-US" sz="2400" b="1" dirty="0">
                <a:solidFill>
                  <a:srgbClr val="602F99"/>
                </a:solidFill>
              </a:rPr>
              <a:t>: </a:t>
            </a:r>
            <a:r>
              <a:rPr lang="en-US" sz="2400" dirty="0" err="1">
                <a:solidFill>
                  <a:srgbClr val="602F99"/>
                </a:solidFill>
              </a:rPr>
              <a:t>Chronus</a:t>
            </a:r>
            <a:r>
              <a:rPr lang="en-US" sz="2400" dirty="0">
                <a:solidFill>
                  <a:srgbClr val="602F99"/>
                </a:solidFill>
              </a:rPr>
              <a:t> significantly reduces </a:t>
            </a:r>
            <a:br>
              <a:rPr lang="en-US" sz="2400" dirty="0">
                <a:solidFill>
                  <a:srgbClr val="602F99"/>
                </a:solidFill>
              </a:rPr>
            </a:br>
            <a:r>
              <a:rPr lang="en-US" sz="2400" dirty="0">
                <a:solidFill>
                  <a:srgbClr val="602F99"/>
                </a:solidFill>
              </a:rPr>
              <a:t>	PRAC’s performance overhead to 0.04%</a:t>
            </a:r>
          </a:p>
        </p:txBody>
      </p:sp>
      <p:sp>
        <p:nvSpPr>
          <p:cNvPr id="4" name="Slide Number Placeholder 3">
            <a:extLst>
              <a:ext uri="{FF2B5EF4-FFF2-40B4-BE49-F238E27FC236}">
                <a16:creationId xmlns:a16="http://schemas.microsoft.com/office/drawing/2014/main" id="{1A917387-CAAC-3F86-77E4-21152A8AB4DE}"/>
              </a:ext>
            </a:extLst>
          </p:cNvPr>
          <p:cNvSpPr>
            <a:spLocks noGrp="1"/>
          </p:cNvSpPr>
          <p:nvPr>
            <p:ph type="sldNum" sz="quarter" idx="12"/>
          </p:nvPr>
        </p:nvSpPr>
        <p:spPr/>
        <p:txBody>
          <a:bodyPr/>
          <a:lstStyle/>
          <a:p>
            <a:fld id="{676C2683-0D41-1E45-8714-724CB2570654}" type="slidenum">
              <a:rPr lang="en-US" smtClean="0"/>
              <a:pPr/>
              <a:t>46</a:t>
            </a:fld>
            <a:endParaRPr lang="en-US" dirty="0"/>
          </a:p>
        </p:txBody>
      </p:sp>
      <p:grpSp>
        <p:nvGrpSpPr>
          <p:cNvPr id="18" name="Group 17">
            <a:extLst>
              <a:ext uri="{FF2B5EF4-FFF2-40B4-BE49-F238E27FC236}">
                <a16:creationId xmlns:a16="http://schemas.microsoft.com/office/drawing/2014/main" id="{453592E5-032E-67E5-0A98-B9B88A288A3E}"/>
              </a:ext>
            </a:extLst>
          </p:cNvPr>
          <p:cNvGrpSpPr/>
          <p:nvPr/>
        </p:nvGrpSpPr>
        <p:grpSpPr>
          <a:xfrm>
            <a:off x="261284" y="2545018"/>
            <a:ext cx="4427556" cy="1702850"/>
            <a:chOff x="261284" y="2545018"/>
            <a:chExt cx="4427556" cy="1702850"/>
          </a:xfrm>
        </p:grpSpPr>
        <p:sp>
          <p:nvSpPr>
            <p:cNvPr id="5" name="Dikdörtgen 5">
              <a:extLst>
                <a:ext uri="{FF2B5EF4-FFF2-40B4-BE49-F238E27FC236}">
                  <a16:creationId xmlns:a16="http://schemas.microsoft.com/office/drawing/2014/main" id="{6628A194-599E-F1D5-123C-0BE46C627BC6}"/>
                </a:ext>
              </a:extLst>
            </p:cNvPr>
            <p:cNvSpPr/>
            <p:nvPr/>
          </p:nvSpPr>
          <p:spPr>
            <a:xfrm>
              <a:off x="1364428" y="2806191"/>
              <a:ext cx="3324412" cy="474800"/>
            </a:xfrm>
            <a:prstGeom prst="rect">
              <a:avLst/>
            </a:prstGeom>
            <a:solidFill>
              <a:schemeClr val="accent6">
                <a:lumMod val="40000"/>
                <a:lumOff val="6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solidFill>
                    <a:srgbClr val="000000"/>
                  </a:solidFill>
                  <a:latin typeface="+mj-lt"/>
                  <a:ea typeface="Cambria"/>
                </a:rPr>
                <a:t>101010101010101010101010</a:t>
              </a:r>
              <a:endParaRPr lang="tr-TR" dirty="0">
                <a:solidFill>
                  <a:srgbClr val="000000"/>
                </a:solidFill>
                <a:latin typeface="+mj-lt"/>
                <a:ea typeface="Cambria"/>
              </a:endParaRPr>
            </a:p>
          </p:txBody>
        </p:sp>
        <p:sp>
          <p:nvSpPr>
            <p:cNvPr id="6" name="Dikdörtgen 5">
              <a:extLst>
                <a:ext uri="{FF2B5EF4-FFF2-40B4-BE49-F238E27FC236}">
                  <a16:creationId xmlns:a16="http://schemas.microsoft.com/office/drawing/2014/main" id="{6C0A2F6C-2949-E907-0491-CE4FBBC0EFE4}"/>
                </a:ext>
              </a:extLst>
            </p:cNvPr>
            <p:cNvSpPr/>
            <p:nvPr/>
          </p:nvSpPr>
          <p:spPr>
            <a:xfrm>
              <a:off x="261284" y="2806191"/>
              <a:ext cx="1103144" cy="474800"/>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rgbClr val="000000"/>
                  </a:solidFill>
                  <a:latin typeface="+mj-lt"/>
                  <a:ea typeface="Cambria"/>
                </a:rPr>
                <a:t>0</a:t>
              </a:r>
              <a:endParaRPr lang="tr-TR" dirty="0">
                <a:solidFill>
                  <a:srgbClr val="000000"/>
                </a:solidFill>
                <a:latin typeface="+mj-lt"/>
                <a:ea typeface="Cambria"/>
              </a:endParaRPr>
            </a:p>
          </p:txBody>
        </p:sp>
        <p:sp>
          <p:nvSpPr>
            <p:cNvPr id="7" name="Dikdörtgen 5">
              <a:extLst>
                <a:ext uri="{FF2B5EF4-FFF2-40B4-BE49-F238E27FC236}">
                  <a16:creationId xmlns:a16="http://schemas.microsoft.com/office/drawing/2014/main" id="{B2BD3B22-E7ED-AA61-4A98-142D439EC164}"/>
                </a:ext>
              </a:extLst>
            </p:cNvPr>
            <p:cNvSpPr/>
            <p:nvPr/>
          </p:nvSpPr>
          <p:spPr>
            <a:xfrm>
              <a:off x="261284" y="3266298"/>
              <a:ext cx="1103144" cy="474800"/>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rgbClr val="000000"/>
                  </a:solidFill>
                  <a:latin typeface="+mj-lt"/>
                  <a:ea typeface="Cambria"/>
                </a:rPr>
                <a:t>0</a:t>
              </a:r>
              <a:endParaRPr lang="tr-TR" dirty="0">
                <a:solidFill>
                  <a:srgbClr val="000000"/>
                </a:solidFill>
                <a:latin typeface="+mj-lt"/>
                <a:ea typeface="Cambria"/>
              </a:endParaRPr>
            </a:p>
          </p:txBody>
        </p:sp>
        <p:sp>
          <p:nvSpPr>
            <p:cNvPr id="8" name="Dikdörtgen 5">
              <a:extLst>
                <a:ext uri="{FF2B5EF4-FFF2-40B4-BE49-F238E27FC236}">
                  <a16:creationId xmlns:a16="http://schemas.microsoft.com/office/drawing/2014/main" id="{4547944B-17C9-7EB0-B02C-EC580903B705}"/>
                </a:ext>
              </a:extLst>
            </p:cNvPr>
            <p:cNvSpPr/>
            <p:nvPr/>
          </p:nvSpPr>
          <p:spPr>
            <a:xfrm>
              <a:off x="1364428" y="3741098"/>
              <a:ext cx="3324412" cy="474800"/>
            </a:xfrm>
            <a:prstGeom prst="rect">
              <a:avLst/>
            </a:prstGeom>
            <a:solidFill>
              <a:schemeClr val="accent6">
                <a:lumMod val="40000"/>
                <a:lumOff val="6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tr-TR" dirty="0">
                <a:solidFill>
                  <a:srgbClr val="000000"/>
                </a:solidFill>
                <a:latin typeface="+mj-lt"/>
                <a:ea typeface="Cambria"/>
              </a:endParaRPr>
            </a:p>
          </p:txBody>
        </p:sp>
        <p:sp>
          <p:nvSpPr>
            <p:cNvPr id="9" name="Dikdörtgen 5">
              <a:extLst>
                <a:ext uri="{FF2B5EF4-FFF2-40B4-BE49-F238E27FC236}">
                  <a16:creationId xmlns:a16="http://schemas.microsoft.com/office/drawing/2014/main" id="{BB6B00C4-4E0D-8439-CFE4-B9351AF14570}"/>
                </a:ext>
              </a:extLst>
            </p:cNvPr>
            <p:cNvSpPr/>
            <p:nvPr/>
          </p:nvSpPr>
          <p:spPr>
            <a:xfrm>
              <a:off x="261284" y="3741098"/>
              <a:ext cx="1103144" cy="474800"/>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tr-TR" dirty="0">
                <a:solidFill>
                  <a:srgbClr val="000000"/>
                </a:solidFill>
                <a:latin typeface="+mj-lt"/>
                <a:ea typeface="Cambria"/>
              </a:endParaRPr>
            </a:p>
          </p:txBody>
        </p:sp>
        <p:sp>
          <p:nvSpPr>
            <p:cNvPr id="10" name="Dikdörtgen 5">
              <a:extLst>
                <a:ext uri="{FF2B5EF4-FFF2-40B4-BE49-F238E27FC236}">
                  <a16:creationId xmlns:a16="http://schemas.microsoft.com/office/drawing/2014/main" id="{85D22598-8DD1-F0A6-6B39-DC4D202314E2}"/>
                </a:ext>
              </a:extLst>
            </p:cNvPr>
            <p:cNvSpPr/>
            <p:nvPr/>
          </p:nvSpPr>
          <p:spPr>
            <a:xfrm>
              <a:off x="1364428" y="3266298"/>
              <a:ext cx="3324412" cy="474800"/>
            </a:xfrm>
            <a:prstGeom prst="rect">
              <a:avLst/>
            </a:prstGeom>
            <a:solidFill>
              <a:schemeClr val="accent6">
                <a:lumMod val="40000"/>
                <a:lumOff val="6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solidFill>
                    <a:srgbClr val="000000"/>
                  </a:solidFill>
                  <a:latin typeface="+mj-lt"/>
                  <a:ea typeface="Cambria"/>
                </a:rPr>
                <a:t>101010101010101010101010</a:t>
              </a:r>
              <a:endParaRPr lang="tr-TR" dirty="0">
                <a:solidFill>
                  <a:srgbClr val="000000"/>
                </a:solidFill>
                <a:latin typeface="+mj-lt"/>
                <a:ea typeface="Cambria"/>
              </a:endParaRPr>
            </a:p>
          </p:txBody>
        </p:sp>
        <p:sp>
          <p:nvSpPr>
            <p:cNvPr id="11" name="Dikdörtgen 5">
              <a:extLst>
                <a:ext uri="{FF2B5EF4-FFF2-40B4-BE49-F238E27FC236}">
                  <a16:creationId xmlns:a16="http://schemas.microsoft.com/office/drawing/2014/main" id="{FDA2EE7E-CC15-2368-67E7-FD4FA04D0FCE}"/>
                </a:ext>
              </a:extLst>
            </p:cNvPr>
            <p:cNvSpPr/>
            <p:nvPr/>
          </p:nvSpPr>
          <p:spPr>
            <a:xfrm>
              <a:off x="261499" y="2545018"/>
              <a:ext cx="1103144" cy="265797"/>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rgbClr val="000000"/>
                  </a:solidFill>
                  <a:latin typeface="+mj-lt"/>
                  <a:ea typeface="Cambria"/>
                </a:rPr>
                <a:t>Counters</a:t>
              </a:r>
            </a:p>
          </p:txBody>
        </p:sp>
        <p:sp>
          <p:nvSpPr>
            <p:cNvPr id="12" name="Dikdörtgen 5">
              <a:extLst>
                <a:ext uri="{FF2B5EF4-FFF2-40B4-BE49-F238E27FC236}">
                  <a16:creationId xmlns:a16="http://schemas.microsoft.com/office/drawing/2014/main" id="{FF5EFF94-52A9-5C7C-FB92-2D0E622F7C16}"/>
                </a:ext>
              </a:extLst>
            </p:cNvPr>
            <p:cNvSpPr/>
            <p:nvPr/>
          </p:nvSpPr>
          <p:spPr>
            <a:xfrm>
              <a:off x="1369480" y="2546755"/>
              <a:ext cx="3318726" cy="265797"/>
            </a:xfrm>
            <a:prstGeom prst="rect">
              <a:avLst/>
            </a:prstGeom>
            <a:solidFill>
              <a:schemeClr val="accent3">
                <a:lumMod val="20000"/>
                <a:lumOff val="80000"/>
              </a:schemeClr>
            </a:solid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rgbClr val="000000"/>
                  </a:solidFill>
                  <a:latin typeface="+mj-lt"/>
                  <a:ea typeface="Cambria"/>
                </a:rPr>
                <a:t>DRAM Rows</a:t>
              </a:r>
            </a:p>
          </p:txBody>
        </p:sp>
        <p:sp>
          <p:nvSpPr>
            <p:cNvPr id="14" name="TextBox 13">
              <a:extLst>
                <a:ext uri="{FF2B5EF4-FFF2-40B4-BE49-F238E27FC236}">
                  <a16:creationId xmlns:a16="http://schemas.microsoft.com/office/drawing/2014/main" id="{0ACAE4BB-3738-8AA1-90F9-B26259FC2E57}"/>
                </a:ext>
              </a:extLst>
            </p:cNvPr>
            <p:cNvSpPr txBox="1"/>
            <p:nvPr/>
          </p:nvSpPr>
          <p:spPr>
            <a:xfrm rot="16200000">
              <a:off x="434834" y="3704450"/>
              <a:ext cx="502061" cy="584775"/>
            </a:xfrm>
            <a:prstGeom prst="rect">
              <a:avLst/>
            </a:prstGeom>
            <a:noFill/>
          </p:spPr>
          <p:txBody>
            <a:bodyPr wrap="none" rtlCol="0">
              <a:spAutoFit/>
            </a:bodyPr>
            <a:lstStyle/>
            <a:p>
              <a:r>
                <a:rPr lang="en-US" sz="3200" dirty="0">
                  <a:solidFill>
                    <a:srgbClr val="404040"/>
                  </a:solidFill>
                  <a:latin typeface="+mj-lt"/>
                </a:rPr>
                <a:t>…</a:t>
              </a:r>
            </a:p>
          </p:txBody>
        </p:sp>
        <p:sp>
          <p:nvSpPr>
            <p:cNvPr id="15" name="TextBox 14">
              <a:extLst>
                <a:ext uri="{FF2B5EF4-FFF2-40B4-BE49-F238E27FC236}">
                  <a16:creationId xmlns:a16="http://schemas.microsoft.com/office/drawing/2014/main" id="{BA1B095B-69D4-F2CC-873F-E9AFF1268E14}"/>
                </a:ext>
              </a:extLst>
            </p:cNvPr>
            <p:cNvSpPr txBox="1"/>
            <p:nvPr/>
          </p:nvSpPr>
          <p:spPr>
            <a:xfrm rot="16200000">
              <a:off x="2659874" y="3701351"/>
              <a:ext cx="502061" cy="584775"/>
            </a:xfrm>
            <a:prstGeom prst="rect">
              <a:avLst/>
            </a:prstGeom>
            <a:noFill/>
          </p:spPr>
          <p:txBody>
            <a:bodyPr wrap="none" rtlCol="0">
              <a:spAutoFit/>
            </a:bodyPr>
            <a:lstStyle/>
            <a:p>
              <a:r>
                <a:rPr lang="en-US" sz="3200" dirty="0">
                  <a:solidFill>
                    <a:srgbClr val="404040"/>
                  </a:solidFill>
                  <a:latin typeface="+mj-lt"/>
                </a:rPr>
                <a:t>…</a:t>
              </a:r>
            </a:p>
          </p:txBody>
        </p:sp>
      </p:grpSp>
      <p:sp>
        <p:nvSpPr>
          <p:cNvPr id="13" name="Rectangle 12">
            <a:extLst>
              <a:ext uri="{FF2B5EF4-FFF2-40B4-BE49-F238E27FC236}">
                <a16:creationId xmlns:a16="http://schemas.microsoft.com/office/drawing/2014/main" id="{5A774173-BC3D-F94D-8D1E-EC9B4563B879}"/>
              </a:ext>
            </a:extLst>
          </p:cNvPr>
          <p:cNvSpPr/>
          <p:nvPr/>
        </p:nvSpPr>
        <p:spPr>
          <a:xfrm>
            <a:off x="254718" y="2536595"/>
            <a:ext cx="1104023" cy="167930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Dikdörtgen 7">
            <a:extLst>
              <a:ext uri="{FF2B5EF4-FFF2-40B4-BE49-F238E27FC236}">
                <a16:creationId xmlns:a16="http://schemas.microsoft.com/office/drawing/2014/main" id="{924DAD81-1797-304F-0DB1-EC14E5012D18}"/>
              </a:ext>
            </a:extLst>
          </p:cNvPr>
          <p:cNvSpPr/>
          <p:nvPr/>
        </p:nvSpPr>
        <p:spPr bwMode="auto">
          <a:xfrm>
            <a:off x="5059680" y="2536595"/>
            <a:ext cx="4084318" cy="1679303"/>
          </a:xfrm>
          <a:prstGeom prst="rect">
            <a:avLst/>
          </a:prstGeom>
          <a:no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a:ln>
                  <a:noFill/>
                </a:ln>
                <a:effectLst/>
                <a:latin typeface="Cambria" panose="02040503050406030204" pitchFamily="18" charset="0"/>
              </a:rPr>
              <a:t>PRAC</a:t>
            </a:r>
            <a:r>
              <a:rPr kumimoji="0" lang="en-US" sz="2200" u="none" strike="noStrike" cap="none" normalizeH="0" baseline="0" dirty="0">
                <a:ln>
                  <a:noFill/>
                </a:ln>
                <a:solidFill>
                  <a:srgbClr val="7030A0"/>
                </a:solidFill>
                <a:effectLst/>
                <a:latin typeface="Cambria" panose="02040503050406030204" pitchFamily="18" charset="0"/>
              </a:rPr>
              <a:t> </a:t>
            </a:r>
            <a:r>
              <a:rPr kumimoji="0" lang="en-US" sz="2200" b="1" u="none" strike="noStrike" cap="none" normalizeH="0" baseline="0" dirty="0">
                <a:ln>
                  <a:noFill/>
                </a:ln>
                <a:solidFill>
                  <a:srgbClr val="C00000"/>
                </a:solidFill>
                <a:effectLst/>
                <a:latin typeface="Cambria" panose="02040503050406030204" pitchFamily="18" charset="0"/>
              </a:rPr>
              <a:t>increases</a:t>
            </a:r>
            <a:r>
              <a:rPr kumimoji="0" lang="en-US" sz="2200" u="none" strike="noStrike" cap="none" normalizeH="0" baseline="0" dirty="0">
                <a:ln>
                  <a:noFill/>
                </a:ln>
                <a:solidFill>
                  <a:schemeClr val="tx1"/>
                </a:solidFill>
                <a:effectLst/>
                <a:latin typeface="Cambria" panose="02040503050406030204" pitchFamily="18" charset="0"/>
              </a:rPr>
              <a:t> </a:t>
            </a:r>
            <a:r>
              <a:rPr lang="en-US" sz="2200" dirty="0">
                <a:latin typeface="Cambria" panose="02040503050406030204" pitchFamily="18" charset="0"/>
              </a:rPr>
              <a:t>the latency of closing a DRAM row </a:t>
            </a:r>
            <a:r>
              <a:rPr kumimoji="0" lang="en-US" sz="2200" u="none" strike="noStrike" cap="none" normalizeH="0" baseline="0" dirty="0">
                <a:ln>
                  <a:noFill/>
                </a:ln>
                <a:solidFill>
                  <a:schemeClr val="tx1"/>
                </a:solidFill>
                <a:effectLst/>
                <a:latin typeface="Cambria" panose="02040503050406030204" pitchFamily="18" charset="0"/>
              </a:rPr>
              <a:t>by </a:t>
            </a:r>
            <a:r>
              <a:rPr kumimoji="0" lang="en-US" sz="2200" b="1" u="none" strike="noStrike" cap="none" normalizeH="0" baseline="0" dirty="0">
                <a:ln>
                  <a:noFill/>
                </a:ln>
                <a:solidFill>
                  <a:srgbClr val="C00000"/>
                </a:solidFill>
                <a:effectLst/>
                <a:latin typeface="Cambria" panose="02040503050406030204" pitchFamily="18" charset="0"/>
              </a:rPr>
              <a:t>140%</a:t>
            </a:r>
            <a:endParaRPr kumimoji="0" lang="en-US" sz="2200" b="1" i="0" u="none" strike="noStrike" cap="none" normalizeH="0" baseline="0" dirty="0">
              <a:ln>
                <a:noFill/>
              </a:ln>
              <a:solidFill>
                <a:srgbClr val="C00000"/>
              </a:solidFill>
              <a:effectLst/>
              <a:latin typeface="Cambria" panose="02040503050406030204" pitchFamily="18" charset="0"/>
            </a:endParaRPr>
          </a:p>
        </p:txBody>
      </p:sp>
      <p:sp>
        <p:nvSpPr>
          <p:cNvPr id="19" name="TextBox 18">
            <a:extLst>
              <a:ext uri="{FF2B5EF4-FFF2-40B4-BE49-F238E27FC236}">
                <a16:creationId xmlns:a16="http://schemas.microsoft.com/office/drawing/2014/main" id="{B57120BB-4F18-5C96-C182-2CBCDF0E4AEC}"/>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150391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C528-5AB1-B4AF-FF93-33A3A830E91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F278135-FE37-0FF8-FAF7-138913F4C7DB}"/>
              </a:ext>
            </a:extLst>
          </p:cNvPr>
          <p:cNvSpPr>
            <a:spLocks noGrp="1"/>
          </p:cNvSpPr>
          <p:nvPr>
            <p:ph type="title"/>
          </p:nvPr>
        </p:nvSpPr>
        <p:spPr/>
        <p:txBody>
          <a:bodyPr/>
          <a:lstStyle/>
          <a:p>
            <a:r>
              <a:rPr lang="en-US" dirty="0" err="1"/>
              <a:t>Chronus’s</a:t>
            </a:r>
            <a:r>
              <a:rPr lang="en-US" dirty="0"/>
              <a:t> Key Idea: Concurrent Counter Update</a:t>
            </a:r>
            <a:endParaRPr lang="tr-TR" dirty="0"/>
          </a:p>
        </p:txBody>
      </p:sp>
      <p:sp>
        <p:nvSpPr>
          <p:cNvPr id="10" name="TextBox 9">
            <a:extLst>
              <a:ext uri="{FF2B5EF4-FFF2-40B4-BE49-F238E27FC236}">
                <a16:creationId xmlns:a16="http://schemas.microsoft.com/office/drawing/2014/main" id="{2C65920E-BA59-FD7D-A990-C4511B11F55A}"/>
              </a:ext>
            </a:extLst>
          </p:cNvPr>
          <p:cNvSpPr txBox="1"/>
          <p:nvPr/>
        </p:nvSpPr>
        <p:spPr>
          <a:xfrm>
            <a:off x="88900" y="521121"/>
            <a:ext cx="8820683" cy="461665"/>
          </a:xfrm>
          <a:prstGeom prst="rect">
            <a:avLst/>
          </a:prstGeom>
          <a:noFill/>
        </p:spPr>
        <p:txBody>
          <a:bodyPr wrap="square" rtlCol="0">
            <a:spAutoFit/>
          </a:bodyPr>
          <a:lstStyle/>
          <a:p>
            <a:r>
              <a:rPr lang="en-US" sz="2400" dirty="0" err="1">
                <a:latin typeface="Cambria" panose="02040503050406030204" pitchFamily="18" charset="0"/>
              </a:rPr>
              <a:t>Chronus</a:t>
            </a:r>
            <a:r>
              <a:rPr lang="en-US" sz="2400" dirty="0">
                <a:latin typeface="Cambria" panose="02040503050406030204" pitchFamily="18" charset="0"/>
              </a:rPr>
              <a:t> concurrently updates counters while serving accesses</a:t>
            </a:r>
          </a:p>
        </p:txBody>
      </p:sp>
      <p:sp>
        <p:nvSpPr>
          <p:cNvPr id="40" name="Rectangle 39">
            <a:extLst>
              <a:ext uri="{FF2B5EF4-FFF2-40B4-BE49-F238E27FC236}">
                <a16:creationId xmlns:a16="http://schemas.microsoft.com/office/drawing/2014/main" id="{6F04A641-027E-C8E5-0573-C5826C76AA7C}"/>
              </a:ext>
            </a:extLst>
          </p:cNvPr>
          <p:cNvSpPr/>
          <p:nvPr/>
        </p:nvSpPr>
        <p:spPr>
          <a:xfrm>
            <a:off x="3808564" y="1480748"/>
            <a:ext cx="1140137" cy="768097"/>
          </a:xfrm>
          <a:prstGeom prst="rect">
            <a:avLst/>
          </a:prstGeom>
          <a:solidFill>
            <a:srgbClr val="D0CECE"/>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dirty="0">
              <a:latin typeface="Cambria" panose="02040503050406030204" pitchFamily="18" charset="0"/>
            </a:endParaRPr>
          </a:p>
        </p:txBody>
      </p:sp>
      <p:sp>
        <p:nvSpPr>
          <p:cNvPr id="29" name="Rectangle 28">
            <a:extLst>
              <a:ext uri="{FF2B5EF4-FFF2-40B4-BE49-F238E27FC236}">
                <a16:creationId xmlns:a16="http://schemas.microsoft.com/office/drawing/2014/main" id="{62DF015F-A00C-57DE-0E77-5D37166F9D57}"/>
              </a:ext>
            </a:extLst>
          </p:cNvPr>
          <p:cNvSpPr/>
          <p:nvPr/>
        </p:nvSpPr>
        <p:spPr>
          <a:xfrm>
            <a:off x="2431308" y="1489380"/>
            <a:ext cx="1377254" cy="390092"/>
          </a:xfrm>
          <a:prstGeom prst="rect">
            <a:avLst/>
          </a:prstGeom>
          <a:solidFill>
            <a:srgbClr val="DAE3F3"/>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Counter</a:t>
            </a:r>
            <a:r>
              <a:rPr lang="tr-TR" sz="1400" b="1" dirty="0">
                <a:solidFill>
                  <a:schemeClr val="tx1"/>
                </a:solidFill>
                <a:latin typeface="Cambria" panose="02040503050406030204" pitchFamily="18" charset="0"/>
              </a:rPr>
              <a:t> 0</a:t>
            </a:r>
            <a:endParaRPr lang="en-US" sz="1400" b="1" dirty="0">
              <a:solidFill>
                <a:schemeClr val="tx1"/>
              </a:solidFill>
              <a:latin typeface="Cambria" panose="02040503050406030204" pitchFamily="18" charset="0"/>
            </a:endParaRPr>
          </a:p>
        </p:txBody>
      </p:sp>
      <p:sp>
        <p:nvSpPr>
          <p:cNvPr id="14" name="Rectangle 13">
            <a:extLst>
              <a:ext uri="{FF2B5EF4-FFF2-40B4-BE49-F238E27FC236}">
                <a16:creationId xmlns:a16="http://schemas.microsoft.com/office/drawing/2014/main" id="{51033E4E-1590-7C3E-8446-E20C82FDD9C7}"/>
              </a:ext>
            </a:extLst>
          </p:cNvPr>
          <p:cNvSpPr/>
          <p:nvPr/>
        </p:nvSpPr>
        <p:spPr>
          <a:xfrm>
            <a:off x="4949789" y="1869225"/>
            <a:ext cx="1377254" cy="390092"/>
          </a:xfrm>
          <a:prstGeom prst="rect">
            <a:avLst/>
          </a:prstGeom>
          <a:solidFill>
            <a:schemeClr val="accent2">
              <a:lumMod val="20000"/>
              <a:lumOff val="80000"/>
            </a:schemeClr>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Counter 2N-1</a:t>
            </a:r>
          </a:p>
        </p:txBody>
      </p:sp>
      <p:sp>
        <p:nvSpPr>
          <p:cNvPr id="16" name="Rectangle 15">
            <a:extLst>
              <a:ext uri="{FF2B5EF4-FFF2-40B4-BE49-F238E27FC236}">
                <a16:creationId xmlns:a16="http://schemas.microsoft.com/office/drawing/2014/main" id="{859D4316-EFBD-8B4F-4C6D-D098EA792ED9}"/>
              </a:ext>
            </a:extLst>
          </p:cNvPr>
          <p:cNvSpPr/>
          <p:nvPr/>
        </p:nvSpPr>
        <p:spPr>
          <a:xfrm>
            <a:off x="2431853" y="1869224"/>
            <a:ext cx="1377254" cy="390092"/>
          </a:xfrm>
          <a:prstGeom prst="rect">
            <a:avLst/>
          </a:prstGeom>
          <a:solidFill>
            <a:schemeClr val="accent2">
              <a:lumMod val="20000"/>
              <a:lumOff val="80000"/>
            </a:schemeClr>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Counter N+1</a:t>
            </a:r>
          </a:p>
        </p:txBody>
      </p:sp>
      <p:sp>
        <p:nvSpPr>
          <p:cNvPr id="13" name="Rectangle 12">
            <a:extLst>
              <a:ext uri="{FF2B5EF4-FFF2-40B4-BE49-F238E27FC236}">
                <a16:creationId xmlns:a16="http://schemas.microsoft.com/office/drawing/2014/main" id="{6D065D69-C867-619C-00FD-9673C1E0D673}"/>
              </a:ext>
            </a:extLst>
          </p:cNvPr>
          <p:cNvSpPr/>
          <p:nvPr/>
        </p:nvSpPr>
        <p:spPr>
          <a:xfrm>
            <a:off x="4949244" y="1478905"/>
            <a:ext cx="1377254" cy="390092"/>
          </a:xfrm>
          <a:prstGeom prst="rect">
            <a:avLst/>
          </a:prstGeom>
          <a:solidFill>
            <a:srgbClr val="DAE3F3"/>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Counter</a:t>
            </a:r>
            <a:r>
              <a:rPr lang="tr-TR" sz="1400" b="1" dirty="0">
                <a:solidFill>
                  <a:schemeClr val="tx1"/>
                </a:solidFill>
                <a:latin typeface="Cambria" panose="02040503050406030204" pitchFamily="18" charset="0"/>
              </a:rPr>
              <a:t> </a:t>
            </a:r>
            <a:r>
              <a:rPr lang="en-US" sz="1400" b="1" dirty="0">
                <a:solidFill>
                  <a:schemeClr val="tx1"/>
                </a:solidFill>
                <a:latin typeface="Cambria" panose="02040503050406030204" pitchFamily="18" charset="0"/>
              </a:rPr>
              <a:t>N-1</a:t>
            </a:r>
          </a:p>
        </p:txBody>
      </p:sp>
      <p:sp>
        <p:nvSpPr>
          <p:cNvPr id="6" name="Rectangle 5">
            <a:extLst>
              <a:ext uri="{FF2B5EF4-FFF2-40B4-BE49-F238E27FC236}">
                <a16:creationId xmlns:a16="http://schemas.microsoft.com/office/drawing/2014/main" id="{90B86AEB-7522-846F-6FC2-AB19FB568C9A}"/>
              </a:ext>
            </a:extLst>
          </p:cNvPr>
          <p:cNvSpPr/>
          <p:nvPr/>
        </p:nvSpPr>
        <p:spPr>
          <a:xfrm>
            <a:off x="2431952" y="1478792"/>
            <a:ext cx="3903088" cy="780409"/>
          </a:xfrm>
          <a:prstGeom prst="rect">
            <a:avLst/>
          </a:prstGeom>
          <a:noFill/>
          <a:ln w="38100">
            <a:solidFill>
              <a:srgbClr val="2F5597"/>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grpSp>
        <p:nvGrpSpPr>
          <p:cNvPr id="41" name="Group 40">
            <a:extLst>
              <a:ext uri="{FF2B5EF4-FFF2-40B4-BE49-F238E27FC236}">
                <a16:creationId xmlns:a16="http://schemas.microsoft.com/office/drawing/2014/main" id="{2B87DF0A-58C9-90C6-B1F4-530F0FD3DD79}"/>
              </a:ext>
            </a:extLst>
          </p:cNvPr>
          <p:cNvGrpSpPr/>
          <p:nvPr/>
        </p:nvGrpSpPr>
        <p:grpSpPr>
          <a:xfrm rot="5400000">
            <a:off x="4370164" y="1760128"/>
            <a:ext cx="39281" cy="213107"/>
            <a:chOff x="3618601" y="3315548"/>
            <a:chExt cx="45720" cy="248034"/>
          </a:xfrm>
        </p:grpSpPr>
        <p:sp>
          <p:nvSpPr>
            <p:cNvPr id="42" name="Oval 41">
              <a:extLst>
                <a:ext uri="{FF2B5EF4-FFF2-40B4-BE49-F238E27FC236}">
                  <a16:creationId xmlns:a16="http://schemas.microsoft.com/office/drawing/2014/main" id="{CD938A21-2CCB-97BD-7E2C-BA21A782F6D4}"/>
                </a:ext>
              </a:extLst>
            </p:cNvPr>
            <p:cNvSpPr/>
            <p:nvPr/>
          </p:nvSpPr>
          <p:spPr>
            <a:xfrm>
              <a:off x="3618602" y="331554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43" name="Oval 42">
              <a:extLst>
                <a:ext uri="{FF2B5EF4-FFF2-40B4-BE49-F238E27FC236}">
                  <a16:creationId xmlns:a16="http://schemas.microsoft.com/office/drawing/2014/main" id="{839166BF-8DF9-85C1-3FDD-6061CCB89626}"/>
                </a:ext>
              </a:extLst>
            </p:cNvPr>
            <p:cNvSpPr/>
            <p:nvPr/>
          </p:nvSpPr>
          <p:spPr>
            <a:xfrm>
              <a:off x="3618601" y="341827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44" name="Oval 43">
              <a:extLst>
                <a:ext uri="{FF2B5EF4-FFF2-40B4-BE49-F238E27FC236}">
                  <a16:creationId xmlns:a16="http://schemas.microsoft.com/office/drawing/2014/main" id="{416CCB78-EA15-19C6-432F-06E30D986C7D}"/>
                </a:ext>
              </a:extLst>
            </p:cNvPr>
            <p:cNvSpPr/>
            <p:nvPr/>
          </p:nvSpPr>
          <p:spPr>
            <a:xfrm>
              <a:off x="3618601" y="351786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grpSp>
      <p:sp>
        <p:nvSpPr>
          <p:cNvPr id="61" name="TextBox 60">
            <a:extLst>
              <a:ext uri="{FF2B5EF4-FFF2-40B4-BE49-F238E27FC236}">
                <a16:creationId xmlns:a16="http://schemas.microsoft.com/office/drawing/2014/main" id="{5DAB6695-ECC3-124E-BB37-F3EB992AEFDA}"/>
              </a:ext>
            </a:extLst>
          </p:cNvPr>
          <p:cNvSpPr txBox="1"/>
          <p:nvPr/>
        </p:nvSpPr>
        <p:spPr>
          <a:xfrm rot="16200000">
            <a:off x="6147332" y="1584932"/>
            <a:ext cx="934103" cy="523220"/>
          </a:xfrm>
          <a:prstGeom prst="rect">
            <a:avLst/>
          </a:prstGeom>
          <a:noFill/>
        </p:spPr>
        <p:txBody>
          <a:bodyPr wrap="none" rtlCol="0">
            <a:spAutoFit/>
          </a:bodyPr>
          <a:lstStyle/>
          <a:p>
            <a:pPr algn="ctr"/>
            <a:r>
              <a:rPr lang="tr-TR" sz="1400" b="1" dirty="0">
                <a:solidFill>
                  <a:srgbClr val="2F5597"/>
                </a:solidFill>
                <a:latin typeface="Cambria" panose="02040503050406030204" pitchFamily="18" charset="0"/>
              </a:rPr>
              <a:t>Counter</a:t>
            </a:r>
          </a:p>
          <a:p>
            <a:pPr algn="ctr"/>
            <a:r>
              <a:rPr lang="tr-TR" sz="1400" b="1" dirty="0">
                <a:solidFill>
                  <a:srgbClr val="2F5597"/>
                </a:solidFill>
                <a:latin typeface="Cambria" panose="02040503050406030204" pitchFamily="18" charset="0"/>
              </a:rPr>
              <a:t>Subarray</a:t>
            </a:r>
            <a:endParaRPr lang="en-US" sz="1400" b="1" dirty="0">
              <a:solidFill>
                <a:srgbClr val="2F5597"/>
              </a:solidFill>
              <a:latin typeface="Cambria" panose="02040503050406030204" pitchFamily="18" charset="0"/>
            </a:endParaRPr>
          </a:p>
        </p:txBody>
      </p:sp>
      <p:sp>
        <p:nvSpPr>
          <p:cNvPr id="46" name="Rectangle 45">
            <a:extLst>
              <a:ext uri="{FF2B5EF4-FFF2-40B4-BE49-F238E27FC236}">
                <a16:creationId xmlns:a16="http://schemas.microsoft.com/office/drawing/2014/main" id="{561D0588-4AB5-518E-10FD-4110E3982BD7}"/>
              </a:ext>
            </a:extLst>
          </p:cNvPr>
          <p:cNvSpPr/>
          <p:nvPr/>
        </p:nvSpPr>
        <p:spPr>
          <a:xfrm>
            <a:off x="1325806" y="1476783"/>
            <a:ext cx="1008240" cy="780409"/>
          </a:xfrm>
          <a:prstGeom prst="rect">
            <a:avLst/>
          </a:prstGeom>
          <a:solidFill>
            <a:srgbClr val="D0CECE"/>
          </a:solidFill>
          <a:ln w="38100">
            <a:solidFill>
              <a:srgbClr val="2F5597"/>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Decoder</a:t>
            </a:r>
          </a:p>
        </p:txBody>
      </p:sp>
      <p:sp>
        <p:nvSpPr>
          <p:cNvPr id="60" name="TextBox 59">
            <a:extLst>
              <a:ext uri="{FF2B5EF4-FFF2-40B4-BE49-F238E27FC236}">
                <a16:creationId xmlns:a16="http://schemas.microsoft.com/office/drawing/2014/main" id="{7028681D-6A5F-F4C4-FB5A-704DE82CB8E3}"/>
              </a:ext>
            </a:extLst>
          </p:cNvPr>
          <p:cNvSpPr txBox="1"/>
          <p:nvPr/>
        </p:nvSpPr>
        <p:spPr>
          <a:xfrm rot="16200000">
            <a:off x="6148328" y="4656103"/>
            <a:ext cx="934103" cy="523220"/>
          </a:xfrm>
          <a:prstGeom prst="rect">
            <a:avLst/>
          </a:prstGeom>
          <a:noFill/>
        </p:spPr>
        <p:txBody>
          <a:bodyPr wrap="none" rtlCol="0">
            <a:spAutoFit/>
          </a:bodyPr>
          <a:lstStyle/>
          <a:p>
            <a:pPr algn="ctr"/>
            <a:r>
              <a:rPr lang="en-US" sz="1400" b="1" dirty="0">
                <a:latin typeface="Cambria" panose="02040503050406030204" pitchFamily="18" charset="0"/>
              </a:rPr>
              <a:t>Regular</a:t>
            </a:r>
            <a:endParaRPr lang="tr-TR" sz="1400" b="1" dirty="0">
              <a:latin typeface="Cambria" panose="02040503050406030204" pitchFamily="18" charset="0"/>
            </a:endParaRPr>
          </a:p>
          <a:p>
            <a:pPr algn="ctr"/>
            <a:r>
              <a:rPr lang="tr-TR" sz="1400" b="1" dirty="0">
                <a:latin typeface="Cambria" panose="02040503050406030204" pitchFamily="18" charset="0"/>
              </a:rPr>
              <a:t>Subarray</a:t>
            </a:r>
            <a:endParaRPr lang="en-US" sz="1400" b="1" dirty="0">
              <a:latin typeface="Cambria" panose="02040503050406030204" pitchFamily="18" charset="0"/>
            </a:endParaRPr>
          </a:p>
        </p:txBody>
      </p:sp>
      <p:sp>
        <p:nvSpPr>
          <p:cNvPr id="50" name="Rectangle 49">
            <a:extLst>
              <a:ext uri="{FF2B5EF4-FFF2-40B4-BE49-F238E27FC236}">
                <a16:creationId xmlns:a16="http://schemas.microsoft.com/office/drawing/2014/main" id="{58AC4630-3517-7171-6EE7-5F5AE22FC0CE}"/>
              </a:ext>
            </a:extLst>
          </p:cNvPr>
          <p:cNvSpPr/>
          <p:nvPr/>
        </p:nvSpPr>
        <p:spPr>
          <a:xfrm>
            <a:off x="2433132" y="4670220"/>
            <a:ext cx="3900086" cy="390092"/>
          </a:xfrm>
          <a:prstGeom prst="rect">
            <a:avLst/>
          </a:prstGeom>
          <a:solidFill>
            <a:srgbClr val="D0CECE"/>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dirty="0">
              <a:latin typeface="Cambria" panose="02040503050406030204" pitchFamily="18" charset="0"/>
            </a:endParaRPr>
          </a:p>
        </p:txBody>
      </p:sp>
      <p:sp>
        <p:nvSpPr>
          <p:cNvPr id="51" name="Rectangle 50">
            <a:extLst>
              <a:ext uri="{FF2B5EF4-FFF2-40B4-BE49-F238E27FC236}">
                <a16:creationId xmlns:a16="http://schemas.microsoft.com/office/drawing/2014/main" id="{829FE600-BA6B-1DD0-5ED5-B0D1834FC4B2}"/>
              </a:ext>
            </a:extLst>
          </p:cNvPr>
          <p:cNvSpPr/>
          <p:nvPr/>
        </p:nvSpPr>
        <p:spPr>
          <a:xfrm>
            <a:off x="2433132" y="5052964"/>
            <a:ext cx="3900086" cy="390092"/>
          </a:xfrm>
          <a:prstGeom prst="rect">
            <a:avLst/>
          </a:prstGeom>
          <a:solidFill>
            <a:schemeClr val="accent2">
              <a:lumMod val="20000"/>
              <a:lumOff val="80000"/>
            </a:schemeClr>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Row </a:t>
            </a:r>
            <a:r>
              <a:rPr lang="tr-TR" sz="1400" b="1" dirty="0">
                <a:solidFill>
                  <a:schemeClr val="tx1"/>
                </a:solidFill>
                <a:latin typeface="Cambria" panose="02040503050406030204" pitchFamily="18" charset="0"/>
              </a:rPr>
              <a:t>2N-1</a:t>
            </a:r>
            <a:endParaRPr lang="en-US" sz="1400" b="1" dirty="0">
              <a:solidFill>
                <a:schemeClr val="tx1"/>
              </a:solidFill>
              <a:latin typeface="Cambria" panose="02040503050406030204" pitchFamily="18" charset="0"/>
            </a:endParaRPr>
          </a:p>
        </p:txBody>
      </p:sp>
      <p:sp>
        <p:nvSpPr>
          <p:cNvPr id="52" name="Rectangle 51">
            <a:extLst>
              <a:ext uri="{FF2B5EF4-FFF2-40B4-BE49-F238E27FC236}">
                <a16:creationId xmlns:a16="http://schemas.microsoft.com/office/drawing/2014/main" id="{EC3521A5-7647-F4DB-4940-9E13800888FE}"/>
              </a:ext>
            </a:extLst>
          </p:cNvPr>
          <p:cNvSpPr/>
          <p:nvPr/>
        </p:nvSpPr>
        <p:spPr>
          <a:xfrm>
            <a:off x="2433132" y="4278389"/>
            <a:ext cx="3900086" cy="390092"/>
          </a:xfrm>
          <a:prstGeom prst="rect">
            <a:avLst/>
          </a:prstGeom>
          <a:solidFill>
            <a:schemeClr val="accent2">
              <a:lumMod val="20000"/>
              <a:lumOff val="80000"/>
            </a:schemeClr>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Row </a:t>
            </a:r>
            <a:r>
              <a:rPr lang="tr-TR" sz="1400" b="1" dirty="0">
                <a:solidFill>
                  <a:schemeClr val="tx1"/>
                </a:solidFill>
                <a:latin typeface="Cambria" panose="02040503050406030204" pitchFamily="18" charset="0"/>
              </a:rPr>
              <a:t>N</a:t>
            </a:r>
            <a:endParaRPr lang="en-US" sz="1400" b="1" dirty="0">
              <a:solidFill>
                <a:schemeClr val="tx1"/>
              </a:solidFill>
              <a:latin typeface="Cambria" panose="02040503050406030204" pitchFamily="18" charset="0"/>
            </a:endParaRPr>
          </a:p>
        </p:txBody>
      </p:sp>
      <p:sp>
        <p:nvSpPr>
          <p:cNvPr id="53" name="Rectangle 52">
            <a:extLst>
              <a:ext uri="{FF2B5EF4-FFF2-40B4-BE49-F238E27FC236}">
                <a16:creationId xmlns:a16="http://schemas.microsoft.com/office/drawing/2014/main" id="{06BB5E10-1C63-342D-078C-30E962B36AD7}"/>
              </a:ext>
            </a:extLst>
          </p:cNvPr>
          <p:cNvSpPr/>
          <p:nvPr/>
        </p:nvSpPr>
        <p:spPr>
          <a:xfrm>
            <a:off x="2430130" y="4278389"/>
            <a:ext cx="3906088" cy="1164666"/>
          </a:xfrm>
          <a:prstGeom prst="rect">
            <a:avLst/>
          </a:prstGeom>
          <a:noFill/>
          <a:ln w="38100">
            <a:solidFill>
              <a:schemeClr val="tx1">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grpSp>
        <p:nvGrpSpPr>
          <p:cNvPr id="54" name="Group 53">
            <a:extLst>
              <a:ext uri="{FF2B5EF4-FFF2-40B4-BE49-F238E27FC236}">
                <a16:creationId xmlns:a16="http://schemas.microsoft.com/office/drawing/2014/main" id="{575B0D7C-3473-7082-B5F6-E09476F55C4D}"/>
              </a:ext>
            </a:extLst>
          </p:cNvPr>
          <p:cNvGrpSpPr/>
          <p:nvPr/>
        </p:nvGrpSpPr>
        <p:grpSpPr>
          <a:xfrm>
            <a:off x="4362348" y="4759260"/>
            <a:ext cx="39863" cy="207248"/>
            <a:chOff x="4570521" y="4922138"/>
            <a:chExt cx="46397" cy="291130"/>
          </a:xfrm>
        </p:grpSpPr>
        <p:sp>
          <p:nvSpPr>
            <p:cNvPr id="55" name="Oval 54">
              <a:extLst>
                <a:ext uri="{FF2B5EF4-FFF2-40B4-BE49-F238E27FC236}">
                  <a16:creationId xmlns:a16="http://schemas.microsoft.com/office/drawing/2014/main" id="{278E8A87-B619-8BBD-8B39-BF814543C4C1}"/>
                </a:ext>
              </a:extLst>
            </p:cNvPr>
            <p:cNvSpPr/>
            <p:nvPr/>
          </p:nvSpPr>
          <p:spPr>
            <a:xfrm>
              <a:off x="4570522" y="4922138"/>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56" name="Oval 55">
              <a:extLst>
                <a:ext uri="{FF2B5EF4-FFF2-40B4-BE49-F238E27FC236}">
                  <a16:creationId xmlns:a16="http://schemas.microsoft.com/office/drawing/2014/main" id="{0360183A-149C-8490-EACF-ABF27FBDBE9B}"/>
                </a:ext>
              </a:extLst>
            </p:cNvPr>
            <p:cNvSpPr/>
            <p:nvPr/>
          </p:nvSpPr>
          <p:spPr>
            <a:xfrm>
              <a:off x="4570521" y="5042718"/>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57" name="Oval 56">
              <a:extLst>
                <a:ext uri="{FF2B5EF4-FFF2-40B4-BE49-F238E27FC236}">
                  <a16:creationId xmlns:a16="http://schemas.microsoft.com/office/drawing/2014/main" id="{FAFD9AAC-F03B-F96B-CFFF-D8C6E8AAE362}"/>
                </a:ext>
              </a:extLst>
            </p:cNvPr>
            <p:cNvSpPr/>
            <p:nvPr/>
          </p:nvSpPr>
          <p:spPr>
            <a:xfrm>
              <a:off x="4570521" y="5159605"/>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grpSp>
      <p:sp>
        <p:nvSpPr>
          <p:cNvPr id="63" name="Rectangle 62">
            <a:extLst>
              <a:ext uri="{FF2B5EF4-FFF2-40B4-BE49-F238E27FC236}">
                <a16:creationId xmlns:a16="http://schemas.microsoft.com/office/drawing/2014/main" id="{F0598EF0-623E-280F-FD40-90DF215D2EFC}"/>
              </a:ext>
            </a:extLst>
          </p:cNvPr>
          <p:cNvSpPr/>
          <p:nvPr/>
        </p:nvSpPr>
        <p:spPr>
          <a:xfrm>
            <a:off x="1325806" y="4278388"/>
            <a:ext cx="1008240" cy="1164660"/>
          </a:xfrm>
          <a:prstGeom prst="rect">
            <a:avLst/>
          </a:prstGeom>
          <a:solidFill>
            <a:srgbClr val="D0CECE"/>
          </a:solidFill>
          <a:ln w="381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Decoder</a:t>
            </a:r>
          </a:p>
        </p:txBody>
      </p:sp>
      <p:sp>
        <p:nvSpPr>
          <p:cNvPr id="59" name="TextBox 58">
            <a:extLst>
              <a:ext uri="{FF2B5EF4-FFF2-40B4-BE49-F238E27FC236}">
                <a16:creationId xmlns:a16="http://schemas.microsoft.com/office/drawing/2014/main" id="{F6DE7C35-0EDA-EE93-24CE-291310FC3AEA}"/>
              </a:ext>
            </a:extLst>
          </p:cNvPr>
          <p:cNvSpPr txBox="1"/>
          <p:nvPr/>
        </p:nvSpPr>
        <p:spPr>
          <a:xfrm rot="16200000">
            <a:off x="6147332" y="2992005"/>
            <a:ext cx="934103" cy="523220"/>
          </a:xfrm>
          <a:prstGeom prst="rect">
            <a:avLst/>
          </a:prstGeom>
          <a:noFill/>
        </p:spPr>
        <p:txBody>
          <a:bodyPr wrap="none" rtlCol="0">
            <a:spAutoFit/>
          </a:bodyPr>
          <a:lstStyle/>
          <a:p>
            <a:pPr algn="ctr"/>
            <a:r>
              <a:rPr lang="en-US" sz="1400" b="1" dirty="0">
                <a:latin typeface="Cambria" panose="02040503050406030204" pitchFamily="18" charset="0"/>
              </a:rPr>
              <a:t>Regular</a:t>
            </a:r>
            <a:endParaRPr lang="tr-TR" sz="1400" b="1" dirty="0">
              <a:latin typeface="Cambria" panose="02040503050406030204" pitchFamily="18" charset="0"/>
            </a:endParaRPr>
          </a:p>
          <a:p>
            <a:pPr algn="ctr"/>
            <a:r>
              <a:rPr lang="tr-TR" sz="1400" b="1" dirty="0">
                <a:latin typeface="Cambria" panose="02040503050406030204" pitchFamily="18" charset="0"/>
              </a:rPr>
              <a:t>Subarray</a:t>
            </a:r>
            <a:endParaRPr lang="en-US" sz="1400" b="1" dirty="0">
              <a:latin typeface="Cambria" panose="02040503050406030204" pitchFamily="18" charset="0"/>
            </a:endParaRPr>
          </a:p>
        </p:txBody>
      </p:sp>
      <p:sp>
        <p:nvSpPr>
          <p:cNvPr id="58" name="Rectangle 57">
            <a:extLst>
              <a:ext uri="{FF2B5EF4-FFF2-40B4-BE49-F238E27FC236}">
                <a16:creationId xmlns:a16="http://schemas.microsoft.com/office/drawing/2014/main" id="{70AC5000-7C1C-6AD2-70B7-DD1A4597DCC0}"/>
              </a:ext>
            </a:extLst>
          </p:cNvPr>
          <p:cNvSpPr/>
          <p:nvPr/>
        </p:nvSpPr>
        <p:spPr>
          <a:xfrm>
            <a:off x="2439763" y="3055585"/>
            <a:ext cx="3900086" cy="390092"/>
          </a:xfrm>
          <a:prstGeom prst="rect">
            <a:avLst/>
          </a:prstGeom>
          <a:solidFill>
            <a:srgbClr val="D0CECE"/>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dirty="0">
              <a:latin typeface="Cambria" panose="02040503050406030204" pitchFamily="18" charset="0"/>
            </a:endParaRPr>
          </a:p>
        </p:txBody>
      </p:sp>
      <p:sp>
        <p:nvSpPr>
          <p:cNvPr id="24" name="Rectangle 23">
            <a:extLst>
              <a:ext uri="{FF2B5EF4-FFF2-40B4-BE49-F238E27FC236}">
                <a16:creationId xmlns:a16="http://schemas.microsoft.com/office/drawing/2014/main" id="{A65AD7F9-E1D0-6203-62A8-617D20D4C84C}"/>
              </a:ext>
            </a:extLst>
          </p:cNvPr>
          <p:cNvSpPr/>
          <p:nvPr/>
        </p:nvSpPr>
        <p:spPr>
          <a:xfrm>
            <a:off x="2433132" y="3435077"/>
            <a:ext cx="3900086" cy="390092"/>
          </a:xfrm>
          <a:prstGeom prst="rect">
            <a:avLst/>
          </a:prstGeom>
          <a:solidFill>
            <a:srgbClr val="DAE3F3"/>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Row N-1</a:t>
            </a:r>
          </a:p>
        </p:txBody>
      </p:sp>
      <p:sp>
        <p:nvSpPr>
          <p:cNvPr id="20" name="Rectangle 19">
            <a:extLst>
              <a:ext uri="{FF2B5EF4-FFF2-40B4-BE49-F238E27FC236}">
                <a16:creationId xmlns:a16="http://schemas.microsoft.com/office/drawing/2014/main" id="{9016FA9A-6474-626F-F880-E8BAD24952F8}"/>
              </a:ext>
            </a:extLst>
          </p:cNvPr>
          <p:cNvSpPr/>
          <p:nvPr/>
        </p:nvSpPr>
        <p:spPr>
          <a:xfrm>
            <a:off x="2433132" y="2682778"/>
            <a:ext cx="3900086" cy="390092"/>
          </a:xfrm>
          <a:prstGeom prst="rect">
            <a:avLst/>
          </a:prstGeom>
          <a:solidFill>
            <a:srgbClr val="DAE3F3"/>
          </a:soli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rPr>
              <a:t>Row 0</a:t>
            </a:r>
          </a:p>
        </p:txBody>
      </p:sp>
      <p:sp>
        <p:nvSpPr>
          <p:cNvPr id="7" name="Rectangle 6">
            <a:extLst>
              <a:ext uri="{FF2B5EF4-FFF2-40B4-BE49-F238E27FC236}">
                <a16:creationId xmlns:a16="http://schemas.microsoft.com/office/drawing/2014/main" id="{05E5950D-A391-F329-0C78-732D0D3959E8}"/>
              </a:ext>
            </a:extLst>
          </p:cNvPr>
          <p:cNvSpPr/>
          <p:nvPr/>
        </p:nvSpPr>
        <p:spPr>
          <a:xfrm>
            <a:off x="2430130" y="2682778"/>
            <a:ext cx="3906088" cy="1156214"/>
          </a:xfrm>
          <a:prstGeom prst="rect">
            <a:avLst/>
          </a:prstGeom>
          <a:noFill/>
          <a:ln w="38100">
            <a:solidFill>
              <a:schemeClr val="tx1">
                <a:lumMod val="75000"/>
                <a:lumOff val="25000"/>
              </a:schemeClr>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mbria" panose="02040503050406030204" pitchFamily="18" charset="0"/>
            </a:endParaRPr>
          </a:p>
        </p:txBody>
      </p:sp>
      <p:sp>
        <p:nvSpPr>
          <p:cNvPr id="39" name="Rectangle 38">
            <a:extLst>
              <a:ext uri="{FF2B5EF4-FFF2-40B4-BE49-F238E27FC236}">
                <a16:creationId xmlns:a16="http://schemas.microsoft.com/office/drawing/2014/main" id="{7C39EC3E-B6CB-9503-EA54-7DBDC2286CFA}"/>
              </a:ext>
            </a:extLst>
          </p:cNvPr>
          <p:cNvSpPr/>
          <p:nvPr/>
        </p:nvSpPr>
        <p:spPr>
          <a:xfrm>
            <a:off x="1325806" y="2682778"/>
            <a:ext cx="1008240" cy="1151351"/>
          </a:xfrm>
          <a:prstGeom prst="rect">
            <a:avLst/>
          </a:prstGeom>
          <a:solidFill>
            <a:srgbClr val="D0CECE"/>
          </a:solidFill>
          <a:ln w="381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Decoder</a:t>
            </a:r>
          </a:p>
        </p:txBody>
      </p:sp>
      <p:grpSp>
        <p:nvGrpSpPr>
          <p:cNvPr id="65" name="Group 64">
            <a:extLst>
              <a:ext uri="{FF2B5EF4-FFF2-40B4-BE49-F238E27FC236}">
                <a16:creationId xmlns:a16="http://schemas.microsoft.com/office/drawing/2014/main" id="{CE8D6010-601F-73DC-8787-70FAF2611E9D}"/>
              </a:ext>
            </a:extLst>
          </p:cNvPr>
          <p:cNvGrpSpPr/>
          <p:nvPr/>
        </p:nvGrpSpPr>
        <p:grpSpPr>
          <a:xfrm>
            <a:off x="4357367" y="3164677"/>
            <a:ext cx="39863" cy="207248"/>
            <a:chOff x="4570521" y="4922138"/>
            <a:chExt cx="46397" cy="291130"/>
          </a:xfrm>
        </p:grpSpPr>
        <p:sp>
          <p:nvSpPr>
            <p:cNvPr id="66" name="Oval 65">
              <a:extLst>
                <a:ext uri="{FF2B5EF4-FFF2-40B4-BE49-F238E27FC236}">
                  <a16:creationId xmlns:a16="http://schemas.microsoft.com/office/drawing/2014/main" id="{5132D476-7DA1-B619-10E3-24C61B9E29C5}"/>
                </a:ext>
              </a:extLst>
            </p:cNvPr>
            <p:cNvSpPr/>
            <p:nvPr/>
          </p:nvSpPr>
          <p:spPr>
            <a:xfrm>
              <a:off x="4570522" y="4922138"/>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69" name="Oval 68">
              <a:extLst>
                <a:ext uri="{FF2B5EF4-FFF2-40B4-BE49-F238E27FC236}">
                  <a16:creationId xmlns:a16="http://schemas.microsoft.com/office/drawing/2014/main" id="{3B738209-4A6B-6511-2586-2B49152E5286}"/>
                </a:ext>
              </a:extLst>
            </p:cNvPr>
            <p:cNvSpPr/>
            <p:nvPr/>
          </p:nvSpPr>
          <p:spPr>
            <a:xfrm>
              <a:off x="4570521" y="5042718"/>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sp>
          <p:nvSpPr>
            <p:cNvPr id="70" name="Oval 69">
              <a:extLst>
                <a:ext uri="{FF2B5EF4-FFF2-40B4-BE49-F238E27FC236}">
                  <a16:creationId xmlns:a16="http://schemas.microsoft.com/office/drawing/2014/main" id="{2379D3B5-BD85-EF43-3664-B5973B2CC56E}"/>
                </a:ext>
              </a:extLst>
            </p:cNvPr>
            <p:cNvSpPr/>
            <p:nvPr/>
          </p:nvSpPr>
          <p:spPr>
            <a:xfrm>
              <a:off x="4570521" y="5159605"/>
              <a:ext cx="46396" cy="536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Cambria" panose="02040503050406030204" pitchFamily="18" charset="0"/>
              </a:endParaRPr>
            </a:p>
          </p:txBody>
        </p:sp>
      </p:grpSp>
      <p:sp>
        <p:nvSpPr>
          <p:cNvPr id="75" name="Rectangle 74">
            <a:extLst>
              <a:ext uri="{FF2B5EF4-FFF2-40B4-BE49-F238E27FC236}">
                <a16:creationId xmlns:a16="http://schemas.microsoft.com/office/drawing/2014/main" id="{8DAC8497-1624-AF9F-EB42-27CE31C0FA62}"/>
              </a:ext>
            </a:extLst>
          </p:cNvPr>
          <p:cNvSpPr/>
          <p:nvPr/>
        </p:nvSpPr>
        <p:spPr>
          <a:xfrm>
            <a:off x="2439763" y="2355687"/>
            <a:ext cx="3886735" cy="235361"/>
          </a:xfrm>
          <a:prstGeom prst="rect">
            <a:avLst/>
          </a:prstGeom>
          <a:solidFill>
            <a:srgbClr val="D0CECE"/>
          </a:solidFill>
          <a:ln w="38100">
            <a:solidFill>
              <a:srgbClr val="2F5597"/>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Buffer</a:t>
            </a:r>
          </a:p>
        </p:txBody>
      </p:sp>
      <p:sp>
        <p:nvSpPr>
          <p:cNvPr id="76" name="Rectangle 75">
            <a:extLst>
              <a:ext uri="{FF2B5EF4-FFF2-40B4-BE49-F238E27FC236}">
                <a16:creationId xmlns:a16="http://schemas.microsoft.com/office/drawing/2014/main" id="{BAF59976-473A-5B50-D7BA-A40F691C39ED}"/>
              </a:ext>
            </a:extLst>
          </p:cNvPr>
          <p:cNvSpPr/>
          <p:nvPr/>
        </p:nvSpPr>
        <p:spPr>
          <a:xfrm>
            <a:off x="2430130" y="3944735"/>
            <a:ext cx="3909719" cy="235361"/>
          </a:xfrm>
          <a:prstGeom prst="rect">
            <a:avLst/>
          </a:prstGeom>
          <a:solidFill>
            <a:srgbClr val="D0CECE"/>
          </a:solidFill>
          <a:ln w="381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Buffer</a:t>
            </a:r>
          </a:p>
        </p:txBody>
      </p:sp>
      <p:sp>
        <p:nvSpPr>
          <p:cNvPr id="77" name="Rectangle 76">
            <a:extLst>
              <a:ext uri="{FF2B5EF4-FFF2-40B4-BE49-F238E27FC236}">
                <a16:creationId xmlns:a16="http://schemas.microsoft.com/office/drawing/2014/main" id="{81A9F6FA-630B-3B97-686D-C07C31DC5BB9}"/>
              </a:ext>
            </a:extLst>
          </p:cNvPr>
          <p:cNvSpPr/>
          <p:nvPr/>
        </p:nvSpPr>
        <p:spPr>
          <a:xfrm>
            <a:off x="2430130" y="5545131"/>
            <a:ext cx="3909719" cy="235361"/>
          </a:xfrm>
          <a:prstGeom prst="rect">
            <a:avLst/>
          </a:prstGeom>
          <a:solidFill>
            <a:srgbClr val="D0CECE"/>
          </a:solidFill>
          <a:ln w="381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tx1"/>
                </a:solidFill>
                <a:latin typeface="Cambria" panose="02040503050406030204" pitchFamily="18" charset="0"/>
              </a:rPr>
              <a:t>Row Buffer</a:t>
            </a:r>
          </a:p>
        </p:txBody>
      </p:sp>
      <p:sp>
        <p:nvSpPr>
          <p:cNvPr id="83" name="Rectangle 82">
            <a:extLst>
              <a:ext uri="{FF2B5EF4-FFF2-40B4-BE49-F238E27FC236}">
                <a16:creationId xmlns:a16="http://schemas.microsoft.com/office/drawing/2014/main" id="{0A7342F1-FB06-8AA1-F610-6EA17A49A0B6}"/>
              </a:ext>
            </a:extLst>
          </p:cNvPr>
          <p:cNvSpPr/>
          <p:nvPr/>
        </p:nvSpPr>
        <p:spPr>
          <a:xfrm>
            <a:off x="1325806" y="2355600"/>
            <a:ext cx="1008240" cy="235361"/>
          </a:xfrm>
          <a:prstGeom prst="rect">
            <a:avLst/>
          </a:prstGeom>
          <a:solidFill>
            <a:srgbClr val="D0CECE"/>
          </a:solidFill>
          <a:ln w="38100">
            <a:solidFill>
              <a:srgbClr val="2F5597"/>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300" b="1" dirty="0">
                <a:solidFill>
                  <a:schemeClr val="tx1"/>
                </a:solidFill>
                <a:latin typeface="Cambria" panose="02040503050406030204" pitchFamily="18" charset="0"/>
              </a:rPr>
              <a:t>Increment</a:t>
            </a:r>
          </a:p>
        </p:txBody>
      </p:sp>
      <p:grpSp>
        <p:nvGrpSpPr>
          <p:cNvPr id="9" name="Group 8">
            <a:extLst>
              <a:ext uri="{FF2B5EF4-FFF2-40B4-BE49-F238E27FC236}">
                <a16:creationId xmlns:a16="http://schemas.microsoft.com/office/drawing/2014/main" id="{EB96FCD1-F0B3-07E9-E23F-D461BF56209B}"/>
              </a:ext>
            </a:extLst>
          </p:cNvPr>
          <p:cNvGrpSpPr/>
          <p:nvPr/>
        </p:nvGrpSpPr>
        <p:grpSpPr>
          <a:xfrm>
            <a:off x="2430130" y="1476783"/>
            <a:ext cx="3902701" cy="2363947"/>
            <a:chOff x="3147680" y="1705565"/>
            <a:chExt cx="3902701" cy="2363947"/>
          </a:xfrm>
        </p:grpSpPr>
        <p:sp>
          <p:nvSpPr>
            <p:cNvPr id="3" name="Rectangle 2">
              <a:extLst>
                <a:ext uri="{FF2B5EF4-FFF2-40B4-BE49-F238E27FC236}">
                  <a16:creationId xmlns:a16="http://schemas.microsoft.com/office/drawing/2014/main" id="{FF965724-ABA4-36A0-5977-3FF34423FDFB}"/>
                </a:ext>
              </a:extLst>
            </p:cNvPr>
            <p:cNvSpPr/>
            <p:nvPr/>
          </p:nvSpPr>
          <p:spPr>
            <a:xfrm>
              <a:off x="3147680" y="1705565"/>
              <a:ext cx="3896368" cy="37861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8" name="Rectangle 7">
              <a:extLst>
                <a:ext uri="{FF2B5EF4-FFF2-40B4-BE49-F238E27FC236}">
                  <a16:creationId xmlns:a16="http://schemas.microsoft.com/office/drawing/2014/main" id="{0486FF5E-2E0D-E05D-A7C7-D45BBBCABFBC}"/>
                </a:ext>
              </a:extLst>
            </p:cNvPr>
            <p:cNvSpPr/>
            <p:nvPr/>
          </p:nvSpPr>
          <p:spPr>
            <a:xfrm>
              <a:off x="3154013" y="2920615"/>
              <a:ext cx="3896368" cy="114889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
        <p:nvSpPr>
          <p:cNvPr id="11" name="Rectangle 10">
            <a:extLst>
              <a:ext uri="{FF2B5EF4-FFF2-40B4-BE49-F238E27FC236}">
                <a16:creationId xmlns:a16="http://schemas.microsoft.com/office/drawing/2014/main" id="{A2AE58DD-8DE8-0F9C-D103-F87CB1A8D0F9}"/>
              </a:ext>
            </a:extLst>
          </p:cNvPr>
          <p:cNvSpPr/>
          <p:nvPr/>
        </p:nvSpPr>
        <p:spPr>
          <a:xfrm>
            <a:off x="1066800" y="1025061"/>
            <a:ext cx="6019800" cy="4904505"/>
          </a:xfrm>
          <a:prstGeom prst="rect">
            <a:avLst/>
          </a:prstGeom>
          <a:noFill/>
          <a:ln w="381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2" name="TextBox 11">
            <a:extLst>
              <a:ext uri="{FF2B5EF4-FFF2-40B4-BE49-F238E27FC236}">
                <a16:creationId xmlns:a16="http://schemas.microsoft.com/office/drawing/2014/main" id="{DE3E6262-E8DC-0F8B-078C-3D94543E6E03}"/>
              </a:ext>
            </a:extLst>
          </p:cNvPr>
          <p:cNvSpPr txBox="1"/>
          <p:nvPr/>
        </p:nvSpPr>
        <p:spPr>
          <a:xfrm>
            <a:off x="3143591" y="1016123"/>
            <a:ext cx="1866217" cy="461665"/>
          </a:xfrm>
          <a:prstGeom prst="rect">
            <a:avLst/>
          </a:prstGeom>
          <a:noFill/>
        </p:spPr>
        <p:txBody>
          <a:bodyPr wrap="none" rtlCol="0">
            <a:spAutoFit/>
          </a:bodyPr>
          <a:lstStyle/>
          <a:p>
            <a:r>
              <a:rPr lang="en-US" sz="2400" b="1" dirty="0">
                <a:latin typeface="Cambria" panose="02040503050406030204" pitchFamily="18" charset="0"/>
              </a:rPr>
              <a:t>DRAM Bank</a:t>
            </a:r>
          </a:p>
        </p:txBody>
      </p:sp>
      <p:grpSp>
        <p:nvGrpSpPr>
          <p:cNvPr id="26" name="Group 25">
            <a:extLst>
              <a:ext uri="{FF2B5EF4-FFF2-40B4-BE49-F238E27FC236}">
                <a16:creationId xmlns:a16="http://schemas.microsoft.com/office/drawing/2014/main" id="{3AFAFDA3-1AF6-DA3F-B4D5-A8D88E8ED82C}"/>
              </a:ext>
            </a:extLst>
          </p:cNvPr>
          <p:cNvGrpSpPr/>
          <p:nvPr/>
        </p:nvGrpSpPr>
        <p:grpSpPr>
          <a:xfrm>
            <a:off x="7097756" y="2691833"/>
            <a:ext cx="1490343" cy="3088660"/>
            <a:chOff x="7527438" y="3079936"/>
            <a:chExt cx="1490343" cy="3088660"/>
          </a:xfrm>
        </p:grpSpPr>
        <p:sp>
          <p:nvSpPr>
            <p:cNvPr id="15" name="Left Brace 14">
              <a:extLst>
                <a:ext uri="{FF2B5EF4-FFF2-40B4-BE49-F238E27FC236}">
                  <a16:creationId xmlns:a16="http://schemas.microsoft.com/office/drawing/2014/main" id="{88830E04-037C-F092-7D1E-6D14CCEE0258}"/>
                </a:ext>
              </a:extLst>
            </p:cNvPr>
            <p:cNvSpPr/>
            <p:nvPr/>
          </p:nvSpPr>
          <p:spPr>
            <a:xfrm flipH="1">
              <a:off x="7527438" y="3079936"/>
              <a:ext cx="325391" cy="3088660"/>
            </a:xfrm>
            <a:prstGeom prst="leftBrace">
              <a:avLst>
                <a:gd name="adj1" fmla="val 158947"/>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mbria" panose="02040503050406030204" pitchFamily="18" charset="0"/>
              </a:endParaRPr>
            </a:p>
          </p:txBody>
        </p:sp>
        <p:sp>
          <p:nvSpPr>
            <p:cNvPr id="18" name="TextBox 17">
              <a:extLst>
                <a:ext uri="{FF2B5EF4-FFF2-40B4-BE49-F238E27FC236}">
                  <a16:creationId xmlns:a16="http://schemas.microsoft.com/office/drawing/2014/main" id="{0AA6B7A2-496A-19D5-7408-473C7F9E9134}"/>
                </a:ext>
              </a:extLst>
            </p:cNvPr>
            <p:cNvSpPr txBox="1"/>
            <p:nvPr/>
          </p:nvSpPr>
          <p:spPr>
            <a:xfrm>
              <a:off x="7909272" y="4245033"/>
              <a:ext cx="1108509" cy="646331"/>
            </a:xfrm>
            <a:prstGeom prst="rect">
              <a:avLst/>
            </a:prstGeom>
            <a:noFill/>
          </p:spPr>
          <p:txBody>
            <a:bodyPr wrap="none" rtlCol="0">
              <a:spAutoFit/>
            </a:bodyPr>
            <a:lstStyle/>
            <a:p>
              <a:pPr algn="ctr"/>
              <a:r>
                <a:rPr lang="en-US" b="1" dirty="0">
                  <a:solidFill>
                    <a:srgbClr val="C00000"/>
                  </a:solidFill>
                  <a:latin typeface="Cambria" panose="02040503050406030204" pitchFamily="18" charset="0"/>
                </a:rPr>
                <a:t>Regular</a:t>
              </a:r>
            </a:p>
            <a:p>
              <a:pPr algn="ctr"/>
              <a:r>
                <a:rPr lang="en-US" b="1" dirty="0">
                  <a:solidFill>
                    <a:srgbClr val="C00000"/>
                  </a:solidFill>
                  <a:latin typeface="Cambria" panose="02040503050406030204" pitchFamily="18" charset="0"/>
                </a:rPr>
                <a:t>Accesses</a:t>
              </a:r>
            </a:p>
          </p:txBody>
        </p:sp>
      </p:grpSp>
      <p:grpSp>
        <p:nvGrpSpPr>
          <p:cNvPr id="28" name="Group 27">
            <a:extLst>
              <a:ext uri="{FF2B5EF4-FFF2-40B4-BE49-F238E27FC236}">
                <a16:creationId xmlns:a16="http://schemas.microsoft.com/office/drawing/2014/main" id="{971DC387-9BD3-B3CD-BF00-50C51904D16B}"/>
              </a:ext>
            </a:extLst>
          </p:cNvPr>
          <p:cNvGrpSpPr/>
          <p:nvPr/>
        </p:nvGrpSpPr>
        <p:grpSpPr>
          <a:xfrm>
            <a:off x="7097986" y="1432384"/>
            <a:ext cx="1460233" cy="1250394"/>
            <a:chOff x="7527668" y="1820487"/>
            <a:chExt cx="1460233" cy="1250394"/>
          </a:xfrm>
        </p:grpSpPr>
        <p:sp>
          <p:nvSpPr>
            <p:cNvPr id="17" name="Left Brace 16">
              <a:extLst>
                <a:ext uri="{FF2B5EF4-FFF2-40B4-BE49-F238E27FC236}">
                  <a16:creationId xmlns:a16="http://schemas.microsoft.com/office/drawing/2014/main" id="{C2F8C30D-1BA1-F713-DDFE-EC269B1F635A}"/>
                </a:ext>
              </a:extLst>
            </p:cNvPr>
            <p:cNvSpPr/>
            <p:nvPr/>
          </p:nvSpPr>
          <p:spPr>
            <a:xfrm flipH="1">
              <a:off x="7527668" y="1820487"/>
              <a:ext cx="325391" cy="1250394"/>
            </a:xfrm>
            <a:prstGeom prst="leftBrace">
              <a:avLst>
                <a:gd name="adj1" fmla="val 158947"/>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mbria" panose="02040503050406030204" pitchFamily="18" charset="0"/>
              </a:endParaRPr>
            </a:p>
          </p:txBody>
        </p:sp>
        <p:sp>
          <p:nvSpPr>
            <p:cNvPr id="19" name="TextBox 18">
              <a:extLst>
                <a:ext uri="{FF2B5EF4-FFF2-40B4-BE49-F238E27FC236}">
                  <a16:creationId xmlns:a16="http://schemas.microsoft.com/office/drawing/2014/main" id="{144F3AD8-7749-E1CD-DA8C-4DB042EA03CB}"/>
                </a:ext>
              </a:extLst>
            </p:cNvPr>
            <p:cNvSpPr txBox="1"/>
            <p:nvPr/>
          </p:nvSpPr>
          <p:spPr>
            <a:xfrm>
              <a:off x="7939152" y="2135472"/>
              <a:ext cx="1048749" cy="646331"/>
            </a:xfrm>
            <a:prstGeom prst="rect">
              <a:avLst/>
            </a:prstGeom>
            <a:noFill/>
          </p:spPr>
          <p:txBody>
            <a:bodyPr wrap="none" rtlCol="0">
              <a:spAutoFit/>
            </a:bodyPr>
            <a:lstStyle/>
            <a:p>
              <a:pPr algn="ctr"/>
              <a:r>
                <a:rPr lang="en-US" b="1" dirty="0">
                  <a:solidFill>
                    <a:srgbClr val="C00000"/>
                  </a:solidFill>
                  <a:latin typeface="Cambria" panose="02040503050406030204" pitchFamily="18" charset="0"/>
                </a:rPr>
                <a:t>Counter</a:t>
              </a:r>
            </a:p>
            <a:p>
              <a:pPr algn="ctr"/>
              <a:r>
                <a:rPr lang="en-US" b="1" dirty="0">
                  <a:solidFill>
                    <a:srgbClr val="C00000"/>
                  </a:solidFill>
                  <a:latin typeface="Cambria" panose="02040503050406030204" pitchFamily="18" charset="0"/>
                </a:rPr>
                <a:t>Updates</a:t>
              </a:r>
            </a:p>
          </p:txBody>
        </p:sp>
      </p:grpSp>
      <p:grpSp>
        <p:nvGrpSpPr>
          <p:cNvPr id="30" name="Group 29">
            <a:extLst>
              <a:ext uri="{FF2B5EF4-FFF2-40B4-BE49-F238E27FC236}">
                <a16:creationId xmlns:a16="http://schemas.microsoft.com/office/drawing/2014/main" id="{0C782DC6-262A-0184-51E0-FF3DCA178880}"/>
              </a:ext>
            </a:extLst>
          </p:cNvPr>
          <p:cNvGrpSpPr/>
          <p:nvPr/>
        </p:nvGrpSpPr>
        <p:grpSpPr>
          <a:xfrm>
            <a:off x="7341694" y="2393700"/>
            <a:ext cx="1384299" cy="1463230"/>
            <a:chOff x="7771376" y="2393700"/>
            <a:chExt cx="1384299" cy="1463230"/>
          </a:xfrm>
        </p:grpSpPr>
        <p:cxnSp>
          <p:nvCxnSpPr>
            <p:cNvPr id="23" name="Straight Arrow Connector 22">
              <a:extLst>
                <a:ext uri="{FF2B5EF4-FFF2-40B4-BE49-F238E27FC236}">
                  <a16:creationId xmlns:a16="http://schemas.microsoft.com/office/drawing/2014/main" id="{8E530165-725D-17FB-5047-E7D05B8EBB71}"/>
                </a:ext>
              </a:extLst>
            </p:cNvPr>
            <p:cNvCxnSpPr>
              <a:cxnSpLocks/>
            </p:cNvCxnSpPr>
            <p:nvPr/>
          </p:nvCxnSpPr>
          <p:spPr>
            <a:xfrm>
              <a:off x="8463525" y="2393700"/>
              <a:ext cx="0" cy="1463230"/>
            </a:xfrm>
            <a:prstGeom prst="straightConnector1">
              <a:avLst/>
            </a:prstGeom>
            <a:ln w="381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105A590-CED8-1B73-4C9C-0AAFCB00149B}"/>
                </a:ext>
              </a:extLst>
            </p:cNvPr>
            <p:cNvSpPr/>
            <p:nvPr/>
          </p:nvSpPr>
          <p:spPr>
            <a:xfrm>
              <a:off x="7771376" y="2738510"/>
              <a:ext cx="1384299" cy="7628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50000"/>
                    </a:schemeClr>
                  </a:solidFill>
                  <a:latin typeface="Cambria" panose="02040503050406030204" pitchFamily="18" charset="0"/>
                </a:rPr>
                <a:t>Subarray</a:t>
              </a:r>
            </a:p>
            <a:p>
              <a:pPr algn="ctr"/>
              <a:r>
                <a:rPr lang="en-US" b="1" dirty="0">
                  <a:solidFill>
                    <a:schemeClr val="accent6">
                      <a:lumMod val="50000"/>
                    </a:schemeClr>
                  </a:solidFill>
                  <a:latin typeface="Cambria" panose="02040503050406030204" pitchFamily="18" charset="0"/>
                </a:rPr>
                <a:t>Level</a:t>
              </a:r>
            </a:p>
            <a:p>
              <a:pPr algn="ctr"/>
              <a:r>
                <a:rPr lang="en-US" b="1" dirty="0">
                  <a:solidFill>
                    <a:schemeClr val="accent6">
                      <a:lumMod val="50000"/>
                    </a:schemeClr>
                  </a:solidFill>
                  <a:latin typeface="Cambria" panose="02040503050406030204" pitchFamily="18" charset="0"/>
                </a:rPr>
                <a:t>Parallelism</a:t>
              </a:r>
            </a:p>
          </p:txBody>
        </p:sp>
      </p:grpSp>
      <p:sp>
        <p:nvSpPr>
          <p:cNvPr id="27" name="TextBox 26">
            <a:extLst>
              <a:ext uri="{FF2B5EF4-FFF2-40B4-BE49-F238E27FC236}">
                <a16:creationId xmlns:a16="http://schemas.microsoft.com/office/drawing/2014/main" id="{BC69442F-B512-C759-06D9-C7C5FAC7796C}"/>
              </a:ext>
            </a:extLst>
          </p:cNvPr>
          <p:cNvSpPr txBox="1"/>
          <p:nvPr/>
        </p:nvSpPr>
        <p:spPr>
          <a:xfrm>
            <a:off x="0" y="5905763"/>
            <a:ext cx="9144000" cy="769441"/>
          </a:xfrm>
          <a:prstGeom prst="rect">
            <a:avLst/>
          </a:prstGeom>
          <a:noFill/>
        </p:spPr>
        <p:txBody>
          <a:bodyPr wrap="square" rtlCol="0">
            <a:spAutoFit/>
          </a:bodyPr>
          <a:lstStyle/>
          <a:p>
            <a:pPr algn="ctr"/>
            <a:r>
              <a:rPr lang="en-US" sz="2200" dirty="0">
                <a:solidFill>
                  <a:srgbClr val="007698"/>
                </a:solidFill>
                <a:latin typeface="Cambria" panose="02040503050406030204" pitchFamily="18" charset="0"/>
              </a:rPr>
              <a:t>We leverage </a:t>
            </a:r>
            <a:r>
              <a:rPr lang="en-US" sz="2200" b="1" dirty="0">
                <a:solidFill>
                  <a:srgbClr val="007698"/>
                </a:solidFill>
                <a:latin typeface="Cambria" panose="02040503050406030204" pitchFamily="18" charset="0"/>
              </a:rPr>
              <a:t>inherently-available</a:t>
            </a:r>
            <a:r>
              <a:rPr lang="en-US" sz="2200" dirty="0">
                <a:solidFill>
                  <a:srgbClr val="007698"/>
                </a:solidFill>
                <a:latin typeface="Cambria" panose="02040503050406030204" pitchFamily="18" charset="0"/>
              </a:rPr>
              <a:t> </a:t>
            </a:r>
            <a:r>
              <a:rPr lang="en-US" sz="2200" b="1" dirty="0">
                <a:solidFill>
                  <a:srgbClr val="007698"/>
                </a:solidFill>
                <a:latin typeface="Cambria" panose="02040503050406030204" pitchFamily="18" charset="0"/>
              </a:rPr>
              <a:t>subarray-level parallelism</a:t>
            </a:r>
            <a:br>
              <a:rPr lang="en-US" sz="2200" dirty="0">
                <a:solidFill>
                  <a:srgbClr val="007698"/>
                </a:solidFill>
                <a:latin typeface="Cambria" panose="02040503050406030204" pitchFamily="18" charset="0"/>
              </a:rPr>
            </a:br>
            <a:r>
              <a:rPr lang="en-US" sz="2200" dirty="0">
                <a:solidFill>
                  <a:srgbClr val="007698"/>
                </a:solidFill>
                <a:latin typeface="Cambria" panose="02040503050406030204" pitchFamily="18" charset="0"/>
              </a:rPr>
              <a:t>to alleviate PRAC’s performance overhead</a:t>
            </a:r>
          </a:p>
        </p:txBody>
      </p:sp>
      <p:sp>
        <p:nvSpPr>
          <p:cNvPr id="4" name="Slide Number Placeholder 3">
            <a:extLst>
              <a:ext uri="{FF2B5EF4-FFF2-40B4-BE49-F238E27FC236}">
                <a16:creationId xmlns:a16="http://schemas.microsoft.com/office/drawing/2014/main" id="{C4BF8AFF-DE83-A0F8-BE1B-ECCFA68C2B8C}"/>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47</a:t>
            </a:fld>
            <a:endParaRPr lang="en-US" dirty="0"/>
          </a:p>
        </p:txBody>
      </p:sp>
      <p:sp>
        <p:nvSpPr>
          <p:cNvPr id="21" name="TextBox 20">
            <a:extLst>
              <a:ext uri="{FF2B5EF4-FFF2-40B4-BE49-F238E27FC236}">
                <a16:creationId xmlns:a16="http://schemas.microsoft.com/office/drawing/2014/main" id="{53493B98-26CD-0C16-A729-27EEA1D5319E}"/>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2641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1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10"/>
                                        <p:tgtEl>
                                          <p:spTgt spid="7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1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
                                        <p:tgtEl>
                                          <p:spTgt spid="26"/>
                                        </p:tgtEl>
                                      </p:cBhvr>
                                    </p:animEffect>
                                  </p:childTnLst>
                                </p:cTn>
                              </p:par>
                              <p:par>
                                <p:cTn id="48" presetID="10" presetClass="exit" presetSubtype="0" fill="hold" nodeType="withEffect">
                                  <p:stCondLst>
                                    <p:cond delay="0"/>
                                  </p:stCondLst>
                                  <p:childTnLst>
                                    <p:animEffect transition="out" filter="fade">
                                      <p:cBhvr>
                                        <p:cTn id="49" dur="10"/>
                                        <p:tgtEl>
                                          <p:spTgt spid="9"/>
                                        </p:tgtEl>
                                      </p:cBhvr>
                                    </p:animEffect>
                                    <p:set>
                                      <p:cBhvr>
                                        <p:cTn id="50" dur="1" fill="hold">
                                          <p:stCondLst>
                                            <p:cond delay="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10"/>
                                        <p:tgtEl>
                                          <p:spTgt spid="30"/>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9" grpId="0" animBg="1"/>
      <p:bldP spid="14" grpId="0" animBg="1"/>
      <p:bldP spid="16" grpId="0" animBg="1"/>
      <p:bldP spid="13" grpId="0" animBg="1"/>
      <p:bldP spid="6" grpId="0" animBg="1"/>
      <p:bldP spid="61" grpId="0"/>
      <p:bldP spid="46" grpId="0" animBg="1"/>
      <p:bldP spid="75" grpId="0" animBg="1"/>
      <p:bldP spid="83" grpId="0" animBg="1"/>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FF72E-02DE-B59D-7490-B00F1CB39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40215-4763-7C40-E512-A811EEB1E628}"/>
              </a:ext>
            </a:extLst>
          </p:cNvPr>
          <p:cNvSpPr>
            <a:spLocks noGrp="1"/>
          </p:cNvSpPr>
          <p:nvPr>
            <p:ph type="title"/>
          </p:nvPr>
        </p:nvSpPr>
        <p:spPr/>
        <p:txBody>
          <a:bodyPr/>
          <a:lstStyle/>
          <a:p>
            <a:r>
              <a:rPr lang="en-US" dirty="0"/>
              <a:t>Making Industry’s Best Solution Better</a:t>
            </a:r>
          </a:p>
        </p:txBody>
      </p:sp>
      <p:pic>
        <p:nvPicPr>
          <p:cNvPr id="5" name="Picture 4">
            <a:extLst>
              <a:ext uri="{FF2B5EF4-FFF2-40B4-BE49-F238E27FC236}">
                <a16:creationId xmlns:a16="http://schemas.microsoft.com/office/drawing/2014/main" id="{33C9F36A-9619-8497-D754-2FF4C3BAAFF6}"/>
              </a:ext>
            </a:extLst>
          </p:cNvPr>
          <p:cNvPicPr>
            <a:picLocks noChangeAspect="1"/>
          </p:cNvPicPr>
          <p:nvPr/>
        </p:nvPicPr>
        <p:blipFill>
          <a:blip r:embed="rId2"/>
          <a:stretch>
            <a:fillRect/>
          </a:stretch>
        </p:blipFill>
        <p:spPr>
          <a:xfrm>
            <a:off x="93810" y="1133124"/>
            <a:ext cx="8956382" cy="965201"/>
          </a:xfrm>
          <a:prstGeom prst="rect">
            <a:avLst/>
          </a:prstGeom>
        </p:spPr>
      </p:pic>
      <p:sp>
        <p:nvSpPr>
          <p:cNvPr id="7" name="TextBox 6">
            <a:extLst>
              <a:ext uri="{FF2B5EF4-FFF2-40B4-BE49-F238E27FC236}">
                <a16:creationId xmlns:a16="http://schemas.microsoft.com/office/drawing/2014/main" id="{897E292C-FF5F-96F6-FCD5-F6D61AC96B9A}"/>
              </a:ext>
            </a:extLst>
          </p:cNvPr>
          <p:cNvSpPr txBox="1"/>
          <p:nvPr/>
        </p:nvSpPr>
        <p:spPr>
          <a:xfrm>
            <a:off x="2798501" y="3143275"/>
            <a:ext cx="3546998" cy="461665"/>
          </a:xfrm>
          <a:prstGeom prst="rect">
            <a:avLst/>
          </a:prstGeom>
          <a:noFill/>
        </p:spPr>
        <p:txBody>
          <a:bodyPr wrap="none" rtlCol="0">
            <a:spAutoFit/>
          </a:bodyPr>
          <a:lstStyle/>
          <a:p>
            <a:pPr algn="ctr"/>
            <a:r>
              <a:rPr lang="en-US" sz="2400" b="1" i="1" dirty="0">
                <a:solidFill>
                  <a:srgbClr val="C00000"/>
                </a:solidFill>
                <a:latin typeface="Cambria" panose="02040503050406030204" pitchFamily="18" charset="0"/>
              </a:rPr>
              <a:t>published in HPCA 2025 </a:t>
            </a:r>
          </a:p>
        </p:txBody>
      </p:sp>
      <p:sp>
        <p:nvSpPr>
          <p:cNvPr id="8" name="TextBox 7">
            <a:extLst>
              <a:ext uri="{FF2B5EF4-FFF2-40B4-BE49-F238E27FC236}">
                <a16:creationId xmlns:a16="http://schemas.microsoft.com/office/drawing/2014/main" id="{FB86C583-E3A1-F1BD-C5FC-DF9ABD418917}"/>
              </a:ext>
            </a:extLst>
          </p:cNvPr>
          <p:cNvSpPr txBox="1"/>
          <p:nvPr/>
        </p:nvSpPr>
        <p:spPr>
          <a:xfrm>
            <a:off x="1" y="2048298"/>
            <a:ext cx="9144000" cy="1200329"/>
          </a:xfrm>
          <a:prstGeom prst="rect">
            <a:avLst/>
          </a:prstGeom>
          <a:solidFill>
            <a:srgbClr val="FFFFFF"/>
          </a:solidFill>
        </p:spPr>
        <p:txBody>
          <a:bodyPr wrap="square" rtlCol="0">
            <a:spAutoFit/>
          </a:bodyPr>
          <a:lstStyle/>
          <a:p>
            <a:pPr algn="ct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Oğuzhan Canpolat</a:t>
            </a:r>
            <a:r>
              <a:rPr kumimoji="0" lang="en-US" sz="18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Giray Yağlıkçı</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Geraldo F. Oliveira</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Ataberk</a:t>
            </a:r>
            <a:r>
              <a:rPr lang="en-US" dirty="0">
                <a:latin typeface="Times New Roman" panose="02020603050405020304" pitchFamily="18" charset="0"/>
                <a:cs typeface="Times New Roman" panose="02020603050405020304" pitchFamily="18" charset="0"/>
              </a:rPr>
              <a:t> Olgun</a:t>
            </a:r>
            <a:r>
              <a:rPr lang="en-US" baseline="30000" dirty="0">
                <a:latin typeface="Times New Roman" panose="02020603050405020304" pitchFamily="18" charset="0"/>
                <a:cs typeface="Times New Roman" panose="02020603050405020304" pitchFamily="18" charset="0"/>
              </a:rPr>
              <a:t>1</a:t>
            </a:r>
          </a:p>
          <a:p>
            <a:pPr algn="ctr"/>
            <a:r>
              <a:rPr lang="en-US" dirty="0">
                <a:latin typeface="Times New Roman" panose="02020603050405020304" pitchFamily="18" charset="0"/>
                <a:cs typeface="Times New Roman" panose="02020603050405020304" pitchFamily="18" charset="0"/>
              </a:rPr>
              <a:t>Nisa Bostancı</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İsmail Emir Yüksel</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Haocong</a:t>
            </a:r>
            <a:r>
              <a:rPr lang="en-US" dirty="0">
                <a:latin typeface="Times New Roman" panose="02020603050405020304" pitchFamily="18" charset="0"/>
                <a:cs typeface="Times New Roman" panose="02020603050405020304" pitchFamily="18" charset="0"/>
              </a:rPr>
              <a:t> Luo</a:t>
            </a:r>
            <a:r>
              <a:rPr lang="en-US" baseline="30000" dirty="0">
                <a:latin typeface="Times New Roman" panose="02020603050405020304" pitchFamily="18" charset="0"/>
                <a:cs typeface="Times New Roman" panose="02020603050405020304" pitchFamily="18" charset="0"/>
              </a:rPr>
              <a:t>1</a:t>
            </a:r>
          </a:p>
          <a:p>
            <a:pPr algn="ctr"/>
            <a:r>
              <a:rPr lang="en-US" dirty="0" err="1">
                <a:latin typeface="Times New Roman" panose="02020603050405020304" pitchFamily="18" charset="0"/>
                <a:cs typeface="Times New Roman" panose="02020603050405020304" pitchFamily="18" charset="0"/>
              </a:rPr>
              <a:t>Oğuz</a:t>
            </a:r>
            <a:r>
              <a:rPr lang="en-US" dirty="0">
                <a:latin typeface="Times New Roman" panose="02020603050405020304" pitchFamily="18" charset="0"/>
                <a:cs typeface="Times New Roman" panose="02020603050405020304" pitchFamily="18" charset="0"/>
              </a:rPr>
              <a:t> Ergin</a:t>
            </a:r>
            <a:r>
              <a:rPr lang="en-US" baseline="30000" dirty="0">
                <a:latin typeface="Times New Roman" panose="02020603050405020304" pitchFamily="18" charset="0"/>
                <a:cs typeface="Times New Roman" panose="02020603050405020304" pitchFamily="18" charset="0"/>
              </a:rPr>
              <a:t>2,3</a:t>
            </a:r>
            <a:r>
              <a:rPr lang="en-US" dirty="0">
                <a:latin typeface="Times New Roman" panose="02020603050405020304" pitchFamily="18" charset="0"/>
                <a:cs typeface="Times New Roman" panose="02020603050405020304" pitchFamily="18" charset="0"/>
              </a:rPr>
              <a:t>     Onur Mutlu</a:t>
            </a:r>
            <a:r>
              <a:rPr lang="en-US" baseline="30000" dirty="0">
                <a:latin typeface="Times New Roman" panose="02020603050405020304" pitchFamily="18" charset="0"/>
                <a:cs typeface="Times New Roman" panose="02020603050405020304" pitchFamily="18" charset="0"/>
              </a:rPr>
              <a:t>1</a:t>
            </a:r>
          </a:p>
          <a:p>
            <a:pPr algn="ctr"/>
            <a:r>
              <a:rPr lang="en-US" i="1" baseline="30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ETH Zürich     </a:t>
            </a:r>
            <a:r>
              <a:rPr lang="en-US" i="1" baseline="30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TOBB University of Economics and Technology     </a:t>
            </a:r>
            <a:r>
              <a:rPr lang="en-US" i="1" baseline="30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University of Sharjah</a:t>
            </a:r>
          </a:p>
        </p:txBody>
      </p:sp>
      <p:sp>
        <p:nvSpPr>
          <p:cNvPr id="10" name="TextBox 9">
            <a:extLst>
              <a:ext uri="{FF2B5EF4-FFF2-40B4-BE49-F238E27FC236}">
                <a16:creationId xmlns:a16="http://schemas.microsoft.com/office/drawing/2014/main" id="{07357E27-A765-20D3-91C1-5FDD5560EEDB}"/>
              </a:ext>
            </a:extLst>
          </p:cNvPr>
          <p:cNvSpPr txBox="1"/>
          <p:nvPr/>
        </p:nvSpPr>
        <p:spPr>
          <a:xfrm>
            <a:off x="1856603" y="3477551"/>
            <a:ext cx="5430794" cy="369332"/>
          </a:xfrm>
          <a:prstGeom prst="rect">
            <a:avLst/>
          </a:prstGeom>
          <a:noFill/>
        </p:spPr>
        <p:txBody>
          <a:bodyPr wrap="square">
            <a:spAutoFit/>
          </a:bodyPr>
          <a:lstStyle/>
          <a:p>
            <a:pPr algn="ctr"/>
            <a:r>
              <a:rPr lang="en-US" b="1" dirty="0">
                <a:latin typeface="Cambria" panose="02040503050406030204" pitchFamily="18" charset="0"/>
                <a:hlinkClick r:id="rId3"/>
              </a:rPr>
              <a:t>https://github.com/CMU-SAFARI/Chronus</a:t>
            </a:r>
            <a:endParaRPr lang="en-US" b="1" dirty="0">
              <a:latin typeface="Cambria" panose="02040503050406030204" pitchFamily="18" charset="0"/>
            </a:endParaRPr>
          </a:p>
        </p:txBody>
      </p:sp>
      <p:pic>
        <p:nvPicPr>
          <p:cNvPr id="9" name="Picture 8">
            <a:extLst>
              <a:ext uri="{FF2B5EF4-FFF2-40B4-BE49-F238E27FC236}">
                <a16:creationId xmlns:a16="http://schemas.microsoft.com/office/drawing/2014/main" id="{D7354F7A-A41C-CCCD-A270-A7C14217E310}"/>
              </a:ext>
            </a:extLst>
          </p:cNvPr>
          <p:cNvPicPr>
            <a:picLocks noChangeAspect="1"/>
          </p:cNvPicPr>
          <p:nvPr/>
        </p:nvPicPr>
        <p:blipFill>
          <a:blip r:embed="rId4"/>
          <a:srcRect b="33285"/>
          <a:stretch/>
        </p:blipFill>
        <p:spPr>
          <a:xfrm>
            <a:off x="0" y="3924175"/>
            <a:ext cx="9144000" cy="2559176"/>
          </a:xfrm>
          <a:prstGeom prst="rect">
            <a:avLst/>
          </a:prstGeom>
        </p:spPr>
      </p:pic>
      <p:pic>
        <p:nvPicPr>
          <p:cNvPr id="11" name="Resim 17" descr="grafik, tasarım, yaratıcılık içeren bir resim&#10;&#10;Açıklama otomatik olarak oluşturuldu">
            <a:extLst>
              <a:ext uri="{FF2B5EF4-FFF2-40B4-BE49-F238E27FC236}">
                <a16:creationId xmlns:a16="http://schemas.microsoft.com/office/drawing/2014/main" id="{CA4E96D8-1947-D7FF-AAA5-F87706805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980" y="498984"/>
            <a:ext cx="931922" cy="755206"/>
          </a:xfrm>
          <a:prstGeom prst="rect">
            <a:avLst/>
          </a:prstGeom>
        </p:spPr>
      </p:pic>
      <p:pic>
        <p:nvPicPr>
          <p:cNvPr id="12" name="Resim 19" descr="daire, grafik, ekran görüntüsü, tasarım içeren bir resim&#10;&#10;Açıklama otomatik olarak oluşturuldu">
            <a:extLst>
              <a:ext uri="{FF2B5EF4-FFF2-40B4-BE49-F238E27FC236}">
                <a16:creationId xmlns:a16="http://schemas.microsoft.com/office/drawing/2014/main" id="{16AD7646-1478-0B61-8391-E6E6627D7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5604" y="673135"/>
            <a:ext cx="1087332" cy="572884"/>
          </a:xfrm>
          <a:prstGeom prst="rect">
            <a:avLst/>
          </a:prstGeom>
        </p:spPr>
      </p:pic>
      <p:pic>
        <p:nvPicPr>
          <p:cNvPr id="13" name="Resim 21" descr="logo, grafik, kırpıntı çizim, simge, sembol içeren bir resim&#10;&#10;Açıklama otomatik olarak oluşturuldu">
            <a:extLst>
              <a:ext uri="{FF2B5EF4-FFF2-40B4-BE49-F238E27FC236}">
                <a16:creationId xmlns:a16="http://schemas.microsoft.com/office/drawing/2014/main" id="{A7F7078A-C6D2-3660-C360-F81EF4AFA2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638" y="431445"/>
            <a:ext cx="680467" cy="819839"/>
          </a:xfrm>
          <a:prstGeom prst="rect">
            <a:avLst/>
          </a:prstGeom>
        </p:spPr>
      </p:pic>
      <p:sp>
        <p:nvSpPr>
          <p:cNvPr id="4" name="Slide Number Placeholder 3">
            <a:extLst>
              <a:ext uri="{FF2B5EF4-FFF2-40B4-BE49-F238E27FC236}">
                <a16:creationId xmlns:a16="http://schemas.microsoft.com/office/drawing/2014/main" id="{D97DE46A-263C-0185-BE9C-B5D9786B5895}"/>
              </a:ext>
            </a:extLst>
          </p:cNvPr>
          <p:cNvSpPr>
            <a:spLocks noGrp="1"/>
          </p:cNvSpPr>
          <p:nvPr>
            <p:ph type="sldNum" sz="quarter" idx="12"/>
          </p:nvPr>
        </p:nvSpPr>
        <p:spPr/>
        <p:txBody>
          <a:bodyPr/>
          <a:lstStyle/>
          <a:p>
            <a:fld id="{676C2683-0D41-1E45-8714-724CB2570654}" type="slidenum">
              <a:rPr lang="en-US" smtClean="0"/>
              <a:pPr/>
              <a:t>48</a:t>
            </a:fld>
            <a:endParaRPr lang="en-US" dirty="0"/>
          </a:p>
        </p:txBody>
      </p:sp>
      <p:sp>
        <p:nvSpPr>
          <p:cNvPr id="14" name="TextBox 13">
            <a:extLst>
              <a:ext uri="{FF2B5EF4-FFF2-40B4-BE49-F238E27FC236}">
                <a16:creationId xmlns:a16="http://schemas.microsoft.com/office/drawing/2014/main" id="{9E0D96FD-7984-D044-FE1F-D114327B41A0}"/>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317307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C7F22-DB7A-26BB-573D-A7BEA9026BB7}"/>
            </a:ext>
          </a:extLst>
        </p:cNvPr>
        <p:cNvGrpSpPr/>
        <p:nvPr/>
      </p:nvGrpSpPr>
      <p:grpSpPr>
        <a:xfrm>
          <a:off x="0" y="0"/>
          <a:ext cx="0" cy="0"/>
          <a:chOff x="0" y="0"/>
          <a:chExt cx="0" cy="0"/>
        </a:xfrm>
      </p:grpSpPr>
      <p:sp>
        <p:nvSpPr>
          <p:cNvPr id="18" name="Başlık 1">
            <a:extLst>
              <a:ext uri="{FF2B5EF4-FFF2-40B4-BE49-F238E27FC236}">
                <a16:creationId xmlns:a16="http://schemas.microsoft.com/office/drawing/2014/main" id="{B25FAEF2-7F0A-5E9F-1AC1-7FF83ED4FB5A}"/>
              </a:ext>
            </a:extLst>
          </p:cNvPr>
          <p:cNvSpPr>
            <a:spLocks noGrp="1"/>
          </p:cNvSpPr>
          <p:nvPr>
            <p:ph type="title"/>
          </p:nvPr>
        </p:nvSpPr>
        <p:spPr/>
        <p:txBody>
          <a:bodyPr>
            <a:normAutofit fontScale="90000"/>
          </a:bodyPr>
          <a:lstStyle/>
          <a:p>
            <a:r>
              <a:rPr lang="en-US" dirty="0" err="1">
                <a:ea typeface="+mj-lt"/>
                <a:cs typeface="+mj-lt"/>
              </a:rPr>
              <a:t>BreakHammer</a:t>
            </a:r>
            <a:r>
              <a:rPr lang="en-US" dirty="0">
                <a:ea typeface="+mj-lt"/>
                <a:cs typeface="+mj-lt"/>
              </a:rPr>
              <a:t>: Throttling Suspect Threads in Hardware</a:t>
            </a:r>
            <a:endParaRPr lang="tr-TR" dirty="0">
              <a:ea typeface="+mj-lt"/>
              <a:cs typeface="+mj-lt"/>
            </a:endParaRPr>
          </a:p>
        </p:txBody>
      </p:sp>
      <p:grpSp>
        <p:nvGrpSpPr>
          <p:cNvPr id="23" name="Group 22">
            <a:extLst>
              <a:ext uri="{FF2B5EF4-FFF2-40B4-BE49-F238E27FC236}">
                <a16:creationId xmlns:a16="http://schemas.microsoft.com/office/drawing/2014/main" id="{5D4E56FB-0FB1-926A-A26E-7C999647CCB8}"/>
              </a:ext>
            </a:extLst>
          </p:cNvPr>
          <p:cNvGrpSpPr/>
          <p:nvPr/>
        </p:nvGrpSpPr>
        <p:grpSpPr>
          <a:xfrm>
            <a:off x="3175043" y="1361334"/>
            <a:ext cx="1405132" cy="2328662"/>
            <a:chOff x="3992045" y="3375025"/>
            <a:chExt cx="4232144" cy="1301751"/>
          </a:xfrm>
        </p:grpSpPr>
        <p:sp>
          <p:nvSpPr>
            <p:cNvPr id="21" name="Rectangle: Rounded Corners 20">
              <a:extLst>
                <a:ext uri="{FF2B5EF4-FFF2-40B4-BE49-F238E27FC236}">
                  <a16:creationId xmlns:a16="http://schemas.microsoft.com/office/drawing/2014/main" id="{B577FC94-EA19-614E-A2C9-90551EF90F77}"/>
                </a:ext>
              </a:extLst>
            </p:cNvPr>
            <p:cNvSpPr/>
            <p:nvPr/>
          </p:nvSpPr>
          <p:spPr>
            <a:xfrm>
              <a:off x="4043176" y="3375025"/>
              <a:ext cx="4129883" cy="1301751"/>
            </a:xfrm>
            <a:prstGeom prst="roundRect">
              <a:avLst>
                <a:gd name="adj" fmla="val 4727"/>
              </a:avLst>
            </a:prstGeom>
            <a:solidFill>
              <a:srgbClr val="FFEDFD"/>
            </a:solidFill>
            <a:ln w="28575">
              <a:solidFill>
                <a:srgbClr val="948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sp>
          <p:nvSpPr>
            <p:cNvPr id="22" name="TextBox 21">
              <a:extLst>
                <a:ext uri="{FF2B5EF4-FFF2-40B4-BE49-F238E27FC236}">
                  <a16:creationId xmlns:a16="http://schemas.microsoft.com/office/drawing/2014/main" id="{669200E3-0E07-62EF-6B6C-A4DED978BF0C}"/>
                </a:ext>
              </a:extLst>
            </p:cNvPr>
            <p:cNvSpPr txBox="1"/>
            <p:nvPr/>
          </p:nvSpPr>
          <p:spPr>
            <a:xfrm>
              <a:off x="3992045" y="3853159"/>
              <a:ext cx="4232144" cy="361307"/>
            </a:xfrm>
            <a:prstGeom prst="rect">
              <a:avLst/>
            </a:prstGeom>
            <a:noFill/>
          </p:spPr>
          <p:txBody>
            <a:bodyPr wrap="square" rtlCol="0" anchor="ctr">
              <a:spAutoFit/>
            </a:bodyPr>
            <a:lstStyle/>
            <a:p>
              <a:pPr algn="ctr"/>
              <a:r>
                <a:rPr lang="en-US" b="1" dirty="0">
                  <a:solidFill>
                    <a:srgbClr val="4D474C"/>
                  </a:solidFill>
                  <a:latin typeface="Cambria" panose="02040503050406030204" pitchFamily="18" charset="0"/>
                </a:rPr>
                <a:t>Memory</a:t>
              </a:r>
            </a:p>
            <a:p>
              <a:pPr algn="ctr"/>
              <a:r>
                <a:rPr lang="en-US" b="1" dirty="0">
                  <a:solidFill>
                    <a:srgbClr val="4D474C"/>
                  </a:solidFill>
                  <a:latin typeface="Cambria" panose="02040503050406030204" pitchFamily="18" charset="0"/>
                </a:rPr>
                <a:t>Controller</a:t>
              </a:r>
            </a:p>
          </p:txBody>
        </p:sp>
      </p:grpSp>
      <p:pic>
        <p:nvPicPr>
          <p:cNvPr id="1028" name="Picture 4" descr="12+ Black And White Emoticons Png">
            <a:extLst>
              <a:ext uri="{FF2B5EF4-FFF2-40B4-BE49-F238E27FC236}">
                <a16:creationId xmlns:a16="http://schemas.microsoft.com/office/drawing/2014/main" id="{C290B4A5-6D01-9554-B8D5-B13246E9E2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07" t="3405" r="5374" b="12765"/>
          <a:stretch/>
        </p:blipFill>
        <p:spPr bwMode="auto">
          <a:xfrm>
            <a:off x="757222" y="2938330"/>
            <a:ext cx="715541" cy="69608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682F783-0029-54E6-FFA5-D1FDB938F330}"/>
              </a:ext>
            </a:extLst>
          </p:cNvPr>
          <p:cNvGrpSpPr/>
          <p:nvPr/>
        </p:nvGrpSpPr>
        <p:grpSpPr>
          <a:xfrm>
            <a:off x="1783331" y="2902276"/>
            <a:ext cx="891001" cy="760588"/>
            <a:chOff x="2193269" y="2375225"/>
            <a:chExt cx="683851" cy="583406"/>
          </a:xfrm>
        </p:grpSpPr>
        <p:sp>
          <p:nvSpPr>
            <p:cNvPr id="19" name="Rectangle: Rounded Corners 18">
              <a:extLst>
                <a:ext uri="{FF2B5EF4-FFF2-40B4-BE49-F238E27FC236}">
                  <a16:creationId xmlns:a16="http://schemas.microsoft.com/office/drawing/2014/main" id="{09A91E7C-4F3B-22D1-18B0-4BEA94F66BC0}"/>
                </a:ext>
              </a:extLst>
            </p:cNvPr>
            <p:cNvSpPr/>
            <p:nvPr/>
          </p:nvSpPr>
          <p:spPr>
            <a:xfrm>
              <a:off x="2239919" y="2375225"/>
              <a:ext cx="590550" cy="583406"/>
            </a:xfrm>
            <a:prstGeom prst="roundRect">
              <a:avLst>
                <a:gd name="adj" fmla="val 13863"/>
              </a:avLst>
            </a:prstGeom>
            <a:solidFill>
              <a:srgbClr val="C0F4C4"/>
            </a:solidFill>
            <a:ln w="28575">
              <a:solidFill>
                <a:srgbClr val="6C8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mbria" panose="02040503050406030204" pitchFamily="18" charset="0"/>
              </a:endParaRPr>
            </a:p>
          </p:txBody>
        </p:sp>
        <p:sp>
          <p:nvSpPr>
            <p:cNvPr id="20" name="TextBox 19">
              <a:extLst>
                <a:ext uri="{FF2B5EF4-FFF2-40B4-BE49-F238E27FC236}">
                  <a16:creationId xmlns:a16="http://schemas.microsoft.com/office/drawing/2014/main" id="{182FEF3E-90BD-1E25-C185-FD125602B58E}"/>
                </a:ext>
              </a:extLst>
            </p:cNvPr>
            <p:cNvSpPr txBox="1"/>
            <p:nvPr/>
          </p:nvSpPr>
          <p:spPr>
            <a:xfrm>
              <a:off x="2193269" y="2509688"/>
              <a:ext cx="683851" cy="283295"/>
            </a:xfrm>
            <a:prstGeom prst="rect">
              <a:avLst/>
            </a:prstGeom>
            <a:noFill/>
          </p:spPr>
          <p:txBody>
            <a:bodyPr wrap="square" rtlCol="0" anchor="ctr">
              <a:spAutoFit/>
            </a:bodyPr>
            <a:lstStyle/>
            <a:p>
              <a:pPr algn="ctr"/>
              <a:r>
                <a:rPr lang="en-US" b="1" dirty="0">
                  <a:solidFill>
                    <a:srgbClr val="3D4C3E"/>
                  </a:solidFill>
                  <a:latin typeface="Cambria" panose="02040503050406030204" pitchFamily="18" charset="0"/>
                </a:rPr>
                <a:t>Core</a:t>
              </a:r>
            </a:p>
          </p:txBody>
        </p:sp>
      </p:grpSp>
      <p:sp>
        <p:nvSpPr>
          <p:cNvPr id="29" name="Arrow: Left-Right 28">
            <a:extLst>
              <a:ext uri="{FF2B5EF4-FFF2-40B4-BE49-F238E27FC236}">
                <a16:creationId xmlns:a16="http://schemas.microsoft.com/office/drawing/2014/main" id="{0A50BACC-C31E-97F5-4055-0B2F1908C7B6}"/>
              </a:ext>
            </a:extLst>
          </p:cNvPr>
          <p:cNvSpPr/>
          <p:nvPr/>
        </p:nvSpPr>
        <p:spPr>
          <a:xfrm>
            <a:off x="4766679" y="2414041"/>
            <a:ext cx="992767" cy="281232"/>
          </a:xfrm>
          <a:prstGeom prst="leftRightArrow">
            <a:avLst/>
          </a:prstGeom>
          <a:solidFill>
            <a:srgbClr val="FFEDFD"/>
          </a:solidFill>
          <a:ln w="19050">
            <a:solidFill>
              <a:srgbClr val="9489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sp>
        <p:nvSpPr>
          <p:cNvPr id="33" name="Arrow: Left-Right 32">
            <a:extLst>
              <a:ext uri="{FF2B5EF4-FFF2-40B4-BE49-F238E27FC236}">
                <a16:creationId xmlns:a16="http://schemas.microsoft.com/office/drawing/2014/main" id="{C329EB5B-CAB5-3BB4-76FA-D8FEAD09F0F3}"/>
              </a:ext>
            </a:extLst>
          </p:cNvPr>
          <p:cNvSpPr/>
          <p:nvPr/>
        </p:nvSpPr>
        <p:spPr>
          <a:xfrm>
            <a:off x="2683817" y="3174612"/>
            <a:ext cx="441635" cy="175260"/>
          </a:xfrm>
          <a:prstGeom prst="leftRightArrow">
            <a:avLst/>
          </a:prstGeom>
          <a:solidFill>
            <a:srgbClr val="C0F4C4"/>
          </a:solidFill>
          <a:ln w="19050">
            <a:solidFill>
              <a:srgbClr val="6C8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grpSp>
        <p:nvGrpSpPr>
          <p:cNvPr id="44" name="Group 43">
            <a:extLst>
              <a:ext uri="{FF2B5EF4-FFF2-40B4-BE49-F238E27FC236}">
                <a16:creationId xmlns:a16="http://schemas.microsoft.com/office/drawing/2014/main" id="{F1E2E7CE-DAB0-F75A-532F-D18C6EB403D6}"/>
              </a:ext>
            </a:extLst>
          </p:cNvPr>
          <p:cNvGrpSpPr/>
          <p:nvPr/>
        </p:nvGrpSpPr>
        <p:grpSpPr>
          <a:xfrm>
            <a:off x="585529" y="1022845"/>
            <a:ext cx="2539923" cy="1095880"/>
            <a:chOff x="641041" y="2458928"/>
            <a:chExt cx="2539923" cy="1095880"/>
          </a:xfrm>
        </p:grpSpPr>
        <p:pic>
          <p:nvPicPr>
            <p:cNvPr id="6" name="Picture 2" descr="Hacker - Free security icons">
              <a:extLst>
                <a:ext uri="{FF2B5EF4-FFF2-40B4-BE49-F238E27FC236}">
                  <a16:creationId xmlns:a16="http://schemas.microsoft.com/office/drawing/2014/main" id="{598FABAF-71A7-2396-16A8-9E2AF9046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83" y="2764393"/>
              <a:ext cx="760589" cy="760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ammer - Free Tools and utensils icons">
              <a:extLst>
                <a:ext uri="{FF2B5EF4-FFF2-40B4-BE49-F238E27FC236}">
                  <a16:creationId xmlns:a16="http://schemas.microsoft.com/office/drawing/2014/main" id="{E98E3554-220A-2B82-8775-6E11B0FA2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417" y="2832066"/>
              <a:ext cx="608509" cy="60850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375617B-48B1-EBB1-C541-61D4AAF88FF7}"/>
                </a:ext>
              </a:extLst>
            </p:cNvPr>
            <p:cNvGrpSpPr/>
            <p:nvPr/>
          </p:nvGrpSpPr>
          <p:grpSpPr>
            <a:xfrm>
              <a:off x="1842195" y="2794220"/>
              <a:ext cx="891001" cy="760588"/>
              <a:chOff x="2193269" y="2375225"/>
              <a:chExt cx="683851" cy="583406"/>
            </a:xfrm>
          </p:grpSpPr>
          <p:sp>
            <p:nvSpPr>
              <p:cNvPr id="25" name="Rectangle: Rounded Corners 24">
                <a:extLst>
                  <a:ext uri="{FF2B5EF4-FFF2-40B4-BE49-F238E27FC236}">
                    <a16:creationId xmlns:a16="http://schemas.microsoft.com/office/drawing/2014/main" id="{57C9A9B7-F2BC-54C1-69EF-37D9D4D983EE}"/>
                  </a:ext>
                </a:extLst>
              </p:cNvPr>
              <p:cNvSpPr/>
              <p:nvPr/>
            </p:nvSpPr>
            <p:spPr>
              <a:xfrm>
                <a:off x="2239919" y="2375225"/>
                <a:ext cx="590550" cy="583406"/>
              </a:xfrm>
              <a:prstGeom prst="roundRect">
                <a:avLst>
                  <a:gd name="adj" fmla="val 13863"/>
                </a:avLst>
              </a:prstGeom>
              <a:solidFill>
                <a:srgbClr val="C0F4C4"/>
              </a:solidFill>
              <a:ln w="28575">
                <a:solidFill>
                  <a:srgbClr val="6C8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mbria" panose="02040503050406030204" pitchFamily="18" charset="0"/>
                </a:endParaRPr>
              </a:p>
            </p:txBody>
          </p:sp>
          <p:sp>
            <p:nvSpPr>
              <p:cNvPr id="26" name="TextBox 25">
                <a:extLst>
                  <a:ext uri="{FF2B5EF4-FFF2-40B4-BE49-F238E27FC236}">
                    <a16:creationId xmlns:a16="http://schemas.microsoft.com/office/drawing/2014/main" id="{432CCC45-4D21-B034-259F-10E247E766F9}"/>
                  </a:ext>
                </a:extLst>
              </p:cNvPr>
              <p:cNvSpPr txBox="1"/>
              <p:nvPr/>
            </p:nvSpPr>
            <p:spPr>
              <a:xfrm>
                <a:off x="2193269" y="2509688"/>
                <a:ext cx="683851" cy="283295"/>
              </a:xfrm>
              <a:prstGeom prst="rect">
                <a:avLst/>
              </a:prstGeom>
              <a:noFill/>
            </p:spPr>
            <p:txBody>
              <a:bodyPr wrap="square" rtlCol="0" anchor="ctr">
                <a:spAutoFit/>
              </a:bodyPr>
              <a:lstStyle/>
              <a:p>
                <a:pPr algn="ctr"/>
                <a:r>
                  <a:rPr lang="en-US" b="1" dirty="0">
                    <a:solidFill>
                      <a:srgbClr val="3D4C3E"/>
                    </a:solidFill>
                    <a:latin typeface="Cambria" panose="02040503050406030204" pitchFamily="18" charset="0"/>
                  </a:rPr>
                  <a:t>Core</a:t>
                </a:r>
              </a:p>
            </p:txBody>
          </p:sp>
        </p:grpSp>
        <p:sp>
          <p:nvSpPr>
            <p:cNvPr id="32" name="Arrow: Left-Right 31">
              <a:extLst>
                <a:ext uri="{FF2B5EF4-FFF2-40B4-BE49-F238E27FC236}">
                  <a16:creationId xmlns:a16="http://schemas.microsoft.com/office/drawing/2014/main" id="{5504D636-20E8-2320-6E6A-98156A4F297D}"/>
                </a:ext>
              </a:extLst>
            </p:cNvPr>
            <p:cNvSpPr/>
            <p:nvPr/>
          </p:nvSpPr>
          <p:spPr>
            <a:xfrm>
              <a:off x="2739329" y="3066556"/>
              <a:ext cx="441635" cy="175260"/>
            </a:xfrm>
            <a:prstGeom prst="leftRightArrow">
              <a:avLst/>
            </a:prstGeom>
            <a:solidFill>
              <a:srgbClr val="C0F4C4"/>
            </a:solidFill>
            <a:ln w="19050">
              <a:solidFill>
                <a:srgbClr val="6C8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sp>
          <p:nvSpPr>
            <p:cNvPr id="35" name="TextBox 34">
              <a:extLst>
                <a:ext uri="{FF2B5EF4-FFF2-40B4-BE49-F238E27FC236}">
                  <a16:creationId xmlns:a16="http://schemas.microsoft.com/office/drawing/2014/main" id="{25E9B396-FE66-599E-EB17-E648A4B30A07}"/>
                </a:ext>
              </a:extLst>
            </p:cNvPr>
            <p:cNvSpPr txBox="1"/>
            <p:nvPr/>
          </p:nvSpPr>
          <p:spPr>
            <a:xfrm>
              <a:off x="641041" y="2458928"/>
              <a:ext cx="1092671" cy="369332"/>
            </a:xfrm>
            <a:prstGeom prst="rect">
              <a:avLst/>
            </a:prstGeom>
            <a:noFill/>
          </p:spPr>
          <p:txBody>
            <a:bodyPr wrap="none" rtlCol="0">
              <a:spAutoFit/>
            </a:bodyPr>
            <a:lstStyle/>
            <a:p>
              <a:r>
                <a:rPr lang="en-US" b="1" dirty="0">
                  <a:latin typeface="Cambria" panose="02040503050406030204" pitchFamily="18" charset="0"/>
                </a:rPr>
                <a:t>Attacker</a:t>
              </a:r>
            </a:p>
          </p:txBody>
        </p:sp>
      </p:grpSp>
      <p:sp>
        <p:nvSpPr>
          <p:cNvPr id="36" name="TextBox 35">
            <a:extLst>
              <a:ext uri="{FF2B5EF4-FFF2-40B4-BE49-F238E27FC236}">
                <a16:creationId xmlns:a16="http://schemas.microsoft.com/office/drawing/2014/main" id="{F35D06C1-7E69-70CF-3CD6-FF97DEB5112B}"/>
              </a:ext>
            </a:extLst>
          </p:cNvPr>
          <p:cNvSpPr txBox="1"/>
          <p:nvPr/>
        </p:nvSpPr>
        <p:spPr>
          <a:xfrm>
            <a:off x="775200" y="2630637"/>
            <a:ext cx="673582" cy="369332"/>
          </a:xfrm>
          <a:prstGeom prst="rect">
            <a:avLst/>
          </a:prstGeom>
          <a:noFill/>
        </p:spPr>
        <p:txBody>
          <a:bodyPr wrap="none" rtlCol="0">
            <a:spAutoFit/>
          </a:bodyPr>
          <a:lstStyle/>
          <a:p>
            <a:r>
              <a:rPr lang="en-US" b="1" dirty="0">
                <a:latin typeface="Cambria" panose="02040503050406030204" pitchFamily="18" charset="0"/>
              </a:rPr>
              <a:t>User</a:t>
            </a:r>
          </a:p>
        </p:txBody>
      </p:sp>
      <p:pic>
        <p:nvPicPr>
          <p:cNvPr id="46" name="Picture 45">
            <a:extLst>
              <a:ext uri="{FF2B5EF4-FFF2-40B4-BE49-F238E27FC236}">
                <a16:creationId xmlns:a16="http://schemas.microsoft.com/office/drawing/2014/main" id="{3106955D-7438-4585-4D8F-A9BAE8705D64}"/>
              </a:ext>
            </a:extLst>
          </p:cNvPr>
          <p:cNvPicPr>
            <a:picLocks noChangeAspect="1"/>
          </p:cNvPicPr>
          <p:nvPr/>
        </p:nvPicPr>
        <p:blipFill rotWithShape="1">
          <a:blip r:embed="rId6">
            <a:extLst>
              <a:ext uri="{28A0092B-C50C-407E-A947-70E740481C1C}">
                <a14:useLocalDpi xmlns:a14="http://schemas.microsoft.com/office/drawing/2010/main" val="0"/>
              </a:ext>
            </a:extLst>
          </a:blip>
          <a:srcRect l="4726" t="21295" r="5001" b="22250"/>
          <a:stretch/>
        </p:blipFill>
        <p:spPr>
          <a:xfrm rot="10800000">
            <a:off x="5843391" y="1842484"/>
            <a:ext cx="3041528" cy="1396714"/>
          </a:xfrm>
          <a:prstGeom prst="rect">
            <a:avLst/>
          </a:prstGeom>
        </p:spPr>
      </p:pic>
      <p:sp>
        <p:nvSpPr>
          <p:cNvPr id="3" name="TextBox 2">
            <a:extLst>
              <a:ext uri="{FF2B5EF4-FFF2-40B4-BE49-F238E27FC236}">
                <a16:creationId xmlns:a16="http://schemas.microsoft.com/office/drawing/2014/main" id="{D4DF959D-8929-9C67-A035-AB7CAED630EC}"/>
              </a:ext>
            </a:extLst>
          </p:cNvPr>
          <p:cNvSpPr txBox="1"/>
          <p:nvPr/>
        </p:nvSpPr>
        <p:spPr>
          <a:xfrm>
            <a:off x="373922" y="3745188"/>
            <a:ext cx="8625838" cy="830997"/>
          </a:xfrm>
          <a:prstGeom prst="rect">
            <a:avLst/>
          </a:prstGeom>
          <a:noFill/>
        </p:spPr>
        <p:txBody>
          <a:bodyPr wrap="square" rtlCol="0">
            <a:spAutoFit/>
          </a:bodyPr>
          <a:lstStyle/>
          <a:p>
            <a:pPr algn="ctr"/>
            <a:r>
              <a:rPr lang="en-US" sz="2400" b="1" dirty="0">
                <a:solidFill>
                  <a:srgbClr val="7030A0"/>
                </a:solidFill>
                <a:latin typeface="Cambria" panose="02040503050406030204" pitchFamily="18" charset="0"/>
              </a:rPr>
              <a:t>Detect</a:t>
            </a:r>
            <a:r>
              <a:rPr lang="en-US" sz="2400" dirty="0">
                <a:latin typeface="Cambria" panose="02040503050406030204" pitchFamily="18" charset="0"/>
              </a:rPr>
              <a:t> and </a:t>
            </a:r>
            <a:r>
              <a:rPr lang="en-US" sz="2400" b="1" dirty="0">
                <a:solidFill>
                  <a:srgbClr val="C00000"/>
                </a:solidFill>
                <a:latin typeface="Cambria" panose="02040503050406030204" pitchFamily="18" charset="0"/>
              </a:rPr>
              <a:t>slow down </a:t>
            </a:r>
            <a:r>
              <a:rPr lang="en-US" sz="2400" dirty="0">
                <a:latin typeface="Cambria" panose="02040503050406030204" pitchFamily="18" charset="0"/>
              </a:rPr>
              <a:t>the memory accesses of threads</a:t>
            </a:r>
          </a:p>
          <a:p>
            <a:pPr algn="ctr"/>
            <a:r>
              <a:rPr lang="en-US" sz="2400" dirty="0">
                <a:latin typeface="Cambria" panose="02040503050406030204" pitchFamily="18" charset="0"/>
              </a:rPr>
              <a:t>that trigger </a:t>
            </a:r>
            <a:r>
              <a:rPr lang="en-US" sz="2400" b="1" dirty="0">
                <a:solidFill>
                  <a:srgbClr val="C00000"/>
                </a:solidFill>
                <a:latin typeface="Cambria" panose="02040503050406030204" pitchFamily="18" charset="0"/>
              </a:rPr>
              <a:t>many</a:t>
            </a:r>
            <a:r>
              <a:rPr lang="en-US" sz="2400" dirty="0">
                <a:latin typeface="Cambria" panose="02040503050406030204" pitchFamily="18" charset="0"/>
              </a:rPr>
              <a:t> </a:t>
            </a:r>
            <a:r>
              <a:rPr lang="en-US" sz="2400" dirty="0" err="1">
                <a:latin typeface="Cambria" panose="02040503050406030204" pitchFamily="18" charset="0"/>
              </a:rPr>
              <a:t>RowHammer</a:t>
            </a:r>
            <a:r>
              <a:rPr lang="en-US" sz="2400" dirty="0">
                <a:latin typeface="Cambria" panose="02040503050406030204" pitchFamily="18" charset="0"/>
              </a:rPr>
              <a:t>-preventive actions</a:t>
            </a:r>
          </a:p>
        </p:txBody>
      </p:sp>
      <p:pic>
        <p:nvPicPr>
          <p:cNvPr id="7" name="Picture 6" descr="Smiley Face Digital Download SVG PNG JPG Dxf Ai Pdf - Etsy">
            <a:extLst>
              <a:ext uri="{FF2B5EF4-FFF2-40B4-BE49-F238E27FC236}">
                <a16:creationId xmlns:a16="http://schemas.microsoft.com/office/drawing/2014/main" id="{4DFCB53D-8686-5893-653D-470E96479F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757" t="22507" r="15686" b="21955"/>
          <a:stretch/>
        </p:blipFill>
        <p:spPr bwMode="auto">
          <a:xfrm>
            <a:off x="763320" y="2938330"/>
            <a:ext cx="715506" cy="7245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rison Bars PNG Transparent Images Free Download | Vector Files | Pngtree">
            <a:extLst>
              <a:ext uri="{FF2B5EF4-FFF2-40B4-BE49-F238E27FC236}">
                <a16:creationId xmlns:a16="http://schemas.microsoft.com/office/drawing/2014/main" id="{0B1B25F3-BCB3-8B4E-E989-AF93FA5C01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415" y="1339545"/>
            <a:ext cx="1095635" cy="8217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ime - Free technology icons">
            <a:extLst>
              <a:ext uri="{FF2B5EF4-FFF2-40B4-BE49-F238E27FC236}">
                <a16:creationId xmlns:a16="http://schemas.microsoft.com/office/drawing/2014/main" id="{883994F1-EBF8-074F-DB60-5ED2FCAD75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148" y="737503"/>
            <a:ext cx="369332" cy="3693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5E021B1-80B8-9F77-C59E-954C4A2A490C}"/>
              </a:ext>
            </a:extLst>
          </p:cNvPr>
          <p:cNvGrpSpPr/>
          <p:nvPr/>
        </p:nvGrpSpPr>
        <p:grpSpPr>
          <a:xfrm>
            <a:off x="382474" y="710141"/>
            <a:ext cx="4997614" cy="1504035"/>
            <a:chOff x="437986" y="2454448"/>
            <a:chExt cx="4997614" cy="1504035"/>
          </a:xfrm>
        </p:grpSpPr>
        <p:sp>
          <p:nvSpPr>
            <p:cNvPr id="11" name="Rectangle 10">
              <a:extLst>
                <a:ext uri="{FF2B5EF4-FFF2-40B4-BE49-F238E27FC236}">
                  <a16:creationId xmlns:a16="http://schemas.microsoft.com/office/drawing/2014/main" id="{DDDAAA5C-A677-CA6B-55AB-F5267B87840D}"/>
                </a:ext>
              </a:extLst>
            </p:cNvPr>
            <p:cNvSpPr/>
            <p:nvPr/>
          </p:nvSpPr>
          <p:spPr>
            <a:xfrm>
              <a:off x="437986" y="2454448"/>
              <a:ext cx="1504035" cy="150403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mbria" panose="02040503050406030204" pitchFamily="18" charset="0"/>
              </a:endParaRPr>
            </a:p>
          </p:txBody>
        </p:sp>
        <p:cxnSp>
          <p:nvCxnSpPr>
            <p:cNvPr id="12" name="Straight Arrow Connector 11">
              <a:extLst>
                <a:ext uri="{FF2B5EF4-FFF2-40B4-BE49-F238E27FC236}">
                  <a16:creationId xmlns:a16="http://schemas.microsoft.com/office/drawing/2014/main" id="{8FDAEEC7-4769-874A-1C41-0C0FFDD0645D}"/>
                </a:ext>
              </a:extLst>
            </p:cNvPr>
            <p:cNvCxnSpPr/>
            <p:nvPr/>
          </p:nvCxnSpPr>
          <p:spPr>
            <a:xfrm flipH="1">
              <a:off x="1952181" y="2689136"/>
              <a:ext cx="110597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04568A-37C5-670C-BF13-B92F77BE88FC}"/>
                </a:ext>
              </a:extLst>
            </p:cNvPr>
            <p:cNvSpPr txBox="1"/>
            <p:nvPr/>
          </p:nvSpPr>
          <p:spPr>
            <a:xfrm>
              <a:off x="3125157" y="2463830"/>
              <a:ext cx="2310443" cy="400110"/>
            </a:xfrm>
            <a:prstGeom prst="rect">
              <a:avLst/>
            </a:prstGeom>
            <a:noFill/>
          </p:spPr>
          <p:txBody>
            <a:bodyPr wrap="square" rtlCol="0">
              <a:spAutoFit/>
            </a:bodyPr>
            <a:lstStyle/>
            <a:p>
              <a:r>
                <a:rPr lang="en-US" sz="2000" b="1" dirty="0">
                  <a:solidFill>
                    <a:srgbClr val="C00000"/>
                  </a:solidFill>
                  <a:latin typeface="Cambria" panose="02040503050406030204" pitchFamily="18" charset="0"/>
                </a:rPr>
                <a:t>Suspect Thread</a:t>
              </a:r>
            </a:p>
          </p:txBody>
        </p:sp>
      </p:grpSp>
      <p:pic>
        <p:nvPicPr>
          <p:cNvPr id="15" name="Picture 14">
            <a:extLst>
              <a:ext uri="{FF2B5EF4-FFF2-40B4-BE49-F238E27FC236}">
                <a16:creationId xmlns:a16="http://schemas.microsoft.com/office/drawing/2014/main" id="{F80BE607-7221-6671-9266-CF3EA890B64B}"/>
              </a:ext>
            </a:extLst>
          </p:cNvPr>
          <p:cNvPicPr>
            <a:picLocks noChangeAspect="1"/>
          </p:cNvPicPr>
          <p:nvPr/>
        </p:nvPicPr>
        <p:blipFill>
          <a:blip r:embed="rId10">
            <a:clrChange>
              <a:clrFrom>
                <a:srgbClr val="FFFFFF"/>
              </a:clrFrom>
              <a:clrTo>
                <a:srgbClr val="FFFFFF">
                  <a:alpha val="0"/>
                </a:srgbClr>
              </a:clrTo>
            </a:clrChange>
          </a:blip>
          <a:srcRect t="2939" b="26277"/>
          <a:stretch/>
        </p:blipFill>
        <p:spPr>
          <a:xfrm>
            <a:off x="8770078" y="2496197"/>
            <a:ext cx="7892652" cy="1958177"/>
          </a:xfrm>
          <a:prstGeom prst="rect">
            <a:avLst/>
          </a:prstGeom>
          <a:ln>
            <a:noFill/>
          </a:ln>
        </p:spPr>
      </p:pic>
      <p:sp>
        <p:nvSpPr>
          <p:cNvPr id="16" name="TextBox 15">
            <a:extLst>
              <a:ext uri="{FF2B5EF4-FFF2-40B4-BE49-F238E27FC236}">
                <a16:creationId xmlns:a16="http://schemas.microsoft.com/office/drawing/2014/main" id="{2ECBF59C-E9EA-F069-A48A-94AE891B0883}"/>
              </a:ext>
            </a:extLst>
          </p:cNvPr>
          <p:cNvSpPr txBox="1"/>
          <p:nvPr/>
        </p:nvSpPr>
        <p:spPr>
          <a:xfrm>
            <a:off x="9517924" y="4576185"/>
            <a:ext cx="5902771" cy="400110"/>
          </a:xfrm>
          <a:prstGeom prst="rect">
            <a:avLst/>
          </a:prstGeom>
          <a:noFill/>
        </p:spPr>
        <p:txBody>
          <a:bodyPr wrap="none" rtlCol="0">
            <a:spAutoFit/>
          </a:bodyPr>
          <a:lstStyle/>
          <a:p>
            <a:pPr algn="ctr"/>
            <a:r>
              <a:rPr lang="en-US" sz="2000" b="1" dirty="0">
                <a:solidFill>
                  <a:srgbClr val="0563C1"/>
                </a:solidFill>
                <a:latin typeface="Cambria" panose="02040503050406030204" pitchFamily="18" charset="0"/>
                <a:hlinkClick r:id="rId11">
                  <a:extLst>
                    <a:ext uri="{A12FA001-AC4F-418D-AE19-62706E023703}">
                      <ahyp:hlinkClr xmlns:ahyp="http://schemas.microsoft.com/office/drawing/2018/hyperlinkcolor" val="tx"/>
                    </a:ext>
                  </a:extLst>
                </a:hlinkClick>
              </a:rPr>
              <a:t>https://github.com/CMU-SAFARI/BreakHammer</a:t>
            </a:r>
            <a:endParaRPr lang="en-US" sz="2000" b="1" dirty="0">
              <a:solidFill>
                <a:srgbClr val="0563C1"/>
              </a:solidFill>
              <a:latin typeface="Cambria" panose="02040503050406030204" pitchFamily="18" charset="0"/>
            </a:endParaRPr>
          </a:p>
        </p:txBody>
      </p:sp>
      <p:sp>
        <p:nvSpPr>
          <p:cNvPr id="27" name="TextBox 26">
            <a:extLst>
              <a:ext uri="{FF2B5EF4-FFF2-40B4-BE49-F238E27FC236}">
                <a16:creationId xmlns:a16="http://schemas.microsoft.com/office/drawing/2014/main" id="{60851B82-9841-6118-D137-E6B2D6E043AB}"/>
              </a:ext>
            </a:extLst>
          </p:cNvPr>
          <p:cNvSpPr txBox="1"/>
          <p:nvPr/>
        </p:nvSpPr>
        <p:spPr>
          <a:xfrm>
            <a:off x="4838645" y="1437167"/>
            <a:ext cx="4046274" cy="400110"/>
          </a:xfrm>
          <a:prstGeom prst="rect">
            <a:avLst/>
          </a:prstGeom>
          <a:noFill/>
        </p:spPr>
        <p:txBody>
          <a:bodyPr wrap="square" rtlCol="0">
            <a:spAutoFit/>
          </a:bodyPr>
          <a:lstStyle/>
          <a:p>
            <a:r>
              <a:rPr lang="en-US" sz="2000" b="1" dirty="0">
                <a:solidFill>
                  <a:srgbClr val="C00000"/>
                </a:solidFill>
                <a:latin typeface="Cambria" panose="02040503050406030204" pitchFamily="18" charset="0"/>
              </a:rPr>
              <a:t>RowHammer-preventive actions</a:t>
            </a:r>
          </a:p>
        </p:txBody>
      </p:sp>
      <p:cxnSp>
        <p:nvCxnSpPr>
          <p:cNvPr id="30" name="Straight Arrow Connector 29">
            <a:extLst>
              <a:ext uri="{FF2B5EF4-FFF2-40B4-BE49-F238E27FC236}">
                <a16:creationId xmlns:a16="http://schemas.microsoft.com/office/drawing/2014/main" id="{1DFCB6E8-770A-3FA5-7F38-B6136B3A13AC}"/>
              </a:ext>
            </a:extLst>
          </p:cNvPr>
          <p:cNvCxnSpPr>
            <a:cxnSpLocks/>
            <a:stCxn id="29" idx="1"/>
          </p:cNvCxnSpPr>
          <p:nvPr/>
        </p:nvCxnSpPr>
        <p:spPr>
          <a:xfrm flipV="1">
            <a:off x="5263063" y="1783216"/>
            <a:ext cx="0" cy="70113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45B2689-E507-6073-4B4D-CEA5862E1234}"/>
              </a:ext>
            </a:extLst>
          </p:cNvPr>
          <p:cNvSpPr txBox="1"/>
          <p:nvPr/>
        </p:nvSpPr>
        <p:spPr>
          <a:xfrm>
            <a:off x="5620878" y="715088"/>
            <a:ext cx="3175869" cy="400110"/>
          </a:xfrm>
          <a:prstGeom prst="rect">
            <a:avLst/>
          </a:prstGeom>
          <a:noFill/>
          <a:ln w="57150">
            <a:noFill/>
          </a:ln>
        </p:spPr>
        <p:txBody>
          <a:bodyPr wrap="none" rtlCol="0">
            <a:spAutoFit/>
          </a:bodyPr>
          <a:lstStyle/>
          <a:p>
            <a:r>
              <a:rPr lang="en-US" sz="2000" b="1" dirty="0">
                <a:solidFill>
                  <a:srgbClr val="C00000"/>
                </a:solidFill>
                <a:latin typeface="Cambria" panose="02040503050406030204" pitchFamily="18" charset="0"/>
              </a:rPr>
              <a:t>Trace back who triggered</a:t>
            </a:r>
          </a:p>
        </p:txBody>
      </p:sp>
      <p:cxnSp>
        <p:nvCxnSpPr>
          <p:cNvPr id="41" name="Straight Arrow Connector 40">
            <a:extLst>
              <a:ext uri="{FF2B5EF4-FFF2-40B4-BE49-F238E27FC236}">
                <a16:creationId xmlns:a16="http://schemas.microsoft.com/office/drawing/2014/main" id="{81F1A527-122E-0281-3C37-E7891C704747}"/>
              </a:ext>
            </a:extLst>
          </p:cNvPr>
          <p:cNvCxnSpPr>
            <a:cxnSpLocks/>
          </p:cNvCxnSpPr>
          <p:nvPr/>
        </p:nvCxnSpPr>
        <p:spPr>
          <a:xfrm flipV="1">
            <a:off x="7364155" y="1106835"/>
            <a:ext cx="0" cy="40719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6D8EBA-C2D4-0D9F-C416-38DC1FCA1FD6}"/>
              </a:ext>
            </a:extLst>
          </p:cNvPr>
          <p:cNvCxnSpPr>
            <a:cxnSpLocks/>
          </p:cNvCxnSpPr>
          <p:nvPr/>
        </p:nvCxnSpPr>
        <p:spPr>
          <a:xfrm flipH="1">
            <a:off x="4984878" y="915143"/>
            <a:ext cx="556368" cy="44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Slide Number Placeholder 3">
            <a:extLst>
              <a:ext uri="{FF2B5EF4-FFF2-40B4-BE49-F238E27FC236}">
                <a16:creationId xmlns:a16="http://schemas.microsoft.com/office/drawing/2014/main" id="{BB14ACAD-2A26-E4DC-CD09-6128BEEEF3E0}"/>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49</a:t>
            </a:fld>
            <a:endParaRPr lang="en-US" dirty="0"/>
          </a:p>
        </p:txBody>
      </p:sp>
      <p:sp>
        <p:nvSpPr>
          <p:cNvPr id="49" name="Dikdörtgen 8">
            <a:extLst>
              <a:ext uri="{FF2B5EF4-FFF2-40B4-BE49-F238E27FC236}">
                <a16:creationId xmlns:a16="http://schemas.microsoft.com/office/drawing/2014/main" id="{5071DF81-0429-46E2-116D-18EDD8F503EC}"/>
              </a:ext>
            </a:extLst>
          </p:cNvPr>
          <p:cNvSpPr/>
          <p:nvPr/>
        </p:nvSpPr>
        <p:spPr bwMode="auto">
          <a:xfrm>
            <a:off x="-2" y="4557271"/>
            <a:ext cx="9144002" cy="1956902"/>
          </a:xfrm>
          <a:prstGeom prst="rect">
            <a:avLst/>
          </a:prstGeom>
          <a:solidFill>
            <a:schemeClr val="accent4">
              <a:lumMod val="20000"/>
              <a:lumOff val="8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b="1" dirty="0">
                <a:latin typeface="Cambria" panose="02040503050406030204" pitchFamily="18" charset="0"/>
                <a:ea typeface="Cambria"/>
                <a:cs typeface="Tahoma"/>
              </a:rPr>
              <a:t>Key Results:</a:t>
            </a:r>
            <a:endParaRPr lang="en-US" sz="2000" b="1" dirty="0">
              <a:solidFill>
                <a:srgbClr val="7030A0"/>
              </a:solidFill>
              <a:latin typeface="Cambria" panose="02040503050406030204" pitchFamily="18" charset="0"/>
              <a:ea typeface="Cambria"/>
              <a:cs typeface="Tahoma"/>
            </a:endParaRPr>
          </a:p>
          <a:p>
            <a:pPr marL="342900" indent="-342900">
              <a:buClr>
                <a:schemeClr val="tx1"/>
              </a:buClr>
              <a:buFont typeface="Arial" panose="020B0604020202020204" pitchFamily="34" charset="0"/>
              <a:buChar char="•"/>
            </a:pPr>
            <a:r>
              <a:rPr lang="en-US" sz="2000" b="1" dirty="0">
                <a:latin typeface="Cambria" panose="02040503050406030204" pitchFamily="18" charset="0"/>
                <a:ea typeface="Cambria"/>
                <a:cs typeface="Tahoma"/>
              </a:rPr>
              <a:t>Under attack</a:t>
            </a:r>
            <a:r>
              <a:rPr lang="en-US" sz="2000" dirty="0">
                <a:latin typeface="Cambria" panose="02040503050406030204" pitchFamily="18" charset="0"/>
                <a:ea typeface="Cambria"/>
                <a:cs typeface="Tahoma"/>
              </a:rPr>
              <a:t>:</a:t>
            </a:r>
          </a:p>
          <a:p>
            <a:pPr marL="800100" lvl="1" indent="-342900">
              <a:buClr>
                <a:schemeClr val="tx1"/>
              </a:buClr>
              <a:buFont typeface="Arial" panose="020B0604020202020204" pitchFamily="34" charset="0"/>
              <a:buChar char="•"/>
            </a:pPr>
            <a:r>
              <a:rPr lang="en-US" sz="2000" dirty="0">
                <a:latin typeface="Cambria" panose="02040503050406030204" pitchFamily="18" charset="0"/>
                <a:ea typeface="Cambria"/>
                <a:cs typeface="Tahoma"/>
              </a:rPr>
              <a:t>Significantly </a:t>
            </a:r>
            <a:r>
              <a:rPr lang="en-US" sz="2000" b="1" dirty="0">
                <a:solidFill>
                  <a:srgbClr val="385723"/>
                </a:solidFill>
                <a:latin typeface="Cambria" panose="02040503050406030204" pitchFamily="18" charset="0"/>
                <a:ea typeface="Cambria"/>
                <a:cs typeface="Tahoma"/>
              </a:rPr>
              <a:t>improves</a:t>
            </a:r>
            <a:r>
              <a:rPr lang="en-US" sz="2000" dirty="0">
                <a:latin typeface="Cambria" panose="02040503050406030204" pitchFamily="18" charset="0"/>
                <a:ea typeface="Cambria"/>
                <a:cs typeface="Tahoma"/>
              </a:rPr>
              <a:t> system performance (by 90% on average)</a:t>
            </a:r>
          </a:p>
          <a:p>
            <a:pPr marL="800100" lvl="1" indent="-342900">
              <a:buClr>
                <a:schemeClr val="tx1"/>
              </a:buClr>
              <a:buFont typeface="Arial" panose="020B0604020202020204" pitchFamily="34" charset="0"/>
              <a:buChar char="•"/>
            </a:pPr>
            <a:r>
              <a:rPr lang="en-US" sz="2000" dirty="0">
                <a:latin typeface="Cambria" panose="02040503050406030204" pitchFamily="18" charset="0"/>
                <a:ea typeface="Cambria"/>
                <a:cs typeface="Tahoma"/>
              </a:rPr>
              <a:t>Significantly </a:t>
            </a:r>
            <a:r>
              <a:rPr lang="en-US" sz="2000" b="1" dirty="0">
                <a:solidFill>
                  <a:srgbClr val="385723"/>
                </a:solidFill>
                <a:latin typeface="Cambria" panose="02040503050406030204" pitchFamily="18" charset="0"/>
                <a:ea typeface="Cambria"/>
                <a:cs typeface="Tahoma"/>
              </a:rPr>
              <a:t>reduces</a:t>
            </a:r>
            <a:r>
              <a:rPr lang="en-US" sz="2000" dirty="0">
                <a:latin typeface="Cambria" panose="02040503050406030204" pitchFamily="18" charset="0"/>
                <a:ea typeface="Cambria"/>
                <a:cs typeface="Tahoma"/>
              </a:rPr>
              <a:t> energy consumption (by 55% on average)</a:t>
            </a:r>
          </a:p>
          <a:p>
            <a:pPr marL="342900" indent="-342900">
              <a:buClr>
                <a:schemeClr val="tx1"/>
              </a:buClr>
              <a:buFont typeface="Arial" panose="020B0604020202020204" pitchFamily="34" charset="0"/>
              <a:buChar char="•"/>
            </a:pPr>
            <a:r>
              <a:rPr lang="en-US" sz="2000" b="1" dirty="0">
                <a:latin typeface="Cambria" panose="02040503050406030204" pitchFamily="18" charset="0"/>
                <a:ea typeface="Cambria"/>
                <a:cs typeface="Tahoma"/>
              </a:rPr>
              <a:t>No attack</a:t>
            </a:r>
            <a:r>
              <a:rPr lang="en-US" sz="2000" dirty="0">
                <a:latin typeface="Cambria" panose="02040503050406030204" pitchFamily="18" charset="0"/>
                <a:ea typeface="Cambria"/>
                <a:cs typeface="Tahoma"/>
              </a:rPr>
              <a:t>:</a:t>
            </a:r>
          </a:p>
          <a:p>
            <a:pPr marL="800100" lvl="1" indent="-342900">
              <a:buClr>
                <a:schemeClr val="tx1"/>
              </a:buClr>
              <a:buFont typeface="Arial" panose="020B0604020202020204" pitchFamily="34" charset="0"/>
              <a:buChar char="•"/>
            </a:pPr>
            <a:r>
              <a:rPr lang="en-US" sz="2000" dirty="0">
                <a:latin typeface="Cambria" panose="02040503050406030204" pitchFamily="18" charset="0"/>
                <a:ea typeface="Cambria"/>
                <a:cs typeface="Tahoma"/>
              </a:rPr>
              <a:t>Slightly (&lt;1%) </a:t>
            </a:r>
            <a:r>
              <a:rPr lang="en-US" sz="2000" b="1" dirty="0">
                <a:solidFill>
                  <a:schemeClr val="accent6">
                    <a:lumMod val="50000"/>
                  </a:schemeClr>
                </a:solidFill>
                <a:latin typeface="Cambria" panose="02040503050406030204" pitchFamily="18" charset="0"/>
                <a:ea typeface="Cambria"/>
                <a:cs typeface="Tahoma"/>
              </a:rPr>
              <a:t>improves</a:t>
            </a:r>
            <a:r>
              <a:rPr lang="en-US" sz="2000" dirty="0">
                <a:latin typeface="Cambria" panose="02040503050406030204" pitchFamily="18" charset="0"/>
                <a:ea typeface="Cambria"/>
                <a:cs typeface="Tahoma"/>
              </a:rPr>
              <a:t> performance and energy consumption</a:t>
            </a:r>
          </a:p>
        </p:txBody>
      </p:sp>
      <p:sp>
        <p:nvSpPr>
          <p:cNvPr id="50" name="TextBox 49">
            <a:extLst>
              <a:ext uri="{FF2B5EF4-FFF2-40B4-BE49-F238E27FC236}">
                <a16:creationId xmlns:a16="http://schemas.microsoft.com/office/drawing/2014/main" id="{F0859C9A-24DC-1F76-EDE8-475FE9666BC7}"/>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extLst>
      <p:ext uri="{BB962C8B-B14F-4D97-AF65-F5344CB8AC3E}">
        <p14:creationId xmlns:p14="http://schemas.microsoft.com/office/powerpoint/2010/main" val="371140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49">
                                            <p:txEl>
                                              <p:pRg st="0" end="0"/>
                                            </p:txEl>
                                          </p:spTgt>
                                        </p:tgtEl>
                                        <p:attrNameLst>
                                          <p:attrName>style.visibility</p:attrName>
                                        </p:attrNameLst>
                                      </p:cBhvr>
                                      <p:to>
                                        <p:strVal val="visible"/>
                                      </p:to>
                                    </p:set>
                                    <p:animEffect transition="in" filter="fade">
                                      <p:cBhvr>
                                        <p:cTn id="33" dur="500"/>
                                        <p:tgtEl>
                                          <p:spTgt spid="49">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9">
                                            <p:txEl>
                                              <p:pRg st="1" end="1"/>
                                            </p:txEl>
                                          </p:spTgt>
                                        </p:tgtEl>
                                        <p:attrNameLst>
                                          <p:attrName>style.visibility</p:attrName>
                                        </p:attrNameLst>
                                      </p:cBhvr>
                                      <p:to>
                                        <p:strVal val="visible"/>
                                      </p:to>
                                    </p:set>
                                    <p:animEffect transition="in" filter="fade">
                                      <p:cBhvr>
                                        <p:cTn id="36" dur="500"/>
                                        <p:tgtEl>
                                          <p:spTgt spid="49">
                                            <p:txEl>
                                              <p:pRg st="1" end="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xEl>
                                              <p:pRg st="2" end="2"/>
                                            </p:txEl>
                                          </p:spTgt>
                                        </p:tgtEl>
                                        <p:attrNameLst>
                                          <p:attrName>style.visibility</p:attrName>
                                        </p:attrNameLst>
                                      </p:cBhvr>
                                      <p:to>
                                        <p:strVal val="visible"/>
                                      </p:to>
                                    </p:set>
                                    <p:animEffect transition="in" filter="fade">
                                      <p:cBhvr>
                                        <p:cTn id="39" dur="500"/>
                                        <p:tgtEl>
                                          <p:spTgt spid="49">
                                            <p:txEl>
                                              <p:pRg st="2" end="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xEl>
                                              <p:pRg st="3" end="3"/>
                                            </p:txEl>
                                          </p:spTgt>
                                        </p:tgtEl>
                                        <p:attrNameLst>
                                          <p:attrName>style.visibility</p:attrName>
                                        </p:attrNameLst>
                                      </p:cBhvr>
                                      <p:to>
                                        <p:strVal val="visible"/>
                                      </p:to>
                                    </p:set>
                                    <p:animEffect transition="in" filter="fade">
                                      <p:cBhvr>
                                        <p:cTn id="42" dur="500"/>
                                        <p:tgtEl>
                                          <p:spTgt spid="49">
                                            <p:txEl>
                                              <p:pRg st="3" end="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9">
                                            <p:txEl>
                                              <p:pRg st="4" end="4"/>
                                            </p:txEl>
                                          </p:spTgt>
                                        </p:tgtEl>
                                        <p:attrNameLst>
                                          <p:attrName>style.visibility</p:attrName>
                                        </p:attrNameLst>
                                      </p:cBhvr>
                                      <p:to>
                                        <p:strVal val="visible"/>
                                      </p:to>
                                    </p:set>
                                    <p:animEffect transition="in" filter="fade">
                                      <p:cBhvr>
                                        <p:cTn id="45" dur="500"/>
                                        <p:tgtEl>
                                          <p:spTgt spid="49">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9">
                                            <p:txEl>
                                              <p:pRg st="5" end="5"/>
                                            </p:txEl>
                                          </p:spTgt>
                                        </p:tgtEl>
                                        <p:attrNameLst>
                                          <p:attrName>style.visibility</p:attrName>
                                        </p:attrNameLst>
                                      </p:cBhvr>
                                      <p:to>
                                        <p:strVal val="visible"/>
                                      </p:to>
                                    </p:set>
                                    <p:animEffect transition="in" filter="fade">
                                      <p:cBhvr>
                                        <p:cTn id="48" dur="500"/>
                                        <p:tgtEl>
                                          <p:spTgt spid="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3599-84F2-10A5-97A1-9EC9D4FB5588}"/>
              </a:ext>
            </a:extLst>
          </p:cNvPr>
          <p:cNvSpPr>
            <a:spLocks noGrp="1"/>
          </p:cNvSpPr>
          <p:nvPr>
            <p:ph type="title"/>
          </p:nvPr>
        </p:nvSpPr>
        <p:spPr/>
        <p:txBody>
          <a:bodyPr/>
          <a:lstStyle/>
          <a:p>
            <a:r>
              <a:rPr lang="en-US" dirty="0"/>
              <a:t>Memory Isolation</a:t>
            </a:r>
          </a:p>
        </p:txBody>
      </p:sp>
      <p:sp>
        <p:nvSpPr>
          <p:cNvPr id="4" name="Slide Number Placeholder 3">
            <a:extLst>
              <a:ext uri="{FF2B5EF4-FFF2-40B4-BE49-F238E27FC236}">
                <a16:creationId xmlns:a16="http://schemas.microsoft.com/office/drawing/2014/main" id="{955399FF-BBC9-B21D-F01D-6A1EE605F4FC}"/>
              </a:ext>
            </a:extLst>
          </p:cNvPr>
          <p:cNvSpPr>
            <a:spLocks noGrp="1"/>
          </p:cNvSpPr>
          <p:nvPr>
            <p:ph type="sldNum" sz="quarter" idx="12"/>
          </p:nvPr>
        </p:nvSpPr>
        <p:spPr/>
        <p:txBody>
          <a:bodyPr/>
          <a:lstStyle/>
          <a:p>
            <a:fld id="{676C2683-0D41-1E45-8714-724CB2570654}" type="slidenum">
              <a:rPr lang="en-US" smtClean="0"/>
              <a:pPr/>
              <a:t>5</a:t>
            </a:fld>
            <a:endParaRPr lang="en-US" dirty="0"/>
          </a:p>
        </p:txBody>
      </p:sp>
      <p:sp>
        <p:nvSpPr>
          <p:cNvPr id="6" name="Rectangle 5">
            <a:extLst>
              <a:ext uri="{FF2B5EF4-FFF2-40B4-BE49-F238E27FC236}">
                <a16:creationId xmlns:a16="http://schemas.microsoft.com/office/drawing/2014/main" id="{1985F6BD-734D-C3C6-2722-094231D39CBD}"/>
              </a:ext>
            </a:extLst>
          </p:cNvPr>
          <p:cNvSpPr/>
          <p:nvPr/>
        </p:nvSpPr>
        <p:spPr>
          <a:xfrm>
            <a:off x="1014352" y="1021793"/>
            <a:ext cx="1537898" cy="2260879"/>
          </a:xfrm>
          <a:prstGeom prst="rect">
            <a:avLst/>
          </a:prstGeom>
          <a:solidFill>
            <a:schemeClr val="bg1">
              <a:lumMod val="9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4" name="TextBox 13">
            <a:extLst>
              <a:ext uri="{FF2B5EF4-FFF2-40B4-BE49-F238E27FC236}">
                <a16:creationId xmlns:a16="http://schemas.microsoft.com/office/drawing/2014/main" id="{96414BA1-417F-69A2-1D3E-1149DC65DF8F}"/>
              </a:ext>
            </a:extLst>
          </p:cNvPr>
          <p:cNvSpPr txBox="1"/>
          <p:nvPr/>
        </p:nvSpPr>
        <p:spPr>
          <a:xfrm>
            <a:off x="1277392" y="3229246"/>
            <a:ext cx="1011815" cy="369332"/>
          </a:xfrm>
          <a:prstGeom prst="rect">
            <a:avLst/>
          </a:prstGeom>
          <a:noFill/>
        </p:spPr>
        <p:txBody>
          <a:bodyPr wrap="none" rtlCol="0">
            <a:spAutoFit/>
          </a:bodyPr>
          <a:lstStyle/>
          <a:p>
            <a:r>
              <a:rPr lang="en-US" dirty="0">
                <a:latin typeface="Cambria" panose="02040503050406030204" pitchFamily="18" charset="0"/>
              </a:rPr>
              <a:t>Memory</a:t>
            </a:r>
          </a:p>
        </p:txBody>
      </p:sp>
      <p:grpSp>
        <p:nvGrpSpPr>
          <p:cNvPr id="35" name="Group 34">
            <a:extLst>
              <a:ext uri="{FF2B5EF4-FFF2-40B4-BE49-F238E27FC236}">
                <a16:creationId xmlns:a16="http://schemas.microsoft.com/office/drawing/2014/main" id="{C3395B7D-FAAD-3102-57C8-4CE58A868FA9}"/>
              </a:ext>
            </a:extLst>
          </p:cNvPr>
          <p:cNvGrpSpPr/>
          <p:nvPr/>
        </p:nvGrpSpPr>
        <p:grpSpPr>
          <a:xfrm>
            <a:off x="117068" y="1224523"/>
            <a:ext cx="2435182" cy="441105"/>
            <a:chOff x="2905767" y="1641790"/>
            <a:chExt cx="2435182" cy="441105"/>
          </a:xfrm>
        </p:grpSpPr>
        <p:cxnSp>
          <p:nvCxnSpPr>
            <p:cNvPr id="9" name="Straight Arrow Connector 8">
              <a:extLst>
                <a:ext uri="{FF2B5EF4-FFF2-40B4-BE49-F238E27FC236}">
                  <a16:creationId xmlns:a16="http://schemas.microsoft.com/office/drawing/2014/main" id="{5753ABF1-E257-D306-1996-3C7FFBC34D69}"/>
                </a:ext>
              </a:extLst>
            </p:cNvPr>
            <p:cNvCxnSpPr>
              <a:cxnSpLocks/>
              <a:endCxn id="11" idx="1"/>
            </p:cNvCxnSpPr>
            <p:nvPr/>
          </p:nvCxnSpPr>
          <p:spPr>
            <a:xfrm>
              <a:off x="2919297" y="2012493"/>
              <a:ext cx="8837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DA3AA1-07D8-1F1F-EA76-0EC92C2C7D89}"/>
                </a:ext>
              </a:extLst>
            </p:cNvPr>
            <p:cNvSpPr txBox="1"/>
            <p:nvPr/>
          </p:nvSpPr>
          <p:spPr>
            <a:xfrm>
              <a:off x="2905767" y="1641790"/>
              <a:ext cx="809837" cy="369332"/>
            </a:xfrm>
            <a:prstGeom prst="rect">
              <a:avLst/>
            </a:prstGeom>
            <a:noFill/>
          </p:spPr>
          <p:txBody>
            <a:bodyPr wrap="none" rtlCol="0">
              <a:spAutoFit/>
            </a:bodyPr>
            <a:lstStyle/>
            <a:p>
              <a:r>
                <a:rPr lang="en-US" dirty="0">
                  <a:latin typeface="Cambria" panose="02040503050406030204" pitchFamily="18" charset="0"/>
                </a:rPr>
                <a:t>access</a:t>
              </a:r>
            </a:p>
          </p:txBody>
        </p:sp>
        <p:sp>
          <p:nvSpPr>
            <p:cNvPr id="11" name="Rectangle 10">
              <a:extLst>
                <a:ext uri="{FF2B5EF4-FFF2-40B4-BE49-F238E27FC236}">
                  <a16:creationId xmlns:a16="http://schemas.microsoft.com/office/drawing/2014/main" id="{92D8B643-9A39-3A86-0167-29E34FE461B8}"/>
                </a:ext>
              </a:extLst>
            </p:cNvPr>
            <p:cNvSpPr/>
            <p:nvPr/>
          </p:nvSpPr>
          <p:spPr>
            <a:xfrm>
              <a:off x="3803050" y="1942091"/>
              <a:ext cx="1537899" cy="140804"/>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grpSp>
      <p:grpSp>
        <p:nvGrpSpPr>
          <p:cNvPr id="34" name="Group 33">
            <a:extLst>
              <a:ext uri="{FF2B5EF4-FFF2-40B4-BE49-F238E27FC236}">
                <a16:creationId xmlns:a16="http://schemas.microsoft.com/office/drawing/2014/main" id="{5C6721DE-9B2A-5C65-D09A-1053524BDAD0}"/>
              </a:ext>
            </a:extLst>
          </p:cNvPr>
          <p:cNvGrpSpPr/>
          <p:nvPr/>
        </p:nvGrpSpPr>
        <p:grpSpPr>
          <a:xfrm>
            <a:off x="1063693" y="1689956"/>
            <a:ext cx="1455666" cy="1114193"/>
            <a:chOff x="2539202" y="2120319"/>
            <a:chExt cx="1455666" cy="1114193"/>
          </a:xfrm>
        </p:grpSpPr>
        <p:sp>
          <p:nvSpPr>
            <p:cNvPr id="16" name="Oval 15">
              <a:extLst>
                <a:ext uri="{FF2B5EF4-FFF2-40B4-BE49-F238E27FC236}">
                  <a16:creationId xmlns:a16="http://schemas.microsoft.com/office/drawing/2014/main" id="{A36494A6-AEE8-BC64-3752-701ADBE5FC07}"/>
                </a:ext>
              </a:extLst>
            </p:cNvPr>
            <p:cNvSpPr/>
            <p:nvPr/>
          </p:nvSpPr>
          <p:spPr>
            <a:xfrm>
              <a:off x="3903428" y="2120319"/>
              <a:ext cx="91440" cy="91440"/>
            </a:xfrm>
            <a:prstGeom prst="ellipse">
              <a:avLst/>
            </a:prstGeom>
            <a:solidFill>
              <a:schemeClr val="accent2">
                <a:lumMod val="20000"/>
                <a:lumOff val="80000"/>
              </a:schemeClr>
            </a:solidFill>
            <a:ln w="38100">
              <a:solidFill>
                <a:srgbClr val="59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8" name="Straight Connector 17">
              <a:extLst>
                <a:ext uri="{FF2B5EF4-FFF2-40B4-BE49-F238E27FC236}">
                  <a16:creationId xmlns:a16="http://schemas.microsoft.com/office/drawing/2014/main" id="{0C5C54A1-7F33-156E-460F-5ED2B84E3DCF}"/>
                </a:ext>
              </a:extLst>
            </p:cNvPr>
            <p:cNvCxnSpPr>
              <a:cxnSpLocks/>
              <a:stCxn id="16" idx="1"/>
              <a:endCxn id="19" idx="0"/>
            </p:cNvCxnSpPr>
            <p:nvPr/>
          </p:nvCxnSpPr>
          <p:spPr>
            <a:xfrm flipH="1">
              <a:off x="2960485" y="2133710"/>
              <a:ext cx="956334" cy="232338"/>
            </a:xfrm>
            <a:prstGeom prst="line">
              <a:avLst/>
            </a:prstGeom>
            <a:ln w="38100">
              <a:solidFill>
                <a:srgbClr val="59000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79DEF79-343A-8401-8A27-57969A012CC2}"/>
                </a:ext>
              </a:extLst>
            </p:cNvPr>
            <p:cNvSpPr/>
            <p:nvPr/>
          </p:nvSpPr>
          <p:spPr>
            <a:xfrm>
              <a:off x="2539202" y="2366048"/>
              <a:ext cx="842566" cy="868464"/>
            </a:xfrm>
            <a:prstGeom prst="ellipse">
              <a:avLst/>
            </a:prstGeom>
            <a:solidFill>
              <a:schemeClr val="accent2">
                <a:lumMod val="20000"/>
                <a:lumOff val="80000"/>
              </a:schemeClr>
            </a:solidFill>
            <a:ln w="38100">
              <a:solidFill>
                <a:srgbClr val="59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21" name="Straight Connector 20">
              <a:extLst>
                <a:ext uri="{FF2B5EF4-FFF2-40B4-BE49-F238E27FC236}">
                  <a16:creationId xmlns:a16="http://schemas.microsoft.com/office/drawing/2014/main" id="{7A2BBE3B-3DFC-2EDD-12FC-EC09F2C60288}"/>
                </a:ext>
              </a:extLst>
            </p:cNvPr>
            <p:cNvCxnSpPr>
              <a:cxnSpLocks/>
              <a:stCxn id="16" idx="5"/>
              <a:endCxn id="19" idx="5"/>
            </p:cNvCxnSpPr>
            <p:nvPr/>
          </p:nvCxnSpPr>
          <p:spPr>
            <a:xfrm flipH="1">
              <a:off x="3258377" y="2198368"/>
              <a:ext cx="723100" cy="908960"/>
            </a:xfrm>
            <a:prstGeom prst="line">
              <a:avLst/>
            </a:prstGeom>
            <a:ln w="38100">
              <a:solidFill>
                <a:srgbClr val="59000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30C988-C678-1834-25A1-C3A7FF4D016A}"/>
                </a:ext>
              </a:extLst>
            </p:cNvPr>
            <p:cNvSpPr txBox="1"/>
            <p:nvPr/>
          </p:nvSpPr>
          <p:spPr>
            <a:xfrm>
              <a:off x="2575603" y="2597405"/>
              <a:ext cx="769763" cy="369332"/>
            </a:xfrm>
            <a:prstGeom prst="rect">
              <a:avLst/>
            </a:prstGeom>
            <a:noFill/>
          </p:spPr>
          <p:txBody>
            <a:bodyPr wrap="none" rtlCol="0">
              <a:spAutoFit/>
            </a:bodyPr>
            <a:lstStyle/>
            <a:p>
              <a:r>
                <a:rPr lang="en-US" dirty="0">
                  <a:latin typeface="Cambria" panose="02040503050406030204" pitchFamily="18" charset="0"/>
                </a:rPr>
                <a:t>1 </a:t>
              </a:r>
              <a:r>
                <a:rPr lang="en-US" dirty="0">
                  <a:latin typeface="Cambria" panose="02040503050406030204" pitchFamily="18" charset="0"/>
                  <a:sym typeface="Wingdings" pitchFamily="2" charset="2"/>
                </a:rPr>
                <a:t> 0</a:t>
              </a:r>
              <a:endParaRPr lang="en-US" dirty="0">
                <a:latin typeface="Cambria" panose="02040503050406030204" pitchFamily="18" charset="0"/>
              </a:endParaRPr>
            </a:p>
          </p:txBody>
        </p:sp>
      </p:grpSp>
      <p:sp>
        <p:nvSpPr>
          <p:cNvPr id="36" name="Rectangle 35">
            <a:extLst>
              <a:ext uri="{FF2B5EF4-FFF2-40B4-BE49-F238E27FC236}">
                <a16:creationId xmlns:a16="http://schemas.microsoft.com/office/drawing/2014/main" id="{C232D5EA-AA9E-486B-BC35-946064F59467}"/>
              </a:ext>
            </a:extLst>
          </p:cNvPr>
          <p:cNvSpPr/>
          <p:nvPr/>
        </p:nvSpPr>
        <p:spPr>
          <a:xfrm>
            <a:off x="0" y="4796102"/>
            <a:ext cx="9144000" cy="10904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b="1" u="sng" dirty="0">
                <a:solidFill>
                  <a:schemeClr val="accent2">
                    <a:lumMod val="50000"/>
                  </a:schemeClr>
                </a:solidFill>
                <a:latin typeface="Cambria" panose="02040503050406030204" pitchFamily="18" charset="0"/>
              </a:rPr>
              <a:t>Rule of thumb</a:t>
            </a:r>
            <a:r>
              <a:rPr lang="en-US" sz="2400" b="1" dirty="0">
                <a:solidFill>
                  <a:schemeClr val="accent2">
                    <a:lumMod val="50000"/>
                  </a:schemeClr>
                </a:solidFill>
                <a:latin typeface="Cambria" panose="02040503050406030204" pitchFamily="18" charset="0"/>
              </a:rPr>
              <a:t>: </a:t>
            </a:r>
            <a:r>
              <a:rPr lang="en-US" sz="2400" dirty="0">
                <a:solidFill>
                  <a:schemeClr val="tx1"/>
                </a:solidFill>
                <a:latin typeface="Cambria" panose="02040503050406030204" pitchFamily="18" charset="0"/>
              </a:rPr>
              <a:t>An access to one memory address should not have </a:t>
            </a:r>
            <a:r>
              <a:rPr lang="en-US" sz="2400" b="1" dirty="0">
                <a:solidFill>
                  <a:schemeClr val="accent2">
                    <a:lumMod val="50000"/>
                  </a:schemeClr>
                </a:solidFill>
                <a:latin typeface="Cambria" panose="02040503050406030204" pitchFamily="18" charset="0"/>
              </a:rPr>
              <a:t>unintended side effects </a:t>
            </a:r>
            <a:r>
              <a:rPr lang="en-US" sz="2400" dirty="0">
                <a:solidFill>
                  <a:schemeClr val="tx1"/>
                </a:solidFill>
                <a:latin typeface="Cambria" panose="02040503050406030204" pitchFamily="18" charset="0"/>
              </a:rPr>
              <a:t>on data stored in </a:t>
            </a:r>
            <a:r>
              <a:rPr lang="en-US" sz="2400" b="1" dirty="0">
                <a:solidFill>
                  <a:schemeClr val="accent2">
                    <a:lumMod val="50000"/>
                  </a:schemeClr>
                </a:solidFill>
                <a:latin typeface="Cambria" panose="02040503050406030204" pitchFamily="18" charset="0"/>
              </a:rPr>
              <a:t>other addresses</a:t>
            </a:r>
          </a:p>
        </p:txBody>
      </p:sp>
      <p:grpSp>
        <p:nvGrpSpPr>
          <p:cNvPr id="37" name="Group 36">
            <a:extLst>
              <a:ext uri="{FF2B5EF4-FFF2-40B4-BE49-F238E27FC236}">
                <a16:creationId xmlns:a16="http://schemas.microsoft.com/office/drawing/2014/main" id="{264FF364-809F-ECD1-7FFE-9AA12A5A86B7}"/>
              </a:ext>
            </a:extLst>
          </p:cNvPr>
          <p:cNvGrpSpPr/>
          <p:nvPr/>
        </p:nvGrpSpPr>
        <p:grpSpPr>
          <a:xfrm>
            <a:off x="2882176" y="2573124"/>
            <a:ext cx="4137045" cy="525108"/>
            <a:chOff x="566600" y="3874553"/>
            <a:chExt cx="4137045" cy="525108"/>
          </a:xfrm>
        </p:grpSpPr>
        <p:sp>
          <p:nvSpPr>
            <p:cNvPr id="38" name="TextBox 37">
              <a:extLst>
                <a:ext uri="{FF2B5EF4-FFF2-40B4-BE49-F238E27FC236}">
                  <a16:creationId xmlns:a16="http://schemas.microsoft.com/office/drawing/2014/main" id="{EF797431-F4D1-3CB8-4D1E-6A7945027974}"/>
                </a:ext>
              </a:extLst>
            </p:cNvPr>
            <p:cNvSpPr txBox="1"/>
            <p:nvPr/>
          </p:nvSpPr>
          <p:spPr>
            <a:xfrm>
              <a:off x="1189541" y="3885473"/>
              <a:ext cx="3514104" cy="461665"/>
            </a:xfrm>
            <a:prstGeom prst="rect">
              <a:avLst/>
            </a:prstGeom>
            <a:noFill/>
          </p:spPr>
          <p:txBody>
            <a:bodyPr wrap="none" rtlCol="0">
              <a:spAutoFit/>
            </a:bodyPr>
            <a:lstStyle/>
            <a:p>
              <a:r>
                <a:rPr lang="en-US" sz="2400" b="1" dirty="0">
                  <a:solidFill>
                    <a:srgbClr val="7030A0"/>
                  </a:solidFill>
                  <a:latin typeface="Cambria" panose="02040503050406030204" pitchFamily="18" charset="0"/>
                </a:rPr>
                <a:t>Leak</a:t>
              </a:r>
              <a:r>
                <a:rPr lang="en-US" sz="2400" dirty="0">
                  <a:latin typeface="Cambria" panose="02040503050406030204" pitchFamily="18" charset="0"/>
                </a:rPr>
                <a:t> Private Information</a:t>
              </a:r>
            </a:p>
          </p:txBody>
        </p:sp>
        <p:pic>
          <p:nvPicPr>
            <p:cNvPr id="39" name="Picture 38">
              <a:extLst>
                <a:ext uri="{FF2B5EF4-FFF2-40B4-BE49-F238E27FC236}">
                  <a16:creationId xmlns:a16="http://schemas.microsoft.com/office/drawing/2014/main" id="{C4C321B2-D9CD-135B-B883-F165112FD369}"/>
                </a:ext>
              </a:extLst>
            </p:cNvPr>
            <p:cNvPicPr>
              <a:picLocks noChangeAspect="1"/>
            </p:cNvPicPr>
            <p:nvPr/>
          </p:nvPicPr>
          <p:blipFill rotWithShape="1">
            <a:blip r:embed="rId3"/>
            <a:srcRect l="25160" t="-2443" r="19464" b="43881"/>
            <a:stretch/>
          </p:blipFill>
          <p:spPr>
            <a:xfrm>
              <a:off x="566600" y="3874553"/>
              <a:ext cx="576426" cy="525108"/>
            </a:xfrm>
            <a:prstGeom prst="rect">
              <a:avLst/>
            </a:prstGeom>
          </p:spPr>
        </p:pic>
      </p:grpSp>
      <p:grpSp>
        <p:nvGrpSpPr>
          <p:cNvPr id="40" name="Group 39">
            <a:extLst>
              <a:ext uri="{FF2B5EF4-FFF2-40B4-BE49-F238E27FC236}">
                <a16:creationId xmlns:a16="http://schemas.microsoft.com/office/drawing/2014/main" id="{D44E49CE-FD1E-A3C5-5C5F-0A8E7D0A75AA}"/>
              </a:ext>
            </a:extLst>
          </p:cNvPr>
          <p:cNvGrpSpPr/>
          <p:nvPr/>
        </p:nvGrpSpPr>
        <p:grpSpPr>
          <a:xfrm>
            <a:off x="2882176" y="3371068"/>
            <a:ext cx="3834553" cy="576426"/>
            <a:chOff x="340844" y="5156327"/>
            <a:chExt cx="3834553" cy="576426"/>
          </a:xfrm>
        </p:grpSpPr>
        <p:sp>
          <p:nvSpPr>
            <p:cNvPr id="41" name="TextBox 40">
              <a:extLst>
                <a:ext uri="{FF2B5EF4-FFF2-40B4-BE49-F238E27FC236}">
                  <a16:creationId xmlns:a16="http://schemas.microsoft.com/office/drawing/2014/main" id="{E0A13570-E4C1-1A0A-B152-BA2D79990A91}"/>
                </a:ext>
              </a:extLst>
            </p:cNvPr>
            <p:cNvSpPr txBox="1"/>
            <p:nvPr/>
          </p:nvSpPr>
          <p:spPr>
            <a:xfrm>
              <a:off x="969711" y="5188150"/>
              <a:ext cx="3205686" cy="461665"/>
            </a:xfrm>
            <a:prstGeom prst="rect">
              <a:avLst/>
            </a:prstGeom>
            <a:noFill/>
          </p:spPr>
          <p:txBody>
            <a:bodyPr wrap="none" rtlCol="0">
              <a:spAutoFit/>
            </a:bodyPr>
            <a:lstStyle/>
            <a:p>
              <a:r>
                <a:rPr lang="en-US" sz="2400" b="1" dirty="0">
                  <a:solidFill>
                    <a:srgbClr val="C00000"/>
                  </a:solidFill>
                  <a:latin typeface="Cambria" panose="02040503050406030204" pitchFamily="18" charset="0"/>
                </a:rPr>
                <a:t>Take Over </a:t>
              </a:r>
              <a:r>
                <a:rPr lang="en-US" sz="2400" dirty="0">
                  <a:latin typeface="Cambria" panose="02040503050406030204" pitchFamily="18" charset="0"/>
                </a:rPr>
                <a:t>a Computer</a:t>
              </a:r>
            </a:p>
          </p:txBody>
        </p:sp>
        <p:pic>
          <p:nvPicPr>
            <p:cNvPr id="42" name="Picture 41">
              <a:extLst>
                <a:ext uri="{FF2B5EF4-FFF2-40B4-BE49-F238E27FC236}">
                  <a16:creationId xmlns:a16="http://schemas.microsoft.com/office/drawing/2014/main" id="{F1247F55-4D96-B3AD-A305-D6D5E08E121A}"/>
                </a:ext>
              </a:extLst>
            </p:cNvPr>
            <p:cNvPicPr>
              <a:picLocks noChangeAspect="1"/>
            </p:cNvPicPr>
            <p:nvPr/>
          </p:nvPicPr>
          <p:blipFill>
            <a:blip r:embed="rId4"/>
            <a:stretch>
              <a:fillRect/>
            </a:stretch>
          </p:blipFill>
          <p:spPr>
            <a:xfrm>
              <a:off x="340844" y="5156327"/>
              <a:ext cx="576426" cy="576426"/>
            </a:xfrm>
            <a:prstGeom prst="rect">
              <a:avLst/>
            </a:prstGeom>
          </p:spPr>
        </p:pic>
      </p:grpSp>
      <p:pic>
        <p:nvPicPr>
          <p:cNvPr id="43" name="Picture 42" descr="A black background with a black square&#10;&#10;Description automatically generated with medium confidence">
            <a:extLst>
              <a:ext uri="{FF2B5EF4-FFF2-40B4-BE49-F238E27FC236}">
                <a16:creationId xmlns:a16="http://schemas.microsoft.com/office/drawing/2014/main" id="{365634B9-8836-912B-021D-31205FC9C591}"/>
              </a:ext>
            </a:extLst>
          </p:cNvPr>
          <p:cNvPicPr>
            <a:picLocks noChangeAspect="1"/>
          </p:cNvPicPr>
          <p:nvPr/>
        </p:nvPicPr>
        <p:blipFill>
          <a:blip r:embed="rId5"/>
          <a:stretch>
            <a:fillRect/>
          </a:stretch>
        </p:blipFill>
        <p:spPr>
          <a:xfrm>
            <a:off x="2502020" y="713659"/>
            <a:ext cx="1097280" cy="1116874"/>
          </a:xfrm>
          <a:prstGeom prst="rect">
            <a:avLst/>
          </a:prstGeom>
        </p:spPr>
      </p:pic>
      <p:grpSp>
        <p:nvGrpSpPr>
          <p:cNvPr id="44" name="Group 43">
            <a:extLst>
              <a:ext uri="{FF2B5EF4-FFF2-40B4-BE49-F238E27FC236}">
                <a16:creationId xmlns:a16="http://schemas.microsoft.com/office/drawing/2014/main" id="{9F72E63A-97C3-BBDD-2DD8-925489371044}"/>
              </a:ext>
            </a:extLst>
          </p:cNvPr>
          <p:cNvGrpSpPr/>
          <p:nvPr/>
        </p:nvGrpSpPr>
        <p:grpSpPr>
          <a:xfrm>
            <a:off x="2940597" y="946486"/>
            <a:ext cx="4037133" cy="501265"/>
            <a:chOff x="-151583" y="1633323"/>
            <a:chExt cx="4037133" cy="501265"/>
          </a:xfrm>
        </p:grpSpPr>
        <p:sp>
          <p:nvSpPr>
            <p:cNvPr id="45" name="TextBox 44">
              <a:extLst>
                <a:ext uri="{FF2B5EF4-FFF2-40B4-BE49-F238E27FC236}">
                  <a16:creationId xmlns:a16="http://schemas.microsoft.com/office/drawing/2014/main" id="{0A9C2FE5-C4D1-1EAA-0BB9-EA2A59CFD0E8}"/>
                </a:ext>
              </a:extLst>
            </p:cNvPr>
            <p:cNvSpPr txBox="1"/>
            <p:nvPr/>
          </p:nvSpPr>
          <p:spPr>
            <a:xfrm>
              <a:off x="400813" y="1653122"/>
              <a:ext cx="3484737" cy="461665"/>
            </a:xfrm>
            <a:prstGeom prst="rect">
              <a:avLst/>
            </a:prstGeom>
            <a:noFill/>
          </p:spPr>
          <p:txBody>
            <a:bodyPr wrap="none" rtlCol="0">
              <a:spAutoFit/>
            </a:bodyPr>
            <a:lstStyle/>
            <a:p>
              <a:r>
                <a:rPr lang="en-US" sz="2400" dirty="0">
                  <a:latin typeface="Cambria" panose="02040503050406030204" pitchFamily="18" charset="0"/>
                </a:rPr>
                <a:t>Data</a:t>
              </a:r>
              <a:r>
                <a:rPr lang="en-US" sz="2400" b="1" dirty="0">
                  <a:solidFill>
                    <a:srgbClr val="7030A0"/>
                  </a:solidFill>
                  <a:latin typeface="Cambria" panose="02040503050406030204" pitchFamily="18" charset="0"/>
                </a:rPr>
                <a:t> </a:t>
              </a:r>
              <a:r>
                <a:rPr lang="en-US" sz="2400" b="1" dirty="0">
                  <a:solidFill>
                    <a:srgbClr val="C00000"/>
                  </a:solidFill>
                  <a:latin typeface="Cambria" panose="02040503050406030204" pitchFamily="18" charset="0"/>
                </a:rPr>
                <a:t>Loss</a:t>
              </a:r>
              <a:r>
                <a:rPr lang="en-US" sz="2400" b="1" dirty="0">
                  <a:solidFill>
                    <a:srgbClr val="7030A0"/>
                  </a:solidFill>
                  <a:latin typeface="Cambria" panose="02040503050406030204" pitchFamily="18" charset="0"/>
                </a:rPr>
                <a:t> </a:t>
              </a:r>
              <a:r>
                <a:rPr lang="en-US" sz="2400" dirty="0">
                  <a:latin typeface="Cambria" panose="02040503050406030204" pitchFamily="18" charset="0"/>
                </a:rPr>
                <a:t>or </a:t>
              </a:r>
              <a:r>
                <a:rPr lang="en-US" sz="2400" b="1" dirty="0">
                  <a:solidFill>
                    <a:srgbClr val="C00000"/>
                  </a:solidFill>
                  <a:latin typeface="Cambria" panose="02040503050406030204" pitchFamily="18" charset="0"/>
                </a:rPr>
                <a:t>Corruption</a:t>
              </a:r>
              <a:endParaRPr lang="en-US" sz="2400" dirty="0">
                <a:solidFill>
                  <a:srgbClr val="C00000"/>
                </a:solidFill>
                <a:latin typeface="Cambria" panose="02040503050406030204" pitchFamily="18" charset="0"/>
              </a:endParaRPr>
            </a:p>
          </p:txBody>
        </p:sp>
        <p:sp>
          <p:nvSpPr>
            <p:cNvPr id="46" name="Lightning Bolt 45">
              <a:extLst>
                <a:ext uri="{FF2B5EF4-FFF2-40B4-BE49-F238E27FC236}">
                  <a16:creationId xmlns:a16="http://schemas.microsoft.com/office/drawing/2014/main" id="{D606FD37-FAB3-CF5A-E5CA-CA57CBE0B14C}"/>
                </a:ext>
              </a:extLst>
            </p:cNvPr>
            <p:cNvSpPr/>
            <p:nvPr/>
          </p:nvSpPr>
          <p:spPr>
            <a:xfrm>
              <a:off x="-151583" y="1633323"/>
              <a:ext cx="225009" cy="501265"/>
            </a:xfrm>
            <a:prstGeom prst="lightningBol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093DB8F9-F68E-2D21-401A-CFC1AA1C3EEC}"/>
              </a:ext>
            </a:extLst>
          </p:cNvPr>
          <p:cNvSpPr txBox="1"/>
          <p:nvPr/>
        </p:nvSpPr>
        <p:spPr>
          <a:xfrm>
            <a:off x="3505117" y="1809868"/>
            <a:ext cx="5190845" cy="461665"/>
          </a:xfrm>
          <a:prstGeom prst="rect">
            <a:avLst/>
          </a:prstGeom>
          <a:noFill/>
        </p:spPr>
        <p:txBody>
          <a:bodyPr wrap="none" rtlCol="0">
            <a:spAutoFit/>
          </a:bodyPr>
          <a:lstStyle/>
          <a:p>
            <a:r>
              <a:rPr lang="en-US" sz="2400" dirty="0">
                <a:latin typeface="Cambria" panose="02040503050406030204" pitchFamily="18" charset="0"/>
              </a:rPr>
              <a:t>Compromise Application </a:t>
            </a:r>
            <a:r>
              <a:rPr lang="en-US" sz="2400" b="1" dirty="0">
                <a:solidFill>
                  <a:schemeClr val="accent2">
                    <a:lumMod val="75000"/>
                  </a:schemeClr>
                </a:solidFill>
                <a:latin typeface="Cambria" panose="02040503050406030204" pitchFamily="18" charset="0"/>
              </a:rPr>
              <a:t>Correctness</a:t>
            </a:r>
          </a:p>
        </p:txBody>
      </p:sp>
      <p:pic>
        <p:nvPicPr>
          <p:cNvPr id="48" name="Picture 47" descr="A black background with a black square&#10;&#10;Description automatically generated with medium confidence">
            <a:extLst>
              <a:ext uri="{FF2B5EF4-FFF2-40B4-BE49-F238E27FC236}">
                <a16:creationId xmlns:a16="http://schemas.microsoft.com/office/drawing/2014/main" id="{2BE35695-B8DA-2838-6F24-717FFB552211}"/>
              </a:ext>
            </a:extLst>
          </p:cNvPr>
          <p:cNvPicPr>
            <a:picLocks noChangeAspect="1"/>
          </p:cNvPicPr>
          <p:nvPr/>
        </p:nvPicPr>
        <p:blipFill>
          <a:blip r:embed="rId6"/>
          <a:stretch>
            <a:fillRect/>
          </a:stretch>
        </p:blipFill>
        <p:spPr>
          <a:xfrm>
            <a:off x="2446281" y="1524421"/>
            <a:ext cx="1280160" cy="1090507"/>
          </a:xfrm>
          <a:prstGeom prst="rect">
            <a:avLst/>
          </a:prstGeom>
        </p:spPr>
      </p:pic>
      <p:sp>
        <p:nvSpPr>
          <p:cNvPr id="49" name="Rectangle 48">
            <a:extLst>
              <a:ext uri="{FF2B5EF4-FFF2-40B4-BE49-F238E27FC236}">
                <a16:creationId xmlns:a16="http://schemas.microsoft.com/office/drawing/2014/main" id="{540B9B6B-F6E3-65C4-C379-6C9CDC4BD2F8}"/>
              </a:ext>
            </a:extLst>
          </p:cNvPr>
          <p:cNvSpPr/>
          <p:nvPr/>
        </p:nvSpPr>
        <p:spPr>
          <a:xfrm>
            <a:off x="-1" y="5755568"/>
            <a:ext cx="9144000" cy="5818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dirty="0">
                <a:solidFill>
                  <a:srgbClr val="C00000"/>
                </a:solidFill>
                <a:latin typeface="Cambria" panose="02040503050406030204" pitchFamily="18" charset="0"/>
              </a:rPr>
              <a:t>Memory isolation is </a:t>
            </a:r>
            <a:r>
              <a:rPr lang="en-US" sz="2400" b="1" dirty="0">
                <a:solidFill>
                  <a:srgbClr val="C00000"/>
                </a:solidFill>
                <a:latin typeface="Cambria" panose="02040503050406030204" pitchFamily="18" charset="0"/>
              </a:rPr>
              <a:t>difficult in modern memory chips</a:t>
            </a:r>
          </a:p>
        </p:txBody>
      </p:sp>
      <p:grpSp>
        <p:nvGrpSpPr>
          <p:cNvPr id="12" name="Group 11">
            <a:extLst>
              <a:ext uri="{FF2B5EF4-FFF2-40B4-BE49-F238E27FC236}">
                <a16:creationId xmlns:a16="http://schemas.microsoft.com/office/drawing/2014/main" id="{5D99CBBF-08DD-F8BD-E9FE-DC4DD402051C}"/>
              </a:ext>
            </a:extLst>
          </p:cNvPr>
          <p:cNvGrpSpPr/>
          <p:nvPr/>
        </p:nvGrpSpPr>
        <p:grpSpPr>
          <a:xfrm>
            <a:off x="-1" y="4230364"/>
            <a:ext cx="9144001" cy="523220"/>
            <a:chOff x="-1" y="4230364"/>
            <a:chExt cx="9144001" cy="523220"/>
          </a:xfrm>
        </p:grpSpPr>
        <p:sp>
          <p:nvSpPr>
            <p:cNvPr id="3" name="TextBox 2">
              <a:extLst>
                <a:ext uri="{FF2B5EF4-FFF2-40B4-BE49-F238E27FC236}">
                  <a16:creationId xmlns:a16="http://schemas.microsoft.com/office/drawing/2014/main" id="{E842D6DB-864B-6C7A-47E7-017F64110AAD}"/>
                </a:ext>
              </a:extLst>
            </p:cNvPr>
            <p:cNvSpPr txBox="1"/>
            <p:nvPr/>
          </p:nvSpPr>
          <p:spPr>
            <a:xfrm>
              <a:off x="0" y="4230364"/>
              <a:ext cx="9144000" cy="523220"/>
            </a:xfrm>
            <a:prstGeom prst="rect">
              <a:avLst/>
            </a:prstGeom>
            <a:solidFill>
              <a:schemeClr val="accent2">
                <a:lumMod val="20000"/>
                <a:lumOff val="80000"/>
              </a:schemeClr>
            </a:solidFill>
          </p:spPr>
          <p:txBody>
            <a:bodyPr wrap="square" rtlCol="0">
              <a:spAutoFit/>
            </a:bodyPr>
            <a:lstStyle/>
            <a:p>
              <a:pPr algn="ctr"/>
              <a:r>
                <a:rPr lang="en-US" sz="2800" dirty="0">
                  <a:solidFill>
                    <a:srgbClr val="C00000"/>
                  </a:solidFill>
                  <a:latin typeface="Cambria" panose="02040503050406030204" pitchFamily="18" charset="0"/>
                </a:rPr>
                <a:t>Data integrity </a:t>
              </a:r>
              <a:r>
                <a:rPr lang="en-US" sz="2800" dirty="0">
                  <a:latin typeface="Cambria" panose="02040503050406030204" pitchFamily="18" charset="0"/>
                </a:rPr>
                <a:t>and</a:t>
              </a:r>
              <a:r>
                <a:rPr lang="en-US" sz="2800" dirty="0">
                  <a:solidFill>
                    <a:srgbClr val="C00000"/>
                  </a:solidFill>
                  <a:latin typeface="Cambria" panose="02040503050406030204" pitchFamily="18" charset="0"/>
                </a:rPr>
                <a:t> confidentiality </a:t>
              </a:r>
              <a:r>
                <a:rPr lang="en-US" sz="2800" dirty="0">
                  <a:latin typeface="Cambria" panose="02040503050406030204" pitchFamily="18" charset="0"/>
                </a:rPr>
                <a:t>issues may emerge </a:t>
              </a:r>
            </a:p>
          </p:txBody>
        </p:sp>
        <p:cxnSp>
          <p:nvCxnSpPr>
            <p:cNvPr id="7" name="Straight Connector 6">
              <a:extLst>
                <a:ext uri="{FF2B5EF4-FFF2-40B4-BE49-F238E27FC236}">
                  <a16:creationId xmlns:a16="http://schemas.microsoft.com/office/drawing/2014/main" id="{BCC4F945-83BD-FE41-ADCA-D597A80B4286}"/>
                </a:ext>
              </a:extLst>
            </p:cNvPr>
            <p:cNvCxnSpPr/>
            <p:nvPr/>
          </p:nvCxnSpPr>
          <p:spPr>
            <a:xfrm>
              <a:off x="0" y="4230364"/>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4E18D6-15CB-3E3E-1DA3-DE3C488D89EC}"/>
                </a:ext>
              </a:extLst>
            </p:cNvPr>
            <p:cNvCxnSpPr/>
            <p:nvPr/>
          </p:nvCxnSpPr>
          <p:spPr>
            <a:xfrm>
              <a:off x="-1" y="4753584"/>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27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7" grpId="0"/>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0D51-5107-30D8-F88E-7147ED7D784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CF0A7D64-7EAC-6B69-7140-B0717A4A2127}"/>
              </a:ext>
            </a:extLst>
          </p:cNvPr>
          <p:cNvSpPr>
            <a:spLocks noGrp="1"/>
          </p:cNvSpPr>
          <p:nvPr>
            <p:ph type="sldNum" sz="quarter" idx="12"/>
          </p:nvPr>
        </p:nvSpPr>
        <p:spPr/>
        <p:txBody>
          <a:bodyPr/>
          <a:lstStyle/>
          <a:p>
            <a:fld id="{676C2683-0D41-1E45-8714-724CB2570654}" type="slidenum">
              <a:rPr lang="en-US" smtClean="0"/>
              <a:pPr/>
              <a:t>50</a:t>
            </a:fld>
            <a:endParaRPr lang="en-US" dirty="0"/>
          </a:p>
        </p:txBody>
      </p:sp>
      <p:pic>
        <p:nvPicPr>
          <p:cNvPr id="5" name="Picture 4">
            <a:extLst>
              <a:ext uri="{FF2B5EF4-FFF2-40B4-BE49-F238E27FC236}">
                <a16:creationId xmlns:a16="http://schemas.microsoft.com/office/drawing/2014/main" id="{9D47B92C-1381-4B2E-F5F7-A8D2802DBDD6}"/>
              </a:ext>
            </a:extLst>
          </p:cNvPr>
          <p:cNvPicPr>
            <a:picLocks noChangeAspect="1"/>
          </p:cNvPicPr>
          <p:nvPr/>
        </p:nvPicPr>
        <p:blipFill>
          <a:blip r:embed="rId2"/>
          <a:srcRect t="1" b="38162"/>
          <a:stretch/>
        </p:blipFill>
        <p:spPr>
          <a:xfrm>
            <a:off x="-9837" y="3911866"/>
            <a:ext cx="9134167" cy="2571485"/>
          </a:xfrm>
          <a:prstGeom prst="rect">
            <a:avLst/>
          </a:prstGeom>
        </p:spPr>
      </p:pic>
      <p:sp>
        <p:nvSpPr>
          <p:cNvPr id="7" name="TextBox 6">
            <a:extLst>
              <a:ext uri="{FF2B5EF4-FFF2-40B4-BE49-F238E27FC236}">
                <a16:creationId xmlns:a16="http://schemas.microsoft.com/office/drawing/2014/main" id="{8D5C6496-A2CB-727F-27B6-E6B13441FBC8}"/>
              </a:ext>
            </a:extLst>
          </p:cNvPr>
          <p:cNvSpPr txBox="1"/>
          <p:nvPr/>
        </p:nvSpPr>
        <p:spPr>
          <a:xfrm>
            <a:off x="1111154" y="3502689"/>
            <a:ext cx="6921693" cy="400110"/>
          </a:xfrm>
          <a:prstGeom prst="rect">
            <a:avLst/>
          </a:prstGeom>
          <a:noFill/>
        </p:spPr>
        <p:txBody>
          <a:bodyPr wrap="square" rtlCol="0">
            <a:spAutoFit/>
          </a:bodyPr>
          <a:lstStyle/>
          <a:p>
            <a:pPr algn="ctr"/>
            <a:r>
              <a:rPr lang="en-US" sz="2000" b="1" dirty="0">
                <a:solidFill>
                  <a:srgbClr val="0563C1"/>
                </a:solidFill>
                <a:latin typeface="Cambria" panose="02040503050406030204" pitchFamily="18" charset="0"/>
                <a:hlinkClick r:id="rId3">
                  <a:extLst>
                    <a:ext uri="{A12FA001-AC4F-418D-AE19-62706E023703}">
                      <ahyp:hlinkClr xmlns:ahyp="http://schemas.microsoft.com/office/drawing/2018/hyperlinkcolor" val="tx"/>
                    </a:ext>
                  </a:extLst>
                </a:hlinkClick>
              </a:rPr>
              <a:t>https://github.com/CMU-SAFARI/BreakHammer</a:t>
            </a:r>
            <a:endParaRPr lang="en-US" sz="2000" b="1" dirty="0">
              <a:solidFill>
                <a:srgbClr val="0563C1"/>
              </a:solidFill>
              <a:latin typeface="Cambria" panose="02040503050406030204" pitchFamily="18" charset="0"/>
            </a:endParaRPr>
          </a:p>
        </p:txBody>
      </p:sp>
      <p:pic>
        <p:nvPicPr>
          <p:cNvPr id="8" name="Picture 7">
            <a:extLst>
              <a:ext uri="{FF2B5EF4-FFF2-40B4-BE49-F238E27FC236}">
                <a16:creationId xmlns:a16="http://schemas.microsoft.com/office/drawing/2014/main" id="{56D7D272-B88D-321F-AD40-3ADBD58C103A}"/>
              </a:ext>
            </a:extLst>
          </p:cNvPr>
          <p:cNvPicPr>
            <a:picLocks noChangeAspect="1"/>
          </p:cNvPicPr>
          <p:nvPr/>
        </p:nvPicPr>
        <p:blipFill>
          <a:blip r:embed="rId4"/>
          <a:srcRect t="3309"/>
          <a:stretch/>
        </p:blipFill>
        <p:spPr>
          <a:xfrm>
            <a:off x="-9837" y="9524"/>
            <a:ext cx="9144000" cy="3098930"/>
          </a:xfrm>
          <a:prstGeom prst="rect">
            <a:avLst/>
          </a:prstGeom>
        </p:spPr>
      </p:pic>
      <p:sp>
        <p:nvSpPr>
          <p:cNvPr id="9" name="TextBox 8">
            <a:extLst>
              <a:ext uri="{FF2B5EF4-FFF2-40B4-BE49-F238E27FC236}">
                <a16:creationId xmlns:a16="http://schemas.microsoft.com/office/drawing/2014/main" id="{DA37E3BD-BDC9-15F1-A3AD-ABEABDD7135B}"/>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
        <p:nvSpPr>
          <p:cNvPr id="3" name="TextBox 2">
            <a:extLst>
              <a:ext uri="{FF2B5EF4-FFF2-40B4-BE49-F238E27FC236}">
                <a16:creationId xmlns:a16="http://schemas.microsoft.com/office/drawing/2014/main" id="{ED076845-B6BB-0100-5095-9488A4ADFD47}"/>
              </a:ext>
            </a:extLst>
          </p:cNvPr>
          <p:cNvSpPr txBox="1"/>
          <p:nvPr/>
        </p:nvSpPr>
        <p:spPr>
          <a:xfrm>
            <a:off x="2714985" y="3143275"/>
            <a:ext cx="3714030" cy="461665"/>
          </a:xfrm>
          <a:prstGeom prst="rect">
            <a:avLst/>
          </a:prstGeom>
          <a:noFill/>
        </p:spPr>
        <p:txBody>
          <a:bodyPr wrap="none" rtlCol="0">
            <a:spAutoFit/>
          </a:bodyPr>
          <a:lstStyle/>
          <a:p>
            <a:pPr algn="ctr"/>
            <a:r>
              <a:rPr lang="en-US" sz="2400" b="1" i="1" dirty="0">
                <a:solidFill>
                  <a:srgbClr val="C00000"/>
                </a:solidFill>
                <a:latin typeface="Cambria" panose="02040503050406030204" pitchFamily="18" charset="0"/>
              </a:rPr>
              <a:t>published in MICRO 2024 </a:t>
            </a:r>
          </a:p>
        </p:txBody>
      </p:sp>
    </p:spTree>
    <p:extLst>
      <p:ext uri="{BB962C8B-B14F-4D97-AF65-F5344CB8AC3E}">
        <p14:creationId xmlns:p14="http://schemas.microsoft.com/office/powerpoint/2010/main" val="3689550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50F29-3C13-3F27-9250-86462D6F9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1F112-3F19-C63A-490D-11DD8A182D64}"/>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0C8253EB-5FC7-5BF8-C04E-4F4229455AA5}"/>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B0CD6324-84F1-5BAA-0EE9-AAFA40273FDD}"/>
              </a:ext>
            </a:extLst>
          </p:cNvPr>
          <p:cNvSpPr>
            <a:spLocks noGrp="1"/>
          </p:cNvSpPr>
          <p:nvPr>
            <p:ph type="sldNum" sz="quarter" idx="12"/>
          </p:nvPr>
        </p:nvSpPr>
        <p:spPr/>
        <p:txBody>
          <a:bodyPr/>
          <a:lstStyle/>
          <a:p>
            <a:fld id="{676C2683-0D41-1E45-8714-724CB2570654}" type="slidenum">
              <a:rPr lang="en-US" smtClean="0"/>
              <a:pPr/>
              <a:t>51</a:t>
            </a:fld>
            <a:endParaRPr lang="en-US" dirty="0"/>
          </a:p>
        </p:txBody>
      </p:sp>
      <p:sp>
        <p:nvSpPr>
          <p:cNvPr id="5" name="Rectangle 4">
            <a:extLst>
              <a:ext uri="{FF2B5EF4-FFF2-40B4-BE49-F238E27FC236}">
                <a16:creationId xmlns:a16="http://schemas.microsoft.com/office/drawing/2014/main" id="{A7128416-FFC2-0F57-40F2-1EA5AD086451}"/>
              </a:ext>
            </a:extLst>
          </p:cNvPr>
          <p:cNvSpPr/>
          <p:nvPr/>
        </p:nvSpPr>
        <p:spPr>
          <a:xfrm>
            <a:off x="145468" y="886980"/>
            <a:ext cx="9144000" cy="338368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F383DE-3D70-EE94-01EC-037ACE3EBC25}"/>
              </a:ext>
            </a:extLst>
          </p:cNvPr>
          <p:cNvSpPr/>
          <p:nvPr/>
        </p:nvSpPr>
        <p:spPr>
          <a:xfrm>
            <a:off x="0" y="5070764"/>
            <a:ext cx="9144000" cy="102870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373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E0A0C-5E6F-B87E-DDD4-242FF802B9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04FB7-F51B-902F-F805-E3FBF9F74BFF}"/>
              </a:ext>
            </a:extLst>
          </p:cNvPr>
          <p:cNvSpPr>
            <a:spLocks noGrp="1"/>
          </p:cNvSpPr>
          <p:nvPr>
            <p:ph type="title"/>
          </p:nvPr>
        </p:nvSpPr>
        <p:spPr/>
        <p:txBody>
          <a:bodyPr>
            <a:normAutofit/>
          </a:bodyPr>
          <a:lstStyle/>
          <a:p>
            <a:r>
              <a:rPr lang="en-US" sz="3000" dirty="0"/>
              <a:t>Hardware-Software Co-Design for Sustainable Robustness</a:t>
            </a:r>
          </a:p>
        </p:txBody>
      </p:sp>
      <p:sp>
        <p:nvSpPr>
          <p:cNvPr id="4" name="Slide Number Placeholder 3">
            <a:extLst>
              <a:ext uri="{FF2B5EF4-FFF2-40B4-BE49-F238E27FC236}">
                <a16:creationId xmlns:a16="http://schemas.microsoft.com/office/drawing/2014/main" id="{5C3B8221-E597-A613-2FD3-E73AFE20B288}"/>
              </a:ext>
            </a:extLst>
          </p:cNvPr>
          <p:cNvSpPr>
            <a:spLocks noGrp="1"/>
          </p:cNvSpPr>
          <p:nvPr>
            <p:ph type="sldNum" sz="quarter" idx="12"/>
          </p:nvPr>
        </p:nvSpPr>
        <p:spPr/>
        <p:txBody>
          <a:bodyPr/>
          <a:lstStyle/>
          <a:p>
            <a:fld id="{676C2683-0D41-1E45-8714-724CB2570654}" type="slidenum">
              <a:rPr lang="en-US" smtClean="0"/>
              <a:pPr/>
              <a:t>52</a:t>
            </a:fld>
            <a:endParaRPr lang="en-US" dirty="0"/>
          </a:p>
        </p:txBody>
      </p:sp>
      <p:sp>
        <p:nvSpPr>
          <p:cNvPr id="27" name="Rectangle 26">
            <a:extLst>
              <a:ext uri="{FF2B5EF4-FFF2-40B4-BE49-F238E27FC236}">
                <a16:creationId xmlns:a16="http://schemas.microsoft.com/office/drawing/2014/main" id="{0C60357F-8F2E-50DC-DBA8-C0C03D00EF15}"/>
              </a:ext>
            </a:extLst>
          </p:cNvPr>
          <p:cNvSpPr/>
          <p:nvPr/>
        </p:nvSpPr>
        <p:spPr>
          <a:xfrm>
            <a:off x="0" y="3452914"/>
            <a:ext cx="9144000" cy="26778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ADC537-41D6-7E7C-D579-6C5039016F4D}"/>
              </a:ext>
            </a:extLst>
          </p:cNvPr>
          <p:cNvSpPr/>
          <p:nvPr/>
        </p:nvSpPr>
        <p:spPr>
          <a:xfrm>
            <a:off x="0" y="751114"/>
            <a:ext cx="9144000" cy="267788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2E5ED8E-AA75-035E-37C6-E163711FD2A6}"/>
              </a:ext>
            </a:extLst>
          </p:cNvPr>
          <p:cNvCxnSpPr/>
          <p:nvPr/>
        </p:nvCxnSpPr>
        <p:spPr>
          <a:xfrm>
            <a:off x="0" y="3429000"/>
            <a:ext cx="91439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01998A-58F2-C0AF-C540-CA191C396D5D}"/>
              </a:ext>
            </a:extLst>
          </p:cNvPr>
          <p:cNvSpPr txBox="1"/>
          <p:nvPr/>
        </p:nvSpPr>
        <p:spPr>
          <a:xfrm>
            <a:off x="6640804" y="973601"/>
            <a:ext cx="1710725" cy="369332"/>
          </a:xfrm>
          <a:prstGeom prst="rect">
            <a:avLst/>
          </a:prstGeom>
          <a:noFill/>
        </p:spPr>
        <p:txBody>
          <a:bodyPr wrap="none" rtlCol="0">
            <a:spAutoFit/>
          </a:bodyPr>
          <a:lstStyle/>
          <a:p>
            <a:r>
              <a:rPr lang="en-US" dirty="0">
                <a:latin typeface="Cambria" panose="02040503050406030204" pitchFamily="18" charset="0"/>
              </a:rPr>
              <a:t>CPU scheduling</a:t>
            </a:r>
          </a:p>
        </p:txBody>
      </p:sp>
      <p:sp>
        <p:nvSpPr>
          <p:cNvPr id="14" name="TextBox 13">
            <a:extLst>
              <a:ext uri="{FF2B5EF4-FFF2-40B4-BE49-F238E27FC236}">
                <a16:creationId xmlns:a16="http://schemas.microsoft.com/office/drawing/2014/main" id="{9E557B7D-20DB-EF1D-57EF-3F1B87AA4009}"/>
              </a:ext>
            </a:extLst>
          </p:cNvPr>
          <p:cNvSpPr txBox="1"/>
          <p:nvPr/>
        </p:nvSpPr>
        <p:spPr>
          <a:xfrm>
            <a:off x="3467828" y="1137644"/>
            <a:ext cx="1591718" cy="369332"/>
          </a:xfrm>
          <a:prstGeom prst="rect">
            <a:avLst/>
          </a:prstGeom>
          <a:noFill/>
        </p:spPr>
        <p:txBody>
          <a:bodyPr wrap="none" rtlCol="0">
            <a:spAutoFit/>
          </a:bodyPr>
          <a:lstStyle/>
          <a:p>
            <a:r>
              <a:rPr lang="en-US" dirty="0">
                <a:latin typeface="Cambria" panose="02040503050406030204" pitchFamily="18" charset="0"/>
              </a:rPr>
              <a:t>Address space</a:t>
            </a:r>
          </a:p>
        </p:txBody>
      </p:sp>
      <p:sp>
        <p:nvSpPr>
          <p:cNvPr id="15" name="TextBox 14">
            <a:extLst>
              <a:ext uri="{FF2B5EF4-FFF2-40B4-BE49-F238E27FC236}">
                <a16:creationId xmlns:a16="http://schemas.microsoft.com/office/drawing/2014/main" id="{9021C8A2-8B20-0FFB-6659-489EDA269496}"/>
              </a:ext>
            </a:extLst>
          </p:cNvPr>
          <p:cNvSpPr txBox="1"/>
          <p:nvPr/>
        </p:nvSpPr>
        <p:spPr>
          <a:xfrm>
            <a:off x="6865225" y="2443177"/>
            <a:ext cx="1486304" cy="369332"/>
          </a:xfrm>
          <a:prstGeom prst="rect">
            <a:avLst/>
          </a:prstGeom>
          <a:noFill/>
        </p:spPr>
        <p:txBody>
          <a:bodyPr wrap="none" rtlCol="0">
            <a:spAutoFit/>
          </a:bodyPr>
          <a:lstStyle/>
          <a:p>
            <a:r>
              <a:rPr lang="en-US" dirty="0">
                <a:latin typeface="Cambria" panose="02040503050406030204" pitchFamily="18" charset="0"/>
              </a:rPr>
              <a:t>Data sparsity</a:t>
            </a:r>
          </a:p>
        </p:txBody>
      </p:sp>
      <p:sp>
        <p:nvSpPr>
          <p:cNvPr id="16" name="TextBox 15">
            <a:extLst>
              <a:ext uri="{FF2B5EF4-FFF2-40B4-BE49-F238E27FC236}">
                <a16:creationId xmlns:a16="http://schemas.microsoft.com/office/drawing/2014/main" id="{96F06A77-CC2A-8A5C-A19F-F4B0F9FD2EDF}"/>
              </a:ext>
            </a:extLst>
          </p:cNvPr>
          <p:cNvSpPr txBox="1"/>
          <p:nvPr/>
        </p:nvSpPr>
        <p:spPr>
          <a:xfrm>
            <a:off x="3531244" y="2702559"/>
            <a:ext cx="1724768" cy="369332"/>
          </a:xfrm>
          <a:prstGeom prst="rect">
            <a:avLst/>
          </a:prstGeom>
          <a:noFill/>
        </p:spPr>
        <p:txBody>
          <a:bodyPr wrap="none" rtlCol="0">
            <a:spAutoFit/>
          </a:bodyPr>
          <a:lstStyle/>
          <a:p>
            <a:r>
              <a:rPr lang="en-US" dirty="0">
                <a:latin typeface="Cambria" panose="02040503050406030204" pitchFamily="18" charset="0"/>
              </a:rPr>
              <a:t>Error resilience</a:t>
            </a:r>
          </a:p>
        </p:txBody>
      </p:sp>
      <p:sp>
        <p:nvSpPr>
          <p:cNvPr id="17" name="TextBox 16">
            <a:extLst>
              <a:ext uri="{FF2B5EF4-FFF2-40B4-BE49-F238E27FC236}">
                <a16:creationId xmlns:a16="http://schemas.microsoft.com/office/drawing/2014/main" id="{2842697C-9710-276A-09A0-D58E3080C07C}"/>
              </a:ext>
            </a:extLst>
          </p:cNvPr>
          <p:cNvSpPr txBox="1"/>
          <p:nvPr/>
        </p:nvSpPr>
        <p:spPr>
          <a:xfrm>
            <a:off x="4094658" y="1923600"/>
            <a:ext cx="3513719" cy="369332"/>
          </a:xfrm>
          <a:prstGeom prst="rect">
            <a:avLst/>
          </a:prstGeom>
          <a:noFill/>
        </p:spPr>
        <p:txBody>
          <a:bodyPr wrap="none" rtlCol="0">
            <a:spAutoFit/>
          </a:bodyPr>
          <a:lstStyle/>
          <a:p>
            <a:r>
              <a:rPr lang="en-US" dirty="0">
                <a:latin typeface="Cambria" panose="02040503050406030204" pitchFamily="18" charset="0"/>
              </a:rPr>
              <a:t>Data confidentiality requirements</a:t>
            </a:r>
          </a:p>
        </p:txBody>
      </p:sp>
      <p:sp>
        <p:nvSpPr>
          <p:cNvPr id="18" name="TextBox 17">
            <a:extLst>
              <a:ext uri="{FF2B5EF4-FFF2-40B4-BE49-F238E27FC236}">
                <a16:creationId xmlns:a16="http://schemas.microsoft.com/office/drawing/2014/main" id="{3F3817F6-0B90-B9B4-14A7-45F91009E4B5}"/>
              </a:ext>
            </a:extLst>
          </p:cNvPr>
          <p:cNvSpPr txBox="1"/>
          <p:nvPr/>
        </p:nvSpPr>
        <p:spPr>
          <a:xfrm>
            <a:off x="1706617" y="1641650"/>
            <a:ext cx="1664558" cy="369332"/>
          </a:xfrm>
          <a:prstGeom prst="rect">
            <a:avLst/>
          </a:prstGeom>
          <a:noFill/>
        </p:spPr>
        <p:txBody>
          <a:bodyPr wrap="none" rtlCol="0">
            <a:spAutoFit/>
          </a:bodyPr>
          <a:lstStyle/>
          <a:p>
            <a:r>
              <a:rPr lang="en-US" dirty="0">
                <a:latin typeface="Cambria" panose="02040503050406030204" pitchFamily="18" charset="0"/>
              </a:rPr>
              <a:t>User behaviors</a:t>
            </a:r>
          </a:p>
        </p:txBody>
      </p:sp>
      <p:sp>
        <p:nvSpPr>
          <p:cNvPr id="19" name="TextBox 18">
            <a:extLst>
              <a:ext uri="{FF2B5EF4-FFF2-40B4-BE49-F238E27FC236}">
                <a16:creationId xmlns:a16="http://schemas.microsoft.com/office/drawing/2014/main" id="{13076798-55A6-332B-43AE-23293C694AB3}"/>
              </a:ext>
            </a:extLst>
          </p:cNvPr>
          <p:cNvSpPr txBox="1"/>
          <p:nvPr/>
        </p:nvSpPr>
        <p:spPr>
          <a:xfrm>
            <a:off x="223547" y="2196017"/>
            <a:ext cx="1853328" cy="369332"/>
          </a:xfrm>
          <a:prstGeom prst="rect">
            <a:avLst/>
          </a:prstGeom>
          <a:noFill/>
        </p:spPr>
        <p:txBody>
          <a:bodyPr wrap="none" rtlCol="0">
            <a:spAutoFit/>
          </a:bodyPr>
          <a:lstStyle/>
          <a:p>
            <a:r>
              <a:rPr lang="en-US" dirty="0">
                <a:latin typeface="Cambria" panose="02040503050406030204" pitchFamily="18" charset="0"/>
              </a:rPr>
              <a:t>Parent processes</a:t>
            </a:r>
          </a:p>
        </p:txBody>
      </p:sp>
      <p:sp>
        <p:nvSpPr>
          <p:cNvPr id="20" name="TextBox 19">
            <a:extLst>
              <a:ext uri="{FF2B5EF4-FFF2-40B4-BE49-F238E27FC236}">
                <a16:creationId xmlns:a16="http://schemas.microsoft.com/office/drawing/2014/main" id="{356AC987-3B85-0713-7809-B7BCCE17D8EB}"/>
              </a:ext>
            </a:extLst>
          </p:cNvPr>
          <p:cNvSpPr txBox="1"/>
          <p:nvPr/>
        </p:nvSpPr>
        <p:spPr>
          <a:xfrm>
            <a:off x="223547" y="939120"/>
            <a:ext cx="2395207" cy="369332"/>
          </a:xfrm>
          <a:prstGeom prst="rect">
            <a:avLst/>
          </a:prstGeom>
          <a:noFill/>
        </p:spPr>
        <p:txBody>
          <a:bodyPr wrap="none" rtlCol="0">
            <a:spAutoFit/>
          </a:bodyPr>
          <a:lstStyle/>
          <a:p>
            <a:r>
              <a:rPr lang="en-US" dirty="0">
                <a:latin typeface="Cambria" panose="02040503050406030204" pitchFamily="18" charset="0"/>
              </a:rPr>
              <a:t>Memory virtualization</a:t>
            </a:r>
          </a:p>
        </p:txBody>
      </p:sp>
      <p:sp>
        <p:nvSpPr>
          <p:cNvPr id="21" name="TextBox 20">
            <a:extLst>
              <a:ext uri="{FF2B5EF4-FFF2-40B4-BE49-F238E27FC236}">
                <a16:creationId xmlns:a16="http://schemas.microsoft.com/office/drawing/2014/main" id="{88115072-C638-9CFD-02A5-54F3A5D882BD}"/>
              </a:ext>
            </a:extLst>
          </p:cNvPr>
          <p:cNvSpPr txBox="1"/>
          <p:nvPr/>
        </p:nvSpPr>
        <p:spPr>
          <a:xfrm>
            <a:off x="1706617" y="4097049"/>
            <a:ext cx="1414362" cy="369332"/>
          </a:xfrm>
          <a:prstGeom prst="rect">
            <a:avLst/>
          </a:prstGeom>
          <a:noFill/>
        </p:spPr>
        <p:txBody>
          <a:bodyPr wrap="none" rtlCol="0">
            <a:spAutoFit/>
          </a:bodyPr>
          <a:lstStyle/>
          <a:p>
            <a:r>
              <a:rPr lang="en-US" dirty="0">
                <a:latin typeface="Cambria" panose="02040503050406030204" pitchFamily="18" charset="0"/>
              </a:rPr>
              <a:t>Accelerators</a:t>
            </a:r>
          </a:p>
        </p:txBody>
      </p:sp>
      <p:sp>
        <p:nvSpPr>
          <p:cNvPr id="22" name="TextBox 21">
            <a:extLst>
              <a:ext uri="{FF2B5EF4-FFF2-40B4-BE49-F238E27FC236}">
                <a16:creationId xmlns:a16="http://schemas.microsoft.com/office/drawing/2014/main" id="{8A5FD538-17F7-F17F-169D-A95CBAA12EA9}"/>
              </a:ext>
            </a:extLst>
          </p:cNvPr>
          <p:cNvSpPr txBox="1"/>
          <p:nvPr/>
        </p:nvSpPr>
        <p:spPr>
          <a:xfrm>
            <a:off x="2415464" y="4861050"/>
            <a:ext cx="955711" cy="369332"/>
          </a:xfrm>
          <a:prstGeom prst="rect">
            <a:avLst/>
          </a:prstGeom>
          <a:noFill/>
        </p:spPr>
        <p:txBody>
          <a:bodyPr wrap="none" rtlCol="0">
            <a:spAutoFit/>
          </a:bodyPr>
          <a:lstStyle/>
          <a:p>
            <a:r>
              <a:rPr lang="en-US" dirty="0">
                <a:latin typeface="Cambria" panose="02040503050406030204" pitchFamily="18" charset="0"/>
              </a:rPr>
              <a:t>Sensors</a:t>
            </a:r>
          </a:p>
        </p:txBody>
      </p:sp>
      <p:sp>
        <p:nvSpPr>
          <p:cNvPr id="24" name="TextBox 23">
            <a:extLst>
              <a:ext uri="{FF2B5EF4-FFF2-40B4-BE49-F238E27FC236}">
                <a16:creationId xmlns:a16="http://schemas.microsoft.com/office/drawing/2014/main" id="{B37179BC-598E-F4C8-97B9-24EE479EE504}"/>
              </a:ext>
            </a:extLst>
          </p:cNvPr>
          <p:cNvSpPr txBox="1"/>
          <p:nvPr/>
        </p:nvSpPr>
        <p:spPr>
          <a:xfrm>
            <a:off x="3531244" y="5316680"/>
            <a:ext cx="1077090" cy="369332"/>
          </a:xfrm>
          <a:prstGeom prst="rect">
            <a:avLst/>
          </a:prstGeom>
          <a:noFill/>
        </p:spPr>
        <p:txBody>
          <a:bodyPr wrap="none" rtlCol="0">
            <a:spAutoFit/>
          </a:bodyPr>
          <a:lstStyle/>
          <a:p>
            <a:r>
              <a:rPr lang="en-US" dirty="0">
                <a:latin typeface="Cambria" panose="02040503050406030204" pitchFamily="18" charset="0"/>
              </a:rPr>
              <a:t>Counters</a:t>
            </a:r>
          </a:p>
        </p:txBody>
      </p:sp>
      <p:sp>
        <p:nvSpPr>
          <p:cNvPr id="25" name="TextBox 24">
            <a:extLst>
              <a:ext uri="{FF2B5EF4-FFF2-40B4-BE49-F238E27FC236}">
                <a16:creationId xmlns:a16="http://schemas.microsoft.com/office/drawing/2014/main" id="{E0E193B5-1091-F630-21C5-A2186FC8F53F}"/>
              </a:ext>
            </a:extLst>
          </p:cNvPr>
          <p:cNvSpPr txBox="1"/>
          <p:nvPr/>
        </p:nvSpPr>
        <p:spPr>
          <a:xfrm>
            <a:off x="4294033" y="4676384"/>
            <a:ext cx="1875450" cy="369332"/>
          </a:xfrm>
          <a:prstGeom prst="rect">
            <a:avLst/>
          </a:prstGeom>
          <a:noFill/>
        </p:spPr>
        <p:txBody>
          <a:bodyPr wrap="none" rtlCol="0">
            <a:spAutoFit/>
          </a:bodyPr>
          <a:lstStyle/>
          <a:p>
            <a:r>
              <a:rPr lang="en-US" dirty="0">
                <a:latin typeface="Cambria" panose="02040503050406030204" pitchFamily="18" charset="0"/>
              </a:rPr>
              <a:t>Prompt response</a:t>
            </a:r>
          </a:p>
        </p:txBody>
      </p:sp>
      <p:sp>
        <p:nvSpPr>
          <p:cNvPr id="28" name="TextBox 27">
            <a:extLst>
              <a:ext uri="{FF2B5EF4-FFF2-40B4-BE49-F238E27FC236}">
                <a16:creationId xmlns:a16="http://schemas.microsoft.com/office/drawing/2014/main" id="{5680D8B0-2ADB-4549-F177-9EB81ADC3A4D}"/>
              </a:ext>
            </a:extLst>
          </p:cNvPr>
          <p:cNvSpPr txBox="1"/>
          <p:nvPr/>
        </p:nvSpPr>
        <p:spPr>
          <a:xfrm>
            <a:off x="6558441" y="5225220"/>
            <a:ext cx="1312924" cy="369332"/>
          </a:xfrm>
          <a:prstGeom prst="rect">
            <a:avLst/>
          </a:prstGeom>
          <a:noFill/>
        </p:spPr>
        <p:txBody>
          <a:bodyPr wrap="none" rtlCol="0">
            <a:spAutoFit/>
          </a:bodyPr>
          <a:lstStyle/>
          <a:p>
            <a:r>
              <a:rPr lang="en-US" dirty="0">
                <a:latin typeface="Cambria" panose="02040503050406030204" pitchFamily="18" charset="0"/>
              </a:rPr>
              <a:t>Prefetchers</a:t>
            </a:r>
          </a:p>
        </p:txBody>
      </p:sp>
      <p:sp>
        <p:nvSpPr>
          <p:cNvPr id="29" name="TextBox 28">
            <a:extLst>
              <a:ext uri="{FF2B5EF4-FFF2-40B4-BE49-F238E27FC236}">
                <a16:creationId xmlns:a16="http://schemas.microsoft.com/office/drawing/2014/main" id="{3F92C33A-8516-3036-4126-790C258F8116}"/>
              </a:ext>
            </a:extLst>
          </p:cNvPr>
          <p:cNvSpPr txBox="1"/>
          <p:nvPr/>
        </p:nvSpPr>
        <p:spPr>
          <a:xfrm>
            <a:off x="6640804" y="4078178"/>
            <a:ext cx="1753813" cy="369332"/>
          </a:xfrm>
          <a:prstGeom prst="rect">
            <a:avLst/>
          </a:prstGeom>
          <a:noFill/>
        </p:spPr>
        <p:txBody>
          <a:bodyPr wrap="none" rtlCol="0">
            <a:spAutoFit/>
          </a:bodyPr>
          <a:lstStyle/>
          <a:p>
            <a:r>
              <a:rPr lang="en-US" dirty="0">
                <a:latin typeface="Cambria" panose="02040503050406030204" pitchFamily="18" charset="0"/>
              </a:rPr>
              <a:t>Hyperthreading</a:t>
            </a:r>
          </a:p>
        </p:txBody>
      </p:sp>
      <p:sp>
        <p:nvSpPr>
          <p:cNvPr id="30" name="TextBox 29">
            <a:extLst>
              <a:ext uri="{FF2B5EF4-FFF2-40B4-BE49-F238E27FC236}">
                <a16:creationId xmlns:a16="http://schemas.microsoft.com/office/drawing/2014/main" id="{C04A8E32-EC63-DEAA-CFAC-A1C0315DD630}"/>
              </a:ext>
            </a:extLst>
          </p:cNvPr>
          <p:cNvSpPr txBox="1"/>
          <p:nvPr/>
        </p:nvSpPr>
        <p:spPr>
          <a:xfrm>
            <a:off x="3929138" y="3918974"/>
            <a:ext cx="2356735" cy="369332"/>
          </a:xfrm>
          <a:prstGeom prst="rect">
            <a:avLst/>
          </a:prstGeom>
          <a:noFill/>
        </p:spPr>
        <p:txBody>
          <a:bodyPr wrap="none" rtlCol="0">
            <a:spAutoFit/>
          </a:bodyPr>
          <a:lstStyle/>
          <a:p>
            <a:r>
              <a:rPr lang="en-US" dirty="0">
                <a:latin typeface="Cambria" panose="02040503050406030204" pitchFamily="18" charset="0"/>
              </a:rPr>
              <a:t>Thermal management</a:t>
            </a:r>
          </a:p>
        </p:txBody>
      </p:sp>
      <p:sp>
        <p:nvSpPr>
          <p:cNvPr id="31" name="TextBox 30">
            <a:extLst>
              <a:ext uri="{FF2B5EF4-FFF2-40B4-BE49-F238E27FC236}">
                <a16:creationId xmlns:a16="http://schemas.microsoft.com/office/drawing/2014/main" id="{47296EEB-662F-63A7-FDB0-CD724ED33C1D}"/>
              </a:ext>
            </a:extLst>
          </p:cNvPr>
          <p:cNvSpPr txBox="1"/>
          <p:nvPr/>
        </p:nvSpPr>
        <p:spPr>
          <a:xfrm>
            <a:off x="221480" y="4676384"/>
            <a:ext cx="1642053" cy="369332"/>
          </a:xfrm>
          <a:prstGeom prst="rect">
            <a:avLst/>
          </a:prstGeom>
          <a:noFill/>
        </p:spPr>
        <p:txBody>
          <a:bodyPr wrap="none" rtlCol="0">
            <a:spAutoFit/>
          </a:bodyPr>
          <a:lstStyle/>
          <a:p>
            <a:r>
              <a:rPr lang="en-US" dirty="0">
                <a:latin typeface="Cambria" panose="02040503050406030204" pitchFamily="18" charset="0"/>
              </a:rPr>
              <a:t>Voltage scaling</a:t>
            </a:r>
          </a:p>
        </p:txBody>
      </p:sp>
      <p:sp>
        <p:nvSpPr>
          <p:cNvPr id="23" name="Rectangle 22">
            <a:extLst>
              <a:ext uri="{FF2B5EF4-FFF2-40B4-BE49-F238E27FC236}">
                <a16:creationId xmlns:a16="http://schemas.microsoft.com/office/drawing/2014/main" id="{B278CDC4-0EC4-83D3-BD5C-33CBCA06AC81}"/>
              </a:ext>
            </a:extLst>
          </p:cNvPr>
          <p:cNvSpPr/>
          <p:nvPr/>
        </p:nvSpPr>
        <p:spPr>
          <a:xfrm>
            <a:off x="0" y="3451549"/>
            <a:ext cx="9144000" cy="26778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BC8890C-782E-2F8E-ECDB-0EE65AE04B47}"/>
              </a:ext>
            </a:extLst>
          </p:cNvPr>
          <p:cNvSpPr/>
          <p:nvPr/>
        </p:nvSpPr>
        <p:spPr>
          <a:xfrm>
            <a:off x="-9" y="757273"/>
            <a:ext cx="9144000" cy="267788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56AA50-BC7B-8AE1-B39C-ABE82C487D34}"/>
              </a:ext>
            </a:extLst>
          </p:cNvPr>
          <p:cNvSpPr txBox="1"/>
          <p:nvPr/>
        </p:nvSpPr>
        <p:spPr>
          <a:xfrm>
            <a:off x="2090884" y="4313439"/>
            <a:ext cx="5068451" cy="954107"/>
          </a:xfrm>
          <a:prstGeom prst="rect">
            <a:avLst/>
          </a:prstGeom>
          <a:noFill/>
        </p:spPr>
        <p:txBody>
          <a:bodyPr wrap="square" rtlCol="0">
            <a:spAutoFit/>
          </a:bodyPr>
          <a:lstStyle/>
          <a:p>
            <a:pPr algn="ctr"/>
            <a:r>
              <a:rPr lang="en-US" sz="2800" dirty="0">
                <a:latin typeface="Cambria" panose="02040503050406030204" pitchFamily="18" charset="0"/>
              </a:rPr>
              <a:t>Accurate measurements</a:t>
            </a:r>
          </a:p>
          <a:p>
            <a:pPr algn="ctr"/>
            <a:r>
              <a:rPr lang="en-US" sz="2800" dirty="0">
                <a:latin typeface="Cambria" panose="02040503050406030204" pitchFamily="18" charset="0"/>
              </a:rPr>
              <a:t>Prompt responses </a:t>
            </a:r>
          </a:p>
        </p:txBody>
      </p:sp>
      <p:grpSp>
        <p:nvGrpSpPr>
          <p:cNvPr id="34" name="Group 33">
            <a:extLst>
              <a:ext uri="{FF2B5EF4-FFF2-40B4-BE49-F238E27FC236}">
                <a16:creationId xmlns:a16="http://schemas.microsoft.com/office/drawing/2014/main" id="{CE72A0CC-CDF4-AAB8-C5B8-BB8A64F849A2}"/>
              </a:ext>
            </a:extLst>
          </p:cNvPr>
          <p:cNvGrpSpPr/>
          <p:nvPr/>
        </p:nvGrpSpPr>
        <p:grpSpPr>
          <a:xfrm>
            <a:off x="1396518" y="2982744"/>
            <a:ext cx="6437464" cy="934865"/>
            <a:chOff x="2078076" y="2983272"/>
            <a:chExt cx="6437464" cy="934865"/>
          </a:xfrm>
        </p:grpSpPr>
        <p:sp>
          <p:nvSpPr>
            <p:cNvPr id="12" name="Rectangle 11">
              <a:extLst>
                <a:ext uri="{FF2B5EF4-FFF2-40B4-BE49-F238E27FC236}">
                  <a16:creationId xmlns:a16="http://schemas.microsoft.com/office/drawing/2014/main" id="{D5C71DDE-DD41-7349-8BAF-8DCA491E77C1}"/>
                </a:ext>
              </a:extLst>
            </p:cNvPr>
            <p:cNvSpPr/>
            <p:nvPr/>
          </p:nvSpPr>
          <p:spPr>
            <a:xfrm>
              <a:off x="2772442" y="3027173"/>
              <a:ext cx="5021064" cy="890964"/>
            </a:xfrm>
            <a:prstGeom prst="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BA41D7D7-2AF6-BBED-18CC-2A2432C86F9F}"/>
                </a:ext>
              </a:extLst>
            </p:cNvPr>
            <p:cNvSpPr/>
            <p:nvPr/>
          </p:nvSpPr>
          <p:spPr>
            <a:xfrm rot="18761889">
              <a:off x="2147695" y="2913653"/>
              <a:ext cx="892512" cy="1031749"/>
            </a:xfrm>
            <a:prstGeom prst="bentArrow">
              <a:avLst>
                <a:gd name="adj1" fmla="val 17682"/>
                <a:gd name="adj2" fmla="val 25000"/>
                <a:gd name="adj3" fmla="val 25000"/>
                <a:gd name="adj4" fmla="val 75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ent Arrow 9">
              <a:extLst>
                <a:ext uri="{FF2B5EF4-FFF2-40B4-BE49-F238E27FC236}">
                  <a16:creationId xmlns:a16="http://schemas.microsoft.com/office/drawing/2014/main" id="{05442EEF-2AB9-0041-C8E5-5D8A5F49D07B}"/>
                </a:ext>
              </a:extLst>
            </p:cNvPr>
            <p:cNvSpPr/>
            <p:nvPr/>
          </p:nvSpPr>
          <p:spPr>
            <a:xfrm rot="8012623">
              <a:off x="7553410" y="2913653"/>
              <a:ext cx="892512" cy="1031749"/>
            </a:xfrm>
            <a:prstGeom prst="bentArrow">
              <a:avLst>
                <a:gd name="adj1" fmla="val 17682"/>
                <a:gd name="adj2" fmla="val 25000"/>
                <a:gd name="adj3" fmla="val 25000"/>
                <a:gd name="adj4" fmla="val 75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D359E0EC-8D18-4F19-E420-23AEC7660B6F}"/>
                </a:ext>
              </a:extLst>
            </p:cNvPr>
            <p:cNvSpPr txBox="1"/>
            <p:nvPr/>
          </p:nvSpPr>
          <p:spPr>
            <a:xfrm>
              <a:off x="2743015" y="3208382"/>
              <a:ext cx="5079917" cy="461665"/>
            </a:xfrm>
            <a:prstGeom prst="rect">
              <a:avLst/>
            </a:prstGeom>
            <a:noFill/>
          </p:spPr>
          <p:txBody>
            <a:bodyPr wrap="none" rtlCol="0">
              <a:spAutoFit/>
            </a:bodyPr>
            <a:lstStyle/>
            <a:p>
              <a:pPr algn="ctr"/>
              <a:r>
                <a:rPr lang="en-US" sz="2400" dirty="0">
                  <a:solidFill>
                    <a:schemeClr val="accent6">
                      <a:lumMod val="50000"/>
                    </a:schemeClr>
                  </a:solidFill>
                  <a:latin typeface="Cambria" panose="02040503050406030204" pitchFamily="18" charset="0"/>
                </a:rPr>
                <a:t>Co-design can make security low cost</a:t>
              </a:r>
            </a:p>
          </p:txBody>
        </p:sp>
      </p:grpSp>
      <p:grpSp>
        <p:nvGrpSpPr>
          <p:cNvPr id="7" name="Group 6">
            <a:extLst>
              <a:ext uri="{FF2B5EF4-FFF2-40B4-BE49-F238E27FC236}">
                <a16:creationId xmlns:a16="http://schemas.microsoft.com/office/drawing/2014/main" id="{A2658E40-8BDE-14D9-58D4-40FC9FFFC8CE}"/>
              </a:ext>
            </a:extLst>
          </p:cNvPr>
          <p:cNvGrpSpPr/>
          <p:nvPr/>
        </p:nvGrpSpPr>
        <p:grpSpPr>
          <a:xfrm>
            <a:off x="-4" y="2778957"/>
            <a:ext cx="1706621" cy="1300087"/>
            <a:chOff x="-4" y="2946400"/>
            <a:chExt cx="1706621" cy="1300087"/>
          </a:xfrm>
        </p:grpSpPr>
        <p:sp>
          <p:nvSpPr>
            <p:cNvPr id="5" name="TextBox 4">
              <a:extLst>
                <a:ext uri="{FF2B5EF4-FFF2-40B4-BE49-F238E27FC236}">
                  <a16:creationId xmlns:a16="http://schemas.microsoft.com/office/drawing/2014/main" id="{14F020AC-0EC1-851E-E7C9-3B603A14E666}"/>
                </a:ext>
              </a:extLst>
            </p:cNvPr>
            <p:cNvSpPr txBox="1"/>
            <p:nvPr/>
          </p:nvSpPr>
          <p:spPr>
            <a:xfrm>
              <a:off x="-4" y="2946400"/>
              <a:ext cx="1548116" cy="523220"/>
            </a:xfrm>
            <a:prstGeom prst="rect">
              <a:avLst/>
            </a:prstGeom>
            <a:noFill/>
          </p:spPr>
          <p:txBody>
            <a:bodyPr wrap="none" rtlCol="0">
              <a:spAutoFit/>
            </a:bodyPr>
            <a:lstStyle/>
            <a:p>
              <a:r>
                <a:rPr lang="en-US" sz="2800" dirty="0">
                  <a:latin typeface="Cambria" panose="02040503050406030204" pitchFamily="18" charset="0"/>
                </a:rPr>
                <a:t>Software</a:t>
              </a:r>
            </a:p>
          </p:txBody>
        </p:sp>
        <p:sp>
          <p:nvSpPr>
            <p:cNvPr id="6" name="TextBox 5">
              <a:extLst>
                <a:ext uri="{FF2B5EF4-FFF2-40B4-BE49-F238E27FC236}">
                  <a16:creationId xmlns:a16="http://schemas.microsoft.com/office/drawing/2014/main" id="{EE26E63D-76C2-208C-5037-FB9832FBA0C6}"/>
                </a:ext>
              </a:extLst>
            </p:cNvPr>
            <p:cNvSpPr txBox="1"/>
            <p:nvPr/>
          </p:nvSpPr>
          <p:spPr>
            <a:xfrm>
              <a:off x="-4" y="3723267"/>
              <a:ext cx="1706621" cy="523220"/>
            </a:xfrm>
            <a:prstGeom prst="rect">
              <a:avLst/>
            </a:prstGeom>
            <a:noFill/>
          </p:spPr>
          <p:txBody>
            <a:bodyPr wrap="none" rtlCol="0">
              <a:spAutoFit/>
            </a:bodyPr>
            <a:lstStyle/>
            <a:p>
              <a:r>
                <a:rPr lang="en-US" sz="2800" dirty="0">
                  <a:latin typeface="Cambria" panose="02040503050406030204" pitchFamily="18" charset="0"/>
                </a:rPr>
                <a:t>Hardware</a:t>
              </a:r>
            </a:p>
          </p:txBody>
        </p:sp>
      </p:grpSp>
      <p:sp>
        <p:nvSpPr>
          <p:cNvPr id="35" name="TextBox 34">
            <a:extLst>
              <a:ext uri="{FF2B5EF4-FFF2-40B4-BE49-F238E27FC236}">
                <a16:creationId xmlns:a16="http://schemas.microsoft.com/office/drawing/2014/main" id="{FCEB324B-CBD0-2075-17D7-1FC3456A2B46}"/>
              </a:ext>
            </a:extLst>
          </p:cNvPr>
          <p:cNvSpPr txBox="1"/>
          <p:nvPr/>
        </p:nvSpPr>
        <p:spPr>
          <a:xfrm>
            <a:off x="1" y="1231102"/>
            <a:ext cx="9143999" cy="1384995"/>
          </a:xfrm>
          <a:prstGeom prst="rect">
            <a:avLst/>
          </a:prstGeom>
          <a:noFill/>
        </p:spPr>
        <p:txBody>
          <a:bodyPr wrap="square" rtlCol="0">
            <a:spAutoFit/>
          </a:bodyPr>
          <a:lstStyle/>
          <a:p>
            <a:pPr algn="ctr"/>
            <a:r>
              <a:rPr lang="en-US" sz="2800" dirty="0">
                <a:latin typeface="Cambria" panose="02040503050406030204" pitchFamily="18" charset="0"/>
              </a:rPr>
              <a:t>Insights into data structures</a:t>
            </a:r>
          </a:p>
          <a:p>
            <a:pPr algn="ctr"/>
            <a:r>
              <a:rPr lang="en-US" sz="2800" dirty="0">
                <a:latin typeface="Cambria" panose="02040503050406030204" pitchFamily="18" charset="0"/>
              </a:rPr>
              <a:t>Software semantics</a:t>
            </a:r>
          </a:p>
          <a:p>
            <a:pPr algn="ctr"/>
            <a:r>
              <a:rPr lang="en-US" sz="2800" dirty="0">
                <a:latin typeface="Cambria" panose="02040503050406030204" pitchFamily="18" charset="0"/>
              </a:rPr>
              <a:t>User / Process / Thread / Address Space</a:t>
            </a:r>
          </a:p>
        </p:txBody>
      </p:sp>
      <p:sp>
        <p:nvSpPr>
          <p:cNvPr id="32" name="TextBox 31">
            <a:extLst>
              <a:ext uri="{FF2B5EF4-FFF2-40B4-BE49-F238E27FC236}">
                <a16:creationId xmlns:a16="http://schemas.microsoft.com/office/drawing/2014/main" id="{B8104B3D-D014-68FA-C432-43C0CDF68199}"/>
              </a:ext>
            </a:extLst>
          </p:cNvPr>
          <p:cNvSpPr txBox="1"/>
          <p:nvPr/>
        </p:nvSpPr>
        <p:spPr>
          <a:xfrm>
            <a:off x="179025" y="6083896"/>
            <a:ext cx="8785931" cy="523220"/>
          </a:xfrm>
          <a:prstGeom prst="rect">
            <a:avLst/>
          </a:prstGeom>
          <a:noFill/>
        </p:spPr>
        <p:txBody>
          <a:bodyPr wrap="none" rtlCol="0">
            <a:spAutoFit/>
          </a:bodyPr>
          <a:lstStyle/>
          <a:p>
            <a:pPr algn="ctr"/>
            <a:r>
              <a:rPr lang="en-US" sz="2800" b="1" dirty="0">
                <a:solidFill>
                  <a:srgbClr val="C00000"/>
                </a:solidFill>
                <a:latin typeface="Cambria" panose="02040503050406030204" pitchFamily="18" charset="0"/>
              </a:rPr>
              <a:t>Many opportunities for ensuring security at low cost</a:t>
            </a:r>
          </a:p>
        </p:txBody>
      </p:sp>
    </p:spTree>
    <p:extLst>
      <p:ext uri="{BB962C8B-B14F-4D97-AF65-F5344CB8AC3E}">
        <p14:creationId xmlns:p14="http://schemas.microsoft.com/office/powerpoint/2010/main" val="426793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CDECA-3452-80CB-7D55-20DF9F9919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343D9-4DB7-7E5F-5D84-9D328ED54CC2}"/>
              </a:ext>
            </a:extLst>
          </p:cNvPr>
          <p:cNvSpPr>
            <a:spLocks noGrp="1"/>
          </p:cNvSpPr>
          <p:nvPr>
            <p:ph type="title"/>
          </p:nvPr>
        </p:nvSpPr>
        <p:spPr/>
        <p:txBody>
          <a:bodyPr>
            <a:normAutofit fontScale="90000"/>
          </a:bodyPr>
          <a:lstStyle/>
          <a:p>
            <a:r>
              <a:rPr lang="en-US" dirty="0"/>
              <a:t>Hardware-Assisted Malware Detection</a:t>
            </a:r>
            <a:br>
              <a:rPr lang="en-US" sz="3000" dirty="0"/>
            </a:br>
            <a:r>
              <a:rPr lang="en-US" sz="3000" dirty="0"/>
              <a:t>An Example HW-SW Co-Design Direction </a:t>
            </a:r>
          </a:p>
        </p:txBody>
      </p:sp>
      <p:sp>
        <p:nvSpPr>
          <p:cNvPr id="3" name="Content Placeholder 2">
            <a:extLst>
              <a:ext uri="{FF2B5EF4-FFF2-40B4-BE49-F238E27FC236}">
                <a16:creationId xmlns:a16="http://schemas.microsoft.com/office/drawing/2014/main" id="{9BF3AFE2-6D74-F80B-D571-FFC9884E835C}"/>
              </a:ext>
            </a:extLst>
          </p:cNvPr>
          <p:cNvSpPr>
            <a:spLocks noGrp="1"/>
          </p:cNvSpPr>
          <p:nvPr>
            <p:ph idx="1"/>
          </p:nvPr>
        </p:nvSpPr>
        <p:spPr>
          <a:xfrm>
            <a:off x="-1" y="965200"/>
            <a:ext cx="9143999" cy="5883275"/>
          </a:xfrm>
        </p:spPr>
        <p:txBody>
          <a:bodyPr>
            <a:normAutofit fontScale="85000" lnSpcReduction="20000"/>
          </a:bodyPr>
          <a:lstStyle/>
          <a:p>
            <a:pPr marL="122238" indent="0">
              <a:buNone/>
            </a:pPr>
            <a:r>
              <a:rPr lang="en-US" sz="2600" dirty="0">
                <a:solidFill>
                  <a:schemeClr val="accent1">
                    <a:lumMod val="50000"/>
                  </a:schemeClr>
                </a:solidFill>
              </a:rPr>
              <a:t>Hardware-level sensors and counters can </a:t>
            </a:r>
            <a:r>
              <a:rPr lang="en-US" sz="2600" b="1" dirty="0">
                <a:solidFill>
                  <a:schemeClr val="accent1">
                    <a:lumMod val="50000"/>
                  </a:schemeClr>
                </a:solidFill>
              </a:rPr>
              <a:t>quickly </a:t>
            </a:r>
            <a:r>
              <a:rPr lang="en-US" sz="2600" dirty="0">
                <a:solidFill>
                  <a:schemeClr val="accent1">
                    <a:lumMod val="50000"/>
                  </a:schemeClr>
                </a:solidFill>
              </a:rPr>
              <a:t>and</a:t>
            </a:r>
            <a:r>
              <a:rPr lang="en-US" sz="2600" b="1" dirty="0">
                <a:solidFill>
                  <a:schemeClr val="accent1">
                    <a:lumMod val="50000"/>
                  </a:schemeClr>
                </a:solidFill>
              </a:rPr>
              <a:t> accurately </a:t>
            </a:r>
            <a:r>
              <a:rPr lang="en-US" sz="2600" dirty="0">
                <a:solidFill>
                  <a:schemeClr val="accent1">
                    <a:lumMod val="50000"/>
                  </a:schemeClr>
                </a:solidFill>
              </a:rPr>
              <a:t>collect data on application behavior and react in nanoseconds </a:t>
            </a:r>
          </a:p>
          <a:p>
            <a:r>
              <a:rPr lang="en-US" sz="2600" dirty="0">
                <a:solidFill>
                  <a:schemeClr val="accent1">
                    <a:lumMod val="50000"/>
                  </a:schemeClr>
                </a:solidFill>
              </a:rPr>
              <a:t>RowHammer attacks </a:t>
            </a:r>
            <a:r>
              <a:rPr lang="en-US" sz="2600" dirty="0">
                <a:solidFill>
                  <a:schemeClr val="accent1">
                    <a:lumMod val="50000"/>
                  </a:schemeClr>
                </a:solidFill>
                <a:sym typeface="Wingdings" pitchFamily="2" charset="2"/>
              </a:rPr>
              <a:t>(e.g., BlockHammer [</a:t>
            </a:r>
            <a:r>
              <a:rPr lang="en-US" sz="2600" dirty="0" err="1">
                <a:solidFill>
                  <a:schemeClr val="accent1">
                    <a:lumMod val="50000"/>
                  </a:schemeClr>
                </a:solidFill>
                <a:sym typeface="Wingdings" pitchFamily="2" charset="2"/>
              </a:rPr>
              <a:t>Yaglikci</a:t>
            </a:r>
            <a:r>
              <a:rPr lang="en-US" sz="2600" dirty="0">
                <a:solidFill>
                  <a:schemeClr val="accent1">
                    <a:lumMod val="50000"/>
                  </a:schemeClr>
                </a:solidFill>
                <a:sym typeface="Wingdings" pitchFamily="2" charset="2"/>
              </a:rPr>
              <a:t>+, HPCA’21])</a:t>
            </a:r>
            <a:endParaRPr lang="en-US" sz="2600" dirty="0">
              <a:solidFill>
                <a:schemeClr val="accent1">
                  <a:lumMod val="50000"/>
                </a:schemeClr>
              </a:solidFill>
            </a:endParaRPr>
          </a:p>
          <a:p>
            <a:r>
              <a:rPr lang="en-US" sz="2600" dirty="0">
                <a:solidFill>
                  <a:schemeClr val="accent1">
                    <a:lumMod val="50000"/>
                  </a:schemeClr>
                </a:solidFill>
              </a:rPr>
              <a:t>Performance attacks (e.g., </a:t>
            </a:r>
            <a:r>
              <a:rPr lang="en-US" sz="2600" dirty="0" err="1">
                <a:solidFill>
                  <a:schemeClr val="accent1">
                    <a:lumMod val="50000"/>
                  </a:schemeClr>
                </a:solidFill>
              </a:rPr>
              <a:t>BreakHammer</a:t>
            </a:r>
            <a:r>
              <a:rPr lang="en-US" sz="2600" dirty="0">
                <a:solidFill>
                  <a:schemeClr val="accent1">
                    <a:lumMod val="50000"/>
                  </a:schemeClr>
                </a:solidFill>
              </a:rPr>
              <a:t> [</a:t>
            </a:r>
            <a:r>
              <a:rPr lang="en-US" sz="2600" dirty="0" err="1">
                <a:solidFill>
                  <a:schemeClr val="accent1">
                    <a:lumMod val="50000"/>
                  </a:schemeClr>
                </a:solidFill>
              </a:rPr>
              <a:t>Canpolat</a:t>
            </a:r>
            <a:r>
              <a:rPr lang="en-US" sz="2600" dirty="0">
                <a:solidFill>
                  <a:schemeClr val="accent1">
                    <a:lumMod val="50000"/>
                  </a:schemeClr>
                </a:solidFill>
              </a:rPr>
              <a:t>+, MICRO’24])</a:t>
            </a:r>
          </a:p>
          <a:p>
            <a:r>
              <a:rPr lang="en-US" sz="2600" dirty="0">
                <a:solidFill>
                  <a:schemeClr val="accent1">
                    <a:lumMod val="50000"/>
                  </a:schemeClr>
                </a:solidFill>
              </a:rPr>
              <a:t>Timing side channel attacks (e.g., Cyclone [Harris, MICRO’19])</a:t>
            </a:r>
          </a:p>
          <a:p>
            <a:r>
              <a:rPr lang="en-US" sz="2600" dirty="0">
                <a:solidFill>
                  <a:schemeClr val="accent1">
                    <a:lumMod val="50000"/>
                  </a:schemeClr>
                </a:solidFill>
              </a:rPr>
              <a:t>…</a:t>
            </a:r>
          </a:p>
          <a:p>
            <a:endParaRPr lang="en-US" sz="2600" dirty="0">
              <a:solidFill>
                <a:schemeClr val="accent1">
                  <a:lumMod val="50000"/>
                </a:schemeClr>
              </a:solidFill>
            </a:endParaRPr>
          </a:p>
          <a:p>
            <a:pPr marL="122238" indent="0">
              <a:buNone/>
            </a:pPr>
            <a:r>
              <a:rPr lang="en-US" sz="2600" dirty="0">
                <a:solidFill>
                  <a:schemeClr val="accent1">
                    <a:lumMod val="50000"/>
                  </a:schemeClr>
                </a:solidFill>
              </a:rPr>
              <a:t>Software-level malware detection has a </a:t>
            </a:r>
            <a:r>
              <a:rPr lang="en-US" sz="2600" b="1" dirty="0">
                <a:solidFill>
                  <a:schemeClr val="accent1">
                    <a:lumMod val="50000"/>
                  </a:schemeClr>
                </a:solidFill>
              </a:rPr>
              <a:t>better big picture</a:t>
            </a:r>
          </a:p>
          <a:p>
            <a:r>
              <a:rPr lang="en-US" sz="2600" dirty="0">
                <a:solidFill>
                  <a:schemeClr val="accent1">
                    <a:lumMod val="50000"/>
                  </a:schemeClr>
                </a:solidFill>
              </a:rPr>
              <a:t>Program(s) that spawn those malicious threads</a:t>
            </a:r>
          </a:p>
          <a:p>
            <a:r>
              <a:rPr lang="en-US" sz="2600" dirty="0">
                <a:solidFill>
                  <a:schemeClr val="accent1">
                    <a:lumMod val="50000"/>
                  </a:schemeClr>
                </a:solidFill>
              </a:rPr>
              <a:t>User(s) that run those programs</a:t>
            </a:r>
          </a:p>
          <a:p>
            <a:r>
              <a:rPr lang="en-US" sz="2600" dirty="0">
                <a:solidFill>
                  <a:schemeClr val="accent1">
                    <a:lumMod val="50000"/>
                  </a:schemeClr>
                </a:solidFill>
              </a:rPr>
              <a:t>More constructive reactions</a:t>
            </a:r>
            <a:r>
              <a:rPr lang="en-US" sz="2600" dirty="0">
                <a:solidFill>
                  <a:schemeClr val="accent1">
                    <a:lumMod val="50000"/>
                  </a:schemeClr>
                </a:solidFill>
                <a:sym typeface="Wingdings" pitchFamily="2" charset="2"/>
              </a:rPr>
              <a:t> </a:t>
            </a:r>
            <a:br>
              <a:rPr lang="en-US" sz="2600" dirty="0">
                <a:solidFill>
                  <a:schemeClr val="accent1">
                    <a:lumMod val="50000"/>
                  </a:schemeClr>
                </a:solidFill>
                <a:sym typeface="Wingdings" pitchFamily="2" charset="2"/>
              </a:rPr>
            </a:br>
            <a:r>
              <a:rPr lang="en-US" sz="2600" dirty="0">
                <a:solidFill>
                  <a:schemeClr val="accent1">
                    <a:lumMod val="50000"/>
                  </a:schemeClr>
                </a:solidFill>
                <a:sym typeface="Wingdings" pitchFamily="2" charset="2"/>
              </a:rPr>
              <a:t>(e.g., flag functions and inform programmers)</a:t>
            </a:r>
          </a:p>
          <a:p>
            <a:endParaRPr lang="en-US" sz="2600" dirty="0">
              <a:solidFill>
                <a:schemeClr val="accent1">
                  <a:lumMod val="50000"/>
                </a:schemeClr>
              </a:solidFill>
              <a:sym typeface="Wingdings" pitchFamily="2" charset="2"/>
            </a:endParaRPr>
          </a:p>
          <a:p>
            <a:pPr marL="122238" indent="0">
              <a:buNone/>
            </a:pPr>
            <a:r>
              <a:rPr lang="en-US" sz="2600" b="1" u="sng" dirty="0">
                <a:solidFill>
                  <a:srgbClr val="C00000"/>
                </a:solidFill>
              </a:rPr>
              <a:t>Key Insight</a:t>
            </a:r>
            <a:r>
              <a:rPr lang="en-US" sz="2600" b="1" dirty="0">
                <a:solidFill>
                  <a:srgbClr val="C00000"/>
                </a:solidFill>
              </a:rPr>
              <a:t>:</a:t>
            </a:r>
            <a:r>
              <a:rPr lang="en-US" sz="2600" dirty="0">
                <a:solidFill>
                  <a:srgbClr val="C00000"/>
                </a:solidFill>
              </a:rPr>
              <a:t> System-level attacks often try the attack many times </a:t>
            </a:r>
          </a:p>
          <a:p>
            <a:pPr marL="122238" indent="0">
              <a:buNone/>
            </a:pPr>
            <a:endParaRPr lang="en-US" sz="2600" dirty="0">
              <a:solidFill>
                <a:srgbClr val="C00000"/>
              </a:solidFill>
            </a:endParaRPr>
          </a:p>
          <a:p>
            <a:pPr marL="122238" indent="0">
              <a:buNone/>
              <a:tabLst>
                <a:tab pos="1368425" algn="l"/>
              </a:tabLst>
            </a:pPr>
            <a:r>
              <a:rPr lang="en-US" sz="2600" b="1" u="sng" dirty="0">
                <a:solidFill>
                  <a:srgbClr val="007698"/>
                </a:solidFill>
              </a:rPr>
              <a:t>Key Idea</a:t>
            </a:r>
            <a:r>
              <a:rPr lang="en-US" sz="2600" b="1" dirty="0">
                <a:solidFill>
                  <a:srgbClr val="007698"/>
                </a:solidFill>
              </a:rPr>
              <a:t>: </a:t>
            </a:r>
            <a:r>
              <a:rPr lang="en-US" sz="2600" dirty="0">
                <a:solidFill>
                  <a:srgbClr val="007698"/>
                </a:solidFill>
              </a:rPr>
              <a:t>Provide software-level malware detection with hardware-level 	observations and statistics</a:t>
            </a:r>
            <a:endParaRPr lang="en-US" sz="1500" b="1"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76D56D7-8445-2663-A92E-FF291D4F6AEE}"/>
              </a:ext>
            </a:extLst>
          </p:cNvPr>
          <p:cNvSpPr>
            <a:spLocks noGrp="1"/>
          </p:cNvSpPr>
          <p:nvPr>
            <p:ph type="sldNum" sz="quarter" idx="12"/>
          </p:nvPr>
        </p:nvSpPr>
        <p:spPr/>
        <p:txBody>
          <a:bodyPr/>
          <a:lstStyle/>
          <a:p>
            <a:fld id="{676C2683-0D41-1E45-8714-724CB2570654}" type="slidenum">
              <a:rPr lang="en-US" smtClean="0"/>
              <a:pPr/>
              <a:t>53</a:t>
            </a:fld>
            <a:endParaRPr lang="en-US" dirty="0"/>
          </a:p>
        </p:txBody>
      </p:sp>
    </p:spTree>
    <p:extLst>
      <p:ext uri="{BB962C8B-B14F-4D97-AF65-F5344CB8AC3E}">
        <p14:creationId xmlns:p14="http://schemas.microsoft.com/office/powerpoint/2010/main" val="239617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22413-11F7-3CAE-E217-08FF34545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D1DCC-836D-B6D8-6E79-4FC45E7B2C72}"/>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21929A14-0DEA-0484-34DF-9A3DADED5C77}"/>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EFEDE1F5-C5BE-D9C7-797C-179B7ED3890E}"/>
              </a:ext>
            </a:extLst>
          </p:cNvPr>
          <p:cNvSpPr>
            <a:spLocks noGrp="1"/>
          </p:cNvSpPr>
          <p:nvPr>
            <p:ph type="sldNum" sz="quarter" idx="12"/>
          </p:nvPr>
        </p:nvSpPr>
        <p:spPr/>
        <p:txBody>
          <a:bodyPr/>
          <a:lstStyle/>
          <a:p>
            <a:fld id="{676C2683-0D41-1E45-8714-724CB2570654}" type="slidenum">
              <a:rPr lang="en-US" smtClean="0"/>
              <a:pPr/>
              <a:t>54</a:t>
            </a:fld>
            <a:endParaRPr lang="en-US" dirty="0"/>
          </a:p>
        </p:txBody>
      </p:sp>
      <p:sp>
        <p:nvSpPr>
          <p:cNvPr id="5" name="Rectangle 4">
            <a:extLst>
              <a:ext uri="{FF2B5EF4-FFF2-40B4-BE49-F238E27FC236}">
                <a16:creationId xmlns:a16="http://schemas.microsoft.com/office/drawing/2014/main" id="{4070CC22-B660-04F5-070C-77FB2D14FFAF}"/>
              </a:ext>
            </a:extLst>
          </p:cNvPr>
          <p:cNvSpPr/>
          <p:nvPr/>
        </p:nvSpPr>
        <p:spPr>
          <a:xfrm>
            <a:off x="145468" y="886980"/>
            <a:ext cx="9144000" cy="338368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3A22A5-7C1C-6836-180D-D57EECBD1274}"/>
              </a:ext>
            </a:extLst>
          </p:cNvPr>
          <p:cNvSpPr/>
          <p:nvPr/>
        </p:nvSpPr>
        <p:spPr>
          <a:xfrm>
            <a:off x="0" y="5320144"/>
            <a:ext cx="9144000" cy="779319"/>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ABE41F-7988-B234-1E35-CED22D8A90CA}"/>
              </a:ext>
            </a:extLst>
          </p:cNvPr>
          <p:cNvSpPr/>
          <p:nvPr/>
        </p:nvSpPr>
        <p:spPr>
          <a:xfrm>
            <a:off x="-6" y="4705235"/>
            <a:ext cx="9144004" cy="290945"/>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519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66128-7B52-0643-593C-19BCCCBD9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CA0AE-B2BA-6124-A500-E7081C518809}"/>
              </a:ext>
            </a:extLst>
          </p:cNvPr>
          <p:cNvSpPr>
            <a:spLocks noGrp="1"/>
          </p:cNvSpPr>
          <p:nvPr>
            <p:ph type="title"/>
          </p:nvPr>
        </p:nvSpPr>
        <p:spPr/>
        <p:txBody>
          <a:bodyPr>
            <a:normAutofit fontScale="90000"/>
          </a:bodyPr>
          <a:lstStyle/>
          <a:p>
            <a:r>
              <a:rPr lang="en-US" sz="4000" dirty="0"/>
              <a:t>Data-Centric Security and Privacy (1/5)</a:t>
            </a:r>
            <a:br>
              <a:rPr lang="en-US" sz="4000" dirty="0"/>
            </a:br>
            <a:r>
              <a:rPr lang="en-US" dirty="0"/>
              <a:t>Motivation for Sustainable Scaling</a:t>
            </a:r>
          </a:p>
        </p:txBody>
      </p:sp>
      <p:sp>
        <p:nvSpPr>
          <p:cNvPr id="4" name="Slide Number Placeholder 3">
            <a:extLst>
              <a:ext uri="{FF2B5EF4-FFF2-40B4-BE49-F238E27FC236}">
                <a16:creationId xmlns:a16="http://schemas.microsoft.com/office/drawing/2014/main" id="{68CFEFEF-DE26-BD91-E12C-737FE227C4AA}"/>
              </a:ext>
            </a:extLst>
          </p:cNvPr>
          <p:cNvSpPr>
            <a:spLocks noGrp="1"/>
          </p:cNvSpPr>
          <p:nvPr>
            <p:ph type="sldNum" sz="quarter" idx="12"/>
          </p:nvPr>
        </p:nvSpPr>
        <p:spPr/>
        <p:txBody>
          <a:bodyPr/>
          <a:lstStyle/>
          <a:p>
            <a:fld id="{676C2683-0D41-1E45-8714-724CB2570654}" type="slidenum">
              <a:rPr lang="en-US" smtClean="0"/>
              <a:pPr/>
              <a:t>55</a:t>
            </a:fld>
            <a:endParaRPr lang="en-US" dirty="0"/>
          </a:p>
        </p:txBody>
      </p:sp>
      <p:pic>
        <p:nvPicPr>
          <p:cNvPr id="5" name="Picture 4">
            <a:extLst>
              <a:ext uri="{FF2B5EF4-FFF2-40B4-BE49-F238E27FC236}">
                <a16:creationId xmlns:a16="http://schemas.microsoft.com/office/drawing/2014/main" id="{3D1360A1-F0F8-25E8-B666-A71E1360E47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75799" y="1058939"/>
            <a:ext cx="6266915" cy="4100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a:extLst>
              <a:ext uri="{FF2B5EF4-FFF2-40B4-BE49-F238E27FC236}">
                <a16:creationId xmlns:a16="http://schemas.microsoft.com/office/drawing/2014/main" id="{A61B6CD3-53F4-5B39-4DDD-2CC8D778C054}"/>
              </a:ext>
            </a:extLst>
          </p:cNvPr>
          <p:cNvSpPr txBox="1"/>
          <p:nvPr/>
        </p:nvSpPr>
        <p:spPr>
          <a:xfrm>
            <a:off x="-1" y="5263949"/>
            <a:ext cx="9144000" cy="156966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Cambria" panose="02040503050406030204" pitchFamily="18" charset="0"/>
              </a:rPr>
              <a:t>A memory access (off-chip data movement) consumes ~100x-1000x the energy </a:t>
            </a:r>
            <a:br>
              <a:rPr kumimoji="0" lang="en-US" sz="3200" b="0" i="0" u="none" strike="noStrike" kern="1200" cap="none" spc="0" normalizeH="0" baseline="0" noProof="0" dirty="0">
                <a:ln>
                  <a:noFill/>
                </a:ln>
                <a:solidFill>
                  <a:srgbClr val="C00000"/>
                </a:solidFill>
                <a:effectLst/>
                <a:uLnTx/>
                <a:uFillTx/>
                <a:latin typeface="Cambria" panose="02040503050406030204" pitchFamily="18" charset="0"/>
              </a:rPr>
            </a:br>
            <a:r>
              <a:rPr kumimoji="0" lang="en-US" sz="3200" b="0" i="0" u="none" strike="noStrike" kern="1200" cap="none" spc="0" normalizeH="0" baseline="0" noProof="0" dirty="0">
                <a:ln>
                  <a:noFill/>
                </a:ln>
                <a:solidFill>
                  <a:srgbClr val="C00000"/>
                </a:solidFill>
                <a:effectLst/>
                <a:uLnTx/>
                <a:uFillTx/>
                <a:latin typeface="Cambria" panose="02040503050406030204" pitchFamily="18" charset="0"/>
              </a:rPr>
              <a:t>of an arithmetic operation</a:t>
            </a:r>
          </a:p>
        </p:txBody>
      </p:sp>
      <p:sp>
        <p:nvSpPr>
          <p:cNvPr id="7" name="TextBox 6">
            <a:extLst>
              <a:ext uri="{FF2B5EF4-FFF2-40B4-BE49-F238E27FC236}">
                <a16:creationId xmlns:a16="http://schemas.microsoft.com/office/drawing/2014/main" id="{305008CA-8785-D0E2-8A2C-8C48E1AE7056}"/>
              </a:ext>
            </a:extLst>
          </p:cNvPr>
          <p:cNvSpPr txBox="1">
            <a:spLocks noChangeArrowheads="1"/>
          </p:cNvSpPr>
          <p:nvPr/>
        </p:nvSpPr>
        <p:spPr bwMode="auto">
          <a:xfrm>
            <a:off x="6442714" y="4283108"/>
            <a:ext cx="231775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mbria" panose="02040503050406030204" pitchFamily="18" charset="0"/>
              </a:rPr>
              <a:t>William Dally,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effectLst/>
                <a:uLnTx/>
                <a:uFillTx/>
                <a:latin typeface="Cambria" panose="02040503050406030204" pitchFamily="18" charset="0"/>
              </a:rPr>
              <a:t>HiPEAC</a:t>
            </a:r>
            <a:r>
              <a:rPr kumimoji="0" lang="en-US" sz="2800" b="0" i="0" u="none" strike="noStrike" kern="1200" cap="none" spc="0" normalizeH="0" baseline="0" noProof="0" dirty="0">
                <a:ln>
                  <a:noFill/>
                </a:ln>
                <a:effectLst/>
                <a:uLnTx/>
                <a:uFillTx/>
                <a:latin typeface="Cambria" panose="02040503050406030204" pitchFamily="18" charset="0"/>
              </a:rPr>
              <a:t> 2015</a:t>
            </a:r>
          </a:p>
        </p:txBody>
      </p:sp>
      <p:sp>
        <p:nvSpPr>
          <p:cNvPr id="3" name="Oval 2">
            <a:extLst>
              <a:ext uri="{FF2B5EF4-FFF2-40B4-BE49-F238E27FC236}">
                <a16:creationId xmlns:a16="http://schemas.microsoft.com/office/drawing/2014/main" id="{B2A2249C-C5AB-0F2B-EDCD-F2A76F3BF5CF}"/>
              </a:ext>
            </a:extLst>
          </p:cNvPr>
          <p:cNvSpPr/>
          <p:nvPr/>
        </p:nvSpPr>
        <p:spPr>
          <a:xfrm>
            <a:off x="3973286" y="2079171"/>
            <a:ext cx="2100943" cy="762000"/>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20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91AF8-A13C-9D0D-F6AC-9BFE14680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DD5E16-B0FC-BAD1-78A1-0CF2A0F80D48}"/>
              </a:ext>
            </a:extLst>
          </p:cNvPr>
          <p:cNvSpPr>
            <a:spLocks noGrp="1"/>
          </p:cNvSpPr>
          <p:nvPr>
            <p:ph type="title"/>
          </p:nvPr>
        </p:nvSpPr>
        <p:spPr/>
        <p:txBody>
          <a:bodyPr>
            <a:normAutofit fontScale="90000"/>
          </a:bodyPr>
          <a:lstStyle/>
          <a:p>
            <a:r>
              <a:rPr lang="en-US" sz="4000" dirty="0"/>
              <a:t>Data-Centric Security and Privacy (2/5)</a:t>
            </a:r>
            <a:br>
              <a:rPr lang="en-US" sz="4000" dirty="0"/>
            </a:br>
            <a:r>
              <a:rPr lang="en-US" dirty="0"/>
              <a:t>High-Level Motivation for Data-Centric S&amp;P </a:t>
            </a:r>
          </a:p>
        </p:txBody>
      </p:sp>
      <p:sp>
        <p:nvSpPr>
          <p:cNvPr id="3" name="Content Placeholder 2">
            <a:extLst>
              <a:ext uri="{FF2B5EF4-FFF2-40B4-BE49-F238E27FC236}">
                <a16:creationId xmlns:a16="http://schemas.microsoft.com/office/drawing/2014/main" id="{0EB3BB44-B145-AF26-ECDF-8245D4C31F7A}"/>
              </a:ext>
            </a:extLst>
          </p:cNvPr>
          <p:cNvSpPr>
            <a:spLocks noGrp="1"/>
          </p:cNvSpPr>
          <p:nvPr>
            <p:ph idx="1"/>
          </p:nvPr>
        </p:nvSpPr>
        <p:spPr/>
        <p:txBody>
          <a:bodyPr anchor="ctr">
            <a:normAutofit/>
          </a:bodyPr>
          <a:lstStyle/>
          <a:p>
            <a:pPr marL="122238" indent="0" algn="ctr">
              <a:buNone/>
            </a:pPr>
            <a:r>
              <a:rPr lang="en-US" sz="3200" b="1" dirty="0">
                <a:solidFill>
                  <a:srgbClr val="7030A0"/>
                </a:solidFill>
              </a:rPr>
              <a:t>Memory-centric</a:t>
            </a:r>
            <a:r>
              <a:rPr lang="en-US" sz="3200" dirty="0">
                <a:solidFill>
                  <a:srgbClr val="7030A0"/>
                </a:solidFill>
              </a:rPr>
              <a:t> computation</a:t>
            </a:r>
          </a:p>
          <a:p>
            <a:pPr marL="122238" indent="0" algn="ctr">
              <a:buNone/>
            </a:pPr>
            <a:r>
              <a:rPr lang="en-US" sz="3200" dirty="0">
                <a:solidFill>
                  <a:srgbClr val="7030A0"/>
                </a:solidFill>
              </a:rPr>
              <a:t>for better </a:t>
            </a:r>
            <a:r>
              <a:rPr lang="en-US" sz="3200" b="1" dirty="0">
                <a:solidFill>
                  <a:srgbClr val="7030A0"/>
                </a:solidFill>
              </a:rPr>
              <a:t>performance </a:t>
            </a:r>
            <a:r>
              <a:rPr lang="en-US" sz="3200" dirty="0">
                <a:solidFill>
                  <a:srgbClr val="7030A0"/>
                </a:solidFill>
              </a:rPr>
              <a:t>(-per-Joule and –per-area)</a:t>
            </a:r>
          </a:p>
          <a:p>
            <a:pPr marL="122238" indent="0" algn="ctr">
              <a:buNone/>
            </a:pPr>
            <a:endParaRPr lang="en-US" sz="3200" dirty="0">
              <a:solidFill>
                <a:srgbClr val="C00000"/>
              </a:solidFill>
            </a:endParaRPr>
          </a:p>
          <a:p>
            <a:pPr marL="122238" indent="0" algn="ctr">
              <a:buNone/>
            </a:pPr>
            <a:r>
              <a:rPr lang="en-US" sz="3200" dirty="0">
                <a:solidFill>
                  <a:schemeClr val="accent2">
                    <a:lumMod val="75000"/>
                  </a:schemeClr>
                </a:solidFill>
              </a:rPr>
              <a:t>Processing in Memory and Storage</a:t>
            </a:r>
          </a:p>
          <a:p>
            <a:pPr marL="122238" indent="0" algn="ctr">
              <a:buNone/>
            </a:pPr>
            <a:r>
              <a:rPr lang="en-US" sz="3200" dirty="0">
                <a:solidFill>
                  <a:schemeClr val="accent2">
                    <a:lumMod val="75000"/>
                  </a:schemeClr>
                </a:solidFill>
              </a:rPr>
              <a:t>are two promising computation paradigms</a:t>
            </a:r>
          </a:p>
          <a:p>
            <a:pPr marL="122238" indent="0" algn="ctr">
              <a:buNone/>
            </a:pPr>
            <a:endParaRPr lang="en-US" sz="3200" dirty="0"/>
          </a:p>
          <a:p>
            <a:pPr marL="122238" indent="0" algn="ctr">
              <a:buNone/>
            </a:pPr>
            <a:r>
              <a:rPr lang="en-US" sz="3200" dirty="0">
                <a:solidFill>
                  <a:srgbClr val="C00000"/>
                </a:solidFill>
              </a:rPr>
              <a:t>More to do for Security in Memory and Storage</a:t>
            </a:r>
          </a:p>
        </p:txBody>
      </p:sp>
      <p:sp>
        <p:nvSpPr>
          <p:cNvPr id="4" name="Slide Number Placeholder 3">
            <a:extLst>
              <a:ext uri="{FF2B5EF4-FFF2-40B4-BE49-F238E27FC236}">
                <a16:creationId xmlns:a16="http://schemas.microsoft.com/office/drawing/2014/main" id="{264BF847-4991-FBFF-CF17-9F8BADDC5F8F}"/>
              </a:ext>
            </a:extLst>
          </p:cNvPr>
          <p:cNvSpPr>
            <a:spLocks noGrp="1"/>
          </p:cNvSpPr>
          <p:nvPr>
            <p:ph type="sldNum" sz="quarter" idx="12"/>
          </p:nvPr>
        </p:nvSpPr>
        <p:spPr/>
        <p:txBody>
          <a:bodyPr/>
          <a:lstStyle/>
          <a:p>
            <a:fld id="{676C2683-0D41-1E45-8714-724CB2570654}" type="slidenum">
              <a:rPr lang="en-US" smtClean="0"/>
              <a:pPr/>
              <a:t>56</a:t>
            </a:fld>
            <a:endParaRPr lang="en-US" dirty="0"/>
          </a:p>
        </p:txBody>
      </p:sp>
    </p:spTree>
    <p:extLst>
      <p:ext uri="{BB962C8B-B14F-4D97-AF65-F5344CB8AC3E}">
        <p14:creationId xmlns:p14="http://schemas.microsoft.com/office/powerpoint/2010/main" val="158330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F8D0F-9C99-23F2-9BCB-CC9DCCBCC1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06BF2-288F-FF5A-302F-65B32CC5C8C7}"/>
              </a:ext>
            </a:extLst>
          </p:cNvPr>
          <p:cNvSpPr>
            <a:spLocks noGrp="1"/>
          </p:cNvSpPr>
          <p:nvPr>
            <p:ph type="title"/>
          </p:nvPr>
        </p:nvSpPr>
        <p:spPr/>
        <p:txBody>
          <a:bodyPr>
            <a:normAutofit fontScale="90000"/>
          </a:bodyPr>
          <a:lstStyle/>
          <a:p>
            <a:r>
              <a:rPr lang="en-US" sz="4000" dirty="0"/>
              <a:t>Data-Centric Security and Privacy</a:t>
            </a:r>
            <a:br>
              <a:rPr lang="en-US" sz="4000" dirty="0"/>
            </a:br>
            <a:r>
              <a:rPr lang="en-US" dirty="0"/>
              <a:t>Problem Definition </a:t>
            </a:r>
          </a:p>
        </p:txBody>
      </p:sp>
      <p:sp>
        <p:nvSpPr>
          <p:cNvPr id="3" name="Content Placeholder 2">
            <a:extLst>
              <a:ext uri="{FF2B5EF4-FFF2-40B4-BE49-F238E27FC236}">
                <a16:creationId xmlns:a16="http://schemas.microsoft.com/office/drawing/2014/main" id="{F9174001-0AF0-EAE5-7088-167811A084BD}"/>
              </a:ext>
            </a:extLst>
          </p:cNvPr>
          <p:cNvSpPr>
            <a:spLocks noGrp="1"/>
          </p:cNvSpPr>
          <p:nvPr>
            <p:ph idx="1"/>
          </p:nvPr>
        </p:nvSpPr>
        <p:spPr/>
        <p:txBody>
          <a:bodyPr>
            <a:normAutofit/>
          </a:bodyPr>
          <a:lstStyle/>
          <a:p>
            <a:pPr>
              <a:buClr>
                <a:schemeClr val="tx1"/>
              </a:buClr>
            </a:pPr>
            <a:r>
              <a:rPr lang="en-US" dirty="0">
                <a:solidFill>
                  <a:srgbClr val="C00000"/>
                </a:solidFill>
              </a:rPr>
              <a:t>Common security practices are processor-centric</a:t>
            </a:r>
            <a:br>
              <a:rPr lang="en-US" dirty="0">
                <a:solidFill>
                  <a:srgbClr val="C00000"/>
                </a:solidFill>
              </a:rPr>
            </a:br>
            <a:r>
              <a:rPr lang="en-US" dirty="0">
                <a:solidFill>
                  <a:srgbClr val="C00000"/>
                </a:solidFill>
              </a:rPr>
              <a:t>e.g., Intel SGX and ARM </a:t>
            </a:r>
            <a:r>
              <a:rPr lang="en-US" dirty="0" err="1">
                <a:solidFill>
                  <a:srgbClr val="C00000"/>
                </a:solidFill>
              </a:rPr>
              <a:t>TrustZone</a:t>
            </a:r>
            <a:r>
              <a:rPr lang="en-US" dirty="0">
                <a:solidFill>
                  <a:srgbClr val="C00000"/>
                </a:solidFill>
              </a:rPr>
              <a:t> </a:t>
            </a:r>
          </a:p>
          <a:p>
            <a:pPr lvl="1">
              <a:buClr>
                <a:schemeClr val="tx1"/>
              </a:buClr>
            </a:pPr>
            <a:r>
              <a:rPr lang="en-US" dirty="0">
                <a:solidFill>
                  <a:srgbClr val="C00000"/>
                </a:solidFill>
              </a:rPr>
              <a:t>Moving encrypted data across chips consumes time and energy,</a:t>
            </a:r>
            <a:br>
              <a:rPr lang="en-US" dirty="0">
                <a:solidFill>
                  <a:srgbClr val="C00000"/>
                </a:solidFill>
              </a:rPr>
            </a:br>
            <a:r>
              <a:rPr lang="en-US" dirty="0">
                <a:solidFill>
                  <a:srgbClr val="C00000"/>
                </a:solidFill>
              </a:rPr>
              <a:t>increases bus usage, and reduces processor’s and memory’s availability</a:t>
            </a:r>
          </a:p>
          <a:p>
            <a:pPr lvl="1">
              <a:buClr>
                <a:schemeClr val="tx1"/>
              </a:buClr>
            </a:pPr>
            <a:r>
              <a:rPr lang="en-US" dirty="0">
                <a:solidFill>
                  <a:srgbClr val="C00000"/>
                </a:solidFill>
              </a:rPr>
              <a:t>Supporting accelerators near memory and storage becomes complicated</a:t>
            </a:r>
          </a:p>
          <a:p>
            <a:pPr lvl="1">
              <a:buClr>
                <a:schemeClr val="tx1"/>
              </a:buClr>
            </a:pPr>
            <a:endParaRPr lang="en-US" dirty="0"/>
          </a:p>
          <a:p>
            <a:pPr>
              <a:buClr>
                <a:schemeClr val="tx1"/>
              </a:buClr>
            </a:pPr>
            <a:r>
              <a:rPr lang="en-US" dirty="0">
                <a:solidFill>
                  <a:schemeClr val="accent5">
                    <a:lumMod val="50000"/>
                  </a:schemeClr>
                </a:solidFill>
              </a:rPr>
              <a:t>Processing in memory and storage can perform</a:t>
            </a:r>
          </a:p>
          <a:p>
            <a:pPr lvl="1">
              <a:buClr>
                <a:schemeClr val="tx1"/>
              </a:buClr>
            </a:pPr>
            <a:r>
              <a:rPr lang="en-US" dirty="0">
                <a:solidFill>
                  <a:schemeClr val="accent5">
                    <a:lumMod val="50000"/>
                  </a:schemeClr>
                </a:solidFill>
              </a:rPr>
              <a:t>Encryption</a:t>
            </a:r>
          </a:p>
          <a:p>
            <a:pPr lvl="1">
              <a:buClr>
                <a:schemeClr val="tx1"/>
              </a:buClr>
            </a:pPr>
            <a:r>
              <a:rPr lang="en-US" dirty="0">
                <a:solidFill>
                  <a:schemeClr val="accent5">
                    <a:lumMod val="50000"/>
                  </a:schemeClr>
                </a:solidFill>
              </a:rPr>
              <a:t>Isolation</a:t>
            </a:r>
          </a:p>
          <a:p>
            <a:pPr lvl="1">
              <a:buClr>
                <a:schemeClr val="tx1"/>
              </a:buClr>
            </a:pPr>
            <a:r>
              <a:rPr lang="en-US" dirty="0">
                <a:solidFill>
                  <a:schemeClr val="accent5">
                    <a:lumMod val="50000"/>
                  </a:schemeClr>
                </a:solidFill>
              </a:rPr>
              <a:t>Access control </a:t>
            </a:r>
          </a:p>
          <a:p>
            <a:pPr lvl="1">
              <a:buClr>
                <a:schemeClr val="tx1"/>
              </a:buClr>
            </a:pPr>
            <a:r>
              <a:rPr lang="en-US" dirty="0">
                <a:solidFill>
                  <a:schemeClr val="accent5">
                    <a:lumMod val="50000"/>
                  </a:schemeClr>
                </a:solidFill>
              </a:rPr>
              <a:t>Error correction</a:t>
            </a:r>
          </a:p>
          <a:p>
            <a:pPr lvl="1">
              <a:buClr>
                <a:schemeClr val="tx1"/>
              </a:buClr>
            </a:pPr>
            <a:r>
              <a:rPr lang="en-US" dirty="0">
                <a:solidFill>
                  <a:schemeClr val="accent5">
                    <a:lumMod val="50000"/>
                  </a:schemeClr>
                </a:solidFill>
              </a:rPr>
              <a:t>Timing obfuscation</a:t>
            </a:r>
          </a:p>
          <a:p>
            <a:pPr lvl="1">
              <a:buClr>
                <a:schemeClr val="tx1"/>
              </a:buClr>
            </a:pPr>
            <a:r>
              <a:rPr lang="en-US" dirty="0">
                <a:solidFill>
                  <a:schemeClr val="accent5">
                    <a:lumMod val="50000"/>
                  </a:schemeClr>
                </a:solidFill>
              </a:rPr>
              <a:t>…</a:t>
            </a:r>
          </a:p>
          <a:p>
            <a:pPr lvl="1"/>
            <a:endParaRPr lang="en-US" dirty="0"/>
          </a:p>
          <a:p>
            <a:endParaRPr lang="en-US" sz="1600" dirty="0"/>
          </a:p>
          <a:p>
            <a:endParaRPr lang="en-US" dirty="0"/>
          </a:p>
        </p:txBody>
      </p:sp>
      <p:sp>
        <p:nvSpPr>
          <p:cNvPr id="4" name="Slide Number Placeholder 3">
            <a:extLst>
              <a:ext uri="{FF2B5EF4-FFF2-40B4-BE49-F238E27FC236}">
                <a16:creationId xmlns:a16="http://schemas.microsoft.com/office/drawing/2014/main" id="{E5BE900C-0715-95A6-4E57-5FE5B8CE348A}"/>
              </a:ext>
            </a:extLst>
          </p:cNvPr>
          <p:cNvSpPr>
            <a:spLocks noGrp="1"/>
          </p:cNvSpPr>
          <p:nvPr>
            <p:ph type="sldNum" sz="quarter" idx="12"/>
          </p:nvPr>
        </p:nvSpPr>
        <p:spPr/>
        <p:txBody>
          <a:bodyPr/>
          <a:lstStyle/>
          <a:p>
            <a:fld id="{676C2683-0D41-1E45-8714-724CB2570654}" type="slidenum">
              <a:rPr lang="en-US" smtClean="0"/>
              <a:pPr/>
              <a:t>57</a:t>
            </a:fld>
            <a:endParaRPr lang="en-US" dirty="0"/>
          </a:p>
        </p:txBody>
      </p:sp>
      <p:sp>
        <p:nvSpPr>
          <p:cNvPr id="6" name="TextBox 5">
            <a:extLst>
              <a:ext uri="{FF2B5EF4-FFF2-40B4-BE49-F238E27FC236}">
                <a16:creationId xmlns:a16="http://schemas.microsoft.com/office/drawing/2014/main" id="{2D8A30CA-8A4F-4C43-A063-3DC79F8B9DDE}"/>
              </a:ext>
            </a:extLst>
          </p:cNvPr>
          <p:cNvSpPr txBox="1"/>
          <p:nvPr/>
        </p:nvSpPr>
        <p:spPr>
          <a:xfrm>
            <a:off x="182993" y="5867825"/>
            <a:ext cx="8778045" cy="523220"/>
          </a:xfrm>
          <a:prstGeom prst="rect">
            <a:avLst/>
          </a:prstGeom>
          <a:noFill/>
        </p:spPr>
        <p:txBody>
          <a:bodyPr wrap="none" rtlCol="0">
            <a:spAutoFit/>
          </a:bodyPr>
          <a:lstStyle/>
          <a:p>
            <a:pPr algn="ctr"/>
            <a:r>
              <a:rPr lang="en-US" sz="2800" b="1" dirty="0">
                <a:solidFill>
                  <a:srgbClr val="C00000"/>
                </a:solidFill>
                <a:latin typeface="Cambria" panose="02040503050406030204" pitchFamily="18" charset="0"/>
              </a:rPr>
              <a:t>Processing in memory and storage have a lot to offer</a:t>
            </a:r>
          </a:p>
        </p:txBody>
      </p:sp>
    </p:spTree>
    <p:extLst>
      <p:ext uri="{BB962C8B-B14F-4D97-AF65-F5344CB8AC3E}">
        <p14:creationId xmlns:p14="http://schemas.microsoft.com/office/powerpoint/2010/main" val="128688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0C7A-7292-4C1E-F50F-76C1716BB010}"/>
              </a:ext>
            </a:extLst>
          </p:cNvPr>
          <p:cNvSpPr>
            <a:spLocks noGrp="1"/>
          </p:cNvSpPr>
          <p:nvPr>
            <p:ph type="title"/>
          </p:nvPr>
        </p:nvSpPr>
        <p:spPr/>
        <p:txBody>
          <a:bodyPr>
            <a:normAutofit/>
          </a:bodyPr>
          <a:lstStyle/>
          <a:p>
            <a:r>
              <a:rPr lang="en-US" dirty="0"/>
              <a:t>Data-Centric Security and Privacy</a:t>
            </a:r>
            <a:endParaRPr lang="en-US" sz="3200" dirty="0"/>
          </a:p>
        </p:txBody>
      </p:sp>
      <p:sp>
        <p:nvSpPr>
          <p:cNvPr id="3" name="Content Placeholder 2">
            <a:extLst>
              <a:ext uri="{FF2B5EF4-FFF2-40B4-BE49-F238E27FC236}">
                <a16:creationId xmlns:a16="http://schemas.microsoft.com/office/drawing/2014/main" id="{5196C2DF-F953-9B1C-5E41-3E12F1FD3E43}"/>
              </a:ext>
            </a:extLst>
          </p:cNvPr>
          <p:cNvSpPr>
            <a:spLocks noGrp="1"/>
          </p:cNvSpPr>
          <p:nvPr>
            <p:ph idx="1"/>
          </p:nvPr>
        </p:nvSpPr>
        <p:spPr>
          <a:xfrm>
            <a:off x="-1" y="536576"/>
            <a:ext cx="9143999" cy="5336922"/>
          </a:xfrm>
        </p:spPr>
        <p:txBody>
          <a:bodyPr/>
          <a:lstStyle/>
          <a:p>
            <a:r>
              <a:rPr lang="en-US" b="1" dirty="0"/>
              <a:t>Specialized circuitry near data</a:t>
            </a:r>
          </a:p>
          <a:p>
            <a:pPr lvl="1"/>
            <a:r>
              <a:rPr lang="en-US" sz="2400" dirty="0">
                <a:sym typeface="Wingdings" pitchFamily="2" charset="2"/>
              </a:rPr>
              <a:t>Hardware complexity</a:t>
            </a:r>
          </a:p>
          <a:p>
            <a:pPr lvl="1"/>
            <a:r>
              <a:rPr lang="en-US" sz="2400" dirty="0">
                <a:sym typeface="Wingdings" pitchFamily="2" charset="2"/>
              </a:rPr>
              <a:t>Added latency </a:t>
            </a:r>
            <a:endParaRPr lang="en-US" sz="2400" dirty="0"/>
          </a:p>
          <a:p>
            <a:endParaRPr lang="en-US" dirty="0"/>
          </a:p>
          <a:p>
            <a:endParaRPr lang="en-US" dirty="0"/>
          </a:p>
          <a:p>
            <a:pPr marL="122238" indent="0">
              <a:buNone/>
            </a:pPr>
            <a:endParaRPr lang="en-US" dirty="0"/>
          </a:p>
          <a:p>
            <a:endParaRPr lang="en-US" sz="1100" b="1" dirty="0"/>
          </a:p>
          <a:p>
            <a:r>
              <a:rPr lang="en-US" b="1" dirty="0"/>
              <a:t>Computation using homomorphic encryption</a:t>
            </a:r>
          </a:p>
          <a:p>
            <a:pPr lvl="1"/>
            <a:r>
              <a:rPr lang="en-US" sz="2400" dirty="0"/>
              <a:t>High capacity overhead </a:t>
            </a:r>
            <a:r>
              <a:rPr lang="en-US" sz="2400" dirty="0">
                <a:sym typeface="Wingdings" pitchFamily="2" charset="2"/>
              </a:rPr>
              <a:t> </a:t>
            </a:r>
            <a:r>
              <a:rPr lang="en-US" sz="2400" dirty="0"/>
              <a:t>Against density scaling</a:t>
            </a:r>
          </a:p>
          <a:p>
            <a:pPr lvl="1"/>
            <a:r>
              <a:rPr lang="en-US" sz="2400" dirty="0"/>
              <a:t>Increased execution time </a:t>
            </a:r>
          </a:p>
        </p:txBody>
      </p:sp>
      <p:sp>
        <p:nvSpPr>
          <p:cNvPr id="4" name="Slide Number Placeholder 3">
            <a:extLst>
              <a:ext uri="{FF2B5EF4-FFF2-40B4-BE49-F238E27FC236}">
                <a16:creationId xmlns:a16="http://schemas.microsoft.com/office/drawing/2014/main" id="{73F4AC98-5C2D-D43A-1904-F089F649502B}"/>
              </a:ext>
            </a:extLst>
          </p:cNvPr>
          <p:cNvSpPr>
            <a:spLocks noGrp="1"/>
          </p:cNvSpPr>
          <p:nvPr>
            <p:ph type="sldNum" sz="quarter" idx="12"/>
          </p:nvPr>
        </p:nvSpPr>
        <p:spPr/>
        <p:txBody>
          <a:bodyPr/>
          <a:lstStyle/>
          <a:p>
            <a:fld id="{676C2683-0D41-1E45-8714-724CB2570654}" type="slidenum">
              <a:rPr lang="en-US" smtClean="0"/>
              <a:pPr/>
              <a:t>58</a:t>
            </a:fld>
            <a:endParaRPr lang="en-US" dirty="0"/>
          </a:p>
        </p:txBody>
      </p:sp>
      <p:pic>
        <p:nvPicPr>
          <p:cNvPr id="5" name="Picture 4">
            <a:extLst>
              <a:ext uri="{FF2B5EF4-FFF2-40B4-BE49-F238E27FC236}">
                <a16:creationId xmlns:a16="http://schemas.microsoft.com/office/drawing/2014/main" id="{43DDC0D4-2AA3-6CB3-E4E0-744A6CDA3FD3}"/>
              </a:ext>
            </a:extLst>
          </p:cNvPr>
          <p:cNvPicPr>
            <a:picLocks noChangeAspect="1"/>
          </p:cNvPicPr>
          <p:nvPr/>
        </p:nvPicPr>
        <p:blipFill>
          <a:blip r:embed="rId2"/>
          <a:srcRect l="3176" r="3176"/>
          <a:stretch/>
        </p:blipFill>
        <p:spPr>
          <a:xfrm>
            <a:off x="106781" y="1840947"/>
            <a:ext cx="4000502" cy="1535546"/>
          </a:xfrm>
          <a:prstGeom prst="rect">
            <a:avLst/>
          </a:prstGeom>
          <a:ln>
            <a:solidFill>
              <a:schemeClr val="tx1"/>
            </a:solidFill>
          </a:ln>
        </p:spPr>
      </p:pic>
      <p:pic>
        <p:nvPicPr>
          <p:cNvPr id="13" name="Picture 12" descr="A black and white text on a black background&#10;&#10;AI-generated content may be incorrect.">
            <a:extLst>
              <a:ext uri="{FF2B5EF4-FFF2-40B4-BE49-F238E27FC236}">
                <a16:creationId xmlns:a16="http://schemas.microsoft.com/office/drawing/2014/main" id="{7DFCF4BB-F8F9-0448-57CF-B42B0B0092AC}"/>
              </a:ext>
            </a:extLst>
          </p:cNvPr>
          <p:cNvPicPr>
            <a:picLocks noChangeAspect="1"/>
          </p:cNvPicPr>
          <p:nvPr/>
        </p:nvPicPr>
        <p:blipFill>
          <a:blip r:embed="rId3"/>
          <a:stretch>
            <a:fillRect/>
          </a:stretch>
        </p:blipFill>
        <p:spPr>
          <a:xfrm>
            <a:off x="4201094" y="1840947"/>
            <a:ext cx="4849093" cy="1535546"/>
          </a:xfrm>
          <a:prstGeom prst="rect">
            <a:avLst/>
          </a:prstGeom>
          <a:ln>
            <a:solidFill>
              <a:schemeClr val="tx1"/>
            </a:solidFill>
          </a:ln>
        </p:spPr>
      </p:pic>
      <p:pic>
        <p:nvPicPr>
          <p:cNvPr id="14" name="Picture 13">
            <a:extLst>
              <a:ext uri="{FF2B5EF4-FFF2-40B4-BE49-F238E27FC236}">
                <a16:creationId xmlns:a16="http://schemas.microsoft.com/office/drawing/2014/main" id="{B53A64E2-5A29-976B-F913-BCA1F1F35CAD}"/>
              </a:ext>
            </a:extLst>
          </p:cNvPr>
          <p:cNvPicPr>
            <a:picLocks noChangeAspect="1"/>
          </p:cNvPicPr>
          <p:nvPr/>
        </p:nvPicPr>
        <p:blipFill>
          <a:blip r:embed="rId4"/>
          <a:stretch>
            <a:fillRect/>
          </a:stretch>
        </p:blipFill>
        <p:spPr>
          <a:xfrm>
            <a:off x="106781" y="4680864"/>
            <a:ext cx="7291021" cy="1280855"/>
          </a:xfrm>
          <a:prstGeom prst="rect">
            <a:avLst/>
          </a:prstGeom>
          <a:ln>
            <a:solidFill>
              <a:schemeClr val="tx1"/>
            </a:solidFill>
          </a:ln>
        </p:spPr>
      </p:pic>
      <p:grpSp>
        <p:nvGrpSpPr>
          <p:cNvPr id="17" name="Group 16">
            <a:extLst>
              <a:ext uri="{FF2B5EF4-FFF2-40B4-BE49-F238E27FC236}">
                <a16:creationId xmlns:a16="http://schemas.microsoft.com/office/drawing/2014/main" id="{4F7DBC02-5F93-6910-1DA7-B776E9C1F0B5}"/>
              </a:ext>
            </a:extLst>
          </p:cNvPr>
          <p:cNvGrpSpPr/>
          <p:nvPr/>
        </p:nvGrpSpPr>
        <p:grpSpPr>
          <a:xfrm>
            <a:off x="95991" y="3100353"/>
            <a:ext cx="1264834" cy="369332"/>
            <a:chOff x="9744075" y="4672013"/>
            <a:chExt cx="1264834" cy="369332"/>
          </a:xfrm>
        </p:grpSpPr>
        <p:sp>
          <p:nvSpPr>
            <p:cNvPr id="16" name="Rounded Rectangle 15">
              <a:extLst>
                <a:ext uri="{FF2B5EF4-FFF2-40B4-BE49-F238E27FC236}">
                  <a16:creationId xmlns:a16="http://schemas.microsoft.com/office/drawing/2014/main" id="{A236B7FB-535A-6033-D31A-244942AD4255}"/>
                </a:ext>
              </a:extLst>
            </p:cNvPr>
            <p:cNvSpPr/>
            <p:nvPr/>
          </p:nvSpPr>
          <p:spPr>
            <a:xfrm>
              <a:off x="9772651" y="4672013"/>
              <a:ext cx="1236258" cy="369332"/>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B8A6C9-576B-4454-0F82-D2795AEF6584}"/>
                </a:ext>
              </a:extLst>
            </p:cNvPr>
            <p:cNvSpPr txBox="1"/>
            <p:nvPr/>
          </p:nvSpPr>
          <p:spPr>
            <a:xfrm>
              <a:off x="9744075" y="4672013"/>
              <a:ext cx="1264834" cy="369332"/>
            </a:xfrm>
            <a:prstGeom prst="rect">
              <a:avLst/>
            </a:prstGeom>
            <a:noFill/>
          </p:spPr>
          <p:txBody>
            <a:bodyPr wrap="square" rtlCol="0">
              <a:spAutoFit/>
            </a:bodyPr>
            <a:lstStyle/>
            <a:p>
              <a:pPr algn="ctr"/>
              <a:r>
                <a:rPr lang="en-US" b="1" dirty="0">
                  <a:solidFill>
                    <a:schemeClr val="accent2">
                      <a:lumMod val="50000"/>
                    </a:schemeClr>
                  </a:solidFill>
                  <a:latin typeface="Cambria" panose="02040503050406030204" pitchFamily="18" charset="0"/>
                </a:rPr>
                <a:t>MICRO’21</a:t>
              </a:r>
            </a:p>
          </p:txBody>
        </p:sp>
      </p:grpSp>
      <p:grpSp>
        <p:nvGrpSpPr>
          <p:cNvPr id="18" name="Group 17">
            <a:extLst>
              <a:ext uri="{FF2B5EF4-FFF2-40B4-BE49-F238E27FC236}">
                <a16:creationId xmlns:a16="http://schemas.microsoft.com/office/drawing/2014/main" id="{2BA492B7-946A-3D37-3FAC-8B32D7A92156}"/>
              </a:ext>
            </a:extLst>
          </p:cNvPr>
          <p:cNvGrpSpPr/>
          <p:nvPr/>
        </p:nvGrpSpPr>
        <p:grpSpPr>
          <a:xfrm>
            <a:off x="38643" y="5711490"/>
            <a:ext cx="1321452" cy="369332"/>
            <a:chOff x="9744075" y="4672013"/>
            <a:chExt cx="1321452" cy="369332"/>
          </a:xfrm>
        </p:grpSpPr>
        <p:sp>
          <p:nvSpPr>
            <p:cNvPr id="19" name="Rounded Rectangle 18">
              <a:extLst>
                <a:ext uri="{FF2B5EF4-FFF2-40B4-BE49-F238E27FC236}">
                  <a16:creationId xmlns:a16="http://schemas.microsoft.com/office/drawing/2014/main" id="{661590C3-E787-3BDA-97F4-B7A46B379565}"/>
                </a:ext>
              </a:extLst>
            </p:cNvPr>
            <p:cNvSpPr/>
            <p:nvPr/>
          </p:nvSpPr>
          <p:spPr>
            <a:xfrm>
              <a:off x="9772651" y="4672013"/>
              <a:ext cx="1236258" cy="369332"/>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2AF216E-4818-3E7A-ADE2-45D81A24C106}"/>
                </a:ext>
              </a:extLst>
            </p:cNvPr>
            <p:cNvSpPr txBox="1"/>
            <p:nvPr/>
          </p:nvSpPr>
          <p:spPr>
            <a:xfrm>
              <a:off x="9744075" y="4672013"/>
              <a:ext cx="1321452" cy="369332"/>
            </a:xfrm>
            <a:prstGeom prst="rect">
              <a:avLst/>
            </a:prstGeom>
            <a:noFill/>
          </p:spPr>
          <p:txBody>
            <a:bodyPr wrap="none" rtlCol="0">
              <a:spAutoFit/>
            </a:bodyPr>
            <a:lstStyle/>
            <a:p>
              <a:r>
                <a:rPr lang="en-US" b="1" dirty="0">
                  <a:solidFill>
                    <a:schemeClr val="accent2">
                      <a:lumMod val="50000"/>
                    </a:schemeClr>
                  </a:solidFill>
                  <a:latin typeface="Cambria" panose="02040503050406030204" pitchFamily="18" charset="0"/>
                </a:rPr>
                <a:t>ASPLOS’25</a:t>
              </a:r>
            </a:p>
          </p:txBody>
        </p:sp>
      </p:grpSp>
      <p:grpSp>
        <p:nvGrpSpPr>
          <p:cNvPr id="21" name="Group 20">
            <a:extLst>
              <a:ext uri="{FF2B5EF4-FFF2-40B4-BE49-F238E27FC236}">
                <a16:creationId xmlns:a16="http://schemas.microsoft.com/office/drawing/2014/main" id="{4D2C602C-9EAB-2925-415A-CBF0C42B034E}"/>
              </a:ext>
            </a:extLst>
          </p:cNvPr>
          <p:cNvGrpSpPr/>
          <p:nvPr/>
        </p:nvGrpSpPr>
        <p:grpSpPr>
          <a:xfrm>
            <a:off x="4391766" y="1631144"/>
            <a:ext cx="1264834" cy="369332"/>
            <a:chOff x="9744075" y="4672013"/>
            <a:chExt cx="1264834" cy="369332"/>
          </a:xfrm>
        </p:grpSpPr>
        <p:sp>
          <p:nvSpPr>
            <p:cNvPr id="22" name="Rounded Rectangle 21">
              <a:extLst>
                <a:ext uri="{FF2B5EF4-FFF2-40B4-BE49-F238E27FC236}">
                  <a16:creationId xmlns:a16="http://schemas.microsoft.com/office/drawing/2014/main" id="{42B3949D-69A4-9913-8068-22A0BB691753}"/>
                </a:ext>
              </a:extLst>
            </p:cNvPr>
            <p:cNvSpPr/>
            <p:nvPr/>
          </p:nvSpPr>
          <p:spPr>
            <a:xfrm>
              <a:off x="9772651" y="4672013"/>
              <a:ext cx="1236258" cy="369332"/>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1B49C8F-0E34-E0FB-7D83-AE7D0EFA7557}"/>
                </a:ext>
              </a:extLst>
            </p:cNvPr>
            <p:cNvSpPr txBox="1"/>
            <p:nvPr/>
          </p:nvSpPr>
          <p:spPr>
            <a:xfrm>
              <a:off x="9744075" y="4672013"/>
              <a:ext cx="1264834" cy="369332"/>
            </a:xfrm>
            <a:prstGeom prst="rect">
              <a:avLst/>
            </a:prstGeom>
            <a:noFill/>
          </p:spPr>
          <p:txBody>
            <a:bodyPr wrap="square" rtlCol="0">
              <a:spAutoFit/>
            </a:bodyPr>
            <a:lstStyle/>
            <a:p>
              <a:pPr algn="ctr"/>
              <a:r>
                <a:rPr lang="en-US" b="1" dirty="0">
                  <a:solidFill>
                    <a:schemeClr val="accent2">
                      <a:lumMod val="50000"/>
                    </a:schemeClr>
                  </a:solidFill>
                  <a:latin typeface="Cambria" panose="02040503050406030204" pitchFamily="18" charset="0"/>
                </a:rPr>
                <a:t>HPCA’25</a:t>
              </a:r>
            </a:p>
          </p:txBody>
        </p:sp>
      </p:grpSp>
      <p:sp>
        <p:nvSpPr>
          <p:cNvPr id="24" name="TextBox 23">
            <a:extLst>
              <a:ext uri="{FF2B5EF4-FFF2-40B4-BE49-F238E27FC236}">
                <a16:creationId xmlns:a16="http://schemas.microsoft.com/office/drawing/2014/main" id="{EBBEB502-B8B2-35C6-1136-C6462FD8E489}"/>
              </a:ext>
            </a:extLst>
          </p:cNvPr>
          <p:cNvSpPr txBox="1"/>
          <p:nvPr/>
        </p:nvSpPr>
        <p:spPr>
          <a:xfrm>
            <a:off x="398515" y="6081138"/>
            <a:ext cx="8346965" cy="584775"/>
          </a:xfrm>
          <a:prstGeom prst="rect">
            <a:avLst/>
          </a:prstGeom>
          <a:noFill/>
        </p:spPr>
        <p:txBody>
          <a:bodyPr wrap="none" rtlCol="0">
            <a:spAutoFit/>
          </a:bodyPr>
          <a:lstStyle/>
          <a:p>
            <a:r>
              <a:rPr lang="en-US" sz="3200" dirty="0">
                <a:solidFill>
                  <a:srgbClr val="C00000"/>
                </a:solidFill>
                <a:latin typeface="Cambria" panose="02040503050406030204" pitchFamily="18" charset="0"/>
              </a:rPr>
              <a:t>State-of-the-art is far from a definitive solution</a:t>
            </a:r>
          </a:p>
        </p:txBody>
      </p:sp>
    </p:spTree>
    <p:extLst>
      <p:ext uri="{BB962C8B-B14F-4D97-AF65-F5344CB8AC3E}">
        <p14:creationId xmlns:p14="http://schemas.microsoft.com/office/powerpoint/2010/main" val="410344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0C63-99B2-511B-0E75-FE971E1F87B3}"/>
              </a:ext>
            </a:extLst>
          </p:cNvPr>
          <p:cNvSpPr>
            <a:spLocks noGrp="1"/>
          </p:cNvSpPr>
          <p:nvPr>
            <p:ph type="title"/>
          </p:nvPr>
        </p:nvSpPr>
        <p:spPr/>
        <p:txBody>
          <a:bodyPr/>
          <a:lstStyle/>
          <a:p>
            <a:r>
              <a:rPr lang="en-US" dirty="0"/>
              <a:t>Security of Data-Centric Computation </a:t>
            </a:r>
          </a:p>
        </p:txBody>
      </p:sp>
      <p:sp>
        <p:nvSpPr>
          <p:cNvPr id="11" name="Rectangle 10">
            <a:extLst>
              <a:ext uri="{FF2B5EF4-FFF2-40B4-BE49-F238E27FC236}">
                <a16:creationId xmlns:a16="http://schemas.microsoft.com/office/drawing/2014/main" id="{F6E8C270-46BA-394C-73CC-E825CDE735F7}"/>
              </a:ext>
            </a:extLst>
          </p:cNvPr>
          <p:cNvSpPr/>
          <p:nvPr/>
        </p:nvSpPr>
        <p:spPr>
          <a:xfrm>
            <a:off x="-5264" y="1874957"/>
            <a:ext cx="9144000" cy="166234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B313B3-3A27-D949-FF36-56AB01CC28DF}"/>
              </a:ext>
            </a:extLst>
          </p:cNvPr>
          <p:cNvSpPr>
            <a:spLocks noGrp="1"/>
          </p:cNvSpPr>
          <p:nvPr>
            <p:ph idx="1"/>
          </p:nvPr>
        </p:nvSpPr>
        <p:spPr/>
        <p:txBody>
          <a:bodyPr/>
          <a:lstStyle/>
          <a:p>
            <a:pPr marL="122238" indent="0" algn="ctr">
              <a:buNone/>
            </a:pPr>
            <a:r>
              <a:rPr lang="en-US" sz="3200" dirty="0">
                <a:solidFill>
                  <a:srgbClr val="C00000"/>
                </a:solidFill>
              </a:rPr>
              <a:t>Timing side- and covert-channel attacks </a:t>
            </a:r>
            <a:br>
              <a:rPr lang="en-US" sz="3200" dirty="0">
                <a:solidFill>
                  <a:srgbClr val="C00000"/>
                </a:solidFill>
              </a:rPr>
            </a:br>
            <a:r>
              <a:rPr lang="en-US" sz="3200" dirty="0">
                <a:solidFill>
                  <a:srgbClr val="C00000"/>
                </a:solidFill>
              </a:rPr>
              <a:t>are easier near/in memory</a:t>
            </a:r>
          </a:p>
          <a:p>
            <a:r>
              <a:rPr lang="en-US" dirty="0"/>
              <a:t>Less noise</a:t>
            </a:r>
          </a:p>
          <a:p>
            <a:r>
              <a:rPr lang="en-US" dirty="0"/>
              <a:t>No (or simpler) caches</a:t>
            </a:r>
          </a:p>
          <a:p>
            <a:r>
              <a:rPr lang="en-US" dirty="0"/>
              <a:t>Finer-grained control</a:t>
            </a:r>
          </a:p>
        </p:txBody>
      </p:sp>
      <p:sp>
        <p:nvSpPr>
          <p:cNvPr id="4" name="Slide Number Placeholder 3">
            <a:extLst>
              <a:ext uri="{FF2B5EF4-FFF2-40B4-BE49-F238E27FC236}">
                <a16:creationId xmlns:a16="http://schemas.microsoft.com/office/drawing/2014/main" id="{00F1048F-FAAA-F14B-D05F-32CDA3E7C53E}"/>
              </a:ext>
            </a:extLst>
          </p:cNvPr>
          <p:cNvSpPr>
            <a:spLocks noGrp="1"/>
          </p:cNvSpPr>
          <p:nvPr>
            <p:ph type="sldNum" sz="quarter" idx="12"/>
          </p:nvPr>
        </p:nvSpPr>
        <p:spPr/>
        <p:txBody>
          <a:bodyPr/>
          <a:lstStyle/>
          <a:p>
            <a:fld id="{676C2683-0D41-1E45-8714-724CB2570654}" type="slidenum">
              <a:rPr lang="en-US" smtClean="0"/>
              <a:pPr/>
              <a:t>59</a:t>
            </a:fld>
            <a:endParaRPr lang="en-US" dirty="0"/>
          </a:p>
        </p:txBody>
      </p:sp>
      <p:pic>
        <p:nvPicPr>
          <p:cNvPr id="5" name="Picture 4">
            <a:extLst>
              <a:ext uri="{FF2B5EF4-FFF2-40B4-BE49-F238E27FC236}">
                <a16:creationId xmlns:a16="http://schemas.microsoft.com/office/drawing/2014/main" id="{597617A8-F845-3356-D4E6-DADC554097C9}"/>
              </a:ext>
            </a:extLst>
          </p:cNvPr>
          <p:cNvPicPr>
            <a:picLocks noChangeAspect="1"/>
          </p:cNvPicPr>
          <p:nvPr/>
        </p:nvPicPr>
        <p:blipFill>
          <a:blip r:embed="rId2"/>
          <a:stretch>
            <a:fillRect/>
          </a:stretch>
        </p:blipFill>
        <p:spPr>
          <a:xfrm>
            <a:off x="57059" y="3503019"/>
            <a:ext cx="9029877" cy="2234487"/>
          </a:xfrm>
          <a:prstGeom prst="rect">
            <a:avLst/>
          </a:prstGeom>
        </p:spPr>
      </p:pic>
      <p:sp>
        <p:nvSpPr>
          <p:cNvPr id="6" name="TextBox 5">
            <a:extLst>
              <a:ext uri="{FF2B5EF4-FFF2-40B4-BE49-F238E27FC236}">
                <a16:creationId xmlns:a16="http://schemas.microsoft.com/office/drawing/2014/main" id="{63260693-427A-3199-4346-9705230340A0}"/>
              </a:ext>
            </a:extLst>
          </p:cNvPr>
          <p:cNvSpPr txBox="1"/>
          <p:nvPr/>
        </p:nvSpPr>
        <p:spPr>
          <a:xfrm>
            <a:off x="1414498" y="6220107"/>
            <a:ext cx="6314998" cy="369332"/>
          </a:xfrm>
          <a:prstGeom prst="rect">
            <a:avLst/>
          </a:prstGeom>
          <a:noFill/>
        </p:spPr>
        <p:txBody>
          <a:bodyPr wrap="none" rtlCol="0">
            <a:spAutoFit/>
          </a:bodyPr>
          <a:lstStyle/>
          <a:p>
            <a:r>
              <a:rPr lang="en-US" dirty="0">
                <a:latin typeface="Cambria" panose="02040503050406030204" pitchFamily="18" charset="0"/>
              </a:rPr>
              <a:t>Preprint available on </a:t>
            </a:r>
            <a:r>
              <a:rPr lang="en-US" dirty="0" err="1">
                <a:latin typeface="Cambria" panose="02040503050406030204" pitchFamily="18" charset="0"/>
              </a:rPr>
              <a:t>arxiv</a:t>
            </a:r>
            <a:r>
              <a:rPr lang="en-US" dirty="0">
                <a:latin typeface="Cambria" panose="02040503050406030204" pitchFamily="18" charset="0"/>
              </a:rPr>
              <a:t>: </a:t>
            </a:r>
            <a:r>
              <a:rPr lang="en-US" dirty="0">
                <a:latin typeface="Cambria" panose="02040503050406030204" pitchFamily="18" charset="0"/>
                <a:hlinkClick r:id="rId3"/>
              </a:rPr>
              <a:t>https://</a:t>
            </a:r>
            <a:r>
              <a:rPr lang="en-US" dirty="0" err="1">
                <a:latin typeface="Cambria" panose="02040503050406030204" pitchFamily="18" charset="0"/>
                <a:hlinkClick r:id="rId3"/>
              </a:rPr>
              <a:t>arxiv.org</a:t>
            </a:r>
            <a:r>
              <a:rPr lang="en-US" dirty="0">
                <a:latin typeface="Cambria" panose="02040503050406030204" pitchFamily="18" charset="0"/>
                <a:hlinkClick r:id="rId3"/>
              </a:rPr>
              <a:t>/pdf/2404.11284</a:t>
            </a:r>
            <a:endParaRPr lang="en-US" dirty="0">
              <a:latin typeface="Cambria" panose="02040503050406030204" pitchFamily="18" charset="0"/>
            </a:endParaRPr>
          </a:p>
        </p:txBody>
      </p:sp>
      <p:sp>
        <p:nvSpPr>
          <p:cNvPr id="7" name="TextBox 6">
            <a:extLst>
              <a:ext uri="{FF2B5EF4-FFF2-40B4-BE49-F238E27FC236}">
                <a16:creationId xmlns:a16="http://schemas.microsoft.com/office/drawing/2014/main" id="{F66B400E-E972-61E3-D783-E048940E42E8}"/>
              </a:ext>
            </a:extLst>
          </p:cNvPr>
          <p:cNvSpPr txBox="1"/>
          <p:nvPr/>
        </p:nvSpPr>
        <p:spPr>
          <a:xfrm>
            <a:off x="3348489" y="5781960"/>
            <a:ext cx="2405980" cy="369332"/>
          </a:xfrm>
          <a:prstGeom prst="rect">
            <a:avLst/>
          </a:prstGeom>
          <a:noFill/>
        </p:spPr>
        <p:txBody>
          <a:bodyPr wrap="none" rtlCol="0">
            <a:spAutoFit/>
          </a:bodyPr>
          <a:lstStyle/>
          <a:p>
            <a:r>
              <a:rPr lang="en-US" dirty="0">
                <a:solidFill>
                  <a:srgbClr val="C00000"/>
                </a:solidFill>
                <a:latin typeface="Cambria" panose="02040503050406030204" pitchFamily="18" charset="0"/>
              </a:rPr>
              <a:t>to appear in DSN 2025</a:t>
            </a:r>
          </a:p>
        </p:txBody>
      </p:sp>
      <p:sp>
        <p:nvSpPr>
          <p:cNvPr id="8" name="Right Brace 7">
            <a:extLst>
              <a:ext uri="{FF2B5EF4-FFF2-40B4-BE49-F238E27FC236}">
                <a16:creationId xmlns:a16="http://schemas.microsoft.com/office/drawing/2014/main" id="{40264DFC-6080-DB94-DF6D-099EACECFCFF}"/>
              </a:ext>
            </a:extLst>
          </p:cNvPr>
          <p:cNvSpPr/>
          <p:nvPr/>
        </p:nvSpPr>
        <p:spPr>
          <a:xfrm>
            <a:off x="3719384" y="1983260"/>
            <a:ext cx="345989" cy="1445740"/>
          </a:xfrm>
          <a:prstGeom prst="rightBrace">
            <a:avLst>
              <a:gd name="adj1" fmla="val 51190"/>
              <a:gd name="adj2" fmla="val 49145"/>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9D1A4E5-A264-BA79-4274-CA207AD16FF1}"/>
              </a:ext>
            </a:extLst>
          </p:cNvPr>
          <p:cNvSpPr txBox="1"/>
          <p:nvPr/>
        </p:nvSpPr>
        <p:spPr>
          <a:xfrm>
            <a:off x="4060111" y="2290631"/>
            <a:ext cx="5089150" cy="830997"/>
          </a:xfrm>
          <a:prstGeom prst="rect">
            <a:avLst/>
          </a:prstGeom>
          <a:noFill/>
        </p:spPr>
        <p:txBody>
          <a:bodyPr wrap="none" rtlCol="0">
            <a:spAutoFit/>
          </a:bodyPr>
          <a:lstStyle/>
          <a:p>
            <a:r>
              <a:rPr lang="en-US" sz="2400" dirty="0">
                <a:latin typeface="Cambria" panose="02040503050406030204" pitchFamily="18" charset="0"/>
              </a:rPr>
              <a:t>Larger channel bandwidth</a:t>
            </a:r>
          </a:p>
          <a:p>
            <a:r>
              <a:rPr lang="en-US" sz="2400" dirty="0">
                <a:latin typeface="Cambria" panose="02040503050406030204" pitchFamily="18" charset="0"/>
              </a:rPr>
              <a:t>No low-cost and effective solution yet</a:t>
            </a:r>
          </a:p>
        </p:txBody>
      </p:sp>
    </p:spTree>
    <p:extLst>
      <p:ext uri="{BB962C8B-B14F-4D97-AF65-F5344CB8AC3E}">
        <p14:creationId xmlns:p14="http://schemas.microsoft.com/office/powerpoint/2010/main" val="290909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7" grpId="0"/>
      <p:bldP spid="8"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E8B45-8DF5-C4CC-2D2E-C578CFC2E7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CBD6E-51FA-67E1-5FDA-F5CCE8A3217C}"/>
              </a:ext>
            </a:extLst>
          </p:cNvPr>
          <p:cNvSpPr>
            <a:spLocks noGrp="1"/>
          </p:cNvSpPr>
          <p:nvPr>
            <p:ph type="title"/>
          </p:nvPr>
        </p:nvSpPr>
        <p:spPr/>
        <p:txBody>
          <a:bodyPr/>
          <a:lstStyle/>
          <a:p>
            <a:r>
              <a:rPr lang="en-US" dirty="0"/>
              <a:t>Read Disturbance in Modern Memory Chips</a:t>
            </a:r>
          </a:p>
        </p:txBody>
      </p:sp>
      <p:sp>
        <p:nvSpPr>
          <p:cNvPr id="4" name="Slide Number Placeholder 3">
            <a:extLst>
              <a:ext uri="{FF2B5EF4-FFF2-40B4-BE49-F238E27FC236}">
                <a16:creationId xmlns:a16="http://schemas.microsoft.com/office/drawing/2014/main" id="{CED13CCF-A0BF-27A5-4423-E0145C187C90}"/>
              </a:ext>
            </a:extLst>
          </p:cNvPr>
          <p:cNvSpPr>
            <a:spLocks noGrp="1"/>
          </p:cNvSpPr>
          <p:nvPr>
            <p:ph type="sldNum" sz="quarter" idx="12"/>
          </p:nvPr>
        </p:nvSpPr>
        <p:spPr/>
        <p:txBody>
          <a:bodyPr/>
          <a:lstStyle/>
          <a:p>
            <a:fld id="{676C2683-0D41-1E45-8714-724CB2570654}" type="slidenum">
              <a:rPr lang="en-US" smtClean="0"/>
              <a:pPr/>
              <a:t>6</a:t>
            </a:fld>
            <a:endParaRPr lang="en-US" dirty="0"/>
          </a:p>
        </p:txBody>
      </p:sp>
      <p:sp>
        <p:nvSpPr>
          <p:cNvPr id="3" name="Content Placeholder 2">
            <a:extLst>
              <a:ext uri="{FF2B5EF4-FFF2-40B4-BE49-F238E27FC236}">
                <a16:creationId xmlns:a16="http://schemas.microsoft.com/office/drawing/2014/main" id="{C56A8503-9860-EFB0-DFB8-BB685A6E83B7}"/>
              </a:ext>
            </a:extLst>
          </p:cNvPr>
          <p:cNvSpPr>
            <a:spLocks noGrp="1"/>
          </p:cNvSpPr>
          <p:nvPr>
            <p:ph idx="1"/>
          </p:nvPr>
        </p:nvSpPr>
        <p:spPr>
          <a:xfrm>
            <a:off x="-1" y="965201"/>
            <a:ext cx="7032667" cy="5336922"/>
          </a:xfrm>
        </p:spPr>
        <p:txBody>
          <a:bodyPr>
            <a:normAutofit fontScale="92500" lnSpcReduction="10000"/>
          </a:bodyPr>
          <a:lstStyle/>
          <a:p>
            <a:pPr>
              <a:buClr>
                <a:schemeClr val="tx1"/>
              </a:buClr>
            </a:pPr>
            <a:r>
              <a:rPr lang="en-US" sz="2800" dirty="0">
                <a:solidFill>
                  <a:srgbClr val="007799"/>
                </a:solidFill>
              </a:rPr>
              <a:t>Prevalent memory technology:</a:t>
            </a:r>
            <a:br>
              <a:rPr lang="en-US" sz="2800" dirty="0">
                <a:solidFill>
                  <a:srgbClr val="007799"/>
                </a:solidFill>
              </a:rPr>
            </a:br>
            <a:r>
              <a:rPr lang="en-US" sz="2800" dirty="0">
                <a:solidFill>
                  <a:srgbClr val="007799"/>
                </a:solidFill>
              </a:rPr>
              <a:t>Dynamic Random Access Memory (DRAM)</a:t>
            </a:r>
          </a:p>
          <a:p>
            <a:pPr>
              <a:buClr>
                <a:schemeClr val="tx1"/>
              </a:buClr>
            </a:pPr>
            <a:endParaRPr lang="en-US" sz="2800" dirty="0"/>
          </a:p>
          <a:p>
            <a:pPr>
              <a:buClr>
                <a:schemeClr val="tx1"/>
              </a:buClr>
            </a:pPr>
            <a:r>
              <a:rPr lang="en-US" sz="2800" dirty="0">
                <a:solidFill>
                  <a:srgbClr val="990063"/>
                </a:solidFill>
              </a:rPr>
              <a:t>DRAM stores </a:t>
            </a:r>
            <a:r>
              <a:rPr lang="en-US" sz="2800" b="1" dirty="0">
                <a:solidFill>
                  <a:srgbClr val="990063"/>
                </a:solidFill>
              </a:rPr>
              <a:t>data</a:t>
            </a:r>
            <a:r>
              <a:rPr lang="en-US" sz="2800" dirty="0">
                <a:solidFill>
                  <a:srgbClr val="990063"/>
                </a:solidFill>
              </a:rPr>
              <a:t> in the form of </a:t>
            </a:r>
            <a:br>
              <a:rPr lang="en-US" sz="2800" dirty="0">
                <a:solidFill>
                  <a:srgbClr val="990063"/>
                </a:solidFill>
              </a:rPr>
            </a:br>
            <a:r>
              <a:rPr lang="en-US" sz="2800" b="1" dirty="0">
                <a:solidFill>
                  <a:srgbClr val="990063"/>
                </a:solidFill>
              </a:rPr>
              <a:t>electrical charge </a:t>
            </a:r>
            <a:r>
              <a:rPr lang="en-US" sz="2800" dirty="0">
                <a:solidFill>
                  <a:srgbClr val="990063"/>
                </a:solidFill>
              </a:rPr>
              <a:t>on a capacitor</a:t>
            </a:r>
          </a:p>
          <a:p>
            <a:pPr>
              <a:buClr>
                <a:schemeClr val="tx1"/>
              </a:buClr>
            </a:pPr>
            <a:endParaRPr lang="en-US" sz="2800" dirty="0"/>
          </a:p>
          <a:p>
            <a:pPr>
              <a:buClr>
                <a:schemeClr val="tx1"/>
              </a:buClr>
            </a:pPr>
            <a:r>
              <a:rPr lang="en-US" sz="2800" dirty="0">
                <a:solidFill>
                  <a:srgbClr val="C55000"/>
                </a:solidFill>
              </a:rPr>
              <a:t>DRAM </a:t>
            </a:r>
            <a:r>
              <a:rPr lang="en-US" sz="2800" b="1" dirty="0">
                <a:solidFill>
                  <a:srgbClr val="C55000"/>
                </a:solidFill>
              </a:rPr>
              <a:t>leaks charge </a:t>
            </a:r>
            <a:r>
              <a:rPr lang="en-US" sz="2800" dirty="0">
                <a:solidFill>
                  <a:srgbClr val="C55000"/>
                </a:solidFill>
              </a:rPr>
              <a:t>over time</a:t>
            </a:r>
            <a:br>
              <a:rPr lang="en-US" sz="2800" dirty="0">
                <a:solidFill>
                  <a:srgbClr val="C55000"/>
                </a:solidFill>
              </a:rPr>
            </a:br>
            <a:r>
              <a:rPr lang="en-US" sz="2800" dirty="0">
                <a:solidFill>
                  <a:srgbClr val="C55000"/>
                </a:solidFill>
              </a:rPr>
              <a:t>and needs </a:t>
            </a:r>
            <a:r>
              <a:rPr lang="en-US" sz="2800" b="1" dirty="0">
                <a:solidFill>
                  <a:srgbClr val="C55000"/>
                </a:solidFill>
              </a:rPr>
              <a:t>periodic refresh</a:t>
            </a:r>
          </a:p>
          <a:p>
            <a:pPr>
              <a:buClr>
                <a:schemeClr val="tx1"/>
              </a:buClr>
            </a:pPr>
            <a:endParaRPr lang="en-US" sz="2800" dirty="0"/>
          </a:p>
          <a:p>
            <a:pPr>
              <a:buClr>
                <a:schemeClr val="tx1"/>
              </a:buClr>
            </a:pPr>
            <a:r>
              <a:rPr lang="en-US" sz="2800" b="1" u="sng" dirty="0">
                <a:solidFill>
                  <a:srgbClr val="7030A0"/>
                </a:solidFill>
              </a:rPr>
              <a:t>DRAM Read Disturbance</a:t>
            </a:r>
            <a:r>
              <a:rPr lang="en-US" sz="2800" b="1" dirty="0">
                <a:solidFill>
                  <a:srgbClr val="7030A0"/>
                </a:solidFill>
              </a:rPr>
              <a:t>:</a:t>
            </a:r>
            <a:br>
              <a:rPr lang="en-US" sz="2800" dirty="0">
                <a:solidFill>
                  <a:srgbClr val="7030A0"/>
                </a:solidFill>
              </a:rPr>
            </a:br>
            <a:r>
              <a:rPr lang="en-US" sz="2800" dirty="0">
                <a:solidFill>
                  <a:srgbClr val="7030A0"/>
                </a:solidFill>
              </a:rPr>
              <a:t>Accessing a DRAM cell disturbs </a:t>
            </a:r>
            <a:br>
              <a:rPr lang="en-US" sz="2800" dirty="0">
                <a:solidFill>
                  <a:srgbClr val="7030A0"/>
                </a:solidFill>
              </a:rPr>
            </a:br>
            <a:r>
              <a:rPr lang="en-US" sz="2800" dirty="0">
                <a:solidFill>
                  <a:srgbClr val="7030A0"/>
                </a:solidFill>
              </a:rPr>
              <a:t>other </a:t>
            </a:r>
            <a:r>
              <a:rPr lang="en-US" sz="2800" b="1" dirty="0">
                <a:solidFill>
                  <a:srgbClr val="7030A0"/>
                </a:solidFill>
              </a:rPr>
              <a:t>physically nearby cells </a:t>
            </a:r>
            <a:br>
              <a:rPr lang="en-US" sz="2800" b="1" dirty="0">
                <a:solidFill>
                  <a:srgbClr val="7030A0"/>
                </a:solidFill>
              </a:rPr>
            </a:br>
            <a:r>
              <a:rPr lang="en-US" sz="2800" dirty="0">
                <a:solidFill>
                  <a:srgbClr val="7030A0"/>
                </a:solidFill>
              </a:rPr>
              <a:t>and exacerbates their </a:t>
            </a:r>
            <a:r>
              <a:rPr lang="en-US" sz="2800" b="1" dirty="0">
                <a:solidFill>
                  <a:srgbClr val="7030A0"/>
                </a:solidFill>
              </a:rPr>
              <a:t>charge leakage</a:t>
            </a:r>
          </a:p>
          <a:p>
            <a:endParaRPr lang="en-US" sz="2800" dirty="0"/>
          </a:p>
          <a:p>
            <a:endParaRPr lang="en-US" sz="2800" dirty="0"/>
          </a:p>
        </p:txBody>
      </p:sp>
      <p:sp>
        <p:nvSpPr>
          <p:cNvPr id="31" name="Base">
            <a:extLst>
              <a:ext uri="{FF2B5EF4-FFF2-40B4-BE49-F238E27FC236}">
                <a16:creationId xmlns:a16="http://schemas.microsoft.com/office/drawing/2014/main" id="{AC4974FC-E724-DDF2-9908-E13221480C95}"/>
              </a:ext>
            </a:extLst>
          </p:cNvPr>
          <p:cNvSpPr/>
          <p:nvPr/>
        </p:nvSpPr>
        <p:spPr>
          <a:xfrm>
            <a:off x="5257799" y="1930402"/>
            <a:ext cx="3657601" cy="3657600"/>
          </a:xfrm>
          <a:prstGeom prst="ellipse">
            <a:avLst/>
          </a:prstGeom>
          <a:solidFill>
            <a:srgbClr val="007799">
              <a:alpha val="9804"/>
            </a:srgb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Wordline_text">
            <a:extLst>
              <a:ext uri="{FF2B5EF4-FFF2-40B4-BE49-F238E27FC236}">
                <a16:creationId xmlns:a16="http://schemas.microsoft.com/office/drawing/2014/main" id="{14D204C6-DDF4-53CC-FBD4-2C2DE765F9A7}"/>
              </a:ext>
            </a:extLst>
          </p:cNvPr>
          <p:cNvSpPr/>
          <p:nvPr/>
        </p:nvSpPr>
        <p:spPr>
          <a:xfrm>
            <a:off x="6197323" y="2596004"/>
            <a:ext cx="2314133" cy="4466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4472C4"/>
                </a:solidFill>
                <a:latin typeface="Cambria" panose="02040503050406030204" pitchFamily="18" charset="0"/>
              </a:rPr>
              <a:t>Wordline</a:t>
            </a:r>
            <a:endParaRPr lang="en-US" sz="2400" b="1" dirty="0">
              <a:solidFill>
                <a:srgbClr val="4472C4"/>
              </a:solidFill>
              <a:latin typeface="Cambria" panose="02040503050406030204" pitchFamily="18" charset="0"/>
            </a:endParaRPr>
          </a:p>
        </p:txBody>
      </p:sp>
      <p:cxnSp>
        <p:nvCxnSpPr>
          <p:cNvPr id="7" name="Wordline">
            <a:extLst>
              <a:ext uri="{FF2B5EF4-FFF2-40B4-BE49-F238E27FC236}">
                <a16:creationId xmlns:a16="http://schemas.microsoft.com/office/drawing/2014/main" id="{DB520B7A-B9B7-21BD-420B-23B9E2433A61}"/>
              </a:ext>
            </a:extLst>
          </p:cNvPr>
          <p:cNvCxnSpPr>
            <a:cxnSpLocks/>
          </p:cNvCxnSpPr>
          <p:nvPr/>
        </p:nvCxnSpPr>
        <p:spPr>
          <a:xfrm flipH="1">
            <a:off x="5422143" y="2978591"/>
            <a:ext cx="3328912"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43" name="Access transistor">
            <a:extLst>
              <a:ext uri="{FF2B5EF4-FFF2-40B4-BE49-F238E27FC236}">
                <a16:creationId xmlns:a16="http://schemas.microsoft.com/office/drawing/2014/main" id="{FE96A505-0D38-2887-57CC-59A94027DD81}"/>
              </a:ext>
            </a:extLst>
          </p:cNvPr>
          <p:cNvGrpSpPr/>
          <p:nvPr/>
        </p:nvGrpSpPr>
        <p:grpSpPr>
          <a:xfrm>
            <a:off x="6932852" y="3284800"/>
            <a:ext cx="983926" cy="559759"/>
            <a:chOff x="6799654" y="3284800"/>
            <a:chExt cx="983926" cy="559759"/>
          </a:xfrm>
        </p:grpSpPr>
        <p:cxnSp>
          <p:nvCxnSpPr>
            <p:cNvPr id="8" name="Straight Arrow Connector 7">
              <a:extLst>
                <a:ext uri="{FF2B5EF4-FFF2-40B4-BE49-F238E27FC236}">
                  <a16:creationId xmlns:a16="http://schemas.microsoft.com/office/drawing/2014/main" id="{0D4F5ACE-44A7-C749-C51D-152133C8B17E}"/>
                </a:ext>
              </a:extLst>
            </p:cNvPr>
            <p:cNvCxnSpPr/>
            <p:nvPr/>
          </p:nvCxnSpPr>
          <p:spPr>
            <a:xfrm flipV="1">
              <a:off x="7292593" y="3284800"/>
              <a:ext cx="0" cy="163209"/>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EFDDA-AA65-9969-43CF-F329362D22CC}"/>
                </a:ext>
              </a:extLst>
            </p:cNvPr>
            <p:cNvCxnSpPr/>
            <p:nvPr/>
          </p:nvCxnSpPr>
          <p:spPr>
            <a:xfrm flipH="1">
              <a:off x="7014330" y="3455572"/>
              <a:ext cx="55457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C1C79F9-5AFB-68C6-7B49-56486F2C7482}"/>
                </a:ext>
              </a:extLst>
            </p:cNvPr>
            <p:cNvCxnSpPr/>
            <p:nvPr/>
          </p:nvCxnSpPr>
          <p:spPr>
            <a:xfrm flipH="1" flipV="1">
              <a:off x="7568904" y="3572253"/>
              <a:ext cx="2" cy="27230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C00069F-424F-CA65-1B81-28C4B952B50D}"/>
                </a:ext>
              </a:extLst>
            </p:cNvPr>
            <p:cNvCxnSpPr/>
            <p:nvPr/>
          </p:nvCxnSpPr>
          <p:spPr>
            <a:xfrm flipH="1">
              <a:off x="7014330" y="3572253"/>
              <a:ext cx="55457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F4EDF62-FDF5-6AE3-C81F-FEF26D81B1DF}"/>
                </a:ext>
              </a:extLst>
            </p:cNvPr>
            <p:cNvCxnSpPr/>
            <p:nvPr/>
          </p:nvCxnSpPr>
          <p:spPr>
            <a:xfrm>
              <a:off x="7568904" y="3844558"/>
              <a:ext cx="21467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3001C2-A59B-BC1F-FED5-D194C39E9F5D}"/>
                </a:ext>
              </a:extLst>
            </p:cNvPr>
            <p:cNvCxnSpPr/>
            <p:nvPr/>
          </p:nvCxnSpPr>
          <p:spPr>
            <a:xfrm>
              <a:off x="6799654" y="3844558"/>
              <a:ext cx="21467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DD0993-2E4B-05ED-1C51-7BE61523B34F}"/>
                </a:ext>
              </a:extLst>
            </p:cNvPr>
            <p:cNvCxnSpPr/>
            <p:nvPr/>
          </p:nvCxnSpPr>
          <p:spPr>
            <a:xfrm flipH="1" flipV="1">
              <a:off x="7014330" y="3572253"/>
              <a:ext cx="2" cy="27230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5" name="Gate">
            <a:extLst>
              <a:ext uri="{FF2B5EF4-FFF2-40B4-BE49-F238E27FC236}">
                <a16:creationId xmlns:a16="http://schemas.microsoft.com/office/drawing/2014/main" id="{572AD41C-7A12-BB92-A5C3-7B672379AC35}"/>
              </a:ext>
            </a:extLst>
          </p:cNvPr>
          <p:cNvCxnSpPr/>
          <p:nvPr/>
        </p:nvCxnSpPr>
        <p:spPr>
          <a:xfrm>
            <a:off x="7424817" y="2973178"/>
            <a:ext cx="2" cy="337067"/>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6" name="Drain">
            <a:extLst>
              <a:ext uri="{FF2B5EF4-FFF2-40B4-BE49-F238E27FC236}">
                <a16:creationId xmlns:a16="http://schemas.microsoft.com/office/drawing/2014/main" id="{2DB114D6-5B66-E267-E418-3A9CF25495A2}"/>
              </a:ext>
            </a:extLst>
          </p:cNvPr>
          <p:cNvCxnSpPr>
            <a:cxnSpLocks/>
          </p:cNvCxnSpPr>
          <p:nvPr/>
        </p:nvCxnSpPr>
        <p:spPr>
          <a:xfrm flipH="1">
            <a:off x="7931537" y="3844558"/>
            <a:ext cx="457199"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 name="Source">
            <a:extLst>
              <a:ext uri="{FF2B5EF4-FFF2-40B4-BE49-F238E27FC236}">
                <a16:creationId xmlns:a16="http://schemas.microsoft.com/office/drawing/2014/main" id="{2D4415C7-ECDA-21EB-2A81-FBF8ABB2AEDE}"/>
              </a:ext>
            </a:extLst>
          </p:cNvPr>
          <p:cNvCxnSpPr>
            <a:cxnSpLocks/>
          </p:cNvCxnSpPr>
          <p:nvPr/>
        </p:nvCxnSpPr>
        <p:spPr>
          <a:xfrm rot="10800000" flipV="1">
            <a:off x="6350648" y="3844557"/>
            <a:ext cx="580604" cy="182224"/>
          </a:xfrm>
          <a:prstGeom prst="bentConnector3">
            <a:avLst>
              <a:gd name="adj1" fmla="val 100310"/>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GND">
            <a:extLst>
              <a:ext uri="{FF2B5EF4-FFF2-40B4-BE49-F238E27FC236}">
                <a16:creationId xmlns:a16="http://schemas.microsoft.com/office/drawing/2014/main" id="{B9166B18-6991-F5C5-C36E-B8903ACC2F3B}"/>
              </a:ext>
            </a:extLst>
          </p:cNvPr>
          <p:cNvCxnSpPr/>
          <p:nvPr/>
        </p:nvCxnSpPr>
        <p:spPr>
          <a:xfrm>
            <a:off x="6350646" y="4628938"/>
            <a:ext cx="0" cy="333802"/>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48" name="Cell capacitor">
            <a:extLst>
              <a:ext uri="{FF2B5EF4-FFF2-40B4-BE49-F238E27FC236}">
                <a16:creationId xmlns:a16="http://schemas.microsoft.com/office/drawing/2014/main" id="{7CE2405F-2023-A645-C8E9-E301AE604900}"/>
              </a:ext>
            </a:extLst>
          </p:cNvPr>
          <p:cNvGrpSpPr/>
          <p:nvPr/>
        </p:nvGrpSpPr>
        <p:grpSpPr>
          <a:xfrm>
            <a:off x="6064318" y="4026781"/>
            <a:ext cx="576938" cy="573885"/>
            <a:chOff x="5613132" y="4026781"/>
            <a:chExt cx="576938" cy="573885"/>
          </a:xfrm>
        </p:grpSpPr>
        <p:cxnSp>
          <p:nvCxnSpPr>
            <p:cNvPr id="20" name="Straight Arrow Connector 19">
              <a:extLst>
                <a:ext uri="{FF2B5EF4-FFF2-40B4-BE49-F238E27FC236}">
                  <a16:creationId xmlns:a16="http://schemas.microsoft.com/office/drawing/2014/main" id="{D95FB2B9-5B57-7EE7-3882-69EABA3F378A}"/>
                </a:ext>
              </a:extLst>
            </p:cNvPr>
            <p:cNvCxnSpPr/>
            <p:nvPr/>
          </p:nvCxnSpPr>
          <p:spPr>
            <a:xfrm flipV="1">
              <a:off x="5901594" y="4026781"/>
              <a:ext cx="0" cy="159143"/>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781FD2-2E42-D002-3CC2-A2BEC8B89E87}"/>
                </a:ext>
              </a:extLst>
            </p:cNvPr>
            <p:cNvCxnSpPr/>
            <p:nvPr/>
          </p:nvCxnSpPr>
          <p:spPr>
            <a:xfrm flipH="1">
              <a:off x="5613134" y="4464096"/>
              <a:ext cx="576936" cy="0"/>
            </a:xfrm>
            <a:prstGeom prst="straightConnector1">
              <a:avLst/>
            </a:prstGeom>
            <a:ln w="762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3A63F5-3DF9-3FF3-517B-EC300E88D5A7}"/>
                </a:ext>
              </a:extLst>
            </p:cNvPr>
            <p:cNvCxnSpPr/>
            <p:nvPr/>
          </p:nvCxnSpPr>
          <p:spPr>
            <a:xfrm flipH="1">
              <a:off x="5613132" y="4185924"/>
              <a:ext cx="576936" cy="0"/>
            </a:xfrm>
            <a:prstGeom prst="straightConnector1">
              <a:avLst/>
            </a:prstGeom>
            <a:ln w="762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C8595C-AE0D-D3E6-133C-0C6B81EE71DF}"/>
                </a:ext>
              </a:extLst>
            </p:cNvPr>
            <p:cNvCxnSpPr/>
            <p:nvPr/>
          </p:nvCxnSpPr>
          <p:spPr>
            <a:xfrm flipV="1">
              <a:off x="5901594" y="4464098"/>
              <a:ext cx="0" cy="13656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25" name="Bitline">
            <a:extLst>
              <a:ext uri="{FF2B5EF4-FFF2-40B4-BE49-F238E27FC236}">
                <a16:creationId xmlns:a16="http://schemas.microsoft.com/office/drawing/2014/main" id="{C87B5C67-61CB-DF59-870D-820027A8375D}"/>
              </a:ext>
            </a:extLst>
          </p:cNvPr>
          <p:cNvCxnSpPr>
            <a:cxnSpLocks/>
            <a:stCxn id="31" idx="5"/>
            <a:endCxn id="31" idx="7"/>
          </p:cNvCxnSpPr>
          <p:nvPr/>
        </p:nvCxnSpPr>
        <p:spPr>
          <a:xfrm flipV="1">
            <a:off x="8379757" y="2466045"/>
            <a:ext cx="0" cy="2586313"/>
          </a:xfrm>
          <a:prstGeom prst="straightConnector1">
            <a:avLst/>
          </a:prstGeom>
          <a:ln w="38100" cap="rnd">
            <a:solidFill>
              <a:schemeClr val="accent2">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 name="Bitline_text">
            <a:extLst>
              <a:ext uri="{FF2B5EF4-FFF2-40B4-BE49-F238E27FC236}">
                <a16:creationId xmlns:a16="http://schemas.microsoft.com/office/drawing/2014/main" id="{BC4C61F2-8DDF-C75F-86D9-6788FC510A5E}"/>
              </a:ext>
            </a:extLst>
          </p:cNvPr>
          <p:cNvSpPr/>
          <p:nvPr/>
        </p:nvSpPr>
        <p:spPr>
          <a:xfrm rot="5400000">
            <a:off x="7694198" y="3931010"/>
            <a:ext cx="1700201" cy="47317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55000"/>
                </a:solidFill>
                <a:latin typeface="Cambria" panose="02040503050406030204" pitchFamily="18" charset="0"/>
              </a:rPr>
              <a:t>Bitline</a:t>
            </a:r>
          </a:p>
        </p:txBody>
      </p:sp>
      <p:grpSp>
        <p:nvGrpSpPr>
          <p:cNvPr id="58" name="Charge leakage paths">
            <a:extLst>
              <a:ext uri="{FF2B5EF4-FFF2-40B4-BE49-F238E27FC236}">
                <a16:creationId xmlns:a16="http://schemas.microsoft.com/office/drawing/2014/main" id="{133A617E-6C3D-43EE-7B69-D74D456A851A}"/>
              </a:ext>
            </a:extLst>
          </p:cNvPr>
          <p:cNvGrpSpPr/>
          <p:nvPr/>
        </p:nvGrpSpPr>
        <p:grpSpPr>
          <a:xfrm>
            <a:off x="6851393" y="4026781"/>
            <a:ext cx="1398944" cy="1316586"/>
            <a:chOff x="6400207" y="4026781"/>
            <a:chExt cx="1398944" cy="1316586"/>
          </a:xfrm>
        </p:grpSpPr>
        <p:cxnSp>
          <p:nvCxnSpPr>
            <p:cNvPr id="53" name="Straight Arrow Connector 52">
              <a:extLst>
                <a:ext uri="{FF2B5EF4-FFF2-40B4-BE49-F238E27FC236}">
                  <a16:creationId xmlns:a16="http://schemas.microsoft.com/office/drawing/2014/main" id="{C5FC31C3-CFC2-1B56-FF08-27261D013CD8}"/>
                </a:ext>
              </a:extLst>
            </p:cNvPr>
            <p:cNvCxnSpPr/>
            <p:nvPr/>
          </p:nvCxnSpPr>
          <p:spPr>
            <a:xfrm flipH="1">
              <a:off x="6480066" y="4026781"/>
              <a:ext cx="1077208"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05B17F-7DB2-6C42-3F61-E818AE2B24E2}"/>
                </a:ext>
              </a:extLst>
            </p:cNvPr>
            <p:cNvCxnSpPr>
              <a:cxnSpLocks/>
            </p:cNvCxnSpPr>
            <p:nvPr/>
          </p:nvCxnSpPr>
          <p:spPr>
            <a:xfrm flipV="1">
              <a:off x="6400207" y="4106352"/>
              <a:ext cx="0" cy="734837"/>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36899A4-140A-E6A9-2BA2-80D3506D4DBB}"/>
                </a:ext>
              </a:extLst>
            </p:cNvPr>
            <p:cNvSpPr txBox="1"/>
            <p:nvPr/>
          </p:nvSpPr>
          <p:spPr>
            <a:xfrm>
              <a:off x="6549129" y="4143038"/>
              <a:ext cx="1250022" cy="1200329"/>
            </a:xfrm>
            <a:prstGeom prst="rect">
              <a:avLst/>
            </a:prstGeom>
            <a:noFill/>
          </p:spPr>
          <p:txBody>
            <a:bodyPr wrap="none" rtlCol="0">
              <a:spAutoFit/>
            </a:bodyPr>
            <a:lstStyle/>
            <a:p>
              <a:r>
                <a:rPr lang="en-US" sz="2400" dirty="0">
                  <a:solidFill>
                    <a:srgbClr val="C00000"/>
                  </a:solidFill>
                  <a:latin typeface="Cambria" panose="02040503050406030204" pitchFamily="18" charset="0"/>
                </a:rPr>
                <a:t>Charge </a:t>
              </a:r>
            </a:p>
            <a:p>
              <a:r>
                <a:rPr lang="en-US" sz="2400" dirty="0">
                  <a:solidFill>
                    <a:srgbClr val="C00000"/>
                  </a:solidFill>
                  <a:latin typeface="Cambria" panose="02040503050406030204" pitchFamily="18" charset="0"/>
                </a:rPr>
                <a:t>leakage </a:t>
              </a:r>
            </a:p>
            <a:p>
              <a:r>
                <a:rPr lang="en-US" sz="2400" dirty="0">
                  <a:solidFill>
                    <a:srgbClr val="C00000"/>
                  </a:solidFill>
                  <a:latin typeface="Cambria" panose="02040503050406030204" pitchFamily="18" charset="0"/>
                </a:rPr>
                <a:t>paths</a:t>
              </a:r>
            </a:p>
          </p:txBody>
        </p:sp>
      </p:grpSp>
      <p:sp>
        <p:nvSpPr>
          <p:cNvPr id="59" name="Border">
            <a:extLst>
              <a:ext uri="{FF2B5EF4-FFF2-40B4-BE49-F238E27FC236}">
                <a16:creationId xmlns:a16="http://schemas.microsoft.com/office/drawing/2014/main" id="{D4EFFE30-DB2B-B75D-BD73-997A4DD9BE4A}"/>
              </a:ext>
            </a:extLst>
          </p:cNvPr>
          <p:cNvSpPr/>
          <p:nvPr/>
        </p:nvSpPr>
        <p:spPr>
          <a:xfrm>
            <a:off x="5257799" y="1930402"/>
            <a:ext cx="3657601" cy="3657600"/>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Data_annotation">
            <a:extLst>
              <a:ext uri="{FF2B5EF4-FFF2-40B4-BE49-F238E27FC236}">
                <a16:creationId xmlns:a16="http://schemas.microsoft.com/office/drawing/2014/main" id="{12DFBB04-D909-2BC2-47C6-8473E6547BD4}"/>
              </a:ext>
            </a:extLst>
          </p:cNvPr>
          <p:cNvGrpSpPr/>
          <p:nvPr/>
        </p:nvGrpSpPr>
        <p:grpSpPr>
          <a:xfrm>
            <a:off x="5050846" y="2515217"/>
            <a:ext cx="1492302" cy="1428575"/>
            <a:chOff x="5050846" y="2515217"/>
            <a:chExt cx="1492302" cy="1428575"/>
          </a:xfrm>
        </p:grpSpPr>
        <p:cxnSp>
          <p:nvCxnSpPr>
            <p:cNvPr id="62" name="Curved Connector 61">
              <a:extLst>
                <a:ext uri="{FF2B5EF4-FFF2-40B4-BE49-F238E27FC236}">
                  <a16:creationId xmlns:a16="http://schemas.microsoft.com/office/drawing/2014/main" id="{E9156AF3-7D4A-8D20-BC35-29B5C1FEC6B8}"/>
                </a:ext>
              </a:extLst>
            </p:cNvPr>
            <p:cNvCxnSpPr>
              <a:cxnSpLocks/>
              <a:stCxn id="19" idx="3"/>
              <a:endCxn id="64" idx="0"/>
            </p:cNvCxnSpPr>
            <p:nvPr/>
          </p:nvCxnSpPr>
          <p:spPr>
            <a:xfrm>
              <a:off x="5117852" y="2515217"/>
              <a:ext cx="1261623" cy="1312635"/>
            </a:xfrm>
            <a:prstGeom prst="curvedConnector2">
              <a:avLst/>
            </a:prstGeom>
            <a:ln w="57150">
              <a:solidFill>
                <a:srgbClr val="990063"/>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B5E2B4D-93DE-792A-B7DC-F96E78CDC2AC}"/>
                </a:ext>
              </a:extLst>
            </p:cNvPr>
            <p:cNvSpPr/>
            <p:nvPr/>
          </p:nvSpPr>
          <p:spPr>
            <a:xfrm>
              <a:off x="5050846" y="2564389"/>
              <a:ext cx="327347" cy="4622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7A1C641-719B-8DCD-53AB-4C2B9C040254}"/>
                </a:ext>
              </a:extLst>
            </p:cNvPr>
            <p:cNvSpPr/>
            <p:nvPr/>
          </p:nvSpPr>
          <p:spPr>
            <a:xfrm>
              <a:off x="6215801" y="3827852"/>
              <a:ext cx="327347" cy="1159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16B3764D-AFF6-65F3-F9D1-56C602D70303}"/>
              </a:ext>
            </a:extLst>
          </p:cNvPr>
          <p:cNvSpPr/>
          <p:nvPr/>
        </p:nvSpPr>
        <p:spPr>
          <a:xfrm>
            <a:off x="4720444" y="2388218"/>
            <a:ext cx="397408" cy="2539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1" grpId="0" animBg="1"/>
      <p:bldP spid="6" grpId="0"/>
      <p:bldP spid="32" grpId="0"/>
      <p:bldP spid="5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0C94-9510-620A-8470-D3A9A2991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ECF5F-5CD4-5672-4E97-D12C5CF9EF46}"/>
              </a:ext>
            </a:extLst>
          </p:cNvPr>
          <p:cNvSpPr>
            <a:spLocks noGrp="1"/>
          </p:cNvSpPr>
          <p:nvPr>
            <p:ph type="title"/>
          </p:nvPr>
        </p:nvSpPr>
        <p:spPr/>
        <p:txBody>
          <a:bodyPr>
            <a:normAutofit fontScale="90000"/>
          </a:bodyPr>
          <a:lstStyle/>
          <a:p>
            <a:r>
              <a:rPr lang="en-US" sz="4000" dirty="0"/>
              <a:t>Data-Centric Security and Privacy</a:t>
            </a:r>
            <a:br>
              <a:rPr lang="en-US" dirty="0"/>
            </a:br>
            <a:r>
              <a:rPr lang="en-US" dirty="0"/>
              <a:t>Workloads of Special Interest</a:t>
            </a:r>
          </a:p>
        </p:txBody>
      </p:sp>
      <p:sp>
        <p:nvSpPr>
          <p:cNvPr id="3" name="Content Placeholder 2">
            <a:extLst>
              <a:ext uri="{FF2B5EF4-FFF2-40B4-BE49-F238E27FC236}">
                <a16:creationId xmlns:a16="http://schemas.microsoft.com/office/drawing/2014/main" id="{81D5A6AD-2C03-5BE7-58AC-AFCECCA07CE0}"/>
              </a:ext>
            </a:extLst>
          </p:cNvPr>
          <p:cNvSpPr>
            <a:spLocks noGrp="1"/>
          </p:cNvSpPr>
          <p:nvPr>
            <p:ph idx="1"/>
          </p:nvPr>
        </p:nvSpPr>
        <p:spPr/>
        <p:txBody>
          <a:bodyPr/>
          <a:lstStyle/>
          <a:p>
            <a:pPr marL="122238" indent="0">
              <a:buNone/>
            </a:pPr>
            <a:r>
              <a:rPr lang="en-US" b="1" u="sng" dirty="0"/>
              <a:t>Critical health applications</a:t>
            </a:r>
          </a:p>
          <a:p>
            <a:r>
              <a:rPr lang="en-US" dirty="0"/>
              <a:t>Agent-based simulations</a:t>
            </a:r>
          </a:p>
          <a:p>
            <a:r>
              <a:rPr lang="en-US" dirty="0"/>
              <a:t>Genomics</a:t>
            </a:r>
          </a:p>
          <a:p>
            <a:pPr marL="122238" indent="0">
              <a:buNone/>
            </a:pPr>
            <a:endParaRPr lang="en-US" sz="2000" dirty="0"/>
          </a:p>
          <a:p>
            <a:pPr marL="122238" indent="0">
              <a:buNone/>
            </a:pPr>
            <a:r>
              <a:rPr lang="en-US" b="1" u="sng" dirty="0"/>
              <a:t>Common characteristics</a:t>
            </a:r>
          </a:p>
          <a:p>
            <a:r>
              <a:rPr lang="en-US" dirty="0"/>
              <a:t>Excessively large amount of data </a:t>
            </a:r>
          </a:p>
          <a:p>
            <a:r>
              <a:rPr lang="en-US" dirty="0"/>
              <a:t>Computation in </a:t>
            </a:r>
            <a:r>
              <a:rPr lang="en-US" b="1" dirty="0"/>
              <a:t>distributed and shared </a:t>
            </a:r>
            <a:r>
              <a:rPr lang="en-US" dirty="0"/>
              <a:t>environments</a:t>
            </a:r>
          </a:p>
          <a:p>
            <a:r>
              <a:rPr lang="en-US" dirty="0"/>
              <a:t>Data integrity is important for correctness </a:t>
            </a:r>
          </a:p>
          <a:p>
            <a:r>
              <a:rPr lang="en-US" dirty="0"/>
              <a:t>Confidentiality and privacy are first-order concerns </a:t>
            </a:r>
          </a:p>
          <a:p>
            <a:r>
              <a:rPr lang="en-US" dirty="0"/>
              <a:t>Performance challenges are barely solved so far</a:t>
            </a:r>
          </a:p>
        </p:txBody>
      </p:sp>
      <p:sp>
        <p:nvSpPr>
          <p:cNvPr id="4" name="Slide Number Placeholder 3">
            <a:extLst>
              <a:ext uri="{FF2B5EF4-FFF2-40B4-BE49-F238E27FC236}">
                <a16:creationId xmlns:a16="http://schemas.microsoft.com/office/drawing/2014/main" id="{9F165309-376B-F7F2-DE97-FD5B635DBA28}"/>
              </a:ext>
            </a:extLst>
          </p:cNvPr>
          <p:cNvSpPr>
            <a:spLocks noGrp="1"/>
          </p:cNvSpPr>
          <p:nvPr>
            <p:ph type="sldNum" sz="quarter" idx="12"/>
          </p:nvPr>
        </p:nvSpPr>
        <p:spPr/>
        <p:txBody>
          <a:bodyPr/>
          <a:lstStyle/>
          <a:p>
            <a:fld id="{676C2683-0D41-1E45-8714-724CB2570654}" type="slidenum">
              <a:rPr lang="en-US" smtClean="0"/>
              <a:pPr/>
              <a:t>60</a:t>
            </a:fld>
            <a:endParaRPr lang="en-US" dirty="0"/>
          </a:p>
        </p:txBody>
      </p:sp>
      <p:sp>
        <p:nvSpPr>
          <p:cNvPr id="6" name="TextBox 5">
            <a:extLst>
              <a:ext uri="{FF2B5EF4-FFF2-40B4-BE49-F238E27FC236}">
                <a16:creationId xmlns:a16="http://schemas.microsoft.com/office/drawing/2014/main" id="{5DB96761-06DB-F19E-0110-7B072FA2A5EF}"/>
              </a:ext>
            </a:extLst>
          </p:cNvPr>
          <p:cNvSpPr txBox="1"/>
          <p:nvPr/>
        </p:nvSpPr>
        <p:spPr>
          <a:xfrm>
            <a:off x="-4" y="5529244"/>
            <a:ext cx="9144002" cy="1077218"/>
          </a:xfrm>
          <a:prstGeom prst="rect">
            <a:avLst/>
          </a:prstGeom>
          <a:noFill/>
        </p:spPr>
        <p:txBody>
          <a:bodyPr wrap="square" rtlCol="0">
            <a:spAutoFit/>
          </a:bodyPr>
          <a:lstStyle/>
          <a:p>
            <a:pPr algn="ctr"/>
            <a:r>
              <a:rPr lang="en-US" sz="3200" dirty="0">
                <a:solidFill>
                  <a:srgbClr val="C00000"/>
                </a:solidFill>
                <a:latin typeface="Cambria" panose="02040503050406030204" pitchFamily="18" charset="0"/>
              </a:rPr>
              <a:t>Bad news: We are far from ideal</a:t>
            </a:r>
          </a:p>
          <a:p>
            <a:pPr algn="ctr"/>
            <a:r>
              <a:rPr lang="en-US" sz="3200" dirty="0">
                <a:solidFill>
                  <a:srgbClr val="007698"/>
                </a:solidFill>
                <a:latin typeface="Cambria" panose="02040503050406030204" pitchFamily="18" charset="0"/>
              </a:rPr>
              <a:t>Good news: Lots of research to conduct</a:t>
            </a:r>
          </a:p>
        </p:txBody>
      </p:sp>
    </p:spTree>
    <p:extLst>
      <p:ext uri="{BB962C8B-B14F-4D97-AF65-F5344CB8AC3E}">
        <p14:creationId xmlns:p14="http://schemas.microsoft.com/office/powerpoint/2010/main" val="361058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E845C-199D-A26C-4319-4A0F4B468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FBF48-E5F8-A91A-A7B5-716FB9683F3C}"/>
              </a:ext>
            </a:extLst>
          </p:cNvPr>
          <p:cNvSpPr>
            <a:spLocks noGrp="1"/>
          </p:cNvSpPr>
          <p:nvPr>
            <p:ph type="title"/>
          </p:nvPr>
        </p:nvSpPr>
        <p:spPr/>
        <p:txBody>
          <a:bodyPr/>
          <a:lstStyle/>
          <a:p>
            <a:r>
              <a:rPr lang="en-US" dirty="0"/>
              <a:t>Towards Robust and Sustainable Scaling</a:t>
            </a:r>
          </a:p>
        </p:txBody>
      </p:sp>
      <p:sp>
        <p:nvSpPr>
          <p:cNvPr id="3" name="Content Placeholder 2">
            <a:extLst>
              <a:ext uri="{FF2B5EF4-FFF2-40B4-BE49-F238E27FC236}">
                <a16:creationId xmlns:a16="http://schemas.microsoft.com/office/drawing/2014/main" id="{5D41CFBE-96DB-AD1F-C6F0-36B828CB4ABD}"/>
              </a:ext>
            </a:extLst>
          </p:cNvPr>
          <p:cNvSpPr>
            <a:spLocks noGrp="1"/>
          </p:cNvSpPr>
          <p:nvPr>
            <p:ph idx="1"/>
          </p:nvPr>
        </p:nvSpPr>
        <p:spPr>
          <a:xfrm>
            <a:off x="-1" y="965201"/>
            <a:ext cx="9143999" cy="5716154"/>
          </a:xfrm>
        </p:spPr>
        <p:txBody>
          <a:bodyPr>
            <a:normAutofit/>
          </a:bodyPr>
          <a:lstStyle/>
          <a:p>
            <a:pPr>
              <a:buClr>
                <a:schemeClr val="tx1"/>
              </a:buClr>
            </a:pPr>
            <a:r>
              <a:rPr lang="en-US" dirty="0">
                <a:solidFill>
                  <a:srgbClr val="002060"/>
                </a:solidFill>
              </a:rPr>
              <a:t>Pre-PhD Research</a:t>
            </a:r>
          </a:p>
          <a:p>
            <a:pPr lvl="1">
              <a:buClr>
                <a:schemeClr val="tx1"/>
              </a:buClr>
            </a:pPr>
            <a:r>
              <a:rPr lang="en-US" dirty="0">
                <a:solidFill>
                  <a:srgbClr val="002060"/>
                </a:solidFill>
              </a:rPr>
              <a:t>Understanding and reducing </a:t>
            </a:r>
            <a:r>
              <a:rPr lang="en-US" b="1" dirty="0">
                <a:solidFill>
                  <a:srgbClr val="002060"/>
                </a:solidFill>
              </a:rPr>
              <a:t>memory access latency</a:t>
            </a:r>
          </a:p>
          <a:p>
            <a:pPr lvl="1">
              <a:buClr>
                <a:schemeClr val="tx1"/>
              </a:buClr>
            </a:pPr>
            <a:r>
              <a:rPr lang="en-US" dirty="0">
                <a:solidFill>
                  <a:srgbClr val="002060"/>
                </a:solidFill>
              </a:rPr>
              <a:t>Understanding and reducing </a:t>
            </a:r>
            <a:r>
              <a:rPr lang="en-US" b="1" dirty="0">
                <a:solidFill>
                  <a:srgbClr val="002060"/>
                </a:solidFill>
              </a:rPr>
              <a:t>memory energy consumption</a:t>
            </a:r>
          </a:p>
          <a:p>
            <a:pPr>
              <a:buClr>
                <a:schemeClr val="tx1"/>
              </a:buClr>
            </a:pPr>
            <a:r>
              <a:rPr lang="en-US" dirty="0">
                <a:solidFill>
                  <a:srgbClr val="C00000"/>
                </a:solidFill>
              </a:rPr>
              <a:t>PhD Research </a:t>
            </a:r>
          </a:p>
          <a:p>
            <a:pPr lvl="1">
              <a:buClr>
                <a:schemeClr val="tx1"/>
              </a:buClr>
            </a:pPr>
            <a:r>
              <a:rPr lang="en-US" dirty="0">
                <a:solidFill>
                  <a:srgbClr val="C00000"/>
                </a:solidFill>
              </a:rPr>
              <a:t>Understanding </a:t>
            </a:r>
            <a:r>
              <a:rPr lang="en-US" b="1" dirty="0">
                <a:solidFill>
                  <a:srgbClr val="C00000"/>
                </a:solidFill>
              </a:rPr>
              <a:t>read disturbance</a:t>
            </a:r>
            <a:r>
              <a:rPr lang="en-US" dirty="0">
                <a:solidFill>
                  <a:srgbClr val="C00000"/>
                </a:solidFill>
              </a:rPr>
              <a:t> failures in main memory</a:t>
            </a:r>
          </a:p>
          <a:p>
            <a:pPr lvl="1">
              <a:buClr>
                <a:schemeClr val="tx1"/>
              </a:buClr>
            </a:pPr>
            <a:r>
              <a:rPr lang="en-US" dirty="0">
                <a:solidFill>
                  <a:srgbClr val="C00000"/>
                </a:solidFill>
              </a:rPr>
              <a:t>Mitigating </a:t>
            </a:r>
            <a:r>
              <a:rPr lang="en-US" b="1" dirty="0">
                <a:solidFill>
                  <a:srgbClr val="C00000"/>
                </a:solidFill>
              </a:rPr>
              <a:t>read disturbance </a:t>
            </a:r>
            <a:r>
              <a:rPr lang="en-US" dirty="0">
                <a:solidFill>
                  <a:srgbClr val="C00000"/>
                </a:solidFill>
              </a:rPr>
              <a:t>failures in main memory</a:t>
            </a:r>
          </a:p>
          <a:p>
            <a:pPr>
              <a:buClr>
                <a:schemeClr val="tx1"/>
              </a:buClr>
            </a:pPr>
            <a:r>
              <a:rPr lang="en-US" dirty="0">
                <a:solidFill>
                  <a:srgbClr val="640002"/>
                </a:solidFill>
              </a:rPr>
              <a:t>Post-PhD Research</a:t>
            </a:r>
          </a:p>
          <a:p>
            <a:pPr lvl="1">
              <a:buClr>
                <a:schemeClr val="tx1"/>
              </a:buClr>
            </a:pPr>
            <a:r>
              <a:rPr lang="en-US" dirty="0">
                <a:solidFill>
                  <a:srgbClr val="640002"/>
                </a:solidFill>
              </a:rPr>
              <a:t>Improving the </a:t>
            </a:r>
            <a:r>
              <a:rPr lang="en-US" b="1" dirty="0">
                <a:solidFill>
                  <a:srgbClr val="640002"/>
                </a:solidFill>
              </a:rPr>
              <a:t>availability of data and resources </a:t>
            </a:r>
            <a:br>
              <a:rPr lang="en-US" dirty="0">
                <a:solidFill>
                  <a:srgbClr val="640002"/>
                </a:solidFill>
              </a:rPr>
            </a:br>
            <a:r>
              <a:rPr lang="en-US" dirty="0">
                <a:solidFill>
                  <a:srgbClr val="640002"/>
                </a:solidFill>
              </a:rPr>
              <a:t>while mitigating read disturbance failures in main memory</a:t>
            </a:r>
          </a:p>
          <a:p>
            <a:pPr>
              <a:buClr>
                <a:schemeClr val="tx1"/>
              </a:buClr>
            </a:pPr>
            <a:r>
              <a:rPr lang="en-US" dirty="0">
                <a:solidFill>
                  <a:srgbClr val="007698"/>
                </a:solidFill>
              </a:rPr>
              <a:t>Future Research </a:t>
            </a:r>
          </a:p>
          <a:p>
            <a:pPr lvl="1">
              <a:buClr>
                <a:schemeClr val="tx1"/>
              </a:buClr>
            </a:pPr>
            <a:r>
              <a:rPr lang="en-US" dirty="0">
                <a:solidFill>
                  <a:srgbClr val="007698"/>
                </a:solidFill>
              </a:rPr>
              <a:t>Hardware-software </a:t>
            </a:r>
            <a:r>
              <a:rPr lang="en-US" b="1" dirty="0">
                <a:solidFill>
                  <a:srgbClr val="007698"/>
                </a:solidFill>
              </a:rPr>
              <a:t>co-design</a:t>
            </a:r>
          </a:p>
          <a:p>
            <a:pPr lvl="1">
              <a:buClr>
                <a:schemeClr val="tx1"/>
              </a:buClr>
            </a:pPr>
            <a:r>
              <a:rPr lang="en-US" b="1" dirty="0">
                <a:solidFill>
                  <a:srgbClr val="007698"/>
                </a:solidFill>
              </a:rPr>
              <a:t>Data-centric </a:t>
            </a:r>
            <a:r>
              <a:rPr lang="en-US" dirty="0">
                <a:solidFill>
                  <a:srgbClr val="007698"/>
                </a:solidFill>
              </a:rPr>
              <a:t>robustness</a:t>
            </a:r>
          </a:p>
          <a:p>
            <a:pPr lvl="1">
              <a:buClr>
                <a:schemeClr val="tx1"/>
              </a:buClr>
            </a:pPr>
            <a:r>
              <a:rPr lang="en-US" dirty="0">
                <a:solidFill>
                  <a:srgbClr val="007698"/>
                </a:solidFill>
              </a:rPr>
              <a:t>Better understanding of </a:t>
            </a:r>
            <a:r>
              <a:rPr lang="en-US" b="1" dirty="0">
                <a:solidFill>
                  <a:srgbClr val="007698"/>
                </a:solidFill>
              </a:rPr>
              <a:t>hardware failures</a:t>
            </a:r>
          </a:p>
          <a:p>
            <a:pPr marL="457200" lvl="1" indent="0" algn="ctr">
              <a:buClr>
                <a:schemeClr val="tx1"/>
              </a:buClr>
              <a:buNone/>
            </a:pPr>
            <a:r>
              <a:rPr lang="en-US" b="1" dirty="0">
                <a:solidFill>
                  <a:srgbClr val="C00000"/>
                </a:solidFill>
              </a:rPr>
              <a:t>technology node scaling </a:t>
            </a:r>
            <a:r>
              <a:rPr lang="en-US" dirty="0">
                <a:solidFill>
                  <a:srgbClr val="C00000"/>
                </a:solidFill>
              </a:rPr>
              <a:t>AND </a:t>
            </a:r>
            <a:r>
              <a:rPr lang="en-US" b="1" dirty="0">
                <a:solidFill>
                  <a:srgbClr val="C00000"/>
                </a:solidFill>
              </a:rPr>
              <a:t>scale-out systems</a:t>
            </a:r>
          </a:p>
        </p:txBody>
      </p:sp>
      <p:sp>
        <p:nvSpPr>
          <p:cNvPr id="4" name="Slide Number Placeholder 3">
            <a:extLst>
              <a:ext uri="{FF2B5EF4-FFF2-40B4-BE49-F238E27FC236}">
                <a16:creationId xmlns:a16="http://schemas.microsoft.com/office/drawing/2014/main" id="{C77D1537-BD2C-231B-8AC3-EFFEAA83745A}"/>
              </a:ext>
            </a:extLst>
          </p:cNvPr>
          <p:cNvSpPr>
            <a:spLocks noGrp="1"/>
          </p:cNvSpPr>
          <p:nvPr>
            <p:ph type="sldNum" sz="quarter" idx="12"/>
          </p:nvPr>
        </p:nvSpPr>
        <p:spPr/>
        <p:txBody>
          <a:bodyPr/>
          <a:lstStyle/>
          <a:p>
            <a:fld id="{676C2683-0D41-1E45-8714-724CB2570654}" type="slidenum">
              <a:rPr lang="en-US" smtClean="0"/>
              <a:pPr/>
              <a:t>61</a:t>
            </a:fld>
            <a:endParaRPr lang="en-US" dirty="0"/>
          </a:p>
        </p:txBody>
      </p:sp>
      <p:sp>
        <p:nvSpPr>
          <p:cNvPr id="5" name="Rectangle 4">
            <a:extLst>
              <a:ext uri="{FF2B5EF4-FFF2-40B4-BE49-F238E27FC236}">
                <a16:creationId xmlns:a16="http://schemas.microsoft.com/office/drawing/2014/main" id="{CC3A7A6F-0E14-C2B6-8CFC-EC1C615A7449}"/>
              </a:ext>
            </a:extLst>
          </p:cNvPr>
          <p:cNvSpPr/>
          <p:nvPr/>
        </p:nvSpPr>
        <p:spPr>
          <a:xfrm>
            <a:off x="145468" y="886980"/>
            <a:ext cx="9144000" cy="338368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0074C3-C96E-1C72-CC25-42CD0BC4E066}"/>
              </a:ext>
            </a:extLst>
          </p:cNvPr>
          <p:cNvSpPr/>
          <p:nvPr/>
        </p:nvSpPr>
        <p:spPr>
          <a:xfrm>
            <a:off x="0" y="5734338"/>
            <a:ext cx="9144000" cy="36512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B2AB5B-E17A-B033-5F56-52378E51B549}"/>
              </a:ext>
            </a:extLst>
          </p:cNvPr>
          <p:cNvSpPr/>
          <p:nvPr/>
        </p:nvSpPr>
        <p:spPr>
          <a:xfrm>
            <a:off x="-6" y="4705235"/>
            <a:ext cx="9144004" cy="64521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633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DADA3-D1E6-B99C-AD1C-EFAD87AD5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08F5C-E21E-09A1-5A35-95D99074A8AD}"/>
              </a:ext>
            </a:extLst>
          </p:cNvPr>
          <p:cNvSpPr>
            <a:spLocks noGrp="1"/>
          </p:cNvSpPr>
          <p:nvPr>
            <p:ph type="title"/>
          </p:nvPr>
        </p:nvSpPr>
        <p:spPr/>
        <p:txBody>
          <a:bodyPr>
            <a:normAutofit/>
          </a:bodyPr>
          <a:lstStyle/>
          <a:p>
            <a:r>
              <a:rPr lang="en-US" dirty="0"/>
              <a:t>Better Understanding of Failure Mechanisms</a:t>
            </a:r>
          </a:p>
        </p:txBody>
      </p:sp>
      <p:sp>
        <p:nvSpPr>
          <p:cNvPr id="3" name="Content Placeholder 2">
            <a:extLst>
              <a:ext uri="{FF2B5EF4-FFF2-40B4-BE49-F238E27FC236}">
                <a16:creationId xmlns:a16="http://schemas.microsoft.com/office/drawing/2014/main" id="{9C037058-A8AA-87C2-EE4B-543D3C8D99D7}"/>
              </a:ext>
            </a:extLst>
          </p:cNvPr>
          <p:cNvSpPr>
            <a:spLocks noGrp="1"/>
          </p:cNvSpPr>
          <p:nvPr>
            <p:ph idx="1"/>
          </p:nvPr>
        </p:nvSpPr>
        <p:spPr>
          <a:xfrm>
            <a:off x="-1" y="654908"/>
            <a:ext cx="9143999" cy="6203092"/>
          </a:xfrm>
        </p:spPr>
        <p:txBody>
          <a:bodyPr>
            <a:normAutofit fontScale="92500" lnSpcReduction="20000"/>
          </a:bodyPr>
          <a:lstStyle/>
          <a:p>
            <a:pPr marL="122238" indent="0">
              <a:buNone/>
            </a:pPr>
            <a:r>
              <a:rPr lang="en-US" b="1" u="sng" dirty="0"/>
              <a:t>A generic question</a:t>
            </a:r>
            <a:r>
              <a:rPr lang="en-US" b="1" dirty="0"/>
              <a:t>:</a:t>
            </a:r>
            <a:r>
              <a:rPr lang="en-US" dirty="0"/>
              <a:t> what is the worst-case for a given system?</a:t>
            </a:r>
          </a:p>
          <a:p>
            <a:endParaRPr lang="en-US" dirty="0"/>
          </a:p>
          <a:p>
            <a:pPr>
              <a:buClr>
                <a:schemeClr val="tx1"/>
              </a:buClr>
            </a:pPr>
            <a:r>
              <a:rPr lang="en-US" dirty="0"/>
              <a:t>Failure mechanisms depend on </a:t>
            </a:r>
            <a:r>
              <a:rPr lang="en-US" b="1" dirty="0"/>
              <a:t>many conditions </a:t>
            </a:r>
            <a:r>
              <a:rPr lang="en-US" dirty="0"/>
              <a:t>and can be observed somewhat </a:t>
            </a:r>
            <a:r>
              <a:rPr lang="en-US" b="1" dirty="0"/>
              <a:t>probabilistically</a:t>
            </a:r>
          </a:p>
          <a:p>
            <a:pPr>
              <a:buClr>
                <a:schemeClr val="tx1"/>
              </a:buClr>
            </a:pPr>
            <a:endParaRPr lang="en-US" dirty="0"/>
          </a:p>
          <a:p>
            <a:pPr>
              <a:buClr>
                <a:schemeClr val="tx1"/>
              </a:buClr>
            </a:pPr>
            <a:r>
              <a:rPr lang="en-US" dirty="0"/>
              <a:t>Post-manufacturing testing cannot cover </a:t>
            </a:r>
            <a:r>
              <a:rPr lang="en-US" b="1" dirty="0"/>
              <a:t>all conditions </a:t>
            </a:r>
            <a:r>
              <a:rPr lang="en-US" dirty="0"/>
              <a:t>practically</a:t>
            </a:r>
          </a:p>
          <a:p>
            <a:pPr>
              <a:buClr>
                <a:schemeClr val="tx1"/>
              </a:buClr>
            </a:pPr>
            <a:endParaRPr lang="en-US" dirty="0"/>
          </a:p>
          <a:p>
            <a:pPr>
              <a:buClr>
                <a:schemeClr val="tx1"/>
              </a:buClr>
            </a:pPr>
            <a:r>
              <a:rPr lang="en-US" dirty="0"/>
              <a:t>Better </a:t>
            </a:r>
            <a:r>
              <a:rPr lang="en-US" b="1" dirty="0"/>
              <a:t>methodologies</a:t>
            </a:r>
            <a:r>
              <a:rPr lang="en-US" dirty="0"/>
              <a:t> and </a:t>
            </a:r>
            <a:r>
              <a:rPr lang="en-US" b="1" dirty="0"/>
              <a:t>infrastructures</a:t>
            </a:r>
            <a:r>
              <a:rPr lang="en-US" dirty="0"/>
              <a:t> are needed</a:t>
            </a:r>
          </a:p>
          <a:p>
            <a:pPr>
              <a:buClr>
                <a:schemeClr val="tx1"/>
              </a:buClr>
            </a:pPr>
            <a:endParaRPr lang="en-US" dirty="0"/>
          </a:p>
          <a:p>
            <a:pPr>
              <a:buClr>
                <a:schemeClr val="tx1"/>
              </a:buClr>
            </a:pPr>
            <a:r>
              <a:rPr lang="en-US" dirty="0"/>
              <a:t>Testing is </a:t>
            </a:r>
            <a:r>
              <a:rPr lang="en-US" b="1" dirty="0"/>
              <a:t>costly</a:t>
            </a:r>
            <a:r>
              <a:rPr lang="en-US" dirty="0"/>
              <a:t> </a:t>
            </a:r>
          </a:p>
          <a:p>
            <a:pPr lvl="1">
              <a:buClr>
                <a:schemeClr val="tx1"/>
              </a:buClr>
            </a:pPr>
            <a:r>
              <a:rPr lang="en-US" sz="2400" dirty="0"/>
              <a:t>the chip cannot be used while testing </a:t>
            </a:r>
          </a:p>
          <a:p>
            <a:pPr lvl="1">
              <a:buClr>
                <a:schemeClr val="tx1"/>
              </a:buClr>
            </a:pPr>
            <a:r>
              <a:rPr lang="en-US" sz="2400" dirty="0"/>
              <a:t>you need to buy chips to test</a:t>
            </a:r>
          </a:p>
          <a:p>
            <a:pPr>
              <a:buClr>
                <a:schemeClr val="tx1"/>
              </a:buClr>
            </a:pPr>
            <a:endParaRPr lang="en-US" dirty="0"/>
          </a:p>
          <a:p>
            <a:pPr>
              <a:buClr>
                <a:schemeClr val="tx1"/>
              </a:buClr>
            </a:pPr>
            <a:r>
              <a:rPr lang="en-US" dirty="0">
                <a:solidFill>
                  <a:srgbClr val="C00000"/>
                </a:solidFill>
              </a:rPr>
              <a:t>We need to revolutionize testing and data collection with </a:t>
            </a:r>
          </a:p>
          <a:p>
            <a:pPr marL="520700" lvl="1">
              <a:buClr>
                <a:schemeClr val="tx1"/>
              </a:buClr>
            </a:pPr>
            <a:r>
              <a:rPr lang="en-US" sz="2400" b="1" dirty="0">
                <a:solidFill>
                  <a:srgbClr val="C00000"/>
                </a:solidFill>
              </a:rPr>
              <a:t>Online testing methodologies</a:t>
            </a:r>
            <a:r>
              <a:rPr lang="en-US" sz="2400" dirty="0">
                <a:solidFill>
                  <a:srgbClr val="C00000"/>
                </a:solidFill>
              </a:rPr>
              <a:t>: test a chip in runtime when it is idle</a:t>
            </a:r>
          </a:p>
          <a:p>
            <a:pPr marL="520700" lvl="1">
              <a:buClr>
                <a:schemeClr val="tx1"/>
              </a:buClr>
            </a:pPr>
            <a:r>
              <a:rPr lang="en-US" sz="2400" dirty="0">
                <a:solidFill>
                  <a:srgbClr val="C00000"/>
                </a:solidFill>
              </a:rPr>
              <a:t>Automated </a:t>
            </a:r>
            <a:r>
              <a:rPr lang="en-US" sz="2400" b="1" dirty="0">
                <a:solidFill>
                  <a:srgbClr val="C00000"/>
                </a:solidFill>
              </a:rPr>
              <a:t>reverse-engineering</a:t>
            </a:r>
            <a:r>
              <a:rPr lang="en-US" sz="2400" dirty="0">
                <a:solidFill>
                  <a:srgbClr val="C00000"/>
                </a:solidFill>
              </a:rPr>
              <a:t> tools </a:t>
            </a:r>
          </a:p>
          <a:p>
            <a:pPr marL="520700" lvl="1">
              <a:buClr>
                <a:schemeClr val="tx1"/>
              </a:buClr>
            </a:pPr>
            <a:r>
              <a:rPr lang="en-US" sz="2400" b="1" dirty="0">
                <a:solidFill>
                  <a:srgbClr val="C00000"/>
                </a:solidFill>
              </a:rPr>
              <a:t>Crowdsource</a:t>
            </a:r>
            <a:r>
              <a:rPr lang="en-US" sz="2400" dirty="0">
                <a:solidFill>
                  <a:srgbClr val="C00000"/>
                </a:solidFill>
              </a:rPr>
              <a:t> data collection for scaling up sample sets</a:t>
            </a:r>
          </a:p>
        </p:txBody>
      </p:sp>
      <p:sp>
        <p:nvSpPr>
          <p:cNvPr id="4" name="Slide Number Placeholder 3">
            <a:extLst>
              <a:ext uri="{FF2B5EF4-FFF2-40B4-BE49-F238E27FC236}">
                <a16:creationId xmlns:a16="http://schemas.microsoft.com/office/drawing/2014/main" id="{74BC83FC-F8EE-04BA-59E2-287F20F8A486}"/>
              </a:ext>
            </a:extLst>
          </p:cNvPr>
          <p:cNvSpPr>
            <a:spLocks noGrp="1"/>
          </p:cNvSpPr>
          <p:nvPr>
            <p:ph type="sldNum" sz="quarter" idx="12"/>
          </p:nvPr>
        </p:nvSpPr>
        <p:spPr/>
        <p:txBody>
          <a:bodyPr/>
          <a:lstStyle/>
          <a:p>
            <a:fld id="{676C2683-0D41-1E45-8714-724CB2570654}" type="slidenum">
              <a:rPr lang="en-US" smtClean="0"/>
              <a:pPr/>
              <a:t>62</a:t>
            </a:fld>
            <a:endParaRPr lang="en-US" dirty="0"/>
          </a:p>
        </p:txBody>
      </p:sp>
    </p:spTree>
    <p:extLst>
      <p:ext uri="{BB962C8B-B14F-4D97-AF65-F5344CB8AC3E}">
        <p14:creationId xmlns:p14="http://schemas.microsoft.com/office/powerpoint/2010/main" val="255234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B41C2-B3BA-D706-B4AA-3754660766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BCC49-F339-7ABC-30AC-E02227903278}"/>
              </a:ext>
            </a:extLst>
          </p:cNvPr>
          <p:cNvSpPr>
            <a:spLocks noGrp="1"/>
          </p:cNvSpPr>
          <p:nvPr>
            <p:ph type="title"/>
          </p:nvPr>
        </p:nvSpPr>
        <p:spPr/>
        <p:txBody>
          <a:bodyPr/>
          <a:lstStyle/>
          <a:p>
            <a:r>
              <a:rPr lang="en-US" dirty="0"/>
              <a:t>Some Good Examples of Testing Infrastructures</a:t>
            </a:r>
          </a:p>
        </p:txBody>
      </p:sp>
      <p:sp>
        <p:nvSpPr>
          <p:cNvPr id="4" name="Slide Number Placeholder 3">
            <a:extLst>
              <a:ext uri="{FF2B5EF4-FFF2-40B4-BE49-F238E27FC236}">
                <a16:creationId xmlns:a16="http://schemas.microsoft.com/office/drawing/2014/main" id="{4B013F90-6C89-E7D9-7B66-87E6F4DCD19D}"/>
              </a:ext>
            </a:extLst>
          </p:cNvPr>
          <p:cNvSpPr>
            <a:spLocks noGrp="1"/>
          </p:cNvSpPr>
          <p:nvPr>
            <p:ph type="sldNum" sz="quarter" idx="12"/>
          </p:nvPr>
        </p:nvSpPr>
        <p:spPr/>
        <p:txBody>
          <a:bodyPr/>
          <a:lstStyle/>
          <a:p>
            <a:fld id="{676C2683-0D41-1E45-8714-724CB2570654}" type="slidenum">
              <a:rPr lang="en-US" smtClean="0"/>
              <a:pPr/>
              <a:t>63</a:t>
            </a:fld>
            <a:endParaRPr lang="en-US" dirty="0"/>
          </a:p>
        </p:txBody>
      </p:sp>
      <p:pic>
        <p:nvPicPr>
          <p:cNvPr id="5" name="Picture 2">
            <a:extLst>
              <a:ext uri="{FF2B5EF4-FFF2-40B4-BE49-F238E27FC236}">
                <a16:creationId xmlns:a16="http://schemas.microsoft.com/office/drawing/2014/main" id="{07B041A2-0603-CE6D-4612-EE205796A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040" y="1524216"/>
            <a:ext cx="4091920" cy="16985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mputer screen shot of a blue screen&#10;&#10;Description automatically generated">
            <a:extLst>
              <a:ext uri="{FF2B5EF4-FFF2-40B4-BE49-F238E27FC236}">
                <a16:creationId xmlns:a16="http://schemas.microsoft.com/office/drawing/2014/main" id="{7304AAD1-0658-4652-8120-ED689797E26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6828" y="2117717"/>
            <a:ext cx="3766458" cy="2824843"/>
          </a:xfrm>
          <a:prstGeom prst="rect">
            <a:avLst/>
          </a:prstGeom>
        </p:spPr>
      </p:pic>
      <p:pic>
        <p:nvPicPr>
          <p:cNvPr id="7" name="Picture 6">
            <a:extLst>
              <a:ext uri="{FF2B5EF4-FFF2-40B4-BE49-F238E27FC236}">
                <a16:creationId xmlns:a16="http://schemas.microsoft.com/office/drawing/2014/main" id="{368DEEA2-045D-63ED-C7E4-C9FEC3DD219C}"/>
              </a:ext>
            </a:extLst>
          </p:cNvPr>
          <p:cNvPicPr>
            <a:picLocks noChangeAspect="1"/>
          </p:cNvPicPr>
          <p:nvPr/>
        </p:nvPicPr>
        <p:blipFill>
          <a:blip r:embed="rId5"/>
          <a:stretch>
            <a:fillRect/>
          </a:stretch>
        </p:blipFill>
        <p:spPr>
          <a:xfrm>
            <a:off x="4388040" y="3571938"/>
            <a:ext cx="3766458" cy="2128241"/>
          </a:xfrm>
          <a:prstGeom prst="rect">
            <a:avLst/>
          </a:prstGeom>
        </p:spPr>
      </p:pic>
      <p:pic>
        <p:nvPicPr>
          <p:cNvPr id="8" name="Picture 7" descr="A close-up of a logo&#10;&#10;Description automatically generated">
            <a:extLst>
              <a:ext uri="{FF2B5EF4-FFF2-40B4-BE49-F238E27FC236}">
                <a16:creationId xmlns:a16="http://schemas.microsoft.com/office/drawing/2014/main" id="{B55AF783-8BCE-5C92-93C9-D343A4982A0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06827" y="1580948"/>
            <a:ext cx="1779815" cy="536769"/>
          </a:xfrm>
          <a:prstGeom prst="rect">
            <a:avLst/>
          </a:prstGeom>
        </p:spPr>
      </p:pic>
      <p:sp>
        <p:nvSpPr>
          <p:cNvPr id="9" name="TextBox 8">
            <a:extLst>
              <a:ext uri="{FF2B5EF4-FFF2-40B4-BE49-F238E27FC236}">
                <a16:creationId xmlns:a16="http://schemas.microsoft.com/office/drawing/2014/main" id="{38D24CDF-E349-CEAF-5606-C9802B7F454E}"/>
              </a:ext>
            </a:extLst>
          </p:cNvPr>
          <p:cNvSpPr txBox="1"/>
          <p:nvPr/>
        </p:nvSpPr>
        <p:spPr>
          <a:xfrm>
            <a:off x="4355311" y="1154884"/>
            <a:ext cx="1580882" cy="369332"/>
          </a:xfrm>
          <a:prstGeom prst="rect">
            <a:avLst/>
          </a:prstGeom>
          <a:noFill/>
        </p:spPr>
        <p:txBody>
          <a:bodyPr wrap="none" rtlCol="0">
            <a:spAutoFit/>
          </a:bodyPr>
          <a:lstStyle/>
          <a:p>
            <a:r>
              <a:rPr lang="en-US" i="1" dirty="0">
                <a:latin typeface="Cambria" panose="02040503050406030204" pitchFamily="18" charset="0"/>
              </a:rPr>
              <a:t>DRAM Bender</a:t>
            </a:r>
          </a:p>
        </p:txBody>
      </p:sp>
      <p:sp>
        <p:nvSpPr>
          <p:cNvPr id="10" name="TextBox 9">
            <a:extLst>
              <a:ext uri="{FF2B5EF4-FFF2-40B4-BE49-F238E27FC236}">
                <a16:creationId xmlns:a16="http://schemas.microsoft.com/office/drawing/2014/main" id="{7908AB19-3E52-17B0-C75D-4FF70FBA22B3}"/>
              </a:ext>
            </a:extLst>
          </p:cNvPr>
          <p:cNvSpPr txBox="1"/>
          <p:nvPr/>
        </p:nvSpPr>
        <p:spPr>
          <a:xfrm>
            <a:off x="4306874" y="3282002"/>
            <a:ext cx="905184" cy="369332"/>
          </a:xfrm>
          <a:prstGeom prst="rect">
            <a:avLst/>
          </a:prstGeom>
          <a:noFill/>
        </p:spPr>
        <p:txBody>
          <a:bodyPr wrap="none" rtlCol="0">
            <a:spAutoFit/>
          </a:bodyPr>
          <a:lstStyle/>
          <a:p>
            <a:r>
              <a:rPr lang="en-US" i="1" dirty="0" err="1">
                <a:latin typeface="Cambria" panose="02040503050406030204" pitchFamily="18" charset="0"/>
              </a:rPr>
              <a:t>Revizor</a:t>
            </a:r>
            <a:endParaRPr lang="en-US" i="1" dirty="0">
              <a:latin typeface="Cambria" panose="02040503050406030204" pitchFamily="18" charset="0"/>
            </a:endParaRPr>
          </a:p>
        </p:txBody>
      </p:sp>
      <p:sp>
        <p:nvSpPr>
          <p:cNvPr id="11" name="Rectangle 10">
            <a:extLst>
              <a:ext uri="{FF2B5EF4-FFF2-40B4-BE49-F238E27FC236}">
                <a16:creationId xmlns:a16="http://schemas.microsoft.com/office/drawing/2014/main" id="{9A12007C-9676-6AA6-47C3-70511C3683B3}"/>
              </a:ext>
            </a:extLst>
          </p:cNvPr>
          <p:cNvSpPr/>
          <p:nvPr/>
        </p:nvSpPr>
        <p:spPr>
          <a:xfrm>
            <a:off x="-1" y="5787727"/>
            <a:ext cx="9144001" cy="6364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C00000"/>
                </a:solidFill>
                <a:latin typeface="Cambria" panose="02040503050406030204" pitchFamily="18" charset="0"/>
              </a:rPr>
              <a:t>We need plug-and-play </a:t>
            </a:r>
            <a:r>
              <a:rPr lang="en-US" sz="3200" b="1" i="1" dirty="0">
                <a:solidFill>
                  <a:srgbClr val="C00000"/>
                </a:solidFill>
                <a:latin typeface="Cambria" panose="02040503050406030204" pitchFamily="18" charset="0"/>
              </a:rPr>
              <a:t>runtime</a:t>
            </a:r>
            <a:r>
              <a:rPr lang="en-US" sz="3200" dirty="0">
                <a:solidFill>
                  <a:srgbClr val="C00000"/>
                </a:solidFill>
                <a:latin typeface="Cambria" panose="02040503050406030204" pitchFamily="18" charset="0"/>
              </a:rPr>
              <a:t> testing tools</a:t>
            </a:r>
          </a:p>
        </p:txBody>
      </p:sp>
      <p:sp>
        <p:nvSpPr>
          <p:cNvPr id="3" name="TextBox 2">
            <a:extLst>
              <a:ext uri="{FF2B5EF4-FFF2-40B4-BE49-F238E27FC236}">
                <a16:creationId xmlns:a16="http://schemas.microsoft.com/office/drawing/2014/main" id="{5FC00AA7-69F9-9B10-3419-4C900F9DD707}"/>
              </a:ext>
            </a:extLst>
          </p:cNvPr>
          <p:cNvSpPr txBox="1"/>
          <p:nvPr/>
        </p:nvSpPr>
        <p:spPr>
          <a:xfrm>
            <a:off x="0" y="631664"/>
            <a:ext cx="5508173" cy="523220"/>
          </a:xfrm>
          <a:prstGeom prst="rect">
            <a:avLst/>
          </a:prstGeom>
          <a:noFill/>
        </p:spPr>
        <p:txBody>
          <a:bodyPr wrap="square" rtlCol="0">
            <a:spAutoFit/>
          </a:bodyPr>
          <a:lstStyle/>
          <a:p>
            <a:r>
              <a:rPr lang="en-US" sz="2800" dirty="0">
                <a:latin typeface="Cambria" panose="02040503050406030204" pitchFamily="18" charset="0"/>
              </a:rPr>
              <a:t>Examples of </a:t>
            </a:r>
            <a:r>
              <a:rPr lang="en-US" sz="2800" i="1" dirty="0">
                <a:latin typeface="Cambria" panose="02040503050406030204" pitchFamily="18" charset="0"/>
              </a:rPr>
              <a:t>offline</a:t>
            </a:r>
            <a:r>
              <a:rPr lang="en-US" sz="2800" dirty="0">
                <a:latin typeface="Cambria" panose="02040503050406030204" pitchFamily="18" charset="0"/>
              </a:rPr>
              <a:t> testing tools</a:t>
            </a:r>
          </a:p>
        </p:txBody>
      </p:sp>
    </p:spTree>
    <p:extLst>
      <p:ext uri="{BB962C8B-B14F-4D97-AF65-F5344CB8AC3E}">
        <p14:creationId xmlns:p14="http://schemas.microsoft.com/office/powerpoint/2010/main" val="4445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92781-758D-9647-65C3-030477DE6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E3AE6-D184-9DD2-F196-AED76F3C173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6D23504-86BA-844B-A602-85D1866455C1}"/>
              </a:ext>
            </a:extLst>
          </p:cNvPr>
          <p:cNvSpPr>
            <a:spLocks noGrp="1"/>
          </p:cNvSpPr>
          <p:nvPr>
            <p:ph idx="1"/>
          </p:nvPr>
        </p:nvSpPr>
        <p:spPr>
          <a:xfrm>
            <a:off x="1" y="1194828"/>
            <a:ext cx="9143999" cy="4468344"/>
          </a:xfrm>
        </p:spPr>
        <p:txBody>
          <a:bodyPr anchor="ctr">
            <a:normAutofit/>
          </a:bodyPr>
          <a:lstStyle/>
          <a:p>
            <a:pPr marL="122238" indent="0" algn="ctr">
              <a:buNone/>
            </a:pPr>
            <a:r>
              <a:rPr lang="en-US" sz="4400" dirty="0">
                <a:solidFill>
                  <a:srgbClr val="C00000"/>
                </a:solidFill>
              </a:rPr>
              <a:t>Systems should scale </a:t>
            </a:r>
          </a:p>
          <a:p>
            <a:pPr marL="122238" indent="0" algn="ctr">
              <a:buNone/>
            </a:pPr>
            <a:r>
              <a:rPr lang="en-US" sz="4400" dirty="0">
                <a:solidFill>
                  <a:srgbClr val="C00000"/>
                </a:solidFill>
              </a:rPr>
              <a:t>robustly and sustainably</a:t>
            </a:r>
            <a:endParaRPr lang="en-US" sz="4400" dirty="0">
              <a:solidFill>
                <a:srgbClr val="08799A"/>
              </a:solidFill>
            </a:endParaRPr>
          </a:p>
          <a:p>
            <a:pPr marL="122238" indent="0" algn="ctr">
              <a:buNone/>
            </a:pPr>
            <a:r>
              <a:rPr lang="en-US" sz="4400" dirty="0">
                <a:solidFill>
                  <a:srgbClr val="08799A"/>
                </a:solidFill>
              </a:rPr>
              <a:t>as chips get denser</a:t>
            </a:r>
          </a:p>
          <a:p>
            <a:pPr marL="122238" indent="0" algn="ctr">
              <a:buNone/>
            </a:pPr>
            <a:r>
              <a:rPr lang="en-US" sz="4400" dirty="0">
                <a:solidFill>
                  <a:srgbClr val="640002"/>
                </a:solidFill>
              </a:rPr>
              <a:t>and many users share systems</a:t>
            </a:r>
          </a:p>
        </p:txBody>
      </p:sp>
      <p:sp>
        <p:nvSpPr>
          <p:cNvPr id="4" name="Slide Number Placeholder 3">
            <a:extLst>
              <a:ext uri="{FF2B5EF4-FFF2-40B4-BE49-F238E27FC236}">
                <a16:creationId xmlns:a16="http://schemas.microsoft.com/office/drawing/2014/main" id="{9AF9046B-EFA9-4979-CD2B-D38B7C584600}"/>
              </a:ext>
            </a:extLst>
          </p:cNvPr>
          <p:cNvSpPr>
            <a:spLocks noGrp="1"/>
          </p:cNvSpPr>
          <p:nvPr>
            <p:ph type="sldNum" sz="quarter" idx="12"/>
          </p:nvPr>
        </p:nvSpPr>
        <p:spPr/>
        <p:txBody>
          <a:bodyPr/>
          <a:lstStyle/>
          <a:p>
            <a:fld id="{676C2683-0D41-1E45-8714-724CB2570654}" type="slidenum">
              <a:rPr lang="en-US" smtClean="0"/>
              <a:pPr/>
              <a:t>64</a:t>
            </a:fld>
            <a:endParaRPr lang="en-US" dirty="0"/>
          </a:p>
        </p:txBody>
      </p:sp>
      <p:sp>
        <p:nvSpPr>
          <p:cNvPr id="5" name="Rectangle 4">
            <a:extLst>
              <a:ext uri="{FF2B5EF4-FFF2-40B4-BE49-F238E27FC236}">
                <a16:creationId xmlns:a16="http://schemas.microsoft.com/office/drawing/2014/main" id="{820393F6-4F28-C8EC-34A7-903016AC6672}"/>
              </a:ext>
            </a:extLst>
          </p:cNvPr>
          <p:cNvSpPr/>
          <p:nvPr/>
        </p:nvSpPr>
        <p:spPr>
          <a:xfrm>
            <a:off x="3642605" y="7336031"/>
            <a:ext cx="9144000" cy="3188809"/>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53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BFE34-C1D1-8C62-8F9F-0C8EDD3F87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570C1-5A13-819C-449E-8761096C524D}"/>
              </a:ext>
            </a:extLst>
          </p:cNvPr>
          <p:cNvSpPr>
            <a:spLocks noGrp="1"/>
          </p:cNvSpPr>
          <p:nvPr>
            <p:ph type="ctrTitle"/>
          </p:nvPr>
        </p:nvSpPr>
        <p:spPr>
          <a:xfrm>
            <a:off x="5080" y="0"/>
            <a:ext cx="9138920" cy="3590619"/>
          </a:xfrm>
        </p:spPr>
        <p:txBody>
          <a:bodyPr anchor="ctr">
            <a:noAutofit/>
          </a:bodyPr>
          <a:lstStyle/>
          <a:p>
            <a:r>
              <a:rPr lang="en-US" sz="5400" dirty="0"/>
              <a:t>Scaling Systems </a:t>
            </a:r>
            <a:br>
              <a:rPr lang="en-US" sz="5400" dirty="0"/>
            </a:br>
            <a:r>
              <a:rPr lang="en-US" sz="5400" dirty="0"/>
              <a:t>Robustly and Sustainably</a:t>
            </a:r>
            <a:br>
              <a:rPr lang="en-US" sz="4000" dirty="0"/>
            </a:br>
            <a:r>
              <a:rPr lang="en-US" sz="3200" dirty="0"/>
              <a:t>Outstanding Challenges and Research Perspective</a:t>
            </a:r>
            <a:endParaRPr lang="en-US" sz="2400" dirty="0">
              <a:solidFill>
                <a:schemeClr val="bg1">
                  <a:lumMod val="85000"/>
                </a:schemeClr>
              </a:solidFill>
            </a:endParaRPr>
          </a:p>
        </p:txBody>
      </p:sp>
      <p:sp>
        <p:nvSpPr>
          <p:cNvPr id="3" name="Subtitle 2">
            <a:extLst>
              <a:ext uri="{FF2B5EF4-FFF2-40B4-BE49-F238E27FC236}">
                <a16:creationId xmlns:a16="http://schemas.microsoft.com/office/drawing/2014/main" id="{ED9BA968-3507-33EA-9B8C-18C11E2FA354}"/>
              </a:ext>
            </a:extLst>
          </p:cNvPr>
          <p:cNvSpPr>
            <a:spLocks noGrp="1"/>
          </p:cNvSpPr>
          <p:nvPr>
            <p:ph type="subTitle" idx="1"/>
          </p:nvPr>
        </p:nvSpPr>
        <p:spPr/>
        <p:txBody>
          <a:bodyPr>
            <a:noAutofit/>
          </a:bodyPr>
          <a:lstStyle/>
          <a:p>
            <a:pPr>
              <a:lnSpc>
                <a:spcPts val="2180"/>
              </a:lnSpc>
              <a:spcBef>
                <a:spcPts val="400"/>
              </a:spcBef>
            </a:pPr>
            <a:r>
              <a:rPr lang="en-US" sz="2400" b="1" dirty="0"/>
              <a:t>Abdullah Giray </a:t>
            </a:r>
            <a:r>
              <a:rPr lang="en-US" sz="2400" b="1" dirty="0" err="1"/>
              <a:t>Yağlıkçı</a:t>
            </a:r>
            <a:endParaRPr lang="en-US" sz="2400" b="1" dirty="0"/>
          </a:p>
          <a:p>
            <a:pPr>
              <a:lnSpc>
                <a:spcPts val="2180"/>
              </a:lnSpc>
              <a:spcBef>
                <a:spcPts val="400"/>
              </a:spcBef>
            </a:pPr>
            <a:endParaRPr lang="en-US" sz="2400" b="1" dirty="0"/>
          </a:p>
          <a:p>
            <a:pPr>
              <a:lnSpc>
                <a:spcPts val="2180"/>
              </a:lnSpc>
              <a:spcBef>
                <a:spcPts val="400"/>
              </a:spcBef>
            </a:pPr>
            <a:r>
              <a:rPr lang="en-US" sz="2400" dirty="0">
                <a:solidFill>
                  <a:schemeClr val="bg1">
                    <a:lumMod val="50000"/>
                  </a:schemeClr>
                </a:solidFill>
              </a:rPr>
              <a:t>Helmholt</a:t>
            </a:r>
            <a:r>
              <a:rPr lang="en-US" dirty="0">
                <a:solidFill>
                  <a:schemeClr val="bg1">
                    <a:lumMod val="50000"/>
                  </a:schemeClr>
                </a:solidFill>
              </a:rPr>
              <a:t>z Center for Information Security</a:t>
            </a:r>
            <a:endParaRPr lang="en-US" sz="2400" dirty="0">
              <a:solidFill>
                <a:schemeClr val="bg1">
                  <a:lumMod val="50000"/>
                </a:schemeClr>
              </a:solidFill>
            </a:endParaRPr>
          </a:p>
          <a:p>
            <a:pPr>
              <a:lnSpc>
                <a:spcPts val="2180"/>
              </a:lnSpc>
              <a:spcBef>
                <a:spcPts val="400"/>
              </a:spcBef>
            </a:pPr>
            <a:r>
              <a:rPr lang="en-US" sz="2400" dirty="0">
                <a:solidFill>
                  <a:schemeClr val="bg1">
                    <a:lumMod val="50000"/>
                  </a:schemeClr>
                </a:solidFill>
              </a:rPr>
              <a:t>March </a:t>
            </a:r>
            <a:r>
              <a:rPr lang="en-US" dirty="0">
                <a:solidFill>
                  <a:schemeClr val="bg1">
                    <a:lumMod val="50000"/>
                  </a:schemeClr>
                </a:solidFill>
              </a:rPr>
              <a:t>25</a:t>
            </a:r>
            <a:r>
              <a:rPr lang="en-US" sz="2400" dirty="0">
                <a:solidFill>
                  <a:schemeClr val="bg1">
                    <a:lumMod val="50000"/>
                  </a:schemeClr>
                </a:solidFill>
              </a:rPr>
              <a:t>, 2025</a:t>
            </a:r>
          </a:p>
          <a:p>
            <a:endParaRPr lang="en-US" dirty="0"/>
          </a:p>
        </p:txBody>
      </p:sp>
      <p:sp>
        <p:nvSpPr>
          <p:cNvPr id="13" name="Subtitle 2">
            <a:extLst>
              <a:ext uri="{FF2B5EF4-FFF2-40B4-BE49-F238E27FC236}">
                <a16:creationId xmlns:a16="http://schemas.microsoft.com/office/drawing/2014/main" id="{38F9878A-7633-0A04-090B-461949C5447B}"/>
              </a:ext>
            </a:extLst>
          </p:cNvPr>
          <p:cNvSpPr txBox="1">
            <a:spLocks/>
          </p:cNvSpPr>
          <p:nvPr/>
        </p:nvSpPr>
        <p:spPr>
          <a:xfrm>
            <a:off x="123193" y="4245544"/>
            <a:ext cx="8870859" cy="11982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180"/>
              </a:lnSpc>
              <a:spcBef>
                <a:spcPts val="400"/>
              </a:spcBef>
            </a:pPr>
            <a:endParaRPr lang="en-US" sz="2200" dirty="0">
              <a:solidFill>
                <a:schemeClr val="bg1">
                  <a:lumMod val="50000"/>
                </a:schemeClr>
              </a:solidFill>
            </a:endParaRPr>
          </a:p>
        </p:txBody>
      </p:sp>
    </p:spTree>
    <p:extLst>
      <p:ext uri="{BB962C8B-B14F-4D97-AF65-F5344CB8AC3E}">
        <p14:creationId xmlns:p14="http://schemas.microsoft.com/office/powerpoint/2010/main" val="3969688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DC600-1323-D7D8-8C4D-3D8EB585CD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EF50C-947F-BA1A-6486-90719F655E60}"/>
              </a:ext>
            </a:extLst>
          </p:cNvPr>
          <p:cNvSpPr>
            <a:spLocks noGrp="1"/>
          </p:cNvSpPr>
          <p:nvPr>
            <p:ph type="ctrTitle"/>
          </p:nvPr>
        </p:nvSpPr>
        <p:spPr>
          <a:xfrm>
            <a:off x="5080" y="0"/>
            <a:ext cx="9138920" cy="3590619"/>
          </a:xfrm>
        </p:spPr>
        <p:txBody>
          <a:bodyPr anchor="ctr">
            <a:noAutofit/>
          </a:bodyPr>
          <a:lstStyle/>
          <a:p>
            <a:r>
              <a:rPr lang="en-US" sz="5400" dirty="0"/>
              <a:t>Scaling Systems </a:t>
            </a:r>
            <a:br>
              <a:rPr lang="en-US" sz="5400" dirty="0"/>
            </a:br>
            <a:r>
              <a:rPr lang="en-US" sz="5400" dirty="0"/>
              <a:t>Robustly and Sustainably</a:t>
            </a:r>
            <a:br>
              <a:rPr lang="en-US" sz="4000" dirty="0"/>
            </a:br>
            <a:r>
              <a:rPr lang="en-US" sz="3200" dirty="0"/>
              <a:t>Outstanding Challenges and Research Perspective</a:t>
            </a:r>
            <a:endParaRPr lang="en-US" sz="2400" dirty="0">
              <a:solidFill>
                <a:schemeClr val="bg1">
                  <a:lumMod val="85000"/>
                </a:schemeClr>
              </a:solidFill>
            </a:endParaRPr>
          </a:p>
        </p:txBody>
      </p:sp>
      <p:sp>
        <p:nvSpPr>
          <p:cNvPr id="3" name="Subtitle 2">
            <a:extLst>
              <a:ext uri="{FF2B5EF4-FFF2-40B4-BE49-F238E27FC236}">
                <a16:creationId xmlns:a16="http://schemas.microsoft.com/office/drawing/2014/main" id="{0C375DA8-DF54-6C10-ECF7-D3C7831BECEA}"/>
              </a:ext>
            </a:extLst>
          </p:cNvPr>
          <p:cNvSpPr>
            <a:spLocks noGrp="1"/>
          </p:cNvSpPr>
          <p:nvPr>
            <p:ph type="subTitle" idx="1"/>
          </p:nvPr>
        </p:nvSpPr>
        <p:spPr/>
        <p:txBody>
          <a:bodyPr>
            <a:noAutofit/>
          </a:bodyPr>
          <a:lstStyle/>
          <a:p>
            <a:pPr>
              <a:lnSpc>
                <a:spcPts val="2180"/>
              </a:lnSpc>
              <a:spcBef>
                <a:spcPts val="400"/>
              </a:spcBef>
            </a:pPr>
            <a:r>
              <a:rPr lang="en-US" sz="2400" b="1" dirty="0"/>
              <a:t>Abdullah Giray </a:t>
            </a:r>
            <a:r>
              <a:rPr lang="en-US" sz="2400" b="1" dirty="0" err="1"/>
              <a:t>Yağlıkçı</a:t>
            </a:r>
            <a:endParaRPr lang="en-US" sz="2400" b="1" dirty="0"/>
          </a:p>
          <a:p>
            <a:pPr>
              <a:lnSpc>
                <a:spcPts val="2180"/>
              </a:lnSpc>
              <a:spcBef>
                <a:spcPts val="400"/>
              </a:spcBef>
            </a:pPr>
            <a:endParaRPr lang="en-US" sz="2400" b="1" dirty="0"/>
          </a:p>
          <a:p>
            <a:pPr>
              <a:lnSpc>
                <a:spcPts val="2180"/>
              </a:lnSpc>
              <a:spcBef>
                <a:spcPts val="400"/>
              </a:spcBef>
            </a:pPr>
            <a:r>
              <a:rPr lang="en-US" sz="2400" dirty="0" err="1">
                <a:solidFill>
                  <a:schemeClr val="bg1">
                    <a:lumMod val="50000"/>
                  </a:schemeClr>
                </a:solidFill>
              </a:rPr>
              <a:t>Helmhol</a:t>
            </a:r>
            <a:r>
              <a:rPr lang="en-US" dirty="0" err="1">
                <a:solidFill>
                  <a:schemeClr val="bg1">
                    <a:lumMod val="50000"/>
                  </a:schemeClr>
                </a:solidFill>
              </a:rPr>
              <a:t>z</a:t>
            </a:r>
            <a:r>
              <a:rPr lang="en-US" dirty="0">
                <a:solidFill>
                  <a:schemeClr val="bg1">
                    <a:lumMod val="50000"/>
                  </a:schemeClr>
                </a:solidFill>
              </a:rPr>
              <a:t> Center for Information Security</a:t>
            </a:r>
            <a:endParaRPr lang="en-US" sz="2400" dirty="0">
              <a:solidFill>
                <a:schemeClr val="bg1">
                  <a:lumMod val="50000"/>
                </a:schemeClr>
              </a:solidFill>
            </a:endParaRPr>
          </a:p>
          <a:p>
            <a:pPr>
              <a:lnSpc>
                <a:spcPts val="2180"/>
              </a:lnSpc>
              <a:spcBef>
                <a:spcPts val="400"/>
              </a:spcBef>
            </a:pPr>
            <a:r>
              <a:rPr lang="en-US" sz="2400" dirty="0">
                <a:solidFill>
                  <a:schemeClr val="bg1">
                    <a:lumMod val="50000"/>
                  </a:schemeClr>
                </a:solidFill>
              </a:rPr>
              <a:t>March </a:t>
            </a:r>
            <a:r>
              <a:rPr lang="en-US" dirty="0">
                <a:solidFill>
                  <a:schemeClr val="bg1">
                    <a:lumMod val="50000"/>
                  </a:schemeClr>
                </a:solidFill>
              </a:rPr>
              <a:t>25</a:t>
            </a:r>
            <a:r>
              <a:rPr lang="en-US" sz="2400" dirty="0">
                <a:solidFill>
                  <a:schemeClr val="bg1">
                    <a:lumMod val="50000"/>
                  </a:schemeClr>
                </a:solidFill>
              </a:rPr>
              <a:t>, 2025</a:t>
            </a:r>
          </a:p>
          <a:p>
            <a:endParaRPr lang="en-US" dirty="0"/>
          </a:p>
        </p:txBody>
      </p:sp>
      <p:sp>
        <p:nvSpPr>
          <p:cNvPr id="13" name="Subtitle 2">
            <a:extLst>
              <a:ext uri="{FF2B5EF4-FFF2-40B4-BE49-F238E27FC236}">
                <a16:creationId xmlns:a16="http://schemas.microsoft.com/office/drawing/2014/main" id="{C286A325-E666-945C-F74B-0F29BF82A041}"/>
              </a:ext>
            </a:extLst>
          </p:cNvPr>
          <p:cNvSpPr txBox="1">
            <a:spLocks/>
          </p:cNvSpPr>
          <p:nvPr/>
        </p:nvSpPr>
        <p:spPr>
          <a:xfrm>
            <a:off x="123193" y="4245544"/>
            <a:ext cx="8870859" cy="11982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2180"/>
              </a:lnSpc>
              <a:spcBef>
                <a:spcPts val="400"/>
              </a:spcBef>
            </a:pPr>
            <a:endParaRPr lang="en-US" sz="2200" dirty="0">
              <a:solidFill>
                <a:schemeClr val="bg1">
                  <a:lumMod val="50000"/>
                </a:schemeClr>
              </a:solidFill>
            </a:endParaRPr>
          </a:p>
        </p:txBody>
      </p:sp>
      <p:sp>
        <p:nvSpPr>
          <p:cNvPr id="4" name="Rectangle 3">
            <a:extLst>
              <a:ext uri="{FF2B5EF4-FFF2-40B4-BE49-F238E27FC236}">
                <a16:creationId xmlns:a16="http://schemas.microsoft.com/office/drawing/2014/main" id="{12B7A310-BCA0-3D5A-CD7E-F44914655F77}"/>
              </a:ext>
            </a:extLst>
          </p:cNvPr>
          <p:cNvSpPr/>
          <p:nvPr/>
        </p:nvSpPr>
        <p:spPr>
          <a:xfrm>
            <a:off x="0" y="3308279"/>
            <a:ext cx="9144000" cy="534256"/>
          </a:xfrm>
          <a:prstGeom prst="rect">
            <a:avLst/>
          </a:prstGeom>
          <a:solidFill>
            <a:srgbClr val="CB7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D00FF5-FD19-DF44-9337-611274C2089D}"/>
              </a:ext>
            </a:extLst>
          </p:cNvPr>
          <p:cNvSpPr txBox="1"/>
          <p:nvPr/>
        </p:nvSpPr>
        <p:spPr>
          <a:xfrm>
            <a:off x="3408082" y="3298187"/>
            <a:ext cx="2301079" cy="523220"/>
          </a:xfrm>
          <a:prstGeom prst="rect">
            <a:avLst/>
          </a:prstGeom>
          <a:noFill/>
        </p:spPr>
        <p:txBody>
          <a:bodyPr wrap="none" rtlCol="0">
            <a:spAutoFit/>
          </a:bodyPr>
          <a:lstStyle/>
          <a:p>
            <a:r>
              <a:rPr lang="en-US" sz="2800" dirty="0">
                <a:solidFill>
                  <a:schemeClr val="bg1"/>
                </a:solidFill>
                <a:latin typeface="Cambria" panose="02040503050406030204" pitchFamily="18" charset="0"/>
              </a:rPr>
              <a:t>Backup Slides</a:t>
            </a:r>
          </a:p>
        </p:txBody>
      </p:sp>
    </p:spTree>
    <p:extLst>
      <p:ext uri="{BB962C8B-B14F-4D97-AF65-F5344CB8AC3E}">
        <p14:creationId xmlns:p14="http://schemas.microsoft.com/office/powerpoint/2010/main" val="3392341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DD45B-9E77-C8BD-AFB0-DEE1C6369A0B}"/>
            </a:ext>
          </a:extLst>
        </p:cNvPr>
        <p:cNvGrpSpPr/>
        <p:nvPr/>
      </p:nvGrpSpPr>
      <p:grpSpPr>
        <a:xfrm>
          <a:off x="0" y="0"/>
          <a:ext cx="0" cy="0"/>
          <a:chOff x="0" y="0"/>
          <a:chExt cx="0" cy="0"/>
        </a:xfrm>
      </p:grpSpPr>
      <p:sp>
        <p:nvSpPr>
          <p:cNvPr id="299009" name="Title 1">
            <a:extLst>
              <a:ext uri="{FF2B5EF4-FFF2-40B4-BE49-F238E27FC236}">
                <a16:creationId xmlns:a16="http://schemas.microsoft.com/office/drawing/2014/main" id="{DCB0D1C9-54D7-FED9-9E1C-823E415653D2}"/>
              </a:ext>
            </a:extLst>
          </p:cNvPr>
          <p:cNvSpPr>
            <a:spLocks noGrp="1" noChangeArrowheads="1"/>
          </p:cNvSpPr>
          <p:nvPr>
            <p:ph type="title"/>
          </p:nvPr>
        </p:nvSpPr>
        <p:spPr/>
        <p:txBody>
          <a:bodyPr>
            <a:normAutofit/>
          </a:bodyPr>
          <a:lstStyle/>
          <a:p>
            <a:r>
              <a:rPr lang="en-US" altLang="en-US" dirty="0"/>
              <a:t>Brief Self Introduction</a:t>
            </a:r>
          </a:p>
        </p:txBody>
      </p:sp>
      <p:sp>
        <p:nvSpPr>
          <p:cNvPr id="21506" name="Content Placeholder 2">
            <a:extLst>
              <a:ext uri="{FF2B5EF4-FFF2-40B4-BE49-F238E27FC236}">
                <a16:creationId xmlns:a16="http://schemas.microsoft.com/office/drawing/2014/main" id="{45C18763-FBB2-98EA-9D47-F29C35F63ADF}"/>
              </a:ext>
            </a:extLst>
          </p:cNvPr>
          <p:cNvSpPr>
            <a:spLocks noGrp="1" noChangeArrowheads="1"/>
          </p:cNvSpPr>
          <p:nvPr>
            <p:ph idx="1"/>
          </p:nvPr>
        </p:nvSpPr>
        <p:spPr>
          <a:xfrm>
            <a:off x="-1" y="664030"/>
            <a:ext cx="9143999" cy="5638093"/>
          </a:xfrm>
        </p:spPr>
        <p:txBody>
          <a:bodyPr>
            <a:noAutofit/>
          </a:bodyPr>
          <a:lstStyle/>
          <a:p>
            <a:r>
              <a:rPr lang="en-US" altLang="en-US" dirty="0"/>
              <a:t>Researcher </a:t>
            </a:r>
          </a:p>
          <a:p>
            <a:pPr lvl="1"/>
            <a:r>
              <a:rPr lang="en-US" altLang="en-US" dirty="0"/>
              <a:t>SAFARI Research Group </a:t>
            </a:r>
          </a:p>
          <a:p>
            <a:pPr lvl="2"/>
            <a:r>
              <a:rPr lang="en-US" altLang="en-US" sz="1800" dirty="0"/>
              <a:t>ETH Zurich (Feb 2018 – ongoing)</a:t>
            </a:r>
          </a:p>
          <a:p>
            <a:pPr lvl="2"/>
            <a:r>
              <a:rPr lang="en-US" altLang="en-US" sz="1800" dirty="0"/>
              <a:t>Intel Labs (Aug 2017 – Feb 2018)</a:t>
            </a:r>
          </a:p>
          <a:p>
            <a:pPr lvl="2"/>
            <a:r>
              <a:rPr lang="en-US" altLang="en-US" sz="1800" dirty="0"/>
              <a:t>Carnegie Mellon University (Aug 2016 – Aug 2017)</a:t>
            </a:r>
          </a:p>
          <a:p>
            <a:pPr lvl="1"/>
            <a:r>
              <a:rPr lang="en-US" altLang="en-US" dirty="0"/>
              <a:t>Earlier: </a:t>
            </a:r>
          </a:p>
          <a:p>
            <a:pPr lvl="2"/>
            <a:r>
              <a:rPr lang="en-US" altLang="en-US" sz="1800" dirty="0"/>
              <a:t>Univ. of Notre Dame, IN, USA (Aug 2014-Aug 2016)</a:t>
            </a:r>
          </a:p>
          <a:p>
            <a:pPr lvl="2"/>
            <a:r>
              <a:rPr lang="en-US" altLang="en-US" sz="1800" dirty="0"/>
              <a:t>TOBB Univ., Ankara, Turkey (Aug 2011-Aug 2014)</a:t>
            </a:r>
            <a:br>
              <a:rPr lang="en-US" altLang="en-US" sz="1800" dirty="0"/>
            </a:br>
            <a:endParaRPr lang="en-US" altLang="en-US" sz="1800" dirty="0"/>
          </a:p>
          <a:p>
            <a:r>
              <a:rPr lang="en-US" altLang="en-US" dirty="0"/>
              <a:t>Research interests:</a:t>
            </a:r>
          </a:p>
          <a:p>
            <a:pPr lvl="1"/>
            <a:r>
              <a:rPr lang="en-US" altLang="en-US" dirty="0"/>
              <a:t>Computer architecture</a:t>
            </a:r>
          </a:p>
          <a:p>
            <a:pPr lvl="1"/>
            <a:r>
              <a:rPr lang="en-US" altLang="en-US" dirty="0"/>
              <a:t>Memory and storage systems</a:t>
            </a:r>
          </a:p>
          <a:p>
            <a:pPr lvl="1"/>
            <a:r>
              <a:rPr lang="en-US" altLang="en-US" dirty="0"/>
              <a:t>Hardware security, safety, reliability, performance, </a:t>
            </a:r>
            <a:br>
              <a:rPr lang="en-US" altLang="en-US" dirty="0"/>
            </a:br>
            <a:r>
              <a:rPr lang="en-US" altLang="en-US" dirty="0"/>
              <a:t>availability, fairness, energy efficiency</a:t>
            </a:r>
          </a:p>
          <a:p>
            <a:pPr lvl="1"/>
            <a:r>
              <a:rPr lang="en-US" altLang="en-US" dirty="0"/>
              <a:t>Hardware/software cooperation</a:t>
            </a:r>
          </a:p>
          <a:p>
            <a:pPr lvl="1"/>
            <a:r>
              <a:rPr lang="is-IS" altLang="en-US" dirty="0"/>
              <a:t>Memory-centric security</a:t>
            </a:r>
          </a:p>
          <a:p>
            <a:pPr lvl="1"/>
            <a:r>
              <a:rPr lang="is-IS" altLang="en-US" dirty="0"/>
              <a:t>Testing and verification</a:t>
            </a:r>
          </a:p>
          <a:p>
            <a:pPr lvl="1"/>
            <a:r>
              <a:rPr lang="is-IS" altLang="en-US" dirty="0"/>
              <a:t>… </a:t>
            </a:r>
            <a:endParaRPr lang="en-US" altLang="en-US" dirty="0"/>
          </a:p>
        </p:txBody>
      </p:sp>
      <p:sp>
        <p:nvSpPr>
          <p:cNvPr id="2" name="Slide Number Placeholder 3">
            <a:extLst>
              <a:ext uri="{FF2B5EF4-FFF2-40B4-BE49-F238E27FC236}">
                <a16:creationId xmlns:a16="http://schemas.microsoft.com/office/drawing/2014/main" id="{D9B97F8C-D15E-EDAE-3844-5CE554CA5BE9}"/>
              </a:ext>
            </a:extLst>
          </p:cNvPr>
          <p:cNvSpPr>
            <a:spLocks noGrp="1"/>
          </p:cNvSpPr>
          <p:nvPr>
            <p:ph type="sldNum" sz="quarter" idx="12"/>
          </p:nvPr>
        </p:nvSpPr>
        <p:spPr/>
        <p:txBody>
          <a:bodyPr/>
          <a:lstStyle/>
          <a:p>
            <a:fld id="{37E7CCCE-54C2-B74B-9DA4-3325C0BB5DFA}" type="slidenum">
              <a:rPr lang="en-US" smtClean="0"/>
              <a:pPr/>
              <a:t>67</a:t>
            </a:fld>
            <a:endParaRPr lang="en-US" dirty="0"/>
          </a:p>
        </p:txBody>
      </p:sp>
      <p:pic>
        <p:nvPicPr>
          <p:cNvPr id="14" name="Picture 1">
            <a:extLst>
              <a:ext uri="{FF2B5EF4-FFF2-40B4-BE49-F238E27FC236}">
                <a16:creationId xmlns:a16="http://schemas.microsoft.com/office/drawing/2014/main" id="{AD8972F0-118C-9855-30D5-1FB5068A53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253841" y="664030"/>
            <a:ext cx="2484914" cy="244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E9388A2C-E1F4-5202-DBC3-DB1E0433E5C2}"/>
              </a:ext>
            </a:extLst>
          </p:cNvPr>
          <p:cNvSpPr txBox="1"/>
          <p:nvPr/>
        </p:nvSpPr>
        <p:spPr>
          <a:xfrm>
            <a:off x="6204855" y="4248808"/>
            <a:ext cx="2631746" cy="338554"/>
          </a:xfrm>
          <a:prstGeom prst="rect">
            <a:avLst/>
          </a:prstGeom>
          <a:noFill/>
        </p:spPr>
        <p:txBody>
          <a:bodyPr wrap="square">
            <a:spAutoFit/>
          </a:bodyPr>
          <a:lstStyle/>
          <a:p>
            <a:r>
              <a:rPr lang="en-US" altLang="en-US" sz="1600" dirty="0">
                <a:latin typeface="Cambria" panose="02040503050406030204" pitchFamily="18" charset="0"/>
                <a:hlinkClick r:id="rId3"/>
              </a:rPr>
              <a:t>https://agyaglikci.github.io</a:t>
            </a:r>
            <a:endParaRPr lang="en-US" sz="1600" dirty="0">
              <a:latin typeface="Cambria" panose="02040503050406030204" pitchFamily="18" charset="0"/>
            </a:endParaRPr>
          </a:p>
        </p:txBody>
      </p:sp>
      <p:sp>
        <p:nvSpPr>
          <p:cNvPr id="22" name="TextBox 21">
            <a:extLst>
              <a:ext uri="{FF2B5EF4-FFF2-40B4-BE49-F238E27FC236}">
                <a16:creationId xmlns:a16="http://schemas.microsoft.com/office/drawing/2014/main" id="{BA065F6D-96DC-C600-6D02-E9D32ADDA94F}"/>
              </a:ext>
            </a:extLst>
          </p:cNvPr>
          <p:cNvSpPr txBox="1"/>
          <p:nvPr/>
        </p:nvSpPr>
        <p:spPr>
          <a:xfrm>
            <a:off x="6200775" y="4531323"/>
            <a:ext cx="2473775" cy="338554"/>
          </a:xfrm>
          <a:prstGeom prst="rect">
            <a:avLst/>
          </a:prstGeom>
          <a:noFill/>
        </p:spPr>
        <p:txBody>
          <a:bodyPr wrap="square">
            <a:spAutoFit/>
          </a:bodyPr>
          <a:lstStyle/>
          <a:p>
            <a:r>
              <a:rPr lang="en-US" altLang="en-US" sz="1600" dirty="0">
                <a:latin typeface="Cambria" panose="02040503050406030204" pitchFamily="18" charset="0"/>
                <a:hlinkClick r:id="rId4"/>
              </a:rPr>
              <a:t>agirayyaglikci@gmail.com</a:t>
            </a:r>
            <a:endParaRPr lang="en-US" sz="1600" dirty="0">
              <a:latin typeface="Cambria" panose="02040503050406030204" pitchFamily="18" charset="0"/>
            </a:endParaRPr>
          </a:p>
        </p:txBody>
      </p:sp>
      <p:sp>
        <p:nvSpPr>
          <p:cNvPr id="23" name="TextBox 22">
            <a:extLst>
              <a:ext uri="{FF2B5EF4-FFF2-40B4-BE49-F238E27FC236}">
                <a16:creationId xmlns:a16="http://schemas.microsoft.com/office/drawing/2014/main" id="{259A18F2-3D6E-D069-B2D3-80A7DF029440}"/>
              </a:ext>
            </a:extLst>
          </p:cNvPr>
          <p:cNvSpPr txBox="1"/>
          <p:nvPr/>
        </p:nvSpPr>
        <p:spPr>
          <a:xfrm>
            <a:off x="6204855" y="3106245"/>
            <a:ext cx="2632259" cy="1200329"/>
          </a:xfrm>
          <a:prstGeom prst="rect">
            <a:avLst/>
          </a:prstGeom>
          <a:noFill/>
        </p:spPr>
        <p:txBody>
          <a:bodyPr wrap="none" rtlCol="0">
            <a:spAutoFit/>
          </a:bodyPr>
          <a:lstStyle/>
          <a:p>
            <a:pPr algn="l"/>
            <a:r>
              <a:rPr lang="en-US" altLang="en-US" b="1" dirty="0">
                <a:latin typeface="Cambria" panose="02040503050406030204" pitchFamily="18" charset="0"/>
              </a:rPr>
              <a:t>Abdullah </a:t>
            </a:r>
            <a:r>
              <a:rPr lang="en-US" altLang="en-US" b="1" u="sng" dirty="0">
                <a:latin typeface="Cambria" panose="02040503050406030204" pitchFamily="18" charset="0"/>
              </a:rPr>
              <a:t>Giray</a:t>
            </a:r>
            <a:r>
              <a:rPr lang="en-US" altLang="en-US" b="1" dirty="0">
                <a:latin typeface="Cambria" panose="02040503050406030204" pitchFamily="18" charset="0"/>
              </a:rPr>
              <a:t> </a:t>
            </a:r>
            <a:r>
              <a:rPr lang="en-US" altLang="en-US" b="1" dirty="0" err="1">
                <a:latin typeface="Cambria" panose="02040503050406030204" pitchFamily="18" charset="0"/>
              </a:rPr>
              <a:t>Yaglikci</a:t>
            </a:r>
            <a:br>
              <a:rPr lang="en-US" altLang="en-US" dirty="0">
                <a:latin typeface="Cambria" panose="02040503050406030204" pitchFamily="18" charset="0"/>
              </a:rPr>
            </a:br>
            <a:r>
              <a:rPr lang="en-US" altLang="en-US" dirty="0">
                <a:latin typeface="Cambria" panose="02040503050406030204" pitchFamily="18" charset="0"/>
              </a:rPr>
              <a:t>Postdoc. Researcher </a:t>
            </a:r>
            <a:br>
              <a:rPr lang="en-US" altLang="en-US" dirty="0">
                <a:latin typeface="Cambria" panose="02040503050406030204" pitchFamily="18" charset="0"/>
              </a:rPr>
            </a:br>
            <a:r>
              <a:rPr lang="en-US" altLang="en-US" dirty="0">
                <a:latin typeface="Cambria" panose="02040503050406030204" pitchFamily="18" charset="0"/>
              </a:rPr>
              <a:t>and Lecturer</a:t>
            </a:r>
          </a:p>
          <a:p>
            <a:pPr algn="l"/>
            <a:r>
              <a:rPr lang="en-US" altLang="en-US" dirty="0">
                <a:latin typeface="Cambria" panose="02040503050406030204" pitchFamily="18" charset="0"/>
              </a:rPr>
              <a:t>ETH Zurich</a:t>
            </a:r>
            <a:endParaRPr lang="en-US" dirty="0">
              <a:latin typeface="Cambria" panose="02040503050406030204" pitchFamily="18" charset="0"/>
            </a:endParaRPr>
          </a:p>
        </p:txBody>
      </p:sp>
      <p:sp>
        <p:nvSpPr>
          <p:cNvPr id="24" name="TextBox 23">
            <a:extLst>
              <a:ext uri="{FF2B5EF4-FFF2-40B4-BE49-F238E27FC236}">
                <a16:creationId xmlns:a16="http://schemas.microsoft.com/office/drawing/2014/main" id="{5BF49BDE-4DFF-0DED-5AFF-760F683A500B}"/>
              </a:ext>
            </a:extLst>
          </p:cNvPr>
          <p:cNvSpPr txBox="1"/>
          <p:nvPr/>
        </p:nvSpPr>
        <p:spPr>
          <a:xfrm>
            <a:off x="6219540" y="4867774"/>
            <a:ext cx="2436244" cy="369332"/>
          </a:xfrm>
          <a:prstGeom prst="rect">
            <a:avLst/>
          </a:prstGeom>
          <a:noFill/>
        </p:spPr>
        <p:txBody>
          <a:bodyPr wrap="none" rtlCol="0">
            <a:spAutoFit/>
          </a:bodyPr>
          <a:lstStyle/>
          <a:p>
            <a:pPr algn="l"/>
            <a:r>
              <a:rPr lang="en-US" dirty="0">
                <a:latin typeface="Cambria" panose="02040503050406030204" pitchFamily="18" charset="0"/>
              </a:rPr>
              <a:t>PhD: ETH Zurich, 2024</a:t>
            </a:r>
          </a:p>
        </p:txBody>
      </p:sp>
    </p:spTree>
    <p:extLst>
      <p:ext uri="{BB962C8B-B14F-4D97-AF65-F5344CB8AC3E}">
        <p14:creationId xmlns:p14="http://schemas.microsoft.com/office/powerpoint/2010/main" val="2353405515"/>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p:txBody>
          <a:bodyPr/>
          <a:lstStyle/>
          <a:p>
            <a:r>
              <a:rPr lang="en-US" altLang="zh-CN" dirty="0">
                <a:latin typeface="Cambria" panose="02040503050406030204" pitchFamily="18" charset="0"/>
              </a:rPr>
              <a:t>Memory Organization</a:t>
            </a:r>
            <a:endParaRPr lang="zh-CN" altLang="en-US" dirty="0">
              <a:latin typeface="Cambria" panose="02040503050406030204" pitchFamily="18" charset="0"/>
            </a:endParaRPr>
          </a:p>
        </p:txBody>
      </p:sp>
      <p:pic>
        <p:nvPicPr>
          <p:cNvPr id="8" name="Content Placeholder 5">
            <a:extLst>
              <a:ext uri="{FF2B5EF4-FFF2-40B4-BE49-F238E27FC236}">
                <a16:creationId xmlns:a16="http://schemas.microsoft.com/office/drawing/2014/main" id="{C87A6955-C5EC-1D71-0819-23AE828ACA78}"/>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2819136" y="43865"/>
            <a:ext cx="3726812" cy="3726812"/>
          </a:xfrm>
        </p:spPr>
      </p:pic>
      <p:sp>
        <p:nvSpPr>
          <p:cNvPr id="7" name="Slide Number Placeholder 2">
            <a:extLst>
              <a:ext uri="{FF2B5EF4-FFF2-40B4-BE49-F238E27FC236}">
                <a16:creationId xmlns:a16="http://schemas.microsoft.com/office/drawing/2014/main" id="{70D549F0-58E7-72AB-151A-3BC881F5383E}"/>
              </a:ext>
            </a:extLst>
          </p:cNvPr>
          <p:cNvSpPr>
            <a:spLocks noGrp="1"/>
          </p:cNvSpPr>
          <p:nvPr>
            <p:ph type="sldNum" sz="quarter" idx="12"/>
          </p:nvPr>
        </p:nvSpPr>
        <p:spPr/>
        <p:txBody>
          <a:bodyPr/>
          <a:lstStyle/>
          <a:p>
            <a:fld id="{676C2683-0D41-1E45-8714-724CB2570654}" type="slidenum">
              <a:rPr lang="en-US" sz="1800" b="1" smtClean="0">
                <a:latin typeface="Cambria" panose="02040503050406030204" pitchFamily="18" charset="0"/>
              </a:rPr>
              <a:pPr/>
              <a:t>68</a:t>
            </a:fld>
            <a:endParaRPr lang="en-US" sz="1800" b="1" dirty="0">
              <a:latin typeface="Cambria" panose="02040503050406030204" pitchFamily="18" charset="0"/>
            </a:endParaRPr>
          </a:p>
        </p:txBody>
      </p:sp>
      <p:sp>
        <p:nvSpPr>
          <p:cNvPr id="40" name="Rounded Rectangle 39">
            <a:extLst>
              <a:ext uri="{FF2B5EF4-FFF2-40B4-BE49-F238E27FC236}">
                <a16:creationId xmlns:a16="http://schemas.microsoft.com/office/drawing/2014/main" id="{CBF73326-9FC5-8149-9B08-D06E138FB2E7}"/>
              </a:ext>
            </a:extLst>
          </p:cNvPr>
          <p:cNvSpPr/>
          <p:nvPr/>
        </p:nvSpPr>
        <p:spPr>
          <a:xfrm>
            <a:off x="3030944" y="1879808"/>
            <a:ext cx="603903" cy="446283"/>
          </a:xfrm>
          <a:prstGeom prst="roundRect">
            <a:avLst/>
          </a:prstGeom>
          <a:solidFill>
            <a:schemeClr val="accent1">
              <a:alpha val="0"/>
            </a:schemeClr>
          </a:solidFill>
          <a:ln w="73025">
            <a:solidFill>
              <a:srgbClr val="D17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105836" y="2060137"/>
            <a:ext cx="3363872" cy="4078443"/>
            <a:chOff x="105836" y="2060137"/>
            <a:chExt cx="3363872" cy="4078443"/>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4"/>
              <a:ext cx="1729713" cy="295466"/>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BD5511"/>
                  </a:solidFill>
                  <a:effectLst/>
                  <a:uLnTx/>
                  <a:uFillTx/>
                  <a:latin typeface="Cambria" panose="02040503050406030204" pitchFamily="18" charset="0"/>
                  <a:ea typeface="+mn-ea"/>
                  <a:cs typeface="+mn-cs"/>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0" name="Straight Connector 85">
              <a:extLst>
                <a:ext uri="{FF2B5EF4-FFF2-40B4-BE49-F238E27FC236}">
                  <a16:creationId xmlns:a16="http://schemas.microsoft.com/office/drawing/2014/main" id="{1C32DF1A-B94A-C447-8D28-AD547AD3B1B1}"/>
                </a:ext>
              </a:extLst>
            </p:cNvPr>
            <p:cNvCxnSpPr>
              <a:cxnSpLocks noChangeAspect="1"/>
            </p:cNvCxnSpPr>
            <p:nvPr/>
          </p:nvCxnSpPr>
          <p:spPr>
            <a:xfrm>
              <a:off x="1976572" y="4202868"/>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96955" y="3330925"/>
              <a:ext cx="446276" cy="886781"/>
              <a:chOff x="5042643" y="1883163"/>
              <a:chExt cx="270469" cy="537443"/>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909158" y="2016649"/>
                <a:ext cx="537443" cy="270469"/>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a:ln>
                      <a:noFill/>
                    </a:ln>
                    <a:solidFill>
                      <a:srgbClr val="70AD47">
                        <a:lumMod val="75000"/>
                      </a:srgbClr>
                    </a:solidFill>
                    <a:effectLst/>
                    <a:uLnTx/>
                    <a:uFillTx/>
                    <a:latin typeface="Cambria" panose="02040503050406030204" pitchFamily="18" charset="0"/>
                    <a:ea typeface="等线" panose="02010600030101010101" pitchFamily="2" charset="-122"/>
                    <a:cs typeface="+mn-cs"/>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Rounded Rectangle 276">
              <a:extLst>
                <a:ext uri="{FF2B5EF4-FFF2-40B4-BE49-F238E27FC236}">
                  <a16:creationId xmlns:a16="http://schemas.microsoft.com/office/drawing/2014/main" id="{4B2FB841-46A7-554B-A367-969405B15A8D}"/>
                </a:ext>
              </a:extLst>
            </p:cNvPr>
            <p:cNvSpPr>
              <a:spLocks noChangeAspect="1"/>
            </p:cNvSpPr>
            <p:nvPr/>
          </p:nvSpPr>
          <p:spPr>
            <a:xfrm rot="5400000">
              <a:off x="1569525" y="3594171"/>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Rounded Rectangle 281">
              <a:extLst>
                <a:ext uri="{FF2B5EF4-FFF2-40B4-BE49-F238E27FC236}">
                  <a16:creationId xmlns:a16="http://schemas.microsoft.com/office/drawing/2014/main" id="{63F48D50-B94D-1C47-958B-8EE71ED47F26}"/>
                </a:ext>
              </a:extLst>
            </p:cNvPr>
            <p:cNvSpPr>
              <a:spLocks noChangeAspect="1"/>
            </p:cNvSpPr>
            <p:nvPr/>
          </p:nvSpPr>
          <p:spPr>
            <a:xfrm rot="5400000">
              <a:off x="1575624" y="491196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60434" y="3343837"/>
              <a:ext cx="446276" cy="2114050"/>
              <a:chOff x="3753913" y="2786150"/>
              <a:chExt cx="270469"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91535"/>
                <a:ext cx="1281239" cy="270469"/>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a:ln>
                      <a:noFill/>
                    </a:ln>
                    <a:solidFill>
                      <a:prstClr val="white">
                        <a:lumMod val="85000"/>
                      </a:prstClr>
                    </a:solidFill>
                    <a:effectLst/>
                    <a:uLnTx/>
                    <a:uFillTx/>
                    <a:latin typeface="Cambria" panose="02040503050406030204" pitchFamily="18" charset="0"/>
                    <a:ea typeface="等线" panose="02010600030101010101" pitchFamily="2" charset="-122"/>
                    <a:cs typeface="+mn-cs"/>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flipH="1">
              <a:off x="161968" y="2060137"/>
              <a:ext cx="2872524" cy="1222074"/>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378756"/>
              <a:ext cx="602033" cy="965200"/>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1E65DCCF-EB50-D34E-B87C-136B558E9A88}"/>
              </a:ext>
            </a:extLst>
          </p:cNvPr>
          <p:cNvGrpSpPr/>
          <p:nvPr/>
        </p:nvGrpSpPr>
        <p:grpSpPr>
          <a:xfrm>
            <a:off x="2706980" y="3285557"/>
            <a:ext cx="3182342" cy="2851572"/>
            <a:chOff x="2706980" y="3285557"/>
            <a:chExt cx="3182342" cy="2851572"/>
          </a:xfrm>
        </p:grpSpPr>
        <p:sp>
          <p:nvSpPr>
            <p:cNvPr id="116" name="Rounded Rectangle 115">
              <a:extLst>
                <a:ext uri="{FF2B5EF4-FFF2-40B4-BE49-F238E27FC236}">
                  <a16:creationId xmlns:a16="http://schemas.microsoft.com/office/drawing/2014/main" id="{0E04D202-0EF9-4849-846F-A8FF85985E2F}"/>
                </a:ext>
              </a:extLst>
            </p:cNvPr>
            <p:cNvSpPr>
              <a:spLocks noChangeAspect="1"/>
            </p:cNvSpPr>
            <p:nvPr/>
          </p:nvSpPr>
          <p:spPr>
            <a:xfrm>
              <a:off x="3092601" y="3288213"/>
              <a:ext cx="2796721" cy="2367191"/>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TextBox 257">
              <a:extLst>
                <a:ext uri="{FF2B5EF4-FFF2-40B4-BE49-F238E27FC236}">
                  <a16:creationId xmlns:a16="http://schemas.microsoft.com/office/drawing/2014/main" id="{C849D144-F61A-3E4C-B09C-69FC8C07C3E8}"/>
                </a:ext>
              </a:extLst>
            </p:cNvPr>
            <p:cNvSpPr txBox="1">
              <a:spLocks noChangeAspect="1"/>
            </p:cNvSpPr>
            <p:nvPr/>
          </p:nvSpPr>
          <p:spPr>
            <a:xfrm>
              <a:off x="3634847" y="5841663"/>
              <a:ext cx="1729717"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DRAM Bank</a:t>
              </a:r>
            </a:p>
          </p:txBody>
        </p:sp>
        <p:sp>
          <p:nvSpPr>
            <p:cNvPr id="235" name="Rounded Rectangle 234">
              <a:extLst>
                <a:ext uri="{FF2B5EF4-FFF2-40B4-BE49-F238E27FC236}">
                  <a16:creationId xmlns:a16="http://schemas.microsoft.com/office/drawing/2014/main" id="{3D1DAB69-2C3C-B342-9845-793230FC1FC5}"/>
                </a:ext>
              </a:extLst>
            </p:cNvPr>
            <p:cNvSpPr>
              <a:spLocks/>
            </p:cNvSpPr>
            <p:nvPr/>
          </p:nvSpPr>
          <p:spPr>
            <a:xfrm>
              <a:off x="3220967" y="3399597"/>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Subarray</a:t>
              </a:r>
            </a:p>
          </p:txBody>
        </p:sp>
        <p:sp>
          <p:nvSpPr>
            <p:cNvPr id="245" name="Rectangle 244">
              <a:extLst>
                <a:ext uri="{FF2B5EF4-FFF2-40B4-BE49-F238E27FC236}">
                  <a16:creationId xmlns:a16="http://schemas.microsoft.com/office/drawing/2014/main" id="{EB44F3E5-61D3-4347-A2D4-1FDA1AED32A7}"/>
                </a:ext>
              </a:extLst>
            </p:cNvPr>
            <p:cNvSpPr>
              <a:spLocks noChangeAspect="1"/>
            </p:cNvSpPr>
            <p:nvPr/>
          </p:nvSpPr>
          <p:spPr>
            <a:xfrm rot="5400000">
              <a:off x="4099503" y="4182558"/>
              <a:ext cx="780792" cy="6093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5B9BD5">
                      <a:lumMod val="20000"/>
                      <a:lumOff val="80000"/>
                    </a:srgbClr>
                  </a:solidFill>
                  <a:effectLst/>
                  <a:uLnTx/>
                  <a:uFillTx/>
                  <a:latin typeface="Calibri" panose="020F0502020204030204"/>
                  <a:ea typeface="等线" panose="02010600030101010101" pitchFamily="2" charset="-122"/>
                  <a:cs typeface="+mn-cs"/>
                </a:rPr>
                <a:t>. . .</a:t>
              </a:r>
            </a:p>
          </p:txBody>
        </p:sp>
        <p:sp>
          <p:nvSpPr>
            <p:cNvPr id="271" name="Rounded Rectangle 270">
              <a:extLst>
                <a:ext uri="{FF2B5EF4-FFF2-40B4-BE49-F238E27FC236}">
                  <a16:creationId xmlns:a16="http://schemas.microsoft.com/office/drawing/2014/main" id="{B7E04152-1796-154C-AF34-96D5FC1ED32E}"/>
                </a:ext>
              </a:extLst>
            </p:cNvPr>
            <p:cNvSpPr>
              <a:spLocks/>
            </p:cNvSpPr>
            <p:nvPr/>
          </p:nvSpPr>
          <p:spPr>
            <a:xfrm>
              <a:off x="3220967" y="4041898"/>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Rounded Rectangle 271">
              <a:extLst>
                <a:ext uri="{FF2B5EF4-FFF2-40B4-BE49-F238E27FC236}">
                  <a16:creationId xmlns:a16="http://schemas.microsoft.com/office/drawing/2014/main" id="{0EFF57F4-C787-6A43-8D85-F9DAA446F367}"/>
                </a:ext>
              </a:extLst>
            </p:cNvPr>
            <p:cNvSpPr>
              <a:spLocks/>
            </p:cNvSpPr>
            <p:nvPr/>
          </p:nvSpPr>
          <p:spPr>
            <a:xfrm>
              <a:off x="3215727" y="5030012"/>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90" name="Straight Connector 289">
              <a:extLst>
                <a:ext uri="{FF2B5EF4-FFF2-40B4-BE49-F238E27FC236}">
                  <a16:creationId xmlns:a16="http://schemas.microsoft.com/office/drawing/2014/main" id="{2F24B5AA-EA7A-F54C-A370-36AE5DE5E1C2}"/>
                </a:ext>
              </a:extLst>
            </p:cNvPr>
            <p:cNvCxnSpPr>
              <a:cxnSpLocks noChangeAspect="1"/>
            </p:cNvCxnSpPr>
            <p:nvPr/>
          </p:nvCxnSpPr>
          <p:spPr>
            <a:xfrm>
              <a:off x="2728563" y="4217615"/>
              <a:ext cx="361256" cy="1343854"/>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3366E09-37FC-EC4B-88B7-D2452AFC17C3}"/>
                </a:ext>
              </a:extLst>
            </p:cNvPr>
            <p:cNvCxnSpPr>
              <a:cxnSpLocks noChangeAspect="1"/>
            </p:cNvCxnSpPr>
            <p:nvPr/>
          </p:nvCxnSpPr>
          <p:spPr>
            <a:xfrm rot="180000" flipV="1">
              <a:off x="2706980" y="3285557"/>
              <a:ext cx="459458" cy="109617"/>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sp>
        <p:nvSpPr>
          <p:cNvPr id="164" name="DRAM Subarray Label">
            <a:extLst>
              <a:ext uri="{FF2B5EF4-FFF2-40B4-BE49-F238E27FC236}">
                <a16:creationId xmlns:a16="http://schemas.microsoft.com/office/drawing/2014/main" id="{02452888-B4C6-DF4B-BAC7-365912D049EB}"/>
              </a:ext>
            </a:extLst>
          </p:cNvPr>
          <p:cNvSpPr txBox="1">
            <a:spLocks noChangeAspect="1"/>
          </p:cNvSpPr>
          <p:nvPr/>
        </p:nvSpPr>
        <p:spPr>
          <a:xfrm>
            <a:off x="6029916" y="5840156"/>
            <a:ext cx="3040429"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sp>
        <p:nvSpPr>
          <p:cNvPr id="150" name="Subarray">
            <a:extLst>
              <a:ext uri="{FF2B5EF4-FFF2-40B4-BE49-F238E27FC236}">
                <a16:creationId xmlns:a16="http://schemas.microsoft.com/office/drawing/2014/main" id="{38AAB939-3B5C-EC44-B597-D33A21F589E4}"/>
              </a:ext>
            </a:extLst>
          </p:cNvPr>
          <p:cNvSpPr>
            <a:spLocks/>
          </p:cNvSpPr>
          <p:nvPr/>
        </p:nvSpPr>
        <p:spPr>
          <a:xfrm>
            <a:off x="6029916" y="3296483"/>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RowBuffer">
            <a:extLst>
              <a:ext uri="{FF2B5EF4-FFF2-40B4-BE49-F238E27FC236}">
                <a16:creationId xmlns:a16="http://schemas.microsoft.com/office/drawing/2014/main" id="{17666F58-6C13-AA4B-A41C-1DFC098A11F8}"/>
              </a:ext>
            </a:extLst>
          </p:cNvPr>
          <p:cNvSpPr>
            <a:spLocks/>
          </p:cNvSpPr>
          <p:nvPr/>
        </p:nvSpPr>
        <p:spPr>
          <a:xfrm>
            <a:off x="6141766" y="5228998"/>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3" name="Bitline">
            <a:extLst>
              <a:ext uri="{FF2B5EF4-FFF2-40B4-BE49-F238E27FC236}">
                <a16:creationId xmlns:a16="http://schemas.microsoft.com/office/drawing/2014/main" id="{8A61DA0B-0FE0-5447-90BD-A816C32CAB7B}"/>
              </a:ext>
            </a:extLst>
          </p:cNvPr>
          <p:cNvGrpSpPr/>
          <p:nvPr/>
        </p:nvGrpSpPr>
        <p:grpSpPr>
          <a:xfrm>
            <a:off x="6130544" y="3393293"/>
            <a:ext cx="2588423" cy="1835705"/>
            <a:chOff x="6130544" y="3393293"/>
            <a:chExt cx="2588423" cy="1835705"/>
          </a:xfrm>
        </p:grpSpPr>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12" name="Wordline">
            <a:extLst>
              <a:ext uri="{FF2B5EF4-FFF2-40B4-BE49-F238E27FC236}">
                <a16:creationId xmlns:a16="http://schemas.microsoft.com/office/drawing/2014/main" id="{2804D5F7-D42F-8B45-89AA-3E1D7D7550A7}"/>
              </a:ext>
            </a:extLst>
          </p:cNvPr>
          <p:cNvGrpSpPr/>
          <p:nvPr/>
        </p:nvGrpSpPr>
        <p:grpSpPr>
          <a:xfrm>
            <a:off x="6141766" y="3750932"/>
            <a:ext cx="2996877" cy="1451933"/>
            <a:chOff x="6141766" y="3750932"/>
            <a:chExt cx="2996877" cy="1451933"/>
          </a:xfrm>
        </p:grpSpPr>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11" name="Cells">
            <a:extLst>
              <a:ext uri="{FF2B5EF4-FFF2-40B4-BE49-F238E27FC236}">
                <a16:creationId xmlns:a16="http://schemas.microsoft.com/office/drawing/2014/main" id="{E8B3A4F3-9884-D14E-8452-9B1E303D7E32}"/>
              </a:ext>
            </a:extLst>
          </p:cNvPr>
          <p:cNvGrpSpPr/>
          <p:nvPr/>
        </p:nvGrpSpPr>
        <p:grpSpPr>
          <a:xfrm>
            <a:off x="6392605" y="3472780"/>
            <a:ext cx="1926185" cy="1345712"/>
            <a:chOff x="6392605" y="3472780"/>
            <a:chExt cx="1926185" cy="134571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5783686" y="3334650"/>
            <a:ext cx="289782" cy="69143"/>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5815745" y="3939597"/>
            <a:ext cx="217853" cy="165928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 name="Rounded Rectangle 2">
            <a:extLst>
              <a:ext uri="{FF2B5EF4-FFF2-40B4-BE49-F238E27FC236}">
                <a16:creationId xmlns:a16="http://schemas.microsoft.com/office/drawing/2014/main" id="{BF4D8B37-BB98-8A49-8B6D-1AD7FDEF3A15}"/>
              </a:ext>
            </a:extLst>
          </p:cNvPr>
          <p:cNvSpPr/>
          <p:nvPr/>
        </p:nvSpPr>
        <p:spPr>
          <a:xfrm>
            <a:off x="6313714" y="4242488"/>
            <a:ext cx="2111829" cy="30675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76DC07E-88EB-AF44-A763-25933BB8355D}"/>
              </a:ext>
            </a:extLst>
          </p:cNvPr>
          <p:cNvSpPr txBox="1"/>
          <p:nvPr/>
        </p:nvSpPr>
        <p:spPr>
          <a:xfrm>
            <a:off x="8374056" y="4172471"/>
            <a:ext cx="775180" cy="502702"/>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DRAM Row</a:t>
            </a:r>
          </a:p>
        </p:txBody>
      </p:sp>
      <p:sp>
        <p:nvSpPr>
          <p:cNvPr id="9" name="TextBox 8">
            <a:extLst>
              <a:ext uri="{FF2B5EF4-FFF2-40B4-BE49-F238E27FC236}">
                <a16:creationId xmlns:a16="http://schemas.microsoft.com/office/drawing/2014/main" id="{A6B583BB-B5FC-520B-A61D-559C6AD5DF1B}"/>
              </a:ext>
            </a:extLst>
          </p:cNvPr>
          <p:cNvSpPr txBox="1"/>
          <p:nvPr/>
        </p:nvSpPr>
        <p:spPr>
          <a:xfrm>
            <a:off x="128970" y="565634"/>
            <a:ext cx="8881287" cy="400110"/>
          </a:xfrm>
          <a:prstGeom prst="rect">
            <a:avLst/>
          </a:prstGeom>
          <a:noFill/>
        </p:spPr>
        <p:txBody>
          <a:bodyPr wrap="square">
            <a:spAutoFit/>
          </a:bodyPr>
          <a:lstStyle/>
          <a:p>
            <a:pPr>
              <a:buClr>
                <a:schemeClr val="tx1"/>
              </a:buClr>
            </a:pPr>
            <a:r>
              <a:rPr lang="en-US" sz="2000" dirty="0">
                <a:latin typeface="Cambria" panose="02040503050406030204" pitchFamily="18" charset="0"/>
              </a:rPr>
              <a:t>Prevalent memory technology: Dynamic Random Access Memory (DRAM)</a:t>
            </a:r>
          </a:p>
        </p:txBody>
      </p:sp>
      <p:sp>
        <p:nvSpPr>
          <p:cNvPr id="10" name="TextBox 9">
            <a:extLst>
              <a:ext uri="{FF2B5EF4-FFF2-40B4-BE49-F238E27FC236}">
                <a16:creationId xmlns:a16="http://schemas.microsoft.com/office/drawing/2014/main" id="{90D777C5-D560-5825-9859-CC20B042E6BD}"/>
              </a:ext>
            </a:extLst>
          </p:cNvPr>
          <p:cNvSpPr txBox="1"/>
          <p:nvPr/>
        </p:nvSpPr>
        <p:spPr>
          <a:xfrm>
            <a:off x="7413837" y="1856992"/>
            <a:ext cx="1175322" cy="830997"/>
          </a:xfrm>
          <a:prstGeom prst="rect">
            <a:avLst/>
          </a:prstGeom>
          <a:noFill/>
        </p:spPr>
        <p:txBody>
          <a:bodyPr wrap="none" rtlCol="0">
            <a:spAutoFit/>
          </a:bodyPr>
          <a:lstStyle/>
          <a:p>
            <a:r>
              <a:rPr lang="en-US" sz="2400" dirty="0">
                <a:solidFill>
                  <a:srgbClr val="640002"/>
                </a:solidFill>
                <a:latin typeface="Cambria" panose="02040503050406030204" pitchFamily="18" charset="0"/>
              </a:rPr>
              <a:t>DRAM</a:t>
            </a:r>
          </a:p>
          <a:p>
            <a:r>
              <a:rPr lang="en-US" sz="2400" dirty="0">
                <a:solidFill>
                  <a:srgbClr val="640002"/>
                </a:solidFill>
                <a:latin typeface="Cambria" panose="02040503050406030204" pitchFamily="18" charset="0"/>
              </a:rPr>
              <a:t>Module</a:t>
            </a:r>
          </a:p>
        </p:txBody>
      </p:sp>
      <p:sp>
        <p:nvSpPr>
          <p:cNvPr id="16" name="Arc 15">
            <a:extLst>
              <a:ext uri="{FF2B5EF4-FFF2-40B4-BE49-F238E27FC236}">
                <a16:creationId xmlns:a16="http://schemas.microsoft.com/office/drawing/2014/main" id="{B2C12A3D-F1BB-3DB1-7FE1-317BF3F74A60}"/>
              </a:ext>
            </a:extLst>
          </p:cNvPr>
          <p:cNvSpPr/>
          <p:nvPr/>
        </p:nvSpPr>
        <p:spPr>
          <a:xfrm>
            <a:off x="6629916" y="1479877"/>
            <a:ext cx="1314681" cy="891791"/>
          </a:xfrm>
          <a:prstGeom prst="arc">
            <a:avLst>
              <a:gd name="adj1" fmla="val 13433604"/>
              <a:gd name="adj2" fmla="val 20277161"/>
            </a:avLst>
          </a:prstGeom>
          <a:ln w="76200">
            <a:solidFill>
              <a:srgbClr val="64000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9854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64" grpId="0"/>
      <p:bldP spid="150" grpId="0" animBg="1"/>
      <p:bldP spid="190" grpId="0" animBg="1"/>
      <p:bldP spid="3" grpId="0" animBg="1"/>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dirty="0"/>
              <a:t>DRAM Operation</a:t>
            </a:r>
          </a:p>
        </p:txBody>
      </p:sp>
      <p:sp>
        <p:nvSpPr>
          <p:cNvPr id="54" name="Slide Number Placeholder 2">
            <a:extLst>
              <a:ext uri="{FF2B5EF4-FFF2-40B4-BE49-F238E27FC236}">
                <a16:creationId xmlns:a16="http://schemas.microsoft.com/office/drawing/2014/main" id="{45B8EAF6-8285-8FEF-7366-58A06C7C3654}"/>
              </a:ext>
            </a:extLst>
          </p:cNvPr>
          <p:cNvSpPr>
            <a:spLocks noGrp="1"/>
          </p:cNvSpPr>
          <p:nvPr>
            <p:ph type="sldNum" sz="quarter" idx="12"/>
          </p:nvPr>
        </p:nvSpPr>
        <p:spPr/>
        <p:txBody>
          <a:bodyPr/>
          <a:lstStyle/>
          <a:p>
            <a:fld id="{676C2683-0D41-1E45-8714-724CB2570654}" type="slidenum">
              <a:rPr lang="en-US" sz="1800" b="1" smtClean="0">
                <a:latin typeface="Cambria" panose="02040503050406030204" pitchFamily="18" charset="0"/>
              </a:rPr>
              <a:pPr/>
              <a:t>69</a:t>
            </a:fld>
            <a:endParaRPr lang="en-US" sz="1800" b="1" dirty="0">
              <a:latin typeface="Cambria" panose="02040503050406030204" pitchFamily="18" charset="0"/>
            </a:endParaRPr>
          </a:p>
        </p:txBody>
      </p:sp>
      <p:sp>
        <p:nvSpPr>
          <p:cNvPr id="5" name="Subarray">
            <a:extLst>
              <a:ext uri="{FF2B5EF4-FFF2-40B4-BE49-F238E27FC236}">
                <a16:creationId xmlns:a16="http://schemas.microsoft.com/office/drawing/2014/main" id="{8A048CC6-2FBB-BB40-AE83-50CCCF3589C3}"/>
              </a:ext>
            </a:extLst>
          </p:cNvPr>
          <p:cNvSpPr>
            <a:spLocks/>
          </p:cNvSpPr>
          <p:nvPr/>
        </p:nvSpPr>
        <p:spPr>
          <a:xfrm>
            <a:off x="461107" y="1151467"/>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DRAM Subarray Label">
            <a:extLst>
              <a:ext uri="{FF2B5EF4-FFF2-40B4-BE49-F238E27FC236}">
                <a16:creationId xmlns:a16="http://schemas.microsoft.com/office/drawing/2014/main" id="{B045840B-004C-3042-A45B-2FB202541A82}"/>
              </a:ext>
            </a:extLst>
          </p:cNvPr>
          <p:cNvSpPr txBox="1">
            <a:spLocks noChangeAspect="1"/>
          </p:cNvSpPr>
          <p:nvPr/>
        </p:nvSpPr>
        <p:spPr>
          <a:xfrm rot="16200000">
            <a:off x="-898273" y="2188886"/>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Subarray</a:t>
            </a:r>
          </a:p>
        </p:txBody>
      </p:sp>
      <p:grpSp>
        <p:nvGrpSpPr>
          <p:cNvPr id="16" name="Bitline">
            <a:extLst>
              <a:ext uri="{FF2B5EF4-FFF2-40B4-BE49-F238E27FC236}">
                <a16:creationId xmlns:a16="http://schemas.microsoft.com/office/drawing/2014/main" id="{127E8D71-492E-A048-8BB7-ECB92BBC07FB}"/>
              </a:ext>
            </a:extLst>
          </p:cNvPr>
          <p:cNvGrpSpPr/>
          <p:nvPr/>
        </p:nvGrpSpPr>
        <p:grpSpPr>
          <a:xfrm>
            <a:off x="561735" y="1248277"/>
            <a:ext cx="2588423" cy="1835705"/>
            <a:chOff x="6130544" y="3393293"/>
            <a:chExt cx="2588423" cy="1835705"/>
          </a:xfrm>
        </p:grpSpPr>
        <p:cxnSp>
          <p:nvCxnSpPr>
            <p:cNvPr id="17" name="Straight Connector 115">
              <a:extLst>
                <a:ext uri="{FF2B5EF4-FFF2-40B4-BE49-F238E27FC236}">
                  <a16:creationId xmlns:a16="http://schemas.microsoft.com/office/drawing/2014/main" id="{F256F1C6-4FB5-9240-A209-C4970F54FF90}"/>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6B7F4DBE-EE32-454B-8318-B001B0E490B1}"/>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28DD52A2-3712-6141-A07F-4AE2C58C8565}"/>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13CF881D-46BF-1044-B0C3-CC99E37EF511}"/>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E997CE2A-7941-2F46-8A1D-479B48F35DD3}"/>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6EBEAC-06A5-5E43-8011-ADB0EE85B458}"/>
                </a:ext>
              </a:extLst>
            </p:cNvPr>
            <p:cNvSpPr>
              <a:spLocks noChangeAspect="1"/>
            </p:cNvSpPr>
            <p:nvPr/>
          </p:nvSpPr>
          <p:spPr>
            <a:xfrm>
              <a:off x="6130544" y="3393293"/>
              <a:ext cx="763351" cy="289310"/>
            </a:xfrm>
            <a:prstGeom prst="rect">
              <a:avLst/>
            </a:prstGeom>
          </p:spPr>
          <p:txBody>
            <a:bodyPr wrap="non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1"/>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1"/>
                </a:solidFill>
                <a:effectLst/>
                <a:uLnTx/>
                <a:uFillTx/>
                <a:latin typeface="Cambria" panose="02040503050406030204" pitchFamily="18" charset="0"/>
                <a:ea typeface="+mn-ea"/>
                <a:cs typeface="+mn-cs"/>
              </a:endParaRPr>
            </a:p>
          </p:txBody>
        </p:sp>
        <p:sp>
          <p:nvSpPr>
            <p:cNvPr id="23" name="Rectangle 22">
              <a:extLst>
                <a:ext uri="{FF2B5EF4-FFF2-40B4-BE49-F238E27FC236}">
                  <a16:creationId xmlns:a16="http://schemas.microsoft.com/office/drawing/2014/main" id="{DD3A8BBA-A46C-4347-ACA5-E12A5F5ACFE2}"/>
                </a:ext>
              </a:extLst>
            </p:cNvPr>
            <p:cNvSpPr>
              <a:spLocks noChangeAspect="1"/>
            </p:cNvSpPr>
            <p:nvPr/>
          </p:nvSpPr>
          <p:spPr>
            <a:xfrm>
              <a:off x="8302902" y="4054719"/>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sp>
          <p:nvSpPr>
            <p:cNvPr id="24" name="Rectangle 23">
              <a:extLst>
                <a:ext uri="{FF2B5EF4-FFF2-40B4-BE49-F238E27FC236}">
                  <a16:creationId xmlns:a16="http://schemas.microsoft.com/office/drawing/2014/main" id="{9EA54E30-8EC6-9740-9651-ACF4870108F7}"/>
                </a:ext>
              </a:extLst>
            </p:cNvPr>
            <p:cNvSpPr>
              <a:spLocks noChangeAspect="1"/>
            </p:cNvSpPr>
            <p:nvPr/>
          </p:nvSpPr>
          <p:spPr>
            <a:xfrm>
              <a:off x="8321330" y="4353756"/>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t>
              </a:r>
            </a:p>
          </p:txBody>
        </p:sp>
      </p:grpSp>
      <p:grpSp>
        <p:nvGrpSpPr>
          <p:cNvPr id="7" name="Wordline">
            <a:extLst>
              <a:ext uri="{FF2B5EF4-FFF2-40B4-BE49-F238E27FC236}">
                <a16:creationId xmlns:a16="http://schemas.microsoft.com/office/drawing/2014/main" id="{77953502-D264-6540-AFB1-6EE3E6A7CEB0}"/>
              </a:ext>
            </a:extLst>
          </p:cNvPr>
          <p:cNvGrpSpPr/>
          <p:nvPr/>
        </p:nvGrpSpPr>
        <p:grpSpPr>
          <a:xfrm>
            <a:off x="572957" y="1605916"/>
            <a:ext cx="2996877" cy="1451933"/>
            <a:chOff x="6141766" y="3750932"/>
            <a:chExt cx="2996877" cy="1451933"/>
          </a:xfrm>
        </p:grpSpPr>
        <p:cxnSp>
          <p:nvCxnSpPr>
            <p:cNvPr id="8" name="Straight Connector 124">
              <a:extLst>
                <a:ext uri="{FF2B5EF4-FFF2-40B4-BE49-F238E27FC236}">
                  <a16:creationId xmlns:a16="http://schemas.microsoft.com/office/drawing/2014/main" id="{C22B954B-838C-784C-8CCC-90B6D03639AD}"/>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C45EED-6556-544E-AF65-B0800D2D2CDA}"/>
                </a:ext>
              </a:extLst>
            </p:cNvPr>
            <p:cNvSpPr>
              <a:spLocks noChangeAspect="1"/>
            </p:cNvSpPr>
            <p:nvPr/>
          </p:nvSpPr>
          <p:spPr>
            <a:xfrm>
              <a:off x="8149783" y="3750932"/>
              <a:ext cx="988860"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rPr>
                <a:t>Wordline</a:t>
              </a:r>
            </a:p>
          </p:txBody>
        </p:sp>
        <p:sp>
          <p:nvSpPr>
            <p:cNvPr id="10" name="Rectangle 9">
              <a:extLst>
                <a:ext uri="{FF2B5EF4-FFF2-40B4-BE49-F238E27FC236}">
                  <a16:creationId xmlns:a16="http://schemas.microsoft.com/office/drawing/2014/main" id="{DC38F3BE-6ED9-DF4E-A0C2-ADD3C83976DC}"/>
                </a:ext>
              </a:extLst>
            </p:cNvPr>
            <p:cNvSpPr>
              <a:spLocks noChangeAspect="1"/>
            </p:cNvSpPr>
            <p:nvPr/>
          </p:nvSpPr>
          <p:spPr>
            <a:xfrm rot="5400000">
              <a:off x="6562496" y="4830493"/>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cxnSp>
          <p:nvCxnSpPr>
            <p:cNvPr id="11" name="Straight Connector 124">
              <a:extLst>
                <a:ext uri="{FF2B5EF4-FFF2-40B4-BE49-F238E27FC236}">
                  <a16:creationId xmlns:a16="http://schemas.microsoft.com/office/drawing/2014/main" id="{3156408C-2E54-1943-A734-5E58084E7FE7}"/>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FAEC0654-ABD1-E140-BD41-4C3CD472F65C}"/>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B1F823-11F4-0F48-A33E-20D78B185C62}"/>
                </a:ext>
              </a:extLst>
            </p:cNvPr>
            <p:cNvSpPr>
              <a:spLocks noChangeAspect="1"/>
            </p:cNvSpPr>
            <p:nvPr/>
          </p:nvSpPr>
          <p:spPr>
            <a:xfrm rot="5400000">
              <a:off x="7008596" y="4837124"/>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4" name="Rectangle 13">
              <a:extLst>
                <a:ext uri="{FF2B5EF4-FFF2-40B4-BE49-F238E27FC236}">
                  <a16:creationId xmlns:a16="http://schemas.microsoft.com/office/drawing/2014/main" id="{7E0DFCB4-C9D7-434F-90A8-5A23817C42C1}"/>
                </a:ext>
              </a:extLst>
            </p:cNvPr>
            <p:cNvSpPr>
              <a:spLocks noChangeAspect="1"/>
            </p:cNvSpPr>
            <p:nvPr/>
          </p:nvSpPr>
          <p:spPr>
            <a:xfrm rot="5400000">
              <a:off x="7414792" y="4846068"/>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sp>
          <p:nvSpPr>
            <p:cNvPr id="15" name="Rectangle 14">
              <a:extLst>
                <a:ext uri="{FF2B5EF4-FFF2-40B4-BE49-F238E27FC236}">
                  <a16:creationId xmlns:a16="http://schemas.microsoft.com/office/drawing/2014/main" id="{6CFAF016-6F4D-4B46-98AD-44E8E6A47C73}"/>
                </a:ext>
              </a:extLst>
            </p:cNvPr>
            <p:cNvSpPr>
              <a:spLocks noChangeAspect="1"/>
            </p:cNvSpPr>
            <p:nvPr/>
          </p:nvSpPr>
          <p:spPr>
            <a:xfrm rot="5400000">
              <a:off x="7844255" y="4859392"/>
              <a:ext cx="397637"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a:t>
              </a:r>
            </a:p>
          </p:txBody>
        </p:sp>
      </p:grpSp>
      <p:grpSp>
        <p:nvGrpSpPr>
          <p:cNvPr id="25" name="Cells">
            <a:extLst>
              <a:ext uri="{FF2B5EF4-FFF2-40B4-BE49-F238E27FC236}">
                <a16:creationId xmlns:a16="http://schemas.microsoft.com/office/drawing/2014/main" id="{2CA0A78A-DD8D-E34E-B868-2D72CDE3507C}"/>
              </a:ext>
            </a:extLst>
          </p:cNvPr>
          <p:cNvGrpSpPr/>
          <p:nvPr/>
        </p:nvGrpSpPr>
        <p:grpSpPr>
          <a:xfrm>
            <a:off x="823796" y="1327764"/>
            <a:ext cx="1926185" cy="1345712"/>
            <a:chOff x="6392605" y="3472780"/>
            <a:chExt cx="1926185" cy="1345712"/>
          </a:xfrm>
        </p:grpSpPr>
        <p:cxnSp>
          <p:nvCxnSpPr>
            <p:cNvPr id="26" name="Straight Arrow Connector 25">
              <a:extLst>
                <a:ext uri="{FF2B5EF4-FFF2-40B4-BE49-F238E27FC236}">
                  <a16:creationId xmlns:a16="http://schemas.microsoft.com/office/drawing/2014/main" id="{236AEE50-5E30-DB43-8A8B-47F209226355}"/>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8DB8D8-8F5E-D64E-81AB-DFAA9A702C77}"/>
                </a:ext>
              </a:extLst>
            </p:cNvPr>
            <p:cNvSpPr>
              <a:spLocks noChangeAspect="1"/>
            </p:cNvSpPr>
            <p:nvPr/>
          </p:nvSpPr>
          <p:spPr>
            <a:xfrm>
              <a:off x="6910491" y="3472780"/>
              <a:ext cx="1116011" cy="289310"/>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Cell</a:t>
              </a:r>
            </a:p>
          </p:txBody>
        </p:sp>
        <p:sp>
          <p:nvSpPr>
            <p:cNvPr id="28" name="Oval 131">
              <a:extLst>
                <a:ext uri="{FF2B5EF4-FFF2-40B4-BE49-F238E27FC236}">
                  <a16:creationId xmlns:a16="http://schemas.microsoft.com/office/drawing/2014/main" id="{7E212294-B185-CF41-9657-3708D4A87AD3}"/>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34">
              <a:extLst>
                <a:ext uri="{FF2B5EF4-FFF2-40B4-BE49-F238E27FC236}">
                  <a16:creationId xmlns:a16="http://schemas.microsoft.com/office/drawing/2014/main" id="{14E01417-7CA4-884E-9647-35853120002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137">
              <a:extLst>
                <a:ext uri="{FF2B5EF4-FFF2-40B4-BE49-F238E27FC236}">
                  <a16:creationId xmlns:a16="http://schemas.microsoft.com/office/drawing/2014/main" id="{AB54781B-731B-794B-9DB5-195CF84C6006}"/>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140">
              <a:extLst>
                <a:ext uri="{FF2B5EF4-FFF2-40B4-BE49-F238E27FC236}">
                  <a16:creationId xmlns:a16="http://schemas.microsoft.com/office/drawing/2014/main" id="{19BBFD79-A462-1840-8F9D-0E900FCA4C5D}"/>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143">
              <a:extLst>
                <a:ext uri="{FF2B5EF4-FFF2-40B4-BE49-F238E27FC236}">
                  <a16:creationId xmlns:a16="http://schemas.microsoft.com/office/drawing/2014/main" id="{3FD65356-BB9E-C045-AB0C-32AF7CA8E524}"/>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131">
              <a:extLst>
                <a:ext uri="{FF2B5EF4-FFF2-40B4-BE49-F238E27FC236}">
                  <a16:creationId xmlns:a16="http://schemas.microsoft.com/office/drawing/2014/main" id="{9F4CF76C-3136-E748-A4A4-5E14EF5AF8C0}"/>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34">
              <a:extLst>
                <a:ext uri="{FF2B5EF4-FFF2-40B4-BE49-F238E27FC236}">
                  <a16:creationId xmlns:a16="http://schemas.microsoft.com/office/drawing/2014/main" id="{74ADF7A4-8812-4241-B8D2-34F73947BCD2}"/>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137">
              <a:extLst>
                <a:ext uri="{FF2B5EF4-FFF2-40B4-BE49-F238E27FC236}">
                  <a16:creationId xmlns:a16="http://schemas.microsoft.com/office/drawing/2014/main" id="{C6A68082-82A5-1D4D-87E9-346750A6F41E}"/>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140">
              <a:extLst>
                <a:ext uri="{FF2B5EF4-FFF2-40B4-BE49-F238E27FC236}">
                  <a16:creationId xmlns:a16="http://schemas.microsoft.com/office/drawing/2014/main" id="{5F0A3BDA-CF12-C54E-AC33-1F4C14049DB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143">
              <a:extLst>
                <a:ext uri="{FF2B5EF4-FFF2-40B4-BE49-F238E27FC236}">
                  <a16:creationId xmlns:a16="http://schemas.microsoft.com/office/drawing/2014/main" id="{ABA60784-D787-8A42-84E7-BAFE2C7A75F3}"/>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131">
              <a:extLst>
                <a:ext uri="{FF2B5EF4-FFF2-40B4-BE49-F238E27FC236}">
                  <a16:creationId xmlns:a16="http://schemas.microsoft.com/office/drawing/2014/main" id="{E1C554B3-6545-BD42-A15C-6E40E76D07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134">
              <a:extLst>
                <a:ext uri="{FF2B5EF4-FFF2-40B4-BE49-F238E27FC236}">
                  <a16:creationId xmlns:a16="http://schemas.microsoft.com/office/drawing/2014/main" id="{554CF82E-91B5-4444-8556-DFF47A92CA6A}"/>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137">
              <a:extLst>
                <a:ext uri="{FF2B5EF4-FFF2-40B4-BE49-F238E27FC236}">
                  <a16:creationId xmlns:a16="http://schemas.microsoft.com/office/drawing/2014/main" id="{F8FFB54B-0D01-2140-AAC4-9D499E553613}"/>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140">
              <a:extLst>
                <a:ext uri="{FF2B5EF4-FFF2-40B4-BE49-F238E27FC236}">
                  <a16:creationId xmlns:a16="http://schemas.microsoft.com/office/drawing/2014/main" id="{736AFBAD-295E-E046-93FC-118916BC863F}"/>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143">
              <a:extLst>
                <a:ext uri="{FF2B5EF4-FFF2-40B4-BE49-F238E27FC236}">
                  <a16:creationId xmlns:a16="http://schemas.microsoft.com/office/drawing/2014/main" id="{B9150812-874C-3240-A201-BE22DE3AC803}"/>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Cell">
            <a:extLst>
              <a:ext uri="{FF2B5EF4-FFF2-40B4-BE49-F238E27FC236}">
                <a16:creationId xmlns:a16="http://schemas.microsoft.com/office/drawing/2014/main" id="{76C71C2A-4BD6-5840-ADFE-8466C2D6BCA5}"/>
              </a:ext>
            </a:extLst>
          </p:cNvPr>
          <p:cNvGrpSpPr/>
          <p:nvPr/>
        </p:nvGrpSpPr>
        <p:grpSpPr>
          <a:xfrm>
            <a:off x="2636824" y="1019303"/>
            <a:ext cx="5444612" cy="2520000"/>
            <a:chOff x="-2404646" y="3780266"/>
            <a:chExt cx="5444612" cy="2520000"/>
          </a:xfrm>
        </p:grpSpPr>
        <p:sp>
          <p:nvSpPr>
            <p:cNvPr id="65" name="Oval 64">
              <a:extLst>
                <a:ext uri="{FF2B5EF4-FFF2-40B4-BE49-F238E27FC236}">
                  <a16:creationId xmlns:a16="http://schemas.microsoft.com/office/drawing/2014/main" id="{C4E06862-3AA6-6449-876C-B70B1B8AC0C6}"/>
                </a:ext>
              </a:extLst>
            </p:cNvPr>
            <p:cNvSpPr>
              <a:spLocks noChangeAspect="1"/>
            </p:cNvSpPr>
            <p:nvPr/>
          </p:nvSpPr>
          <p:spPr>
            <a:xfrm>
              <a:off x="519500" y="3780266"/>
              <a:ext cx="2520466" cy="252000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DRAM Subarray Label">
              <a:extLst>
                <a:ext uri="{FF2B5EF4-FFF2-40B4-BE49-F238E27FC236}">
                  <a16:creationId xmlns:a16="http://schemas.microsoft.com/office/drawing/2014/main" id="{CF659F83-F9AE-094D-BF77-0F430986B35D}"/>
                </a:ext>
              </a:extLst>
            </p:cNvPr>
            <p:cNvSpPr txBox="1">
              <a:spLocks noChangeAspect="1"/>
            </p:cNvSpPr>
            <p:nvPr/>
          </p:nvSpPr>
          <p:spPr>
            <a:xfrm rot="16200000">
              <a:off x="-924691" y="4888644"/>
              <a:ext cx="2370304" cy="295466"/>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472C4">
                      <a:lumMod val="75000"/>
                    </a:srgbClr>
                  </a:solidFill>
                  <a:effectLst/>
                  <a:uLnTx/>
                  <a:uFillTx/>
                  <a:latin typeface="Cambria" panose="02040503050406030204" pitchFamily="18" charset="0"/>
                  <a:ea typeface="+mn-ea"/>
                  <a:cs typeface="+mn-cs"/>
                </a:rPr>
                <a:t>DRAM Cell</a:t>
              </a:r>
            </a:p>
          </p:txBody>
        </p:sp>
        <p:cxnSp>
          <p:nvCxnSpPr>
            <p:cNvPr id="104" name="Straight Connector 103">
              <a:extLst>
                <a:ext uri="{FF2B5EF4-FFF2-40B4-BE49-F238E27FC236}">
                  <a16:creationId xmlns:a16="http://schemas.microsoft.com/office/drawing/2014/main" id="{DD963D6E-025D-1F4D-ADD3-F091B390E6EB}"/>
                </a:ext>
              </a:extLst>
            </p:cNvPr>
            <p:cNvCxnSpPr>
              <a:cxnSpLocks/>
              <a:stCxn id="34" idx="4"/>
              <a:endCxn id="65" idx="3"/>
            </p:cNvCxnSpPr>
            <p:nvPr/>
          </p:nvCxnSpPr>
          <p:spPr>
            <a:xfrm>
              <a:off x="-2404646" y="5132962"/>
              <a:ext cx="3293260" cy="79825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FC951E6-23EF-4C4E-8732-378AFE7AAF8F}"/>
                </a:ext>
              </a:extLst>
            </p:cNvPr>
            <p:cNvCxnSpPr>
              <a:cxnSpLocks/>
              <a:stCxn id="34" idx="0"/>
              <a:endCxn id="65" idx="1"/>
            </p:cNvCxnSpPr>
            <p:nvPr/>
          </p:nvCxnSpPr>
          <p:spPr>
            <a:xfrm flipV="1">
              <a:off x="-2404646" y="4149311"/>
              <a:ext cx="3293260" cy="75733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6" name="RowBuffer">
            <a:extLst>
              <a:ext uri="{FF2B5EF4-FFF2-40B4-BE49-F238E27FC236}">
                <a16:creationId xmlns:a16="http://schemas.microsoft.com/office/drawing/2014/main" id="{16F050E2-6030-CB48-8464-4FA93CBAF1D4}"/>
              </a:ext>
            </a:extLst>
          </p:cNvPr>
          <p:cNvSpPr>
            <a:spLocks/>
          </p:cNvSpPr>
          <p:nvPr/>
        </p:nvSpPr>
        <p:spPr>
          <a:xfrm>
            <a:off x="572957" y="3083982"/>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20000"/>
                    <a:lumOff val="80000"/>
                  </a:srgbClr>
                </a:solidFill>
                <a:effectLst/>
                <a:uLnTx/>
                <a:uFillTx/>
                <a:latin typeface="Cambria" panose="02040503050406030204" pitchFamily="18" charset="0"/>
                <a:ea typeface="+mn-ea"/>
                <a:cs typeface="+mn-cs"/>
              </a:rPr>
              <a:t>Row Buffer</a:t>
            </a:r>
          </a:p>
        </p:txBody>
      </p:sp>
      <p:grpSp>
        <p:nvGrpSpPr>
          <p:cNvPr id="101" name="Group 100">
            <a:extLst>
              <a:ext uri="{FF2B5EF4-FFF2-40B4-BE49-F238E27FC236}">
                <a16:creationId xmlns:a16="http://schemas.microsoft.com/office/drawing/2014/main" id="{64F1DA3D-D44B-7545-B8E5-817074780745}"/>
              </a:ext>
            </a:extLst>
          </p:cNvPr>
          <p:cNvGrpSpPr/>
          <p:nvPr/>
        </p:nvGrpSpPr>
        <p:grpSpPr>
          <a:xfrm>
            <a:off x="475355" y="1264624"/>
            <a:ext cx="3011929" cy="1819358"/>
            <a:chOff x="475355" y="883624"/>
            <a:chExt cx="3011929" cy="1819358"/>
          </a:xfrm>
        </p:grpSpPr>
        <p:sp>
          <p:nvSpPr>
            <p:cNvPr id="209" name="shade1">
              <a:extLst>
                <a:ext uri="{FF2B5EF4-FFF2-40B4-BE49-F238E27FC236}">
                  <a16:creationId xmlns:a16="http://schemas.microsoft.com/office/drawing/2014/main" id="{86D9CF36-D214-E245-8E2B-0E202246FBC4}"/>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5" name="shade2">
              <a:extLst>
                <a:ext uri="{FF2B5EF4-FFF2-40B4-BE49-F238E27FC236}">
                  <a16:creationId xmlns:a16="http://schemas.microsoft.com/office/drawing/2014/main" id="{934C2FD5-4A2A-654C-B99B-B1CA4908CF02}"/>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49872994-68F9-3644-915B-8FE8A9AA62D9}"/>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9A5FB40-C94C-4648-BAD7-AF7AEDB60327}"/>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326E1AA0-54DD-A449-BF07-A35F6DD41085}"/>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80B96401-1F40-9C4E-90F7-5C414D7D0975}"/>
              </a:ext>
            </a:extLst>
          </p:cNvPr>
          <p:cNvSpPr txBox="1"/>
          <p:nvPr/>
        </p:nvSpPr>
        <p:spPr>
          <a:xfrm>
            <a:off x="325760" y="4461037"/>
            <a:ext cx="8487708" cy="1938992"/>
          </a:xfrm>
          <a:prstGeom prst="rect">
            <a:avLst/>
          </a:prstGeom>
          <a:noFill/>
        </p:spPr>
        <p:txBody>
          <a:bodyPr wrap="none" lIns="91440" tIns="45720" rIns="91440" bIns="45720" rtlCol="0" anchor="t">
            <a:spAutoFit/>
          </a:bodyPr>
          <a:lstStyle/>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a:ln>
                  <a:noFill/>
                </a:ln>
                <a:solidFill>
                  <a:srgbClr val="C00000"/>
                </a:solidFill>
                <a:effectLst/>
                <a:uLnTx/>
                <a:uFillTx/>
                <a:latin typeface="Cambria"/>
                <a:ea typeface="Cambria"/>
                <a:cs typeface="+mn-cs"/>
              </a:rPr>
              <a:t>Row Activation</a:t>
            </a:r>
            <a:r>
              <a:rPr kumimoji="0" lang="en-US" sz="2400" b="1" i="0" u="none" strike="noStrike" kern="1200" cap="none" spc="0" normalizeH="0" baseline="0" noProof="0">
                <a:ln>
                  <a:noFill/>
                </a:ln>
                <a:solidFill>
                  <a:srgbClr val="C00000"/>
                </a:solidFill>
                <a:effectLst/>
                <a:uLnTx/>
                <a:uFillTx/>
                <a:latin typeface="Cambria"/>
                <a:ea typeface="Cambria"/>
                <a:cs typeface="+mn-cs"/>
              </a:rPr>
              <a:t>: </a:t>
            </a:r>
            <a:r>
              <a:rPr kumimoji="0" lang="en-US" sz="2400" b="0" i="0" u="none" strike="noStrike" kern="1200" cap="none" spc="0" normalizeH="0" baseline="0" noProof="0">
                <a:ln>
                  <a:noFill/>
                </a:ln>
                <a:solidFill>
                  <a:srgbClr val="C00000"/>
                </a:solidFill>
                <a:effectLst/>
                <a:uLnTx/>
                <a:uFillTx/>
                <a:latin typeface="Cambria"/>
                <a:ea typeface="Cambria"/>
                <a:cs typeface="+mn-cs"/>
              </a:rPr>
              <a:t>Fetch the row’s content into the row buffer </a:t>
            </a:r>
            <a:endParaRPr kumimoji="0" lang="en-US" sz="2400" b="0" i="0" u="none" strike="noStrike" kern="1200" cap="none" spc="0" normalizeH="0" baseline="0" noProof="0">
              <a:ln>
                <a:noFill/>
              </a:ln>
              <a:solidFill>
                <a:prstClr val="black"/>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C00000"/>
              </a:solidFill>
              <a:effectLst/>
              <a:uLnTx/>
              <a:uFillTx/>
              <a:latin typeface="Cambria" panose="02040503050406030204" pitchFamily="18" charset="0"/>
              <a:ea typeface="Cambria"/>
              <a:cs typeface="+mn-cs"/>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a:ln>
                  <a:noFill/>
                </a:ln>
                <a:solidFill>
                  <a:srgbClr val="BD5511"/>
                </a:solidFill>
                <a:effectLst/>
                <a:uLnTx/>
                <a:uFillTx/>
                <a:latin typeface="Cambria"/>
                <a:ea typeface="Cambria"/>
                <a:cs typeface="+mn-cs"/>
              </a:rPr>
              <a:t>Column Access</a:t>
            </a:r>
            <a:r>
              <a:rPr kumimoji="0" lang="en-US" sz="2400" b="1" i="0" u="none" strike="noStrike" kern="1200" cap="none" spc="0" normalizeH="0" baseline="0" noProof="0">
                <a:ln>
                  <a:noFill/>
                </a:ln>
                <a:solidFill>
                  <a:srgbClr val="BD5511"/>
                </a:solidFill>
                <a:effectLst/>
                <a:uLnTx/>
                <a:uFillTx/>
                <a:latin typeface="Cambria"/>
                <a:ea typeface="Cambria"/>
                <a:cs typeface="+mn-cs"/>
              </a:rPr>
              <a:t>: </a:t>
            </a:r>
            <a:r>
              <a:rPr kumimoji="0" lang="en-US" sz="2400" b="0" i="0" u="none" strike="noStrike" kern="1200" cap="none" spc="0" normalizeH="0" baseline="0" noProof="0">
                <a:ln>
                  <a:noFill/>
                </a:ln>
                <a:solidFill>
                  <a:srgbClr val="BD5511"/>
                </a:solidFill>
                <a:effectLst/>
                <a:uLnTx/>
                <a:uFillTx/>
                <a:latin typeface="Cambria"/>
                <a:ea typeface="Cambria"/>
                <a:cs typeface="+mn-cs"/>
              </a:rPr>
              <a:t>Read/Write a column in the row buffer</a:t>
            </a:r>
            <a:endParaRPr kumimoji="0" lang="en-US" sz="2400" b="0" i="0" u="none" strike="noStrike" kern="1200" cap="none" spc="0" normalizeH="0" baseline="0" noProof="0">
              <a:ln>
                <a:noFill/>
              </a:ln>
              <a:solidFill>
                <a:srgbClr val="000000"/>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BD5511"/>
              </a:solidFill>
              <a:effectLst/>
              <a:uLnTx/>
              <a:uFillTx/>
              <a:latin typeface="Cambria"/>
              <a:ea typeface="Cambria"/>
              <a:cs typeface="Calibri" panose="020F0502020204030204"/>
            </a:endParaRPr>
          </a:p>
          <a:p>
            <a:pPr marL="182880" marR="0" lvl="0" indent="-36576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sng" strike="noStrike" kern="1200" cap="none" spc="0" normalizeH="0" baseline="0" noProof="0" err="1">
                <a:ln>
                  <a:noFill/>
                </a:ln>
                <a:solidFill>
                  <a:prstClr val="black"/>
                </a:solidFill>
                <a:effectLst/>
                <a:uLnTx/>
                <a:uFillTx/>
                <a:latin typeface="Cambria"/>
                <a:ea typeface="Cambria"/>
                <a:cs typeface="Calibri"/>
              </a:rPr>
              <a:t>Precharge</a:t>
            </a:r>
            <a:r>
              <a:rPr kumimoji="0" lang="en-US" sz="2400" b="1" i="0" u="none" strike="noStrike" kern="1200" cap="none" spc="0" normalizeH="0" baseline="0" noProof="0">
                <a:ln>
                  <a:noFill/>
                </a:ln>
                <a:solidFill>
                  <a:prstClr val="black"/>
                </a:solidFill>
                <a:effectLst/>
                <a:uLnTx/>
                <a:uFillTx/>
                <a:latin typeface="Cambria"/>
                <a:ea typeface="Cambria"/>
                <a:cs typeface="Calibri"/>
              </a:rPr>
              <a:t>: </a:t>
            </a:r>
            <a:r>
              <a:rPr kumimoji="0" lang="en-US" sz="2400" b="0" i="0" u="none" strike="noStrike" kern="1200" cap="none" spc="0" normalizeH="0" baseline="0" noProof="0">
                <a:ln>
                  <a:noFill/>
                </a:ln>
                <a:solidFill>
                  <a:prstClr val="black"/>
                </a:solidFill>
                <a:effectLst/>
                <a:uLnTx/>
                <a:uFillTx/>
                <a:latin typeface="Cambria"/>
                <a:ea typeface="Cambria"/>
                <a:cs typeface="Calibri"/>
              </a:rPr>
              <a:t>Disconnect the row from the row buffer</a:t>
            </a:r>
            <a:endParaRPr kumimoji="0" lang="en-US" sz="2400" b="0" i="0" u="none" strike="noStrike" kern="1200" cap="none" spc="0" normalizeH="0" baseline="0" noProof="0">
              <a:ln>
                <a:noFill/>
              </a:ln>
              <a:solidFill>
                <a:srgbClr val="000000"/>
              </a:solidFill>
              <a:effectLst/>
              <a:uLnTx/>
              <a:uFillTx/>
              <a:latin typeface="Cambria"/>
              <a:ea typeface="Cambria"/>
              <a:cs typeface="Calibri"/>
            </a:endParaRPr>
          </a:p>
        </p:txBody>
      </p:sp>
      <p:grpSp>
        <p:nvGrpSpPr>
          <p:cNvPr id="66" name="cellcircuitry">
            <a:extLst>
              <a:ext uri="{FF2B5EF4-FFF2-40B4-BE49-F238E27FC236}">
                <a16:creationId xmlns:a16="http://schemas.microsoft.com/office/drawing/2014/main" id="{46DF6924-BE1E-C849-BBC4-19C1A272BB4B}"/>
              </a:ext>
            </a:extLst>
          </p:cNvPr>
          <p:cNvGrpSpPr>
            <a:grpSpLocks noChangeAspect="1"/>
          </p:cNvGrpSpPr>
          <p:nvPr/>
        </p:nvGrpSpPr>
        <p:grpSpPr>
          <a:xfrm>
            <a:off x="5658654" y="1343817"/>
            <a:ext cx="2134602" cy="1883008"/>
            <a:chOff x="2503373" y="1725956"/>
            <a:chExt cx="3956413" cy="3490094"/>
          </a:xfrm>
        </p:grpSpPr>
        <p:sp>
          <p:nvSpPr>
            <p:cNvPr id="67" name="Rectangle 66">
              <a:extLst>
                <a:ext uri="{FF2B5EF4-FFF2-40B4-BE49-F238E27FC236}">
                  <a16:creationId xmlns:a16="http://schemas.microsoft.com/office/drawing/2014/main" id="{6BCF1DD3-7069-304F-A7DA-2B3412AB7E30}"/>
                </a:ext>
              </a:extLst>
            </p:cNvPr>
            <p:cNvSpPr/>
            <p:nvPr/>
          </p:nvSpPr>
          <p:spPr>
            <a:xfrm>
              <a:off x="3057157" y="1725956"/>
              <a:ext cx="2337083" cy="42576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4472C4"/>
                  </a:solidFill>
                  <a:effectLst/>
                  <a:uLnTx/>
                  <a:uFillTx/>
                  <a:latin typeface="Cambria" panose="02040503050406030204" pitchFamily="18" charset="0"/>
                  <a:ea typeface="+mn-ea"/>
                  <a:cs typeface="+mn-cs"/>
                </a:rPr>
                <a:t>Wordline</a:t>
              </a:r>
              <a:endParaRPr kumimoji="0" lang="en-US" sz="1600" b="0" i="0" u="none" strike="noStrike" kern="1200" cap="none" spc="0" normalizeH="0" baseline="0" noProof="0">
                <a:ln>
                  <a:noFill/>
                </a:ln>
                <a:solidFill>
                  <a:srgbClr val="4472C4"/>
                </a:solidFill>
                <a:effectLst/>
                <a:uLnTx/>
                <a:uFillTx/>
                <a:latin typeface="Cambria" panose="02040503050406030204" pitchFamily="18" charset="0"/>
                <a:ea typeface="+mn-ea"/>
                <a:cs typeface="+mn-cs"/>
              </a:endParaRP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3100178" y="2195146"/>
              <a:ext cx="3116691" cy="0"/>
            </a:xfrm>
            <a:prstGeom prst="straightConnector1">
              <a:avLst/>
            </a:prstGeom>
            <a:ln w="254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B93E37DB-43B9-6A4B-A6E6-2B91C6B133BB}"/>
                </a:ext>
              </a:extLst>
            </p:cNvPr>
            <p:cNvSpPr/>
            <p:nvPr/>
          </p:nvSpPr>
          <p:spPr>
            <a:xfrm rot="16200000">
              <a:off x="1992555" y="3889642"/>
              <a:ext cx="2274939" cy="37787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Capacitor</a:t>
              </a:r>
            </a:p>
          </p:txBody>
        </p:sp>
        <p:sp>
          <p:nvSpPr>
            <p:cNvPr id="70" name="Rectangle 69">
              <a:extLst>
                <a:ext uri="{FF2B5EF4-FFF2-40B4-BE49-F238E27FC236}">
                  <a16:creationId xmlns:a16="http://schemas.microsoft.com/office/drawing/2014/main" id="{A313AABF-20EF-794E-BB12-5EDDEF53BDFD}"/>
                </a:ext>
              </a:extLst>
            </p:cNvPr>
            <p:cNvSpPr/>
            <p:nvPr/>
          </p:nvSpPr>
          <p:spPr>
            <a:xfrm>
              <a:off x="2503373" y="2429645"/>
              <a:ext cx="1915832" cy="46593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Access transistor</a:t>
              </a:r>
            </a:p>
          </p:txBody>
        </p:sp>
        <p:sp>
          <p:nvSpPr>
            <p:cNvPr id="72" name="Rectangle 71">
              <a:extLst>
                <a:ext uri="{FF2B5EF4-FFF2-40B4-BE49-F238E27FC236}">
                  <a16:creationId xmlns:a16="http://schemas.microsoft.com/office/drawing/2014/main" id="{D6437664-3173-D741-BE03-EE15F300DC1E}"/>
                </a:ext>
              </a:extLst>
            </p:cNvPr>
            <p:cNvSpPr/>
            <p:nvPr/>
          </p:nvSpPr>
          <p:spPr>
            <a:xfrm rot="5400000">
              <a:off x="5296737" y="3760834"/>
              <a:ext cx="1898125" cy="42797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ED7D30"/>
                  </a:solidFill>
                  <a:effectLst/>
                  <a:uLnTx/>
                  <a:uFillTx/>
                  <a:latin typeface="Cambria" panose="02040503050406030204" pitchFamily="18" charset="0"/>
                  <a:ea typeface="+mn-ea"/>
                  <a:cs typeface="+mn-cs"/>
                </a:rPr>
                <a:t>Bitline</a:t>
              </a:r>
              <a:endParaRPr kumimoji="0" lang="en-US" sz="1600" b="0" i="0" u="none" strike="noStrike" kern="1200" cap="none" spc="0" normalizeH="0" baseline="0" noProof="0">
                <a:ln>
                  <a:noFill/>
                </a:ln>
                <a:solidFill>
                  <a:srgbClr val="ED7D30"/>
                </a:solidFill>
                <a:effectLst/>
                <a:uLnTx/>
                <a:uFillTx/>
                <a:latin typeface="Cambria" panose="02040503050406030204" pitchFamily="18" charset="0"/>
                <a:ea typeface="+mn-ea"/>
                <a:cs typeface="+mn-cs"/>
              </a:endParaRPr>
            </a:p>
          </p:txBody>
        </p:sp>
        <p:cxnSp>
          <p:nvCxnSpPr>
            <p:cNvPr id="73" name="Straight Arrow Connector 72">
              <a:extLst>
                <a:ext uri="{FF2B5EF4-FFF2-40B4-BE49-F238E27FC236}">
                  <a16:creationId xmlns:a16="http://schemas.microsoft.com/office/drawing/2014/main" id="{02482588-6540-6F45-BE62-C51B52C61F46}"/>
                </a:ext>
              </a:extLst>
            </p:cNvPr>
            <p:cNvCxnSpPr/>
            <p:nvPr/>
          </p:nvCxnSpPr>
          <p:spPr>
            <a:xfrm flipV="1">
              <a:off x="5929194" y="1893565"/>
              <a:ext cx="0" cy="3030317"/>
            </a:xfrm>
            <a:prstGeom prst="straightConnector1">
              <a:avLst/>
            </a:prstGeom>
            <a:ln w="254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5104135" y="3025757"/>
              <a:ext cx="813905"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95" name="leakagepaths">
            <a:extLst>
              <a:ext uri="{FF2B5EF4-FFF2-40B4-BE49-F238E27FC236}">
                <a16:creationId xmlns:a16="http://schemas.microsoft.com/office/drawing/2014/main" id="{E61A3EBE-E793-1A45-8CC0-ACC4CE1750A4}"/>
              </a:ext>
            </a:extLst>
          </p:cNvPr>
          <p:cNvGrpSpPr/>
          <p:nvPr/>
        </p:nvGrpSpPr>
        <p:grpSpPr>
          <a:xfrm>
            <a:off x="6600266" y="2192156"/>
            <a:ext cx="921274" cy="925681"/>
            <a:chOff x="3989848" y="3270498"/>
            <a:chExt cx="921274" cy="925681"/>
          </a:xfrm>
        </p:grpSpPr>
        <p:cxnSp>
          <p:nvCxnSpPr>
            <p:cNvPr id="96" name="Straight Arrow Connector 95">
              <a:extLst>
                <a:ext uri="{FF2B5EF4-FFF2-40B4-BE49-F238E27FC236}">
                  <a16:creationId xmlns:a16="http://schemas.microsoft.com/office/drawing/2014/main" id="{CB441B1E-D173-D84C-B5E8-9B459FD4BD0B}"/>
                </a:ext>
              </a:extLst>
            </p:cNvPr>
            <p:cNvCxnSpPr>
              <a:cxnSpLocks/>
            </p:cNvCxnSpPr>
            <p:nvPr/>
          </p:nvCxnSpPr>
          <p:spPr>
            <a:xfrm>
              <a:off x="3989848" y="3375855"/>
              <a:ext cx="0" cy="67037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3BCD128-3AF3-B74E-8B06-109D35BE0770}"/>
                </a:ext>
              </a:extLst>
            </p:cNvPr>
            <p:cNvCxnSpPr>
              <a:cxnSpLocks/>
            </p:cNvCxnSpPr>
            <p:nvPr/>
          </p:nvCxnSpPr>
          <p:spPr>
            <a:xfrm>
              <a:off x="4010043" y="3270498"/>
              <a:ext cx="782661"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29345BF-1F4C-1D45-A4C8-26212938D649}"/>
                </a:ext>
              </a:extLst>
            </p:cNvPr>
            <p:cNvSpPr/>
            <p:nvPr/>
          </p:nvSpPr>
          <p:spPr>
            <a:xfrm>
              <a:off x="4062685" y="3334405"/>
              <a:ext cx="848437" cy="86177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charge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leakage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paths</a:t>
              </a:r>
            </a:p>
          </p:txBody>
        </p:sp>
      </p:grpSp>
      <p:sp>
        <p:nvSpPr>
          <p:cNvPr id="122" name="TextBox 121">
            <a:extLst>
              <a:ext uri="{FF2B5EF4-FFF2-40B4-BE49-F238E27FC236}">
                <a16:creationId xmlns:a16="http://schemas.microsoft.com/office/drawing/2014/main" id="{2370A77F-2157-F94D-B6DB-F27772AD4AA1}"/>
              </a:ext>
            </a:extLst>
          </p:cNvPr>
          <p:cNvSpPr txBox="1"/>
          <p:nvPr/>
        </p:nvSpPr>
        <p:spPr>
          <a:xfrm>
            <a:off x="4358921" y="3578519"/>
            <a:ext cx="4801186" cy="707886"/>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2F5597"/>
                </a:solidFill>
                <a:effectLst/>
                <a:uLnTx/>
                <a:uFillTx/>
                <a:latin typeface="Cambria"/>
                <a:ea typeface="Cambria"/>
                <a:cs typeface="+mn-cs"/>
              </a:rPr>
              <a:t>Refresh</a:t>
            </a:r>
            <a:r>
              <a:rPr kumimoji="0" lang="en-US" sz="2000" b="1" i="0" u="none" strike="noStrike" kern="1200" cap="none" spc="0" normalizeH="0" baseline="0" noProof="0">
                <a:ln>
                  <a:noFill/>
                </a:ln>
                <a:solidFill>
                  <a:srgbClr val="2F5597"/>
                </a:solidFill>
                <a:effectLst/>
                <a:uLnTx/>
                <a:uFillTx/>
                <a:latin typeface="Cambria"/>
                <a:ea typeface="Cambria"/>
                <a:cs typeface="+mn-cs"/>
              </a:rPr>
              <a:t>: </a:t>
            </a:r>
            <a:r>
              <a:rPr kumimoji="0" lang="en-US" sz="2000" b="0" i="0" u="none" strike="noStrike" kern="1200" cap="none" spc="0" normalizeH="0" baseline="0" noProof="0">
                <a:ln>
                  <a:noFill/>
                </a:ln>
                <a:solidFill>
                  <a:srgbClr val="2F5597"/>
                </a:solidFill>
                <a:effectLst/>
                <a:uLnTx/>
                <a:uFillTx/>
                <a:latin typeface="Cambria"/>
                <a:ea typeface="Cambria"/>
                <a:cs typeface="+mn-cs"/>
              </a:rPr>
              <a:t>Restores the capacitor voltage</a:t>
            </a:r>
            <a:b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000" b="0" i="0" u="none" strike="noStrike" kern="1200" cap="none" spc="0" normalizeH="0" baseline="0" noProof="0">
                <a:ln>
                  <a:noFill/>
                </a:ln>
                <a:solidFill>
                  <a:srgbClr val="2F5597"/>
                </a:solidFill>
                <a:effectLst/>
                <a:uLnTx/>
                <a:uFillTx/>
                <a:latin typeface="Cambria"/>
                <a:ea typeface="Cambria"/>
                <a:cs typeface="+mn-cs"/>
              </a:rPr>
              <a:t>with a time period called </a:t>
            </a:r>
            <a:r>
              <a:rPr kumimoji="0" lang="en-US" sz="2000" b="1" i="0" u="none" strike="noStrike" kern="1200" cap="none" spc="0" normalizeH="0" baseline="0" noProof="0">
                <a:ln>
                  <a:noFill/>
                </a:ln>
                <a:solidFill>
                  <a:srgbClr val="2F5597"/>
                </a:solidFill>
                <a:effectLst/>
                <a:uLnTx/>
                <a:uFillTx/>
                <a:latin typeface="Cambria"/>
                <a:ea typeface="Cambria"/>
                <a:cs typeface="+mn-cs"/>
              </a:rPr>
              <a:t>refresh window</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E8C7687A-B640-B04D-85A1-C5BEDCC2D5F1}"/>
              </a:ext>
            </a:extLst>
          </p:cNvPr>
          <p:cNvGrpSpPr/>
          <p:nvPr/>
        </p:nvGrpSpPr>
        <p:grpSpPr>
          <a:xfrm>
            <a:off x="572957" y="3390517"/>
            <a:ext cx="2573019" cy="793330"/>
            <a:chOff x="572957" y="2912026"/>
            <a:chExt cx="2573019" cy="793330"/>
          </a:xfrm>
        </p:grpSpPr>
        <p:sp>
          <p:nvSpPr>
            <p:cNvPr id="59" name="TextBox 58">
              <a:extLst>
                <a:ext uri="{FF2B5EF4-FFF2-40B4-BE49-F238E27FC236}">
                  <a16:creationId xmlns:a16="http://schemas.microsoft.com/office/drawing/2014/main" id="{B4387A36-D093-B944-B3A1-6817C5507D4A}"/>
                </a:ext>
              </a:extLst>
            </p:cNvPr>
            <p:cNvSpPr txBox="1"/>
            <p:nvPr/>
          </p:nvSpPr>
          <p:spPr>
            <a:xfrm>
              <a:off x="572957" y="3305246"/>
              <a:ext cx="2573019"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BD5511"/>
                  </a:solidFill>
                  <a:effectLst/>
                  <a:uLnTx/>
                  <a:uFillTx/>
                  <a:latin typeface="Cambria" panose="02040503050406030204" pitchFamily="18" charset="0"/>
                  <a:ea typeface="+mn-ea"/>
                  <a:cs typeface="+mn-cs"/>
                </a:rPr>
                <a:t>I/O Circuitry</a:t>
              </a:r>
            </a:p>
          </p:txBody>
        </p:sp>
        <p:cxnSp>
          <p:nvCxnSpPr>
            <p:cNvPr id="94" name="Straight Arrow Connector 93">
              <a:extLst>
                <a:ext uri="{FF2B5EF4-FFF2-40B4-BE49-F238E27FC236}">
                  <a16:creationId xmlns:a16="http://schemas.microsoft.com/office/drawing/2014/main" id="{872C184A-0284-974A-AAF5-5837F1F9828E}"/>
                </a:ext>
              </a:extLst>
            </p:cNvPr>
            <p:cNvCxnSpPr>
              <a:cxnSpLocks/>
              <a:stCxn id="6" idx="2"/>
              <a:endCxn id="59" idx="0"/>
            </p:cNvCxnSpPr>
            <p:nvPr/>
          </p:nvCxnSpPr>
          <p:spPr>
            <a:xfrm>
              <a:off x="1859467" y="2912026"/>
              <a:ext cx="0" cy="393220"/>
            </a:xfrm>
            <a:prstGeom prst="straightConnector1">
              <a:avLst/>
            </a:prstGeom>
            <a:ln w="38100">
              <a:solidFill>
                <a:srgbClr val="BD541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1ECC7BEB-88F7-8B8A-2FB1-04744BD72F54}"/>
              </a:ext>
            </a:extLst>
          </p:cNvPr>
          <p:cNvSpPr txBox="1"/>
          <p:nvPr/>
        </p:nvSpPr>
        <p:spPr>
          <a:xfrm>
            <a:off x="128970" y="565634"/>
            <a:ext cx="8881287" cy="400110"/>
          </a:xfrm>
          <a:prstGeom prst="rect">
            <a:avLst/>
          </a:prstGeom>
          <a:noFill/>
        </p:spPr>
        <p:txBody>
          <a:bodyPr wrap="square">
            <a:spAutoFit/>
          </a:bodyPr>
          <a:lstStyle/>
          <a:p>
            <a:pPr>
              <a:buClr>
                <a:schemeClr val="tx1"/>
              </a:buClr>
            </a:pPr>
            <a:r>
              <a:rPr lang="en-US" sz="2000" dirty="0">
                <a:latin typeface="Cambria" panose="02040503050406030204" pitchFamily="18" charset="0"/>
              </a:rPr>
              <a:t>Prevalent memory technology: Dynamic Random Access Memory (DRAM)</a:t>
            </a:r>
          </a:p>
        </p:txBody>
      </p:sp>
    </p:spTree>
    <p:extLst>
      <p:ext uri="{BB962C8B-B14F-4D97-AF65-F5344CB8AC3E}">
        <p14:creationId xmlns:p14="http://schemas.microsoft.com/office/powerpoint/2010/main" val="200686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allAtOnce"/>
      <p:bldP spid="1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50CA8-0596-D363-28A1-1B0BECF65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227D-838D-25E3-FD07-2E150FF1BD51}"/>
              </a:ext>
            </a:extLst>
          </p:cNvPr>
          <p:cNvSpPr>
            <a:spLocks noGrp="1"/>
          </p:cNvSpPr>
          <p:nvPr>
            <p:ph type="title"/>
          </p:nvPr>
        </p:nvSpPr>
        <p:spPr/>
        <p:txBody>
          <a:bodyPr>
            <a:normAutofit fontScale="90000"/>
          </a:bodyPr>
          <a:lstStyle/>
          <a:p>
            <a:r>
              <a:rPr lang="en-US" sz="3200" dirty="0"/>
              <a:t>RowHammer: An Example of DRAM Read Disturbance</a:t>
            </a:r>
          </a:p>
        </p:txBody>
      </p:sp>
      <p:sp>
        <p:nvSpPr>
          <p:cNvPr id="6" name="Content Placeholder 2">
            <a:extLst>
              <a:ext uri="{FF2B5EF4-FFF2-40B4-BE49-F238E27FC236}">
                <a16:creationId xmlns:a16="http://schemas.microsoft.com/office/drawing/2014/main" id="{7465867F-16F0-1B64-C92B-0455BC2A15D9}"/>
              </a:ext>
            </a:extLst>
          </p:cNvPr>
          <p:cNvSpPr txBox="1">
            <a:spLocks/>
          </p:cNvSpPr>
          <p:nvPr/>
        </p:nvSpPr>
        <p:spPr>
          <a:xfrm>
            <a:off x="75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a:p>
        </p:txBody>
      </p:sp>
      <p:sp>
        <p:nvSpPr>
          <p:cNvPr id="5" name="Rounded Rectangle 4">
            <a:extLst>
              <a:ext uri="{FF2B5EF4-FFF2-40B4-BE49-F238E27FC236}">
                <a16:creationId xmlns:a16="http://schemas.microsoft.com/office/drawing/2014/main" id="{B79DD3D1-E0F6-E622-D09E-9795285A2B62}"/>
              </a:ext>
            </a:extLst>
          </p:cNvPr>
          <p:cNvSpPr/>
          <p:nvPr/>
        </p:nvSpPr>
        <p:spPr>
          <a:xfrm>
            <a:off x="579892" y="1086419"/>
            <a:ext cx="7984215" cy="4217949"/>
          </a:xfrm>
          <a:prstGeom prst="roundRect">
            <a:avLst>
              <a:gd name="adj" fmla="val 9311"/>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9C8CF570-F267-5781-4BE2-925187229D70}"/>
              </a:ext>
            </a:extLst>
          </p:cNvPr>
          <p:cNvCxnSpPr>
            <a:cxnSpLocks/>
          </p:cNvCxnSpPr>
          <p:nvPr/>
        </p:nvCxnSpPr>
        <p:spPr>
          <a:xfrm>
            <a:off x="1024997" y="20143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739B0E-D752-6A41-97CC-C53FF8EAC08E}"/>
              </a:ext>
            </a:extLst>
          </p:cNvPr>
          <p:cNvCxnSpPr>
            <a:cxnSpLocks/>
          </p:cNvCxnSpPr>
          <p:nvPr/>
        </p:nvCxnSpPr>
        <p:spPr>
          <a:xfrm>
            <a:off x="1024997" y="27001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4ABBB2-F494-0D85-583D-B2512BD61E8A}"/>
              </a:ext>
            </a:extLst>
          </p:cNvPr>
          <p:cNvCxnSpPr>
            <a:cxnSpLocks/>
          </p:cNvCxnSpPr>
          <p:nvPr/>
        </p:nvCxnSpPr>
        <p:spPr>
          <a:xfrm>
            <a:off x="1024997" y="3382198"/>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CAFA40-DB1C-0AE3-4E96-4374AD1E9001}"/>
              </a:ext>
            </a:extLst>
          </p:cNvPr>
          <p:cNvCxnSpPr>
            <a:cxnSpLocks/>
          </p:cNvCxnSpPr>
          <p:nvPr/>
        </p:nvCxnSpPr>
        <p:spPr>
          <a:xfrm>
            <a:off x="1024997" y="405655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0BE20A-087A-5762-4C9F-5D13D0B8A074}"/>
              </a:ext>
            </a:extLst>
          </p:cNvPr>
          <p:cNvCxnSpPr>
            <a:cxnSpLocks/>
          </p:cNvCxnSpPr>
          <p:nvPr/>
        </p:nvCxnSpPr>
        <p:spPr>
          <a:xfrm>
            <a:off x="1024997" y="4697099"/>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8CFE49C-5A7D-F2E3-4ABB-7B99868C21E3}"/>
              </a:ext>
            </a:extLst>
          </p:cNvPr>
          <p:cNvSpPr/>
          <p:nvPr/>
        </p:nvSpPr>
        <p:spPr>
          <a:xfrm>
            <a:off x="1436477" y="168100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F9DDDA-421B-0E38-3B69-300499FC3F15}"/>
              </a:ext>
            </a:extLst>
          </p:cNvPr>
          <p:cNvSpPr/>
          <p:nvPr/>
        </p:nvSpPr>
        <p:spPr>
          <a:xfrm>
            <a:off x="1436477" y="4389357"/>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Rectangle 20">
            <a:extLst>
              <a:ext uri="{FF2B5EF4-FFF2-40B4-BE49-F238E27FC236}">
                <a16:creationId xmlns:a16="http://schemas.microsoft.com/office/drawing/2014/main" id="{20885527-3209-69F9-E29A-7B2B3EC13B81}"/>
              </a:ext>
            </a:extLst>
          </p:cNvPr>
          <p:cNvSpPr/>
          <p:nvPr/>
        </p:nvSpPr>
        <p:spPr>
          <a:xfrm>
            <a:off x="1436477" y="235531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E9656CBD-5407-4AA8-6AFE-90EDB66AE991}"/>
              </a:ext>
            </a:extLst>
          </p:cNvPr>
          <p:cNvSpPr/>
          <p:nvPr/>
        </p:nvSpPr>
        <p:spPr>
          <a:xfrm>
            <a:off x="1436477" y="302106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0BA1E734-3F96-BAA0-B65C-4402A4B31391}"/>
              </a:ext>
            </a:extLst>
          </p:cNvPr>
          <p:cNvSpPr/>
          <p:nvPr/>
        </p:nvSpPr>
        <p:spPr>
          <a:xfrm>
            <a:off x="1436477" y="369436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8E7848D3-0986-AB62-7D14-DA350943A4B0}"/>
              </a:ext>
            </a:extLst>
          </p:cNvPr>
          <p:cNvSpPr/>
          <p:nvPr/>
        </p:nvSpPr>
        <p:spPr>
          <a:xfrm>
            <a:off x="1436477" y="437228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45773B88-348D-4945-5D48-A804F489CD57}"/>
              </a:ext>
            </a:extLst>
          </p:cNvPr>
          <p:cNvSpPr txBox="1">
            <a:spLocks/>
          </p:cNvSpPr>
          <p:nvPr/>
        </p:nvSpPr>
        <p:spPr>
          <a:xfrm>
            <a:off x="75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dirty="0"/>
              <a:t>Repeatedly </a:t>
            </a:r>
            <a:r>
              <a:rPr lang="en-US" sz="2400" b="1" dirty="0">
                <a:solidFill>
                  <a:srgbClr val="538234"/>
                </a:solidFill>
              </a:rPr>
              <a:t>opening</a:t>
            </a:r>
            <a:r>
              <a:rPr lang="en-US" sz="2400" dirty="0">
                <a:solidFill>
                  <a:srgbClr val="538234"/>
                </a:solidFill>
              </a:rPr>
              <a:t> (activating) </a:t>
            </a:r>
            <a:r>
              <a:rPr lang="en-US" sz="2400" dirty="0"/>
              <a:t>and </a:t>
            </a:r>
            <a:r>
              <a:rPr lang="en-US" sz="2400" b="1" dirty="0">
                <a:solidFill>
                  <a:srgbClr val="990063"/>
                </a:solidFill>
              </a:rPr>
              <a:t>closing</a:t>
            </a:r>
            <a:r>
              <a:rPr lang="en-US" sz="2400" dirty="0">
                <a:solidFill>
                  <a:srgbClr val="990063"/>
                </a:solidFill>
              </a:rPr>
              <a:t> (precharging) </a:t>
            </a:r>
          </a:p>
          <a:p>
            <a:pPr marL="0" indent="0" algn="ctr">
              <a:spcBef>
                <a:spcPts val="0"/>
              </a:spcBef>
              <a:buNone/>
            </a:pPr>
            <a:r>
              <a:rPr lang="en-US" sz="2400" dirty="0"/>
              <a:t>a DRAM row causes </a:t>
            </a:r>
            <a:r>
              <a:rPr lang="en-US" sz="2400" b="1" dirty="0">
                <a:solidFill>
                  <a:srgbClr val="007799"/>
                </a:solidFill>
              </a:rPr>
              <a:t>read disturbance bitflips</a:t>
            </a:r>
            <a:r>
              <a:rPr lang="en-US" sz="2400" dirty="0">
                <a:solidFill>
                  <a:srgbClr val="007799"/>
                </a:solidFill>
              </a:rPr>
              <a:t> </a:t>
            </a:r>
            <a:r>
              <a:rPr lang="en-US" sz="2400" dirty="0"/>
              <a:t>in nearby cells</a:t>
            </a:r>
          </a:p>
          <a:p>
            <a:pPr marL="0" indent="0" algn="ctr">
              <a:spcBef>
                <a:spcPts val="0"/>
              </a:spcBef>
              <a:buNone/>
            </a:pPr>
            <a:r>
              <a:rPr lang="en-US" sz="2400" dirty="0">
                <a:solidFill>
                  <a:prstClr val="black"/>
                </a:solidFill>
              </a:rPr>
              <a:t>and breaks </a:t>
            </a:r>
            <a:r>
              <a:rPr lang="en-US" sz="2400" b="1" dirty="0">
                <a:solidFill>
                  <a:srgbClr val="990063"/>
                </a:solidFill>
              </a:rPr>
              <a:t>memory isolation</a:t>
            </a:r>
          </a:p>
        </p:txBody>
      </p:sp>
      <p:grpSp>
        <p:nvGrpSpPr>
          <p:cNvPr id="4" name="Group 3">
            <a:extLst>
              <a:ext uri="{FF2B5EF4-FFF2-40B4-BE49-F238E27FC236}">
                <a16:creationId xmlns:a16="http://schemas.microsoft.com/office/drawing/2014/main" id="{B4C62F26-209C-3C5B-2697-CA92347F5F19}"/>
              </a:ext>
            </a:extLst>
          </p:cNvPr>
          <p:cNvGrpSpPr/>
          <p:nvPr/>
        </p:nvGrpSpPr>
        <p:grpSpPr>
          <a:xfrm>
            <a:off x="1428644" y="2353340"/>
            <a:ext cx="6286713" cy="1990657"/>
            <a:chOff x="1428644" y="1937227"/>
            <a:chExt cx="6286713" cy="1990657"/>
          </a:xfrm>
        </p:grpSpPr>
        <p:sp>
          <p:nvSpPr>
            <p:cNvPr id="58" name="Rectangle 57">
              <a:extLst>
                <a:ext uri="{FF2B5EF4-FFF2-40B4-BE49-F238E27FC236}">
                  <a16:creationId xmlns:a16="http://schemas.microsoft.com/office/drawing/2014/main" id="{ECE9D71F-03D5-4A2B-B593-C1D9A1D670B2}"/>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3847DADB-879D-3604-682A-14CA25C1EE07}"/>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59" name="Rectangle 58">
              <a:extLst>
                <a:ext uri="{FF2B5EF4-FFF2-40B4-BE49-F238E27FC236}">
                  <a16:creationId xmlns:a16="http://schemas.microsoft.com/office/drawing/2014/main" id="{61E62C3B-243F-24A5-6F5E-37DA766BFBFA}"/>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BC043961-8D56-9CBD-BF55-F48FC3B34EB2}"/>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342965BF-EF95-191B-9FD7-07CF0974F9DB}"/>
              </a:ext>
            </a:extLst>
          </p:cNvPr>
          <p:cNvGrpSpPr/>
          <p:nvPr/>
        </p:nvGrpSpPr>
        <p:grpSpPr>
          <a:xfrm>
            <a:off x="1428644" y="3020077"/>
            <a:ext cx="6286713" cy="649632"/>
            <a:chOff x="1428644" y="2603964"/>
            <a:chExt cx="6286713" cy="649632"/>
          </a:xfrm>
        </p:grpSpPr>
        <p:sp>
          <p:nvSpPr>
            <p:cNvPr id="61" name="Rectangle 60">
              <a:extLst>
                <a:ext uri="{FF2B5EF4-FFF2-40B4-BE49-F238E27FC236}">
                  <a16:creationId xmlns:a16="http://schemas.microsoft.com/office/drawing/2014/main" id="{E4ED849F-112E-771A-BF0D-E7859935E32A}"/>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A663B8C5-B503-47EE-46F0-6CA452602377}"/>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63" name="Group 62">
            <a:extLst>
              <a:ext uri="{FF2B5EF4-FFF2-40B4-BE49-F238E27FC236}">
                <a16:creationId xmlns:a16="http://schemas.microsoft.com/office/drawing/2014/main" id="{D1F97D0C-3EFD-33CF-C98A-8FB5BEB80D3F}"/>
              </a:ext>
            </a:extLst>
          </p:cNvPr>
          <p:cNvGrpSpPr/>
          <p:nvPr/>
        </p:nvGrpSpPr>
        <p:grpSpPr>
          <a:xfrm>
            <a:off x="1425311" y="3025382"/>
            <a:ext cx="6286713" cy="649632"/>
            <a:chOff x="1428644" y="2604952"/>
            <a:chExt cx="6286713" cy="649632"/>
          </a:xfrm>
        </p:grpSpPr>
        <p:sp>
          <p:nvSpPr>
            <p:cNvPr id="64" name="Rectangle 63">
              <a:extLst>
                <a:ext uri="{FF2B5EF4-FFF2-40B4-BE49-F238E27FC236}">
                  <a16:creationId xmlns:a16="http://schemas.microsoft.com/office/drawing/2014/main" id="{4EF7706A-B76C-2D7E-4D5B-6863A0746ADF}"/>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A1C0F0-F120-DECE-08F7-41ACE1E29596}"/>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grpSp>
        <p:nvGrpSpPr>
          <p:cNvPr id="78" name="Group 77">
            <a:extLst>
              <a:ext uri="{FF2B5EF4-FFF2-40B4-BE49-F238E27FC236}">
                <a16:creationId xmlns:a16="http://schemas.microsoft.com/office/drawing/2014/main" id="{864BEE8A-7940-F4ED-B000-27C53528F2AF}"/>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9CF4DCBD-8673-1C41-F98B-45AE6F48B9CE}"/>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F2FEE2A1-193E-B826-7D0A-2AD06C510A95}"/>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12" name="Group 11">
            <a:extLst>
              <a:ext uri="{FF2B5EF4-FFF2-40B4-BE49-F238E27FC236}">
                <a16:creationId xmlns:a16="http://schemas.microsoft.com/office/drawing/2014/main" id="{05BAFD0F-0820-C147-E89A-93F3AD7707C0}"/>
              </a:ext>
            </a:extLst>
          </p:cNvPr>
          <p:cNvGrpSpPr/>
          <p:nvPr/>
        </p:nvGrpSpPr>
        <p:grpSpPr>
          <a:xfrm>
            <a:off x="5458418" y="2455287"/>
            <a:ext cx="2285690" cy="1794806"/>
            <a:chOff x="5458418" y="2039174"/>
            <a:chExt cx="2285690" cy="1794806"/>
          </a:xfrm>
        </p:grpSpPr>
        <p:sp>
          <p:nvSpPr>
            <p:cNvPr id="102" name="Rectangle 101">
              <a:extLst>
                <a:ext uri="{FF2B5EF4-FFF2-40B4-BE49-F238E27FC236}">
                  <a16:creationId xmlns:a16="http://schemas.microsoft.com/office/drawing/2014/main" id="{BBF9B427-0056-7A31-B77E-682E0997A702}"/>
                </a:ext>
              </a:extLst>
            </p:cNvPr>
            <p:cNvSpPr/>
            <p:nvPr/>
          </p:nvSpPr>
          <p:spPr>
            <a:xfrm>
              <a:off x="6016776" y="2039174"/>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7666DEE4-A246-1474-B157-C51BAE3558B2}"/>
                </a:ext>
              </a:extLst>
            </p:cNvPr>
            <p:cNvSpPr/>
            <p:nvPr/>
          </p:nvSpPr>
          <p:spPr>
            <a:xfrm>
              <a:off x="6016776" y="3372315"/>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8CD49BFB-5676-B401-D405-F171CF72D1C3}"/>
                </a:ext>
              </a:extLst>
            </p:cNvPr>
            <p:cNvSpPr/>
            <p:nvPr/>
          </p:nvSpPr>
          <p:spPr>
            <a:xfrm>
              <a:off x="5458418" y="2685155"/>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7EA6292-A32D-1530-2D54-697B43AB1D31}"/>
              </a:ext>
            </a:extLst>
          </p:cNvPr>
          <p:cNvGrpSpPr/>
          <p:nvPr/>
        </p:nvGrpSpPr>
        <p:grpSpPr>
          <a:xfrm>
            <a:off x="1436070" y="3024860"/>
            <a:ext cx="6271453" cy="649632"/>
            <a:chOff x="1428644" y="2604952"/>
            <a:chExt cx="6286713" cy="649632"/>
          </a:xfrm>
        </p:grpSpPr>
        <p:sp>
          <p:nvSpPr>
            <p:cNvPr id="49" name="Rectangle 48">
              <a:extLst>
                <a:ext uri="{FF2B5EF4-FFF2-40B4-BE49-F238E27FC236}">
                  <a16:creationId xmlns:a16="http://schemas.microsoft.com/office/drawing/2014/main" id="{952C959B-8086-B074-9F9D-CCEEB7940488}"/>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A622E227-E478-526A-5FD3-7428B691A0E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grpSp>
        <p:nvGrpSpPr>
          <p:cNvPr id="7" name="Group 6">
            <a:extLst>
              <a:ext uri="{FF2B5EF4-FFF2-40B4-BE49-F238E27FC236}">
                <a16:creationId xmlns:a16="http://schemas.microsoft.com/office/drawing/2014/main" id="{DD145D98-AC09-C0BF-9357-8AABE648766F}"/>
              </a:ext>
            </a:extLst>
          </p:cNvPr>
          <p:cNvGrpSpPr/>
          <p:nvPr/>
        </p:nvGrpSpPr>
        <p:grpSpPr>
          <a:xfrm>
            <a:off x="1441587" y="3029699"/>
            <a:ext cx="6266955" cy="649632"/>
            <a:chOff x="-3913331" y="4700899"/>
            <a:chExt cx="6266955" cy="649632"/>
          </a:xfrm>
        </p:grpSpPr>
        <p:sp>
          <p:nvSpPr>
            <p:cNvPr id="51" name="Rectangle 50">
              <a:extLst>
                <a:ext uri="{FF2B5EF4-FFF2-40B4-BE49-F238E27FC236}">
                  <a16:creationId xmlns:a16="http://schemas.microsoft.com/office/drawing/2014/main" id="{B338FC11-29C1-68BD-FECD-E5A17E54084C}"/>
                </a:ext>
              </a:extLst>
            </p:cNvPr>
            <p:cNvSpPr/>
            <p:nvPr/>
          </p:nvSpPr>
          <p:spPr>
            <a:xfrm>
              <a:off x="-3913331" y="4700899"/>
              <a:ext cx="6266955"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2" name="Content Placeholder 2">
              <a:extLst>
                <a:ext uri="{FF2B5EF4-FFF2-40B4-BE49-F238E27FC236}">
                  <a16:creationId xmlns:a16="http://schemas.microsoft.com/office/drawing/2014/main" id="{1EE1B290-2EB4-FB2A-3A39-34DDA99E5CF0}"/>
                </a:ext>
              </a:extLst>
            </p:cNvPr>
            <p:cNvSpPr txBox="1">
              <a:spLocks/>
            </p:cNvSpPr>
            <p:nvPr/>
          </p:nvSpPr>
          <p:spPr>
            <a:xfrm>
              <a:off x="-3776745" y="472996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sp>
        <p:nvSpPr>
          <p:cNvPr id="54" name="Rectangle 53">
            <a:extLst>
              <a:ext uri="{FF2B5EF4-FFF2-40B4-BE49-F238E27FC236}">
                <a16:creationId xmlns:a16="http://schemas.microsoft.com/office/drawing/2014/main" id="{3295B403-DA48-820E-8545-CC5ECC78BB20}"/>
              </a:ext>
            </a:extLst>
          </p:cNvPr>
          <p:cNvSpPr/>
          <p:nvPr/>
        </p:nvSpPr>
        <p:spPr>
          <a:xfrm>
            <a:off x="9260517" y="3545059"/>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AC800151-1FE2-F80B-03EE-6E70B7BC0DC5}"/>
              </a:ext>
            </a:extLst>
          </p:cNvPr>
          <p:cNvSpPr/>
          <p:nvPr/>
        </p:nvSpPr>
        <p:spPr>
          <a:xfrm>
            <a:off x="579893" y="1124731"/>
            <a:ext cx="7984214" cy="553998"/>
          </a:xfrm>
          <a:prstGeom prst="rect">
            <a:avLst/>
          </a:prstGeom>
        </p:spPr>
        <p:txBody>
          <a:bodyPr wrap="square">
            <a:spAutoFit/>
          </a:bodyPr>
          <a:lstStyle/>
          <a:p>
            <a:pPr algn="ctr"/>
            <a:r>
              <a:rPr lang="en-US" sz="3000" b="1">
                <a:latin typeface="Cambria" panose="02040503050406030204" pitchFamily="18" charset="0"/>
              </a:rPr>
              <a:t>DRAM Subarray</a:t>
            </a:r>
            <a:endParaRPr lang="en-US" sz="3000">
              <a:latin typeface="Cambria" panose="02040503050406030204" pitchFamily="18" charset="0"/>
            </a:endParaRPr>
          </a:p>
        </p:txBody>
      </p:sp>
      <p:sp>
        <p:nvSpPr>
          <p:cNvPr id="71" name="Multiply 70">
            <a:extLst>
              <a:ext uri="{FF2B5EF4-FFF2-40B4-BE49-F238E27FC236}">
                <a16:creationId xmlns:a16="http://schemas.microsoft.com/office/drawing/2014/main" id="{EC306BC2-4F64-37AF-CA43-36EA34A01A6D}"/>
              </a:ext>
            </a:extLst>
          </p:cNvPr>
          <p:cNvSpPr/>
          <p:nvPr/>
        </p:nvSpPr>
        <p:spPr>
          <a:xfrm>
            <a:off x="5472747" y="2335112"/>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Multiply 71">
            <a:extLst>
              <a:ext uri="{FF2B5EF4-FFF2-40B4-BE49-F238E27FC236}">
                <a16:creationId xmlns:a16="http://schemas.microsoft.com/office/drawing/2014/main" id="{4AD9A226-2C7A-0E1E-7793-572426CE09CD}"/>
              </a:ext>
            </a:extLst>
          </p:cNvPr>
          <p:cNvSpPr/>
          <p:nvPr/>
        </p:nvSpPr>
        <p:spPr>
          <a:xfrm>
            <a:off x="2915079" y="366384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 name="Slide Number Placeholder 3">
            <a:extLst>
              <a:ext uri="{FF2B5EF4-FFF2-40B4-BE49-F238E27FC236}">
                <a16:creationId xmlns:a16="http://schemas.microsoft.com/office/drawing/2014/main" id="{F1082C39-4F44-8462-BE08-32DECA0BEE4B}"/>
              </a:ext>
            </a:extLst>
          </p:cNvPr>
          <p:cNvSpPr>
            <a:spLocks noGrp="1"/>
          </p:cNvSpPr>
          <p:nvPr>
            <p:ph type="sldNum" sz="quarter" idx="12"/>
          </p:nvPr>
        </p:nvSpPr>
        <p:spPr>
          <a:xfrm>
            <a:off x="7086600" y="6483351"/>
            <a:ext cx="2057400" cy="365125"/>
          </a:xfrm>
        </p:spPr>
        <p:txBody>
          <a:bodyPr/>
          <a:lstStyle/>
          <a:p>
            <a:fld id="{676C2683-0D41-1E45-8714-724CB2570654}" type="slidenum">
              <a:rPr lang="en-US" smtClean="0"/>
              <a:pPr/>
              <a:t>7</a:t>
            </a:fld>
            <a:endParaRPr lang="en-US" dirty="0"/>
          </a:p>
        </p:txBody>
      </p:sp>
    </p:spTree>
    <p:extLst>
      <p:ext uri="{BB962C8B-B14F-4D97-AF65-F5344CB8AC3E}">
        <p14:creationId xmlns:p14="http://schemas.microsoft.com/office/powerpoint/2010/main" val="31895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92DE1-48AF-8974-CAE2-892F26B2FF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73572-DAC8-52EF-76D0-A99D4D4C9C07}"/>
              </a:ext>
            </a:extLst>
          </p:cNvPr>
          <p:cNvSpPr>
            <a:spLocks noGrp="1"/>
          </p:cNvSpPr>
          <p:nvPr>
            <p:ph type="title"/>
          </p:nvPr>
        </p:nvSpPr>
        <p:spPr/>
        <p:txBody>
          <a:bodyPr>
            <a:normAutofit/>
          </a:bodyPr>
          <a:lstStyle/>
          <a:p>
            <a:r>
              <a:rPr lang="en-US" sz="3600" dirty="0"/>
              <a:t>Major Contributions</a:t>
            </a:r>
            <a:endParaRPr lang="en-US" sz="4400" dirty="0"/>
          </a:p>
        </p:txBody>
      </p:sp>
      <p:sp>
        <p:nvSpPr>
          <p:cNvPr id="3" name="Content Placeholder 2">
            <a:extLst>
              <a:ext uri="{FF2B5EF4-FFF2-40B4-BE49-F238E27FC236}">
                <a16:creationId xmlns:a16="http://schemas.microsoft.com/office/drawing/2014/main" id="{7D7EEDDB-3B47-E7A2-920B-D3A5B29CEDFB}"/>
              </a:ext>
            </a:extLst>
          </p:cNvPr>
          <p:cNvSpPr>
            <a:spLocks noGrp="1"/>
          </p:cNvSpPr>
          <p:nvPr>
            <p:ph idx="1"/>
          </p:nvPr>
        </p:nvSpPr>
        <p:spPr>
          <a:xfrm>
            <a:off x="1" y="804945"/>
            <a:ext cx="9143999" cy="5518150"/>
          </a:xfrm>
        </p:spPr>
        <p:txBody>
          <a:bodyPr anchor="t">
            <a:normAutofit/>
          </a:bodyPr>
          <a:lstStyle/>
          <a:p>
            <a:pPr marL="122238" indent="0">
              <a:buNone/>
            </a:pPr>
            <a:r>
              <a:rPr lang="en-US" sz="2800" dirty="0">
                <a:solidFill>
                  <a:schemeClr val="tx2">
                    <a:lumMod val="50000"/>
                  </a:schemeClr>
                </a:solidFill>
              </a:rPr>
              <a:t>To</a:t>
            </a:r>
            <a:r>
              <a:rPr lang="en-US" sz="2800" b="1" dirty="0">
                <a:solidFill>
                  <a:schemeClr val="tx2">
                    <a:lumMod val="50000"/>
                  </a:schemeClr>
                </a:solidFill>
              </a:rPr>
              <a:t> efficiently </a:t>
            </a:r>
            <a:r>
              <a:rPr lang="en-US" sz="2800" dirty="0">
                <a:solidFill>
                  <a:schemeClr val="tx2">
                    <a:lumMod val="50000"/>
                  </a:schemeClr>
                </a:solidFill>
              </a:rPr>
              <a:t>and</a:t>
            </a:r>
            <a:r>
              <a:rPr lang="en-US" sz="2800" b="1" dirty="0">
                <a:solidFill>
                  <a:schemeClr val="tx2">
                    <a:lumMod val="50000"/>
                  </a:schemeClr>
                </a:solidFill>
              </a:rPr>
              <a:t> scalably</a:t>
            </a:r>
            <a:r>
              <a:rPr lang="en-US" sz="2800" dirty="0">
                <a:solidFill>
                  <a:schemeClr val="tx2">
                    <a:lumMod val="50000"/>
                  </a:schemeClr>
                </a:solidFill>
              </a:rPr>
              <a:t> </a:t>
            </a:r>
            <a:r>
              <a:rPr lang="en-US" sz="2800" b="1" dirty="0">
                <a:solidFill>
                  <a:schemeClr val="tx2">
                    <a:lumMod val="50000"/>
                  </a:schemeClr>
                </a:solidFill>
              </a:rPr>
              <a:t>mitigate DRAM read disturbance, we</a:t>
            </a:r>
            <a:r>
              <a:rPr lang="en-US" sz="2800" dirty="0">
                <a:solidFill>
                  <a:schemeClr val="tx2">
                    <a:lumMod val="50000"/>
                  </a:schemeClr>
                </a:solidFill>
              </a:rPr>
              <a:t> </a:t>
            </a:r>
          </a:p>
          <a:p>
            <a:pPr marL="0" indent="0">
              <a:buNone/>
            </a:pPr>
            <a:endParaRPr lang="en-US" sz="800" dirty="0">
              <a:solidFill>
                <a:schemeClr val="tx2">
                  <a:lumMod val="50000"/>
                </a:schemeClr>
              </a:solidFill>
            </a:endParaRPr>
          </a:p>
          <a:p>
            <a:pPr marL="746125" indent="0">
              <a:buClr>
                <a:schemeClr val="tx1"/>
              </a:buClr>
              <a:buNone/>
            </a:pPr>
            <a:r>
              <a:rPr lang="en-US" sz="2600" dirty="0">
                <a:solidFill>
                  <a:srgbClr val="D51E4C"/>
                </a:solidFill>
              </a:rPr>
              <a:t>build a </a:t>
            </a:r>
            <a:br>
              <a:rPr lang="en-US" sz="2600" dirty="0">
                <a:solidFill>
                  <a:srgbClr val="D51E4C"/>
                </a:solidFill>
              </a:rPr>
            </a:br>
            <a:r>
              <a:rPr lang="en-US" sz="2600" b="1" dirty="0">
                <a:solidFill>
                  <a:srgbClr val="D51E4C"/>
                </a:solidFill>
              </a:rPr>
              <a:t>detailed understanding </a:t>
            </a:r>
            <a:br>
              <a:rPr lang="en-US" sz="2600" b="1" dirty="0">
                <a:solidFill>
                  <a:srgbClr val="D51E4C"/>
                </a:solidFill>
              </a:rPr>
            </a:br>
            <a:r>
              <a:rPr lang="en-US" sz="2600" dirty="0">
                <a:solidFill>
                  <a:srgbClr val="D51E4C"/>
                </a:solidFill>
              </a:rPr>
              <a:t>of DRAM read disturbance</a:t>
            </a:r>
            <a:endParaRPr lang="en-US" sz="2600" dirty="0">
              <a:solidFill>
                <a:srgbClr val="C00000"/>
              </a:solidFill>
            </a:endParaRPr>
          </a:p>
          <a:p>
            <a:pPr marL="746125" indent="0">
              <a:buClr>
                <a:schemeClr val="tx1"/>
              </a:buClr>
              <a:buFont typeface="+mj-lt"/>
              <a:buAutoNum type="arabicPeriod"/>
            </a:pPr>
            <a:endParaRPr lang="en-US" sz="600" dirty="0">
              <a:solidFill>
                <a:srgbClr val="C00000"/>
              </a:solidFill>
            </a:endParaRPr>
          </a:p>
          <a:p>
            <a:pPr marL="746125" indent="0">
              <a:buClr>
                <a:schemeClr val="tx1"/>
              </a:buClr>
              <a:buNone/>
            </a:pPr>
            <a:r>
              <a:rPr lang="en-US" sz="2600" dirty="0">
                <a:solidFill>
                  <a:srgbClr val="536D82"/>
                </a:solidFill>
              </a:rPr>
              <a:t>leverage </a:t>
            </a:r>
            <a:r>
              <a:rPr lang="en-US" sz="2600" b="1" dirty="0">
                <a:solidFill>
                  <a:srgbClr val="536D82"/>
                </a:solidFill>
              </a:rPr>
              <a:t>insights into </a:t>
            </a:r>
            <a:br>
              <a:rPr lang="en-US" sz="2600" b="1" dirty="0">
                <a:solidFill>
                  <a:srgbClr val="536D82"/>
                </a:solidFill>
              </a:rPr>
            </a:br>
            <a:r>
              <a:rPr lang="en-US" sz="2600" b="1" dirty="0">
                <a:solidFill>
                  <a:srgbClr val="536D82"/>
                </a:solidFill>
              </a:rPr>
              <a:t>modern DRAM chips </a:t>
            </a:r>
            <a:br>
              <a:rPr lang="en-US" sz="2600" b="1" dirty="0">
                <a:solidFill>
                  <a:srgbClr val="536D82"/>
                </a:solidFill>
              </a:rPr>
            </a:br>
            <a:r>
              <a:rPr lang="en-US" sz="2600" dirty="0">
                <a:solidFill>
                  <a:srgbClr val="536D82"/>
                </a:solidFill>
              </a:rPr>
              <a:t>and </a:t>
            </a:r>
            <a:r>
              <a:rPr lang="en-US" sz="2600" b="1" dirty="0">
                <a:solidFill>
                  <a:srgbClr val="536D82"/>
                </a:solidFill>
              </a:rPr>
              <a:t>memory controllers</a:t>
            </a:r>
            <a:endParaRPr lang="en-US" sz="2600" b="1" dirty="0">
              <a:solidFill>
                <a:srgbClr val="7030A0"/>
              </a:solidFill>
            </a:endParaRPr>
          </a:p>
          <a:p>
            <a:pPr marL="746125" indent="0">
              <a:buClr>
                <a:schemeClr val="tx1"/>
              </a:buClr>
              <a:buFont typeface="+mj-lt"/>
              <a:buAutoNum type="arabicPeriod"/>
            </a:pPr>
            <a:endParaRPr lang="en-US" sz="600" b="1" dirty="0">
              <a:solidFill>
                <a:srgbClr val="7030A0"/>
              </a:solidFill>
            </a:endParaRPr>
          </a:p>
          <a:p>
            <a:pPr marL="746125" indent="0">
              <a:buClr>
                <a:schemeClr val="tx1"/>
              </a:buClr>
              <a:buNone/>
            </a:pPr>
            <a:r>
              <a:rPr lang="en-US" sz="2600" dirty="0">
                <a:solidFill>
                  <a:srgbClr val="5B90AE"/>
                </a:solidFill>
              </a:rPr>
              <a:t>devise a </a:t>
            </a:r>
            <a:r>
              <a:rPr lang="en-US" sz="2600" b="1" dirty="0">
                <a:solidFill>
                  <a:srgbClr val="5B90AE"/>
                </a:solidFill>
              </a:rPr>
              <a:t>novel solution</a:t>
            </a:r>
            <a:br>
              <a:rPr lang="en-US" sz="2600" b="1" dirty="0">
                <a:solidFill>
                  <a:srgbClr val="5B90AE"/>
                </a:solidFill>
              </a:rPr>
            </a:br>
            <a:r>
              <a:rPr lang="en-US" sz="2600" dirty="0">
                <a:solidFill>
                  <a:srgbClr val="5B90AE"/>
                </a:solidFill>
              </a:rPr>
              <a:t>that do not require </a:t>
            </a:r>
            <a:br>
              <a:rPr lang="en-US" sz="2600" dirty="0">
                <a:solidFill>
                  <a:srgbClr val="5B90AE"/>
                </a:solidFill>
              </a:rPr>
            </a:br>
            <a:r>
              <a:rPr lang="en-US" sz="2600" b="1" dirty="0">
                <a:solidFill>
                  <a:srgbClr val="5B90AE"/>
                </a:solidFill>
              </a:rPr>
              <a:t>proprietary knowledge </a:t>
            </a:r>
            <a:br>
              <a:rPr lang="en-US" sz="2600" b="1" dirty="0">
                <a:solidFill>
                  <a:srgbClr val="5B90AE"/>
                </a:solidFill>
              </a:rPr>
            </a:br>
            <a:r>
              <a:rPr lang="en-US" sz="2600" dirty="0">
                <a:solidFill>
                  <a:srgbClr val="5B90AE"/>
                </a:solidFill>
              </a:rPr>
              <a:t>of DRAM chip internals</a:t>
            </a:r>
          </a:p>
        </p:txBody>
      </p:sp>
      <p:sp>
        <p:nvSpPr>
          <p:cNvPr id="4" name="Slide Number Placeholder 3">
            <a:extLst>
              <a:ext uri="{FF2B5EF4-FFF2-40B4-BE49-F238E27FC236}">
                <a16:creationId xmlns:a16="http://schemas.microsoft.com/office/drawing/2014/main" id="{61734910-AA20-F92F-FF62-0562D4CF8944}"/>
              </a:ext>
            </a:extLst>
          </p:cNvPr>
          <p:cNvSpPr>
            <a:spLocks noGrp="1"/>
          </p:cNvSpPr>
          <p:nvPr>
            <p:ph type="sldNum" sz="quarter" idx="12"/>
          </p:nvPr>
        </p:nvSpPr>
        <p:spPr/>
        <p:txBody>
          <a:bodyPr/>
          <a:lstStyle/>
          <a:p>
            <a:fld id="{676C2683-0D41-1E45-8714-724CB2570654}" type="slidenum">
              <a:rPr lang="en-US" smtClean="0"/>
              <a:pPr/>
              <a:t>70</a:t>
            </a:fld>
            <a:endParaRPr lang="en-US" dirty="0"/>
          </a:p>
        </p:txBody>
      </p:sp>
      <p:pic>
        <p:nvPicPr>
          <p:cNvPr id="6" name="Graphic 17">
            <a:extLst>
              <a:ext uri="{FF2B5EF4-FFF2-40B4-BE49-F238E27FC236}">
                <a16:creationId xmlns:a16="http://schemas.microsoft.com/office/drawing/2014/main" id="{4965756D-AC6D-5851-EE5B-62C79CE48C81}"/>
              </a:ext>
            </a:extLst>
          </p:cNvPr>
          <p:cNvPicPr>
            <a:picLocks noChangeAspect="1"/>
          </p:cNvPicPr>
          <p:nvPr/>
        </p:nvPicPr>
        <p:blipFill rotWithShape="1">
          <a:blip r:embed="rId3"/>
          <a:srcRect l="22492" t="23634" r="22844" b="19636"/>
          <a:stretch/>
        </p:blipFill>
        <p:spPr>
          <a:xfrm>
            <a:off x="4889706" y="2221142"/>
            <a:ext cx="640080" cy="664257"/>
          </a:xfrm>
          <a:prstGeom prst="ellipse">
            <a:avLst/>
          </a:prstGeom>
          <a:ln w="19050">
            <a:solidFill>
              <a:schemeClr val="tx1"/>
            </a:solidFill>
          </a:ln>
        </p:spPr>
      </p:pic>
      <p:pic>
        <p:nvPicPr>
          <p:cNvPr id="7" name="Graphic 16">
            <a:extLst>
              <a:ext uri="{FF2B5EF4-FFF2-40B4-BE49-F238E27FC236}">
                <a16:creationId xmlns:a16="http://schemas.microsoft.com/office/drawing/2014/main" id="{8110F5F1-A20D-D5F8-C1F6-B1BCB994864B}"/>
              </a:ext>
            </a:extLst>
          </p:cNvPr>
          <p:cNvPicPr>
            <a:picLocks noChangeAspect="1"/>
          </p:cNvPicPr>
          <p:nvPr/>
        </p:nvPicPr>
        <p:blipFill rotWithShape="1">
          <a:blip r:embed="rId4"/>
          <a:srcRect l="19898" t="20035" r="19861" b="19545"/>
          <a:stretch/>
        </p:blipFill>
        <p:spPr>
          <a:xfrm>
            <a:off x="6372982" y="2227087"/>
            <a:ext cx="640080" cy="650384"/>
          </a:xfrm>
          <a:prstGeom prst="ellipse">
            <a:avLst/>
          </a:prstGeom>
          <a:ln w="38100">
            <a:solidFill>
              <a:schemeClr val="tx1"/>
            </a:solidFill>
          </a:ln>
        </p:spPr>
      </p:pic>
      <p:pic>
        <p:nvPicPr>
          <p:cNvPr id="8" name="Graphic 15">
            <a:extLst>
              <a:ext uri="{FF2B5EF4-FFF2-40B4-BE49-F238E27FC236}">
                <a16:creationId xmlns:a16="http://schemas.microsoft.com/office/drawing/2014/main" id="{CCE7B889-EE4A-248E-B912-27837C4779F8}"/>
              </a:ext>
            </a:extLst>
          </p:cNvPr>
          <p:cNvPicPr>
            <a:picLocks noChangeAspect="1"/>
          </p:cNvPicPr>
          <p:nvPr/>
        </p:nvPicPr>
        <p:blipFill rotWithShape="1">
          <a:blip r:embed="rId5"/>
          <a:srcRect l="25335" t="24042" r="24160" b="26087"/>
          <a:stretch/>
        </p:blipFill>
        <p:spPr>
          <a:xfrm>
            <a:off x="5631344" y="2234945"/>
            <a:ext cx="640080" cy="632049"/>
          </a:xfrm>
          <a:prstGeom prst="ellipse">
            <a:avLst/>
          </a:prstGeom>
          <a:ln w="38100">
            <a:solidFill>
              <a:schemeClr val="tx1"/>
            </a:solidFill>
          </a:ln>
        </p:spPr>
      </p:pic>
      <p:sp>
        <p:nvSpPr>
          <p:cNvPr id="13" name="TextBox 12">
            <a:extLst>
              <a:ext uri="{FF2B5EF4-FFF2-40B4-BE49-F238E27FC236}">
                <a16:creationId xmlns:a16="http://schemas.microsoft.com/office/drawing/2014/main" id="{3C106F06-B6FD-BBD7-6708-BCE8510E0680}"/>
              </a:ext>
            </a:extLst>
          </p:cNvPr>
          <p:cNvSpPr txBox="1"/>
          <p:nvPr/>
        </p:nvSpPr>
        <p:spPr>
          <a:xfrm>
            <a:off x="4862596" y="1800787"/>
            <a:ext cx="2224003" cy="338554"/>
          </a:xfrm>
          <a:prstGeom prst="rect">
            <a:avLst/>
          </a:prstGeom>
          <a:noFill/>
        </p:spPr>
        <p:txBody>
          <a:bodyPr wrap="square" rtlCol="0">
            <a:spAutoFit/>
          </a:bodyPr>
          <a:lstStyle/>
          <a:p>
            <a:pPr algn="ctr"/>
            <a:r>
              <a:rPr lang="en-US" sz="1600" dirty="0">
                <a:latin typeface="Cambria" panose="02040503050406030204" pitchFamily="18" charset="0"/>
              </a:rPr>
              <a:t>MICRO’21</a:t>
            </a:r>
          </a:p>
        </p:txBody>
      </p:sp>
      <p:grpSp>
        <p:nvGrpSpPr>
          <p:cNvPr id="25" name="Group 24">
            <a:extLst>
              <a:ext uri="{FF2B5EF4-FFF2-40B4-BE49-F238E27FC236}">
                <a16:creationId xmlns:a16="http://schemas.microsoft.com/office/drawing/2014/main" id="{F300692B-5AA3-8334-DD22-F7DE0C429023}"/>
              </a:ext>
            </a:extLst>
          </p:cNvPr>
          <p:cNvGrpSpPr/>
          <p:nvPr/>
        </p:nvGrpSpPr>
        <p:grpSpPr>
          <a:xfrm>
            <a:off x="7405409" y="1800787"/>
            <a:ext cx="842841" cy="1072555"/>
            <a:chOff x="8255730" y="2184401"/>
            <a:chExt cx="842841" cy="1072555"/>
          </a:xfrm>
        </p:grpSpPr>
        <p:pic>
          <p:nvPicPr>
            <p:cNvPr id="5" name="Graphic 7">
              <a:extLst>
                <a:ext uri="{FF2B5EF4-FFF2-40B4-BE49-F238E27FC236}">
                  <a16:creationId xmlns:a16="http://schemas.microsoft.com/office/drawing/2014/main" id="{3200951F-5A96-FF97-CFE1-1FCBAA4B0526}"/>
                </a:ext>
              </a:extLst>
            </p:cNvPr>
            <p:cNvPicPr>
              <a:picLocks noChangeAspect="1"/>
            </p:cNvPicPr>
            <p:nvPr/>
          </p:nvPicPr>
          <p:blipFill rotWithShape="1">
            <a:blip r:embed="rId6"/>
            <a:srcRect l="20415" t="19740" r="17705" b="18082"/>
            <a:stretch/>
          </p:blipFill>
          <p:spPr>
            <a:xfrm>
              <a:off x="8368319" y="2613798"/>
              <a:ext cx="640080" cy="643158"/>
            </a:xfrm>
            <a:prstGeom prst="ellipse">
              <a:avLst/>
            </a:prstGeom>
            <a:ln w="38100">
              <a:solidFill>
                <a:schemeClr val="tx1"/>
              </a:solidFill>
            </a:ln>
          </p:spPr>
        </p:pic>
        <p:sp>
          <p:nvSpPr>
            <p:cNvPr id="14" name="TextBox 13">
              <a:extLst>
                <a:ext uri="{FF2B5EF4-FFF2-40B4-BE49-F238E27FC236}">
                  <a16:creationId xmlns:a16="http://schemas.microsoft.com/office/drawing/2014/main" id="{BBBBF19F-9D81-5404-D368-4FB49958DAEF}"/>
                </a:ext>
              </a:extLst>
            </p:cNvPr>
            <p:cNvSpPr txBox="1"/>
            <p:nvPr/>
          </p:nvSpPr>
          <p:spPr>
            <a:xfrm>
              <a:off x="8255730" y="2184401"/>
              <a:ext cx="842841" cy="338554"/>
            </a:xfrm>
            <a:prstGeom prst="rect">
              <a:avLst/>
            </a:prstGeom>
            <a:noFill/>
          </p:spPr>
          <p:txBody>
            <a:bodyPr wrap="square" rtlCol="0">
              <a:spAutoFit/>
            </a:bodyPr>
            <a:lstStyle/>
            <a:p>
              <a:pPr algn="ctr"/>
              <a:r>
                <a:rPr lang="en-US" sz="1600" dirty="0">
                  <a:latin typeface="Cambria" panose="02040503050406030204" pitchFamily="18" charset="0"/>
                </a:rPr>
                <a:t>DSN’22</a:t>
              </a:r>
            </a:p>
          </p:txBody>
        </p:sp>
      </p:grpSp>
      <p:grpSp>
        <p:nvGrpSpPr>
          <p:cNvPr id="26" name="Group 25">
            <a:extLst>
              <a:ext uri="{FF2B5EF4-FFF2-40B4-BE49-F238E27FC236}">
                <a16:creationId xmlns:a16="http://schemas.microsoft.com/office/drawing/2014/main" id="{DC475962-BFF1-7911-1778-707D5911C743}"/>
              </a:ext>
            </a:extLst>
          </p:cNvPr>
          <p:cNvGrpSpPr/>
          <p:nvPr/>
        </p:nvGrpSpPr>
        <p:grpSpPr>
          <a:xfrm>
            <a:off x="4790212" y="3311071"/>
            <a:ext cx="939809" cy="999227"/>
            <a:chOff x="6410165" y="3413787"/>
            <a:chExt cx="939809" cy="999227"/>
          </a:xfrm>
        </p:grpSpPr>
        <p:pic>
          <p:nvPicPr>
            <p:cNvPr id="10" name="Picture 9" descr="A circle with white circles&#10;&#10;Description automatically generated">
              <a:extLst>
                <a:ext uri="{FF2B5EF4-FFF2-40B4-BE49-F238E27FC236}">
                  <a16:creationId xmlns:a16="http://schemas.microsoft.com/office/drawing/2014/main" id="{9B49C5AB-9DCF-7FBC-9C87-424FAE8325E8}"/>
                </a:ext>
              </a:extLst>
            </p:cNvPr>
            <p:cNvPicPr>
              <a:picLocks noChangeAspect="1"/>
            </p:cNvPicPr>
            <p:nvPr/>
          </p:nvPicPr>
          <p:blipFill rotWithShape="1">
            <a:blip r:embed="rId7"/>
            <a:srcRect l="18121" t="17409" r="18451" b="17932"/>
            <a:stretch/>
          </p:blipFill>
          <p:spPr>
            <a:xfrm>
              <a:off x="6537960" y="3772934"/>
              <a:ext cx="640080" cy="640080"/>
            </a:xfrm>
            <a:prstGeom prst="ellipse">
              <a:avLst/>
            </a:prstGeom>
            <a:ln>
              <a:solidFill>
                <a:schemeClr val="tx1"/>
              </a:solidFill>
            </a:ln>
          </p:spPr>
        </p:pic>
        <p:sp>
          <p:nvSpPr>
            <p:cNvPr id="15" name="TextBox 14">
              <a:extLst>
                <a:ext uri="{FF2B5EF4-FFF2-40B4-BE49-F238E27FC236}">
                  <a16:creationId xmlns:a16="http://schemas.microsoft.com/office/drawing/2014/main" id="{2B240705-0850-8F1E-0B6E-252AD808B2D6}"/>
                </a:ext>
              </a:extLst>
            </p:cNvPr>
            <p:cNvSpPr txBox="1"/>
            <p:nvPr/>
          </p:nvSpPr>
          <p:spPr>
            <a:xfrm>
              <a:off x="6410165" y="3413787"/>
              <a:ext cx="939809" cy="338554"/>
            </a:xfrm>
            <a:prstGeom prst="rect">
              <a:avLst/>
            </a:prstGeom>
            <a:noFill/>
          </p:spPr>
          <p:txBody>
            <a:bodyPr wrap="none" rtlCol="0">
              <a:spAutoFit/>
            </a:bodyPr>
            <a:lstStyle/>
            <a:p>
              <a:pPr algn="ctr"/>
              <a:r>
                <a:rPr lang="en-US" sz="1600" dirty="0">
                  <a:latin typeface="Cambria" panose="02040503050406030204" pitchFamily="18" charset="0"/>
                </a:rPr>
                <a:t>HPCA’24</a:t>
              </a:r>
            </a:p>
          </p:txBody>
        </p:sp>
      </p:grpSp>
      <p:grpSp>
        <p:nvGrpSpPr>
          <p:cNvPr id="24" name="Group 23">
            <a:extLst>
              <a:ext uri="{FF2B5EF4-FFF2-40B4-BE49-F238E27FC236}">
                <a16:creationId xmlns:a16="http://schemas.microsoft.com/office/drawing/2014/main" id="{0336E3D4-C6A6-2342-FF0E-88F993634058}"/>
              </a:ext>
            </a:extLst>
          </p:cNvPr>
          <p:cNvGrpSpPr/>
          <p:nvPr/>
        </p:nvGrpSpPr>
        <p:grpSpPr>
          <a:xfrm>
            <a:off x="4760873" y="4888864"/>
            <a:ext cx="939809" cy="965584"/>
            <a:chOff x="8040553" y="4600830"/>
            <a:chExt cx="939809" cy="965584"/>
          </a:xfrm>
        </p:grpSpPr>
        <p:pic>
          <p:nvPicPr>
            <p:cNvPr id="9" name="Picture 8">
              <a:extLst>
                <a:ext uri="{FF2B5EF4-FFF2-40B4-BE49-F238E27FC236}">
                  <a16:creationId xmlns:a16="http://schemas.microsoft.com/office/drawing/2014/main" id="{4781E0D3-9822-7EF2-31AE-245150DAA3DF}"/>
                </a:ext>
              </a:extLst>
            </p:cNvPr>
            <p:cNvPicPr>
              <a:picLocks noChangeAspect="1"/>
            </p:cNvPicPr>
            <p:nvPr/>
          </p:nvPicPr>
          <p:blipFill rotWithShape="1">
            <a:blip r:embed="rId8"/>
            <a:srcRect l="23458" t="17368" r="22699" b="29451"/>
            <a:stretch/>
          </p:blipFill>
          <p:spPr>
            <a:xfrm>
              <a:off x="8197686" y="4926334"/>
              <a:ext cx="648050" cy="640080"/>
            </a:xfrm>
            <a:prstGeom prst="ellipse">
              <a:avLst/>
            </a:prstGeom>
          </p:spPr>
        </p:pic>
        <p:sp>
          <p:nvSpPr>
            <p:cNvPr id="16" name="TextBox 15">
              <a:extLst>
                <a:ext uri="{FF2B5EF4-FFF2-40B4-BE49-F238E27FC236}">
                  <a16:creationId xmlns:a16="http://schemas.microsoft.com/office/drawing/2014/main" id="{14B316D0-8092-D4DA-FD54-750A51CD29AE}"/>
                </a:ext>
              </a:extLst>
            </p:cNvPr>
            <p:cNvSpPr txBox="1"/>
            <p:nvPr/>
          </p:nvSpPr>
          <p:spPr>
            <a:xfrm>
              <a:off x="8040553" y="4600830"/>
              <a:ext cx="939809" cy="338554"/>
            </a:xfrm>
            <a:prstGeom prst="rect">
              <a:avLst/>
            </a:prstGeom>
            <a:noFill/>
          </p:spPr>
          <p:txBody>
            <a:bodyPr wrap="square" rtlCol="0">
              <a:spAutoFit/>
            </a:bodyPr>
            <a:lstStyle/>
            <a:p>
              <a:pPr algn="ctr"/>
              <a:r>
                <a:rPr lang="en-US" sz="1600" dirty="0">
                  <a:latin typeface="Cambria" panose="02040503050406030204" pitchFamily="18" charset="0"/>
                </a:rPr>
                <a:t>HPCA’21</a:t>
              </a:r>
            </a:p>
          </p:txBody>
        </p:sp>
      </p:grpSp>
      <p:sp>
        <p:nvSpPr>
          <p:cNvPr id="18" name="Left Bracket 17">
            <a:extLst>
              <a:ext uri="{FF2B5EF4-FFF2-40B4-BE49-F238E27FC236}">
                <a16:creationId xmlns:a16="http://schemas.microsoft.com/office/drawing/2014/main" id="{93B2A529-587C-9ABF-1746-50130F018B51}"/>
              </a:ext>
            </a:extLst>
          </p:cNvPr>
          <p:cNvSpPr/>
          <p:nvPr/>
        </p:nvSpPr>
        <p:spPr>
          <a:xfrm rot="5400000">
            <a:off x="5908568" y="1103996"/>
            <a:ext cx="138019" cy="221804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C3C1CD09-3CF7-69BC-689D-1753A56E2B26}"/>
              </a:ext>
            </a:extLst>
          </p:cNvPr>
          <p:cNvGrpSpPr/>
          <p:nvPr/>
        </p:nvGrpSpPr>
        <p:grpSpPr>
          <a:xfrm>
            <a:off x="5861765" y="3303375"/>
            <a:ext cx="1065420" cy="995410"/>
            <a:chOff x="8058601" y="3409384"/>
            <a:chExt cx="1065420" cy="995410"/>
          </a:xfrm>
        </p:grpSpPr>
        <p:pic>
          <p:nvPicPr>
            <p:cNvPr id="11" name="Picture 10" descr="A logo with arrows in the center&#10;&#10;Description automatically generated">
              <a:extLst>
                <a:ext uri="{FF2B5EF4-FFF2-40B4-BE49-F238E27FC236}">
                  <a16:creationId xmlns:a16="http://schemas.microsoft.com/office/drawing/2014/main" id="{97EE8C3E-93AF-035D-DEA2-1F24D38DB18E}"/>
                </a:ext>
              </a:extLst>
            </p:cNvPr>
            <p:cNvPicPr>
              <a:picLocks noChangeAspect="1"/>
            </p:cNvPicPr>
            <p:nvPr/>
          </p:nvPicPr>
          <p:blipFill rotWithShape="1">
            <a:blip r:embed="rId9"/>
            <a:srcRect l="14647" t="13521" r="14815" b="16437"/>
            <a:stretch/>
          </p:blipFill>
          <p:spPr>
            <a:xfrm>
              <a:off x="8268408" y="3764714"/>
              <a:ext cx="645807" cy="640080"/>
            </a:xfrm>
            <a:prstGeom prst="ellipse">
              <a:avLst/>
            </a:prstGeom>
            <a:ln>
              <a:solidFill>
                <a:schemeClr val="tx1"/>
              </a:solidFill>
            </a:ln>
          </p:spPr>
        </p:pic>
        <p:sp>
          <p:nvSpPr>
            <p:cNvPr id="17" name="TextBox 16">
              <a:extLst>
                <a:ext uri="{FF2B5EF4-FFF2-40B4-BE49-F238E27FC236}">
                  <a16:creationId xmlns:a16="http://schemas.microsoft.com/office/drawing/2014/main" id="{064A14AA-C6A9-0BC9-A582-2C8A495006AA}"/>
                </a:ext>
              </a:extLst>
            </p:cNvPr>
            <p:cNvSpPr txBox="1"/>
            <p:nvPr/>
          </p:nvSpPr>
          <p:spPr>
            <a:xfrm>
              <a:off x="8058601" y="3409384"/>
              <a:ext cx="1065420" cy="338554"/>
            </a:xfrm>
            <a:prstGeom prst="rect">
              <a:avLst/>
            </a:prstGeom>
            <a:noFill/>
          </p:spPr>
          <p:txBody>
            <a:bodyPr wrap="none" rtlCol="0">
              <a:spAutoFit/>
            </a:bodyPr>
            <a:lstStyle/>
            <a:p>
              <a:pPr algn="ctr"/>
              <a:r>
                <a:rPr lang="en-US" sz="1600" dirty="0">
                  <a:latin typeface="Cambria" panose="02040503050406030204" pitchFamily="18" charset="0"/>
                </a:rPr>
                <a:t>MICRO’22</a:t>
              </a:r>
            </a:p>
          </p:txBody>
        </p:sp>
      </p:grpSp>
      <p:sp>
        <p:nvSpPr>
          <p:cNvPr id="12" name="Temperature">
            <a:extLst>
              <a:ext uri="{FF2B5EF4-FFF2-40B4-BE49-F238E27FC236}">
                <a16:creationId xmlns:a16="http://schemas.microsoft.com/office/drawing/2014/main" id="{F44DD9D5-FC97-DF60-F84B-95E80788D35A}"/>
              </a:ext>
            </a:extLst>
          </p:cNvPr>
          <p:cNvSpPr txBox="1"/>
          <p:nvPr/>
        </p:nvSpPr>
        <p:spPr>
          <a:xfrm>
            <a:off x="4734991" y="2830971"/>
            <a:ext cx="1463414" cy="369332"/>
          </a:xfrm>
          <a:prstGeom prst="rect">
            <a:avLst/>
          </a:prstGeom>
          <a:noFill/>
        </p:spPr>
        <p:txBody>
          <a:bodyPr wrap="none" rtlCol="0">
            <a:spAutoFit/>
          </a:bodyPr>
          <a:lstStyle/>
          <a:p>
            <a:r>
              <a:rPr lang="en-US" dirty="0">
                <a:latin typeface="Cambria" panose="02040503050406030204" pitchFamily="18" charset="0"/>
              </a:rPr>
              <a:t>Temperature</a:t>
            </a:r>
          </a:p>
        </p:txBody>
      </p:sp>
      <p:sp>
        <p:nvSpPr>
          <p:cNvPr id="21" name="Memory access patterns">
            <a:extLst>
              <a:ext uri="{FF2B5EF4-FFF2-40B4-BE49-F238E27FC236}">
                <a16:creationId xmlns:a16="http://schemas.microsoft.com/office/drawing/2014/main" id="{175E62A4-A000-FDDF-AA0A-174CA945CD1C}"/>
              </a:ext>
            </a:extLst>
          </p:cNvPr>
          <p:cNvSpPr txBox="1"/>
          <p:nvPr/>
        </p:nvSpPr>
        <p:spPr>
          <a:xfrm>
            <a:off x="4760873" y="2829778"/>
            <a:ext cx="2571088" cy="369332"/>
          </a:xfrm>
          <a:prstGeom prst="rect">
            <a:avLst/>
          </a:prstGeom>
          <a:noFill/>
        </p:spPr>
        <p:txBody>
          <a:bodyPr wrap="none" rtlCol="0">
            <a:spAutoFit/>
          </a:bodyPr>
          <a:lstStyle/>
          <a:p>
            <a:r>
              <a:rPr lang="en-US" dirty="0">
                <a:latin typeface="Cambria" panose="02040503050406030204" pitchFamily="18" charset="0"/>
              </a:rPr>
              <a:t>Memory access patterns</a:t>
            </a:r>
          </a:p>
        </p:txBody>
      </p:sp>
      <p:sp>
        <p:nvSpPr>
          <p:cNvPr id="22" name="Victim cell's physical location">
            <a:extLst>
              <a:ext uri="{FF2B5EF4-FFF2-40B4-BE49-F238E27FC236}">
                <a16:creationId xmlns:a16="http://schemas.microsoft.com/office/drawing/2014/main" id="{B3094CF6-007E-4E65-0DDC-924667BD2187}"/>
              </a:ext>
            </a:extLst>
          </p:cNvPr>
          <p:cNvSpPr txBox="1"/>
          <p:nvPr/>
        </p:nvSpPr>
        <p:spPr>
          <a:xfrm>
            <a:off x="4756139" y="2834519"/>
            <a:ext cx="3061479" cy="369332"/>
          </a:xfrm>
          <a:prstGeom prst="rect">
            <a:avLst/>
          </a:prstGeom>
          <a:noFill/>
        </p:spPr>
        <p:txBody>
          <a:bodyPr wrap="none" rtlCol="0">
            <a:spAutoFit/>
          </a:bodyPr>
          <a:lstStyle/>
          <a:p>
            <a:r>
              <a:rPr lang="en-US" dirty="0">
                <a:latin typeface="Cambria" panose="02040503050406030204" pitchFamily="18" charset="0"/>
              </a:rPr>
              <a:t>Victim cell’s physical location</a:t>
            </a:r>
          </a:p>
        </p:txBody>
      </p:sp>
      <p:sp>
        <p:nvSpPr>
          <p:cNvPr id="28" name="Voltage">
            <a:extLst>
              <a:ext uri="{FF2B5EF4-FFF2-40B4-BE49-F238E27FC236}">
                <a16:creationId xmlns:a16="http://schemas.microsoft.com/office/drawing/2014/main" id="{C07F1DCA-A80F-4CE1-9817-5ABA132D04FA}"/>
              </a:ext>
            </a:extLst>
          </p:cNvPr>
          <p:cNvSpPr txBox="1"/>
          <p:nvPr/>
        </p:nvSpPr>
        <p:spPr>
          <a:xfrm>
            <a:off x="7383375" y="2831519"/>
            <a:ext cx="909480" cy="369332"/>
          </a:xfrm>
          <a:prstGeom prst="rect">
            <a:avLst/>
          </a:prstGeom>
          <a:noFill/>
        </p:spPr>
        <p:txBody>
          <a:bodyPr wrap="none" rtlCol="0">
            <a:spAutoFit/>
          </a:bodyPr>
          <a:lstStyle/>
          <a:p>
            <a:r>
              <a:rPr lang="en-US" dirty="0">
                <a:latin typeface="Cambria" panose="02040503050406030204" pitchFamily="18" charset="0"/>
              </a:rPr>
              <a:t>Voltage</a:t>
            </a:r>
          </a:p>
        </p:txBody>
      </p:sp>
      <p:sp>
        <p:nvSpPr>
          <p:cNvPr id="29" name="Leveraging heterogeneity">
            <a:extLst>
              <a:ext uri="{FF2B5EF4-FFF2-40B4-BE49-F238E27FC236}">
                <a16:creationId xmlns:a16="http://schemas.microsoft.com/office/drawing/2014/main" id="{D7532052-4EF1-9603-B580-397E8A63ABAC}"/>
              </a:ext>
            </a:extLst>
          </p:cNvPr>
          <p:cNvSpPr txBox="1"/>
          <p:nvPr/>
        </p:nvSpPr>
        <p:spPr>
          <a:xfrm>
            <a:off x="7117345" y="3593302"/>
            <a:ext cx="2026653" cy="646331"/>
          </a:xfrm>
          <a:prstGeom prst="rect">
            <a:avLst/>
          </a:prstGeom>
          <a:noFill/>
        </p:spPr>
        <p:txBody>
          <a:bodyPr wrap="square" rtlCol="0">
            <a:spAutoFit/>
          </a:bodyPr>
          <a:lstStyle/>
          <a:p>
            <a:r>
              <a:rPr lang="en-US" dirty="0" err="1">
                <a:latin typeface="Cambria" panose="02040503050406030204" pitchFamily="18" charset="0"/>
              </a:rPr>
              <a:t>Svärd</a:t>
            </a:r>
            <a:r>
              <a:rPr lang="en-US" dirty="0">
                <a:latin typeface="Cambria" panose="02040503050406030204" pitchFamily="18" charset="0"/>
              </a:rPr>
              <a:t>: Leveraging heterogeneity</a:t>
            </a:r>
          </a:p>
        </p:txBody>
      </p:sp>
      <p:sp>
        <p:nvSpPr>
          <p:cNvPr id="31" name="Parallelizing preventive actions">
            <a:extLst>
              <a:ext uri="{FF2B5EF4-FFF2-40B4-BE49-F238E27FC236}">
                <a16:creationId xmlns:a16="http://schemas.microsoft.com/office/drawing/2014/main" id="{5D8C5300-DE9C-0471-D828-C3C05A2077C6}"/>
              </a:ext>
            </a:extLst>
          </p:cNvPr>
          <p:cNvSpPr txBox="1"/>
          <p:nvPr/>
        </p:nvSpPr>
        <p:spPr>
          <a:xfrm>
            <a:off x="7115518" y="3579883"/>
            <a:ext cx="2028481" cy="646331"/>
          </a:xfrm>
          <a:prstGeom prst="rect">
            <a:avLst/>
          </a:prstGeom>
          <a:noFill/>
        </p:spPr>
        <p:txBody>
          <a:bodyPr wrap="square" rtlCol="0">
            <a:spAutoFit/>
          </a:bodyPr>
          <a:lstStyle/>
          <a:p>
            <a:r>
              <a:rPr lang="en-US" dirty="0">
                <a:latin typeface="Cambria" panose="02040503050406030204" pitchFamily="18" charset="0"/>
              </a:rPr>
              <a:t>HiRA: Parallelizing preventive actions</a:t>
            </a:r>
          </a:p>
        </p:txBody>
      </p:sp>
      <p:sp>
        <p:nvSpPr>
          <p:cNvPr id="32" name="Throttling unsafe accesses">
            <a:extLst>
              <a:ext uri="{FF2B5EF4-FFF2-40B4-BE49-F238E27FC236}">
                <a16:creationId xmlns:a16="http://schemas.microsoft.com/office/drawing/2014/main" id="{F9A85FB1-1B6C-9D52-C002-6990904B30E4}"/>
              </a:ext>
            </a:extLst>
          </p:cNvPr>
          <p:cNvSpPr txBox="1"/>
          <p:nvPr/>
        </p:nvSpPr>
        <p:spPr>
          <a:xfrm>
            <a:off x="5754854" y="5214368"/>
            <a:ext cx="3217736" cy="646331"/>
          </a:xfrm>
          <a:prstGeom prst="rect">
            <a:avLst/>
          </a:prstGeom>
          <a:noFill/>
        </p:spPr>
        <p:txBody>
          <a:bodyPr wrap="square" rtlCol="0">
            <a:spAutoFit/>
          </a:bodyPr>
          <a:lstStyle/>
          <a:p>
            <a:r>
              <a:rPr lang="en-US" dirty="0">
                <a:latin typeface="Cambria" panose="02040503050406030204" pitchFamily="18" charset="0"/>
              </a:rPr>
              <a:t>BlockHammer: Selectively throttling unsafe accesses</a:t>
            </a:r>
          </a:p>
        </p:txBody>
      </p:sp>
      <p:sp>
        <p:nvSpPr>
          <p:cNvPr id="33" name="overlay1">
            <a:extLst>
              <a:ext uri="{FF2B5EF4-FFF2-40B4-BE49-F238E27FC236}">
                <a16:creationId xmlns:a16="http://schemas.microsoft.com/office/drawing/2014/main" id="{DE499C17-EB8F-A51A-083B-8B99351B9BA4}"/>
              </a:ext>
            </a:extLst>
          </p:cNvPr>
          <p:cNvSpPr/>
          <p:nvPr/>
        </p:nvSpPr>
        <p:spPr>
          <a:xfrm>
            <a:off x="4751512" y="2931089"/>
            <a:ext cx="3459742" cy="363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erlay2">
            <a:extLst>
              <a:ext uri="{FF2B5EF4-FFF2-40B4-BE49-F238E27FC236}">
                <a16:creationId xmlns:a16="http://schemas.microsoft.com/office/drawing/2014/main" id="{A9F816FF-35CE-DCEF-3033-5F281AC5FAE5}"/>
              </a:ext>
            </a:extLst>
          </p:cNvPr>
          <p:cNvSpPr/>
          <p:nvPr/>
        </p:nvSpPr>
        <p:spPr>
          <a:xfrm>
            <a:off x="6987692" y="3578352"/>
            <a:ext cx="2156307" cy="684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erlay3">
            <a:extLst>
              <a:ext uri="{FF2B5EF4-FFF2-40B4-BE49-F238E27FC236}">
                <a16:creationId xmlns:a16="http://schemas.microsoft.com/office/drawing/2014/main" id="{85ED7354-0A7E-4CD1-DE2B-FE8CF8C7E211}"/>
              </a:ext>
            </a:extLst>
          </p:cNvPr>
          <p:cNvSpPr/>
          <p:nvPr/>
        </p:nvSpPr>
        <p:spPr>
          <a:xfrm>
            <a:off x="5796542" y="4931446"/>
            <a:ext cx="3217734" cy="995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B7E82C7-A739-6F6A-AB69-217A853EE78B}"/>
              </a:ext>
            </a:extLst>
          </p:cNvPr>
          <p:cNvSpPr txBox="1"/>
          <p:nvPr/>
        </p:nvSpPr>
        <p:spPr>
          <a:xfrm>
            <a:off x="155931" y="2043923"/>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1</a:t>
            </a:r>
          </a:p>
        </p:txBody>
      </p:sp>
      <p:sp>
        <p:nvSpPr>
          <p:cNvPr id="40" name="TextBox 39">
            <a:extLst>
              <a:ext uri="{FF2B5EF4-FFF2-40B4-BE49-F238E27FC236}">
                <a16:creationId xmlns:a16="http://schemas.microsoft.com/office/drawing/2014/main" id="{B95F5C9E-C552-999F-11BE-BFA2C7327D2D}"/>
              </a:ext>
            </a:extLst>
          </p:cNvPr>
          <p:cNvSpPr txBox="1"/>
          <p:nvPr/>
        </p:nvSpPr>
        <p:spPr>
          <a:xfrm>
            <a:off x="159842" y="3433836"/>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2</a:t>
            </a:r>
          </a:p>
        </p:txBody>
      </p:sp>
      <p:sp>
        <p:nvSpPr>
          <p:cNvPr id="42" name="TextBox 41">
            <a:extLst>
              <a:ext uri="{FF2B5EF4-FFF2-40B4-BE49-F238E27FC236}">
                <a16:creationId xmlns:a16="http://schemas.microsoft.com/office/drawing/2014/main" id="{3F3A35C1-4CDC-217C-CE7E-C9A2890363E2}"/>
              </a:ext>
            </a:extLst>
          </p:cNvPr>
          <p:cNvSpPr txBox="1"/>
          <p:nvPr/>
        </p:nvSpPr>
        <p:spPr>
          <a:xfrm>
            <a:off x="155931" y="4969305"/>
            <a:ext cx="595035" cy="923330"/>
          </a:xfrm>
          <a:prstGeom prst="rect">
            <a:avLst/>
          </a:prstGeom>
          <a:noFill/>
        </p:spPr>
        <p:txBody>
          <a:bodyPr wrap="none" rtlCol="0">
            <a:spAutoFit/>
          </a:bodyPr>
          <a:lstStyle/>
          <a:p>
            <a:r>
              <a:rPr lang="en-US" sz="5400" b="1" dirty="0">
                <a:solidFill>
                  <a:srgbClr val="007699"/>
                </a:solidFill>
                <a:latin typeface="Cambria" panose="02040503050406030204" pitchFamily="18" charset="0"/>
              </a:rPr>
              <a:t>3</a:t>
            </a:r>
          </a:p>
        </p:txBody>
      </p:sp>
      <p:sp>
        <p:nvSpPr>
          <p:cNvPr id="43" name="Left Bracket 42">
            <a:extLst>
              <a:ext uri="{FF2B5EF4-FFF2-40B4-BE49-F238E27FC236}">
                <a16:creationId xmlns:a16="http://schemas.microsoft.com/office/drawing/2014/main" id="{57EAA98F-F066-489D-A628-763B1B8BAAAE}"/>
              </a:ext>
            </a:extLst>
          </p:cNvPr>
          <p:cNvSpPr/>
          <p:nvPr/>
        </p:nvSpPr>
        <p:spPr>
          <a:xfrm rot="5400000">
            <a:off x="7773275" y="1835156"/>
            <a:ext cx="129125" cy="74683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B041A3B3-E2F5-E6AC-378E-4EB65EBC0E7E}"/>
              </a:ext>
            </a:extLst>
          </p:cNvPr>
          <p:cNvSpPr/>
          <p:nvPr/>
        </p:nvSpPr>
        <p:spPr>
          <a:xfrm rot="5400000">
            <a:off x="5180456" y="3341289"/>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ket 44">
            <a:extLst>
              <a:ext uri="{FF2B5EF4-FFF2-40B4-BE49-F238E27FC236}">
                <a16:creationId xmlns:a16="http://schemas.microsoft.com/office/drawing/2014/main" id="{07E0260E-A1A9-1BD4-D019-E4307DB508DD}"/>
              </a:ext>
            </a:extLst>
          </p:cNvPr>
          <p:cNvSpPr/>
          <p:nvPr/>
        </p:nvSpPr>
        <p:spPr>
          <a:xfrm rot="5400000">
            <a:off x="6329912" y="3323775"/>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ket 45">
            <a:extLst>
              <a:ext uri="{FF2B5EF4-FFF2-40B4-BE49-F238E27FC236}">
                <a16:creationId xmlns:a16="http://schemas.microsoft.com/office/drawing/2014/main" id="{B00F0BA6-8E74-8AD0-2E96-CC4FA23F62D9}"/>
              </a:ext>
            </a:extLst>
          </p:cNvPr>
          <p:cNvSpPr/>
          <p:nvPr/>
        </p:nvSpPr>
        <p:spPr>
          <a:xfrm rot="5400000">
            <a:off x="5180457" y="4906862"/>
            <a:ext cx="129125" cy="65946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9321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29"/>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18" grpId="0" animBg="1"/>
      <p:bldP spid="12" grpId="0"/>
      <p:bldP spid="12" grpId="1"/>
      <p:bldP spid="21" grpId="0"/>
      <p:bldP spid="21" grpId="1"/>
      <p:bldP spid="22" grpId="0"/>
      <p:bldP spid="22" grpId="1"/>
      <p:bldP spid="28" grpId="0"/>
      <p:bldP spid="29" grpId="0"/>
      <p:bldP spid="29" grpId="1"/>
      <p:bldP spid="31" grpId="0"/>
      <p:bldP spid="32" grpId="0"/>
      <p:bldP spid="33" grpId="0" animBg="1"/>
      <p:bldP spid="33" grpId="1" animBg="1"/>
      <p:bldP spid="34" grpId="0" animBg="1"/>
      <p:bldP spid="34" grpId="1" animBg="1"/>
      <p:bldP spid="35" grpId="0" animBg="1"/>
      <p:bldP spid="36" grpId="0"/>
      <p:bldP spid="40" grpId="0"/>
      <p:bldP spid="42" grpId="0"/>
      <p:bldP spid="43" grpId="0" animBg="1"/>
      <p:bldP spid="44" grpId="0" animBg="1"/>
      <p:bldP spid="45" grpId="0" animBg="1"/>
      <p:bldP spid="4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306DE-BA89-88BF-01E4-B75287EB0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0D4D8-CA3B-030D-A149-82F7836DE446}"/>
              </a:ext>
            </a:extLst>
          </p:cNvPr>
          <p:cNvSpPr>
            <a:spLocks noGrp="1"/>
          </p:cNvSpPr>
          <p:nvPr>
            <p:ph type="title"/>
          </p:nvPr>
        </p:nvSpPr>
        <p:spPr/>
        <p:txBody>
          <a:bodyPr>
            <a:normAutofit/>
          </a:bodyPr>
          <a:lstStyle/>
          <a:p>
            <a:r>
              <a:rPr lang="en-US" dirty="0"/>
              <a:t>RowHammer under Reduced Refresh Latency</a:t>
            </a:r>
          </a:p>
        </p:txBody>
      </p:sp>
      <p:sp>
        <p:nvSpPr>
          <p:cNvPr id="69" name="Slide Number Placeholder 3">
            <a:extLst>
              <a:ext uri="{FF2B5EF4-FFF2-40B4-BE49-F238E27FC236}">
                <a16:creationId xmlns:a16="http://schemas.microsoft.com/office/drawing/2014/main" id="{1DA8D464-4531-AF59-9473-F7C1FF3D3FEF}"/>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71</a:t>
            </a:fld>
            <a:endParaRPr lang="en-US" dirty="0"/>
          </a:p>
        </p:txBody>
      </p:sp>
      <p:pic>
        <p:nvPicPr>
          <p:cNvPr id="11" name="Picture 10">
            <a:extLst>
              <a:ext uri="{FF2B5EF4-FFF2-40B4-BE49-F238E27FC236}">
                <a16:creationId xmlns:a16="http://schemas.microsoft.com/office/drawing/2014/main" id="{D5071525-C39E-B6EC-1F1D-20174AACD98E}"/>
              </a:ext>
            </a:extLst>
          </p:cNvPr>
          <p:cNvPicPr>
            <a:picLocks noChangeAspect="1"/>
          </p:cNvPicPr>
          <p:nvPr/>
        </p:nvPicPr>
        <p:blipFill>
          <a:blip r:embed="rId4"/>
          <a:stretch>
            <a:fillRect/>
          </a:stretch>
        </p:blipFill>
        <p:spPr>
          <a:xfrm>
            <a:off x="46759" y="3189709"/>
            <a:ext cx="9050482" cy="2389266"/>
          </a:xfrm>
          <a:prstGeom prst="rect">
            <a:avLst/>
          </a:prstGeom>
        </p:spPr>
      </p:pic>
      <p:sp>
        <p:nvSpPr>
          <p:cNvPr id="12" name="Rectangle 11">
            <a:extLst>
              <a:ext uri="{FF2B5EF4-FFF2-40B4-BE49-F238E27FC236}">
                <a16:creationId xmlns:a16="http://schemas.microsoft.com/office/drawing/2014/main" id="{0E7834B7-B79B-20B7-A84D-02399A73E4C7}"/>
              </a:ext>
            </a:extLst>
          </p:cNvPr>
          <p:cNvSpPr/>
          <p:nvPr/>
        </p:nvSpPr>
        <p:spPr>
          <a:xfrm>
            <a:off x="314342" y="3252308"/>
            <a:ext cx="6496914" cy="6650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B4CB97-8816-B753-0CA1-DF135FDBF042}"/>
              </a:ext>
            </a:extLst>
          </p:cNvPr>
          <p:cNvSpPr txBox="1"/>
          <p:nvPr/>
        </p:nvSpPr>
        <p:spPr>
          <a:xfrm>
            <a:off x="2832163" y="5450406"/>
            <a:ext cx="3479671" cy="461665"/>
          </a:xfrm>
          <a:prstGeom prst="rect">
            <a:avLst/>
          </a:prstGeom>
          <a:noFill/>
        </p:spPr>
        <p:txBody>
          <a:bodyPr wrap="none" rtlCol="0">
            <a:spAutoFit/>
          </a:bodyPr>
          <a:lstStyle/>
          <a:p>
            <a:r>
              <a:rPr lang="en-US" sz="2400" b="1" i="1" dirty="0">
                <a:solidFill>
                  <a:srgbClr val="C00000"/>
                </a:solidFill>
                <a:latin typeface="Cambria" panose="02040503050406030204" pitchFamily="18" charset="0"/>
              </a:rPr>
              <a:t>published in HPCA 2025</a:t>
            </a:r>
          </a:p>
        </p:txBody>
      </p:sp>
      <p:sp>
        <p:nvSpPr>
          <p:cNvPr id="7" name="TextBox 6">
            <a:extLst>
              <a:ext uri="{FF2B5EF4-FFF2-40B4-BE49-F238E27FC236}">
                <a16:creationId xmlns:a16="http://schemas.microsoft.com/office/drawing/2014/main" id="{5F2B49ED-C3D3-7B4A-22CA-9426CD1BE6AD}"/>
              </a:ext>
            </a:extLst>
          </p:cNvPr>
          <p:cNvSpPr txBox="1"/>
          <p:nvPr/>
        </p:nvSpPr>
        <p:spPr>
          <a:xfrm>
            <a:off x="1856601" y="5775588"/>
            <a:ext cx="5430794" cy="400110"/>
          </a:xfrm>
          <a:prstGeom prst="rect">
            <a:avLst/>
          </a:prstGeom>
          <a:noFill/>
        </p:spPr>
        <p:txBody>
          <a:bodyPr wrap="square">
            <a:spAutoFit/>
          </a:bodyPr>
          <a:lstStyle/>
          <a:p>
            <a:pPr algn="ctr"/>
            <a:r>
              <a:rPr lang="en-US" sz="2000" b="1" dirty="0">
                <a:latin typeface="Cambria" panose="02040503050406030204" pitchFamily="18" charset="0"/>
                <a:hlinkClick r:id="rId5"/>
              </a:rPr>
              <a:t>https://github.com/CMU-SAFARI/PaCRAM</a:t>
            </a:r>
            <a:endParaRPr lang="en-US" sz="2000" b="1" dirty="0">
              <a:latin typeface="Cambria" panose="02040503050406030204" pitchFamily="18" charset="0"/>
            </a:endParaRPr>
          </a:p>
        </p:txBody>
      </p:sp>
      <p:sp>
        <p:nvSpPr>
          <p:cNvPr id="14" name="Dikdörtgen 8">
            <a:extLst>
              <a:ext uri="{FF2B5EF4-FFF2-40B4-BE49-F238E27FC236}">
                <a16:creationId xmlns:a16="http://schemas.microsoft.com/office/drawing/2014/main" id="{2DCFC745-B0A0-5FFE-F24A-18480CF56B00}"/>
              </a:ext>
            </a:extLst>
          </p:cNvPr>
          <p:cNvSpPr/>
          <p:nvPr/>
        </p:nvSpPr>
        <p:spPr bwMode="auto">
          <a:xfrm>
            <a:off x="46759" y="1938228"/>
            <a:ext cx="8576961" cy="2146636"/>
          </a:xfrm>
          <a:prstGeom prst="rect">
            <a:avLst/>
          </a:prstGeom>
          <a:noFill/>
          <a:ln w="3810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bodyPr>
          <a:lstStyle/>
          <a:p>
            <a:r>
              <a:rPr lang="en-US" sz="2200" b="1" u="sng" dirty="0">
                <a:latin typeface="Cambria" panose="02040503050406030204" pitchFamily="18" charset="0"/>
                <a:ea typeface="Tahoma" panose="020B0604030504040204" pitchFamily="34" charset="0"/>
                <a:cs typeface="Tahoma" panose="020B0604030504040204" pitchFamily="34" charset="0"/>
              </a:rPr>
              <a:t>PaCRAM</a:t>
            </a:r>
            <a:r>
              <a:rPr lang="en-US" sz="2200" b="1" dirty="0">
                <a:latin typeface="Cambria" panose="02040503050406030204" pitchFamily="18" charset="0"/>
                <a:ea typeface="Tahoma" panose="020B0604030504040204" pitchFamily="34" charset="0"/>
                <a:cs typeface="Tahoma" panose="020B0604030504040204" pitchFamily="34" charset="0"/>
              </a:rPr>
              <a:t>:</a:t>
            </a:r>
            <a:r>
              <a:rPr lang="en-US" sz="2200" dirty="0">
                <a:latin typeface="Cambria" panose="02040503050406030204" pitchFamily="18" charset="0"/>
                <a:ea typeface="Tahoma" panose="020B0604030504040204" pitchFamily="34" charset="0"/>
                <a:cs typeface="Tahoma" panose="020B0604030504040204" pitchFamily="34" charset="0"/>
              </a:rPr>
              <a:t> Partial Charge Restoration for Aggressive Mitigation</a:t>
            </a:r>
          </a:p>
          <a:p>
            <a:pPr marL="285750" indent="-285750">
              <a:buClr>
                <a:schemeClr val="tx1"/>
              </a:buClr>
              <a:buFont typeface="Arial" panose="020B0604020202020204" pitchFamily="34" charset="0"/>
              <a:buChar char="•"/>
            </a:pPr>
            <a:r>
              <a:rPr lang="en-US" sz="2200" b="1" dirty="0">
                <a:latin typeface="Cambria" panose="02040503050406030204" pitchFamily="18" charset="0"/>
                <a:ea typeface="Tahoma" panose="020B0604030504040204" pitchFamily="34" charset="0"/>
                <a:cs typeface="Tahoma" panose="020B0604030504040204" pitchFamily="34" charset="0"/>
              </a:rPr>
              <a:t>Reduces the latency </a:t>
            </a:r>
            <a:r>
              <a:rPr lang="en-US" sz="2200" dirty="0">
                <a:latin typeface="Cambria" panose="02040503050406030204" pitchFamily="18" charset="0"/>
                <a:ea typeface="Tahoma" panose="020B0604030504040204" pitchFamily="34" charset="0"/>
                <a:cs typeface="Tahoma" panose="020B0604030504040204" pitchFamily="34" charset="0"/>
              </a:rPr>
              <a:t>of RowHammer-preventive refreshes </a:t>
            </a:r>
          </a:p>
          <a:p>
            <a:pPr marL="285750" indent="-285750">
              <a:buClr>
                <a:schemeClr val="tx1"/>
              </a:buClr>
              <a:buFont typeface="Arial" panose="020B0604020202020204" pitchFamily="34" charset="0"/>
              <a:buChar char="•"/>
            </a:pPr>
            <a:r>
              <a:rPr lang="en-US" sz="2200" dirty="0">
                <a:latin typeface="Cambria" panose="02040503050406030204" pitchFamily="18" charset="0"/>
                <a:ea typeface="Tahoma" panose="020B0604030504040204" pitchFamily="34" charset="0"/>
                <a:cs typeface="Tahoma" panose="020B0604030504040204" pitchFamily="34" charset="0"/>
              </a:rPr>
              <a:t>Performs preventive refreshes </a:t>
            </a:r>
            <a:r>
              <a:rPr lang="en-US" sz="2200" b="1" dirty="0">
                <a:latin typeface="Cambria" panose="02040503050406030204" pitchFamily="18" charset="0"/>
                <a:ea typeface="Tahoma" panose="020B0604030504040204" pitchFamily="34" charset="0"/>
                <a:cs typeface="Tahoma" panose="020B0604030504040204" pitchFamily="34" charset="0"/>
              </a:rPr>
              <a:t>slightly more frequently</a:t>
            </a:r>
          </a:p>
          <a:p>
            <a:pPr marL="285750" indent="-285750">
              <a:buClr>
                <a:schemeClr val="tx1"/>
              </a:buClr>
              <a:buFont typeface="Arial" panose="020B0604020202020204" pitchFamily="34" charset="0"/>
              <a:buChar char="•"/>
            </a:pPr>
            <a:r>
              <a:rPr lang="en-US" sz="2200" b="1" dirty="0">
                <a:solidFill>
                  <a:srgbClr val="335020"/>
                </a:solidFill>
                <a:latin typeface="Cambria" panose="02040503050406030204" pitchFamily="18" charset="0"/>
                <a:ea typeface="Tahoma" panose="020B0604030504040204" pitchFamily="34" charset="0"/>
                <a:cs typeface="Tahoma" panose="020B0604030504040204" pitchFamily="34" charset="0"/>
              </a:rPr>
              <a:t>Improves system performance </a:t>
            </a:r>
            <a:r>
              <a:rPr lang="en-US" sz="2200" dirty="0">
                <a:latin typeface="Cambria" panose="02040503050406030204" pitchFamily="18" charset="0"/>
                <a:ea typeface="Tahoma" panose="020B0604030504040204" pitchFamily="34" charset="0"/>
                <a:cs typeface="Tahoma" panose="020B0604030504040204" pitchFamily="34" charset="0"/>
              </a:rPr>
              <a:t>and</a:t>
            </a:r>
            <a:r>
              <a:rPr lang="en-US" sz="2200" b="1" dirty="0">
                <a:solidFill>
                  <a:srgbClr val="335020"/>
                </a:solidFill>
                <a:latin typeface="Cambria" panose="02040503050406030204" pitchFamily="18" charset="0"/>
                <a:ea typeface="Tahoma" panose="020B0604030504040204" pitchFamily="34" charset="0"/>
                <a:cs typeface="Tahoma" panose="020B0604030504040204" pitchFamily="34" charset="0"/>
              </a:rPr>
              <a:t> energy efficiency </a:t>
            </a:r>
          </a:p>
          <a:p>
            <a:pPr marL="285750" indent="-285750">
              <a:buClr>
                <a:schemeClr val="tx1"/>
              </a:buClr>
              <a:buFont typeface="Arial" panose="020B0604020202020204" pitchFamily="34" charset="0"/>
              <a:buChar char="•"/>
            </a:pPr>
            <a:r>
              <a:rPr lang="en-US" sz="2200" b="1" dirty="0">
                <a:solidFill>
                  <a:srgbClr val="335020"/>
                </a:solidFill>
                <a:latin typeface="Cambria" panose="02040503050406030204" pitchFamily="18" charset="0"/>
                <a:ea typeface="Tahoma" panose="020B0604030504040204" pitchFamily="34" charset="0"/>
                <a:cs typeface="Tahoma" panose="020B0604030504040204" pitchFamily="34" charset="0"/>
              </a:rPr>
              <a:t>Near-zero hardware complexity</a:t>
            </a:r>
          </a:p>
          <a:p>
            <a:pPr marL="285750" indent="-285750">
              <a:buClr>
                <a:schemeClr val="tx1"/>
              </a:buClr>
              <a:buFont typeface="Arial" panose="020B0604020202020204" pitchFamily="34" charset="0"/>
              <a:buChar char="•"/>
            </a:pPr>
            <a:endParaRPr lang="en-US" sz="2200" b="1" dirty="0">
              <a:latin typeface="Cambria" panose="02040503050406030204" pitchFamily="18" charset="0"/>
              <a:ea typeface="Tahoma" panose="020B0604030504040204" pitchFamily="34" charset="0"/>
              <a:cs typeface="Tahoma" panose="020B0604030504040204" pitchFamily="34" charset="0"/>
            </a:endParaRPr>
          </a:p>
        </p:txBody>
      </p:sp>
      <p:sp>
        <p:nvSpPr>
          <p:cNvPr id="15" name="Dikdörtgen 7">
            <a:extLst>
              <a:ext uri="{FF2B5EF4-FFF2-40B4-BE49-F238E27FC236}">
                <a16:creationId xmlns:a16="http://schemas.microsoft.com/office/drawing/2014/main" id="{86DF2FED-BAD8-B9E8-773E-FBDF64827C5B}"/>
              </a:ext>
            </a:extLst>
          </p:cNvPr>
          <p:cNvSpPr/>
          <p:nvPr/>
        </p:nvSpPr>
        <p:spPr bwMode="auto">
          <a:xfrm>
            <a:off x="0" y="682302"/>
            <a:ext cx="9144000" cy="1120365"/>
          </a:xfrm>
          <a:prstGeom prst="rect">
            <a:avLst/>
          </a:prstGeom>
          <a:noFill/>
          <a:ln w="38100" cap="flat" cmpd="sng" algn="ctr">
            <a:noFill/>
            <a:prstDash val="solid"/>
            <a:round/>
            <a:headEnd type="none" w="med" len="med"/>
            <a:tailEnd type="none" w="med" len="med"/>
          </a:ln>
          <a:effectLst/>
        </p:spPr>
        <p:txBody>
          <a:bodyPr vert="horz" wrap="square" lIns="91440" tIns="45720" rIns="91440" bIns="91440" numCol="1" rtlCol="0" anchor="ctr" anchorCtr="0" compatLnSpc="1">
            <a:prstTxWarp prst="textNoShape">
              <a:avLst/>
            </a:prstTxWarp>
          </a:bodyPr>
          <a:lstStyle/>
          <a:p>
            <a:pPr marL="342900" indent="-342900">
              <a:buFont typeface="Arial" panose="020B0604020202020204" pitchFamily="34" charset="0"/>
              <a:buChar char="•"/>
            </a:pPr>
            <a:r>
              <a:rPr lang="en-US" sz="2200" dirty="0">
                <a:latin typeface="Cambria" panose="02040503050406030204" pitchFamily="18" charset="0"/>
                <a:ea typeface="Tahoma" panose="020B0604030504040204" pitchFamily="34" charset="0"/>
                <a:cs typeface="Tahoma" panose="020B0604030504040204" pitchFamily="34" charset="0"/>
              </a:rPr>
              <a:t>Experimental data out of </a:t>
            </a:r>
            <a:r>
              <a:rPr lang="en-US" sz="2200" b="1" dirty="0">
                <a:solidFill>
                  <a:srgbClr val="C00000"/>
                </a:solidFill>
                <a:latin typeface="Cambria" panose="02040503050406030204" pitchFamily="18" charset="0"/>
                <a:ea typeface="Tahoma" panose="020B0604030504040204" pitchFamily="34" charset="0"/>
                <a:cs typeface="Tahoma" panose="020B0604030504040204" pitchFamily="34" charset="0"/>
              </a:rPr>
              <a:t>388 DDR4 DRAM </a:t>
            </a:r>
            <a:r>
              <a:rPr lang="en-US" sz="2200" dirty="0">
                <a:latin typeface="Cambria" panose="02040503050406030204" pitchFamily="18" charset="0"/>
                <a:ea typeface="Tahoma" panose="020B0604030504040204" pitchFamily="34" charset="0"/>
                <a:cs typeface="Tahoma" panose="020B0604030504040204" pitchFamily="34" charset="0"/>
              </a:rPr>
              <a:t>chips from 3 major vendors</a:t>
            </a:r>
          </a:p>
          <a:p>
            <a:pPr marL="342900" indent="-342900">
              <a:buFont typeface="Arial" panose="020B0604020202020204" pitchFamily="34" charset="0"/>
              <a:buChar char="•"/>
            </a:pPr>
            <a:r>
              <a:rPr lang="en-US" sz="2200" dirty="0">
                <a:latin typeface="Cambria" panose="02040503050406030204" pitchFamily="18" charset="0"/>
                <a:ea typeface="Tahoma" panose="020B0604030504040204" pitchFamily="34" charset="0"/>
                <a:cs typeface="Tahoma" panose="020B0604030504040204" pitchFamily="34" charset="0"/>
              </a:rPr>
              <a:t>RowHammer-preventive </a:t>
            </a:r>
            <a:r>
              <a:rPr lang="en-US" sz="2200" b="1" dirty="0">
                <a:solidFill>
                  <a:srgbClr val="C00000"/>
                </a:solidFill>
                <a:latin typeface="Cambria" panose="02040503050406030204" pitchFamily="18" charset="0"/>
                <a:ea typeface="Tahoma" panose="020B0604030504040204" pitchFamily="34" charset="0"/>
                <a:cs typeface="Tahoma" panose="020B0604030504040204" pitchFamily="34" charset="0"/>
              </a:rPr>
              <a:t>refresh latency can be significantly reduced </a:t>
            </a:r>
            <a:br>
              <a:rPr lang="en-US" sz="2200" b="1" dirty="0">
                <a:solidFill>
                  <a:srgbClr val="660E36"/>
                </a:solidFill>
                <a:latin typeface="Cambria" panose="02040503050406030204" pitchFamily="18" charset="0"/>
                <a:ea typeface="Tahoma" panose="020B0604030504040204" pitchFamily="34" charset="0"/>
                <a:cs typeface="Tahoma" panose="020B0604030504040204" pitchFamily="34" charset="0"/>
              </a:rPr>
            </a:br>
            <a:r>
              <a:rPr lang="en-US" sz="2200" dirty="0">
                <a:latin typeface="Cambria" panose="02040503050406030204" pitchFamily="18" charset="0"/>
              </a:rPr>
              <a:t>without jeopardizing the </a:t>
            </a:r>
            <a:r>
              <a:rPr lang="en-US" sz="2200" b="1" dirty="0">
                <a:solidFill>
                  <a:srgbClr val="C00000"/>
                </a:solidFill>
                <a:latin typeface="Cambria" panose="02040503050406030204" pitchFamily="18" charset="0"/>
              </a:rPr>
              <a:t>DRAM chip’s data integrity</a:t>
            </a:r>
            <a:endParaRPr lang="en-US" sz="2200" b="1" dirty="0">
              <a:solidFill>
                <a:srgbClr val="C00000"/>
              </a:solidFill>
              <a:latin typeface="Cambria" panose="02040503050406030204" pitchFamily="18"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8289EBC2-64D8-BC3A-AB79-0EF3070402B6}"/>
              </a:ext>
            </a:extLst>
          </p:cNvPr>
          <p:cNvSpPr txBox="1"/>
          <p:nvPr/>
        </p:nvSpPr>
        <p:spPr>
          <a:xfrm>
            <a:off x="0" y="6486007"/>
            <a:ext cx="2226892" cy="369332"/>
          </a:xfrm>
          <a:prstGeom prst="rect">
            <a:avLst/>
          </a:prstGeom>
          <a:noFill/>
        </p:spPr>
        <p:txBody>
          <a:bodyPr wrap="none" rtlCol="0">
            <a:spAutoFit/>
          </a:bodyPr>
          <a:lstStyle/>
          <a:p>
            <a:r>
              <a:rPr lang="en-US" dirty="0">
                <a:latin typeface="Cambria" panose="02040503050406030204" pitchFamily="18" charset="0"/>
              </a:rPr>
              <a:t>Co-supervised paper</a:t>
            </a:r>
          </a:p>
        </p:txBody>
      </p:sp>
    </p:spTree>
    <p:custDataLst>
      <p:tags r:id="rId1"/>
    </p:custDataLst>
    <p:extLst>
      <p:ext uri="{BB962C8B-B14F-4D97-AF65-F5344CB8AC3E}">
        <p14:creationId xmlns:p14="http://schemas.microsoft.com/office/powerpoint/2010/main" val="210421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7" grpId="0"/>
      <p:bldP spid="14"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962508"/>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314015"/>
            <a:ext cx="9144000" cy="2473836"/>
          </a:xfrm>
          <a:prstGeom prst="rect">
            <a:avLst/>
          </a:prstGeom>
          <a:noFill/>
        </p:spPr>
        <p:txBody>
          <a:bodyPr anchor="ctr">
            <a:noAutofit/>
          </a:bodyPr>
          <a:lstStyle/>
          <a:p>
            <a:pPr algn="ctr">
              <a:lnSpc>
                <a:spcPct val="100000"/>
              </a:lnSpc>
            </a:pPr>
            <a:r>
              <a:rPr lang="en-US" sz="3200" b="1" i="1" dirty="0">
                <a:solidFill>
                  <a:srgbClr val="FFFFFF"/>
                </a:solidFill>
                <a:latin typeface="Cambria"/>
                <a:cs typeface="Cambria"/>
              </a:rPr>
              <a:t>A Deeper Look into </a:t>
            </a:r>
            <a:r>
              <a:rPr lang="en-US" sz="3200" b="1" i="1" dirty="0" err="1">
                <a:solidFill>
                  <a:srgbClr val="FFFFFF"/>
                </a:solidFill>
                <a:latin typeface="Cambria"/>
                <a:cs typeface="Cambria"/>
              </a:rPr>
              <a:t>RowHammer’s</a:t>
            </a:r>
            <a:r>
              <a:rPr lang="en-US" sz="3200" b="1" i="1" dirty="0">
                <a:solidFill>
                  <a:srgbClr val="FFFFFF"/>
                </a:solidFill>
                <a:latin typeface="Cambria"/>
                <a:cs typeface="Cambria"/>
              </a:rPr>
              <a:t> Sensitivities</a:t>
            </a:r>
            <a:br>
              <a:rPr lang="en-US" sz="3200" b="1" i="1" dirty="0">
                <a:solidFill>
                  <a:srgbClr val="FFFFFF"/>
                </a:solidFill>
                <a:latin typeface="Cambria"/>
                <a:cs typeface="Cambria"/>
              </a:rPr>
            </a:br>
            <a:r>
              <a:rPr lang="en-US" sz="1200" b="1" i="1" dirty="0">
                <a:solidFill>
                  <a:schemeClr val="bg1"/>
                </a:solidFill>
                <a:latin typeface="Cambria"/>
                <a:cs typeface="Cambria"/>
              </a:rPr>
              <a:t> </a:t>
            </a:r>
            <a:br>
              <a:rPr lang="en-US" sz="2400" b="1" i="1" dirty="0">
                <a:solidFill>
                  <a:schemeClr val="bg1"/>
                </a:solidFill>
                <a:latin typeface="Cambria"/>
                <a:cs typeface="Cambria"/>
              </a:rPr>
            </a:br>
            <a:r>
              <a:rPr lang="en-US" sz="2400" i="1" dirty="0">
                <a:solidFill>
                  <a:schemeClr val="accent4">
                    <a:lumMod val="20000"/>
                    <a:lumOff val="80000"/>
                  </a:schemeClr>
                </a:solidFill>
                <a:latin typeface="Cambria"/>
                <a:cs typeface="Cambria"/>
              </a:rPr>
              <a:t>Experimental Analysis of Real DRAM Chips</a:t>
            </a:r>
            <a:br>
              <a:rPr lang="en-US" sz="2400" i="1" dirty="0">
                <a:solidFill>
                  <a:schemeClr val="accent4">
                    <a:lumMod val="20000"/>
                    <a:lumOff val="80000"/>
                  </a:schemeClr>
                </a:solidFill>
                <a:latin typeface="Cambria"/>
                <a:cs typeface="Cambria"/>
              </a:rPr>
            </a:br>
            <a:r>
              <a:rPr lang="en-US" sz="2400" i="1" dirty="0">
                <a:solidFill>
                  <a:schemeClr val="accent4">
                    <a:lumMod val="20000"/>
                    <a:lumOff val="80000"/>
                  </a:schemeClr>
                </a:solidFill>
                <a:latin typeface="Cambria"/>
                <a:cs typeface="Cambria"/>
              </a:rPr>
              <a:t>and Implications on Future Attacks and Defenses</a:t>
            </a:r>
            <a:endParaRPr lang="en-US" sz="2400" dirty="0">
              <a:solidFill>
                <a:schemeClr val="accent4">
                  <a:lumMod val="20000"/>
                  <a:lumOff val="80000"/>
                </a:schemeClr>
              </a:solidFill>
              <a:latin typeface="Cambria"/>
              <a:cs typeface="Cambria"/>
            </a:endParaRPr>
          </a:p>
        </p:txBody>
      </p:sp>
      <p:sp>
        <p:nvSpPr>
          <p:cNvPr id="103" name="Subtitle 2"/>
          <p:cNvSpPr>
            <a:spLocks noGrp="1"/>
          </p:cNvSpPr>
          <p:nvPr>
            <p:ph type="subTitle" idx="4294967295"/>
          </p:nvPr>
        </p:nvSpPr>
        <p:spPr>
          <a:xfrm>
            <a:off x="228600" y="3276523"/>
            <a:ext cx="8686800" cy="1530288"/>
          </a:xfrm>
          <a:prstGeom prst="rect">
            <a:avLst/>
          </a:prstGeom>
        </p:spPr>
        <p:txBody>
          <a:bodyPr anchor="ctr">
            <a:noAutofit/>
          </a:bodyPr>
          <a:lstStyle/>
          <a:p>
            <a:pPr marL="0" indent="0" algn="ctr">
              <a:buNone/>
            </a:pPr>
            <a:r>
              <a:rPr lang="en-US" sz="2400" b="1">
                <a:latin typeface="Cambria"/>
                <a:cs typeface="Cambria"/>
              </a:rPr>
              <a:t>Lois </a:t>
            </a:r>
            <a:r>
              <a:rPr lang="en-US" sz="2400" b="1" err="1">
                <a:latin typeface="Cambria"/>
                <a:cs typeface="Cambria"/>
              </a:rPr>
              <a:t>Orosa</a:t>
            </a:r>
            <a:r>
              <a:rPr lang="en-US" sz="2400" b="1">
                <a:latin typeface="Cambria"/>
                <a:cs typeface="Cambria"/>
              </a:rPr>
              <a:t>      Abdullah </a:t>
            </a:r>
            <a:r>
              <a:rPr lang="en-US" sz="2400" b="1" err="1">
                <a:latin typeface="Cambria"/>
                <a:cs typeface="Cambria"/>
              </a:rPr>
              <a:t>Giray</a:t>
            </a:r>
            <a:r>
              <a:rPr lang="en-US" sz="2400" b="1">
                <a:latin typeface="Cambria"/>
                <a:cs typeface="Cambria"/>
              </a:rPr>
              <a:t> </a:t>
            </a:r>
            <a:r>
              <a:rPr lang="en-US" sz="2400" b="1" err="1">
                <a:latin typeface="Cambria" panose="02040503050406030204" pitchFamily="18" charset="0"/>
              </a:rPr>
              <a:t>Yağlıkçı</a:t>
            </a:r>
            <a:r>
              <a:rPr lang="en-US" sz="2400" b="1">
                <a:latin typeface="Cambria" panose="02040503050406030204" pitchFamily="18" charset="0"/>
              </a:rPr>
              <a:t> </a:t>
            </a:r>
            <a:r>
              <a:rPr lang="en-US" sz="2400">
                <a:latin typeface="Cambria" panose="02040503050406030204" pitchFamily="18" charset="0"/>
              </a:rPr>
              <a:t> </a:t>
            </a:r>
          </a:p>
          <a:p>
            <a:pPr marL="0" indent="0" algn="ctr">
              <a:buNone/>
            </a:pPr>
            <a:r>
              <a:rPr lang="en-US" sz="2400" err="1">
                <a:latin typeface="Cambria"/>
                <a:cs typeface="Cambria"/>
              </a:rPr>
              <a:t>Haocong</a:t>
            </a:r>
            <a:r>
              <a:rPr lang="en-US" sz="2400">
                <a:latin typeface="Cambria"/>
                <a:cs typeface="Cambria"/>
              </a:rPr>
              <a:t> Luo    </a:t>
            </a:r>
            <a:r>
              <a:rPr lang="en-US" sz="2400" err="1">
                <a:latin typeface="Cambria"/>
                <a:cs typeface="Cambria"/>
              </a:rPr>
              <a:t>Ataberk</a:t>
            </a:r>
            <a:r>
              <a:rPr lang="en-US" sz="2400">
                <a:latin typeface="Cambria"/>
                <a:cs typeface="Cambria"/>
              </a:rPr>
              <a:t> </a:t>
            </a:r>
            <a:r>
              <a:rPr lang="en-US" sz="2400" err="1">
                <a:latin typeface="Cambria"/>
                <a:cs typeface="Cambria"/>
              </a:rPr>
              <a:t>Olgun</a:t>
            </a:r>
            <a:r>
              <a:rPr lang="en-US" sz="2400">
                <a:latin typeface="Cambria"/>
                <a:cs typeface="Cambria"/>
              </a:rPr>
              <a:t>    </a:t>
            </a:r>
            <a:r>
              <a:rPr lang="en-US" sz="2400" err="1">
                <a:latin typeface="Cambria"/>
                <a:cs typeface="Cambria"/>
              </a:rPr>
              <a:t>Jisung</a:t>
            </a:r>
            <a:r>
              <a:rPr lang="en-US" sz="2400">
                <a:latin typeface="Cambria"/>
                <a:cs typeface="Cambria"/>
              </a:rPr>
              <a:t> Park</a:t>
            </a:r>
          </a:p>
          <a:p>
            <a:pPr marL="0" indent="0" algn="ctr">
              <a:buNone/>
            </a:pPr>
            <a:r>
              <a:rPr lang="en-US" sz="2400">
                <a:latin typeface="Cambria"/>
                <a:cs typeface="Cambria"/>
              </a:rPr>
              <a:t>Hasan Hassan    </a:t>
            </a:r>
            <a:r>
              <a:rPr lang="en-US" sz="2400" err="1">
                <a:latin typeface="Cambria"/>
                <a:cs typeface="Cambria"/>
              </a:rPr>
              <a:t>Minesh</a:t>
            </a:r>
            <a:r>
              <a:rPr lang="en-US" sz="2400">
                <a:latin typeface="Cambria"/>
                <a:cs typeface="Cambria"/>
              </a:rPr>
              <a:t> Patel     </a:t>
            </a:r>
            <a:r>
              <a:rPr lang="en-US" sz="2400" err="1">
                <a:latin typeface="Cambria"/>
                <a:cs typeface="Cambria"/>
              </a:rPr>
              <a:t>Jeremie</a:t>
            </a:r>
            <a:r>
              <a:rPr lang="en-US" sz="2400">
                <a:latin typeface="Cambria"/>
                <a:cs typeface="Cambria"/>
              </a:rPr>
              <a:t> S. Kim    </a:t>
            </a:r>
            <a:r>
              <a:rPr lang="en-US" sz="2400" err="1">
                <a:latin typeface="Cambria"/>
                <a:cs typeface="Cambria"/>
              </a:rPr>
              <a:t>Onur</a:t>
            </a:r>
            <a:r>
              <a:rPr lang="en-US" sz="2400">
                <a:latin typeface="Cambria"/>
                <a:cs typeface="Cambria"/>
              </a:rPr>
              <a:t> </a:t>
            </a:r>
            <a:r>
              <a:rPr lang="en-US" sz="2400" err="1">
                <a:latin typeface="Cambria"/>
                <a:cs typeface="Cambria"/>
              </a:rPr>
              <a:t>Mutlu</a:t>
            </a:r>
            <a:endParaRPr lang="en-US" sz="2400">
              <a:latin typeface="Cambria"/>
              <a:cs typeface="Cambria"/>
            </a:endParaRP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153" y="5258744"/>
            <a:ext cx="2875694" cy="553229"/>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397250" y="6125065"/>
            <a:ext cx="2423611" cy="416967"/>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4E908F2B-A0DA-A641-9B27-1D0D406E7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116" y="5890770"/>
            <a:ext cx="2423612" cy="645915"/>
          </a:xfrm>
          <a:prstGeom prst="rect">
            <a:avLst/>
          </a:prstGeom>
        </p:spPr>
      </p:pic>
      <p:cxnSp>
        <p:nvCxnSpPr>
          <p:cNvPr id="6" name="Straight Connector 5">
            <a:extLst>
              <a:ext uri="{FF2B5EF4-FFF2-40B4-BE49-F238E27FC236}">
                <a16:creationId xmlns:a16="http://schemas.microsoft.com/office/drawing/2014/main" id="{FBA37A77-509F-314F-90FC-A8DD4911E2EB}"/>
              </a:ext>
            </a:extLst>
          </p:cNvPr>
          <p:cNvCxnSpPr/>
          <p:nvPr/>
        </p:nvCxnSpPr>
        <p:spPr>
          <a:xfrm>
            <a:off x="3879273" y="3754580"/>
            <a:ext cx="32973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510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874BF856-AE64-824C-82C3-B2320E69618B}"/>
              </a:ext>
            </a:extLst>
          </p:cNvPr>
          <p:cNvPicPr>
            <a:picLocks noChangeAspect="1"/>
          </p:cNvPicPr>
          <p:nvPr/>
        </p:nvPicPr>
        <p:blipFill rotWithShape="1">
          <a:blip r:embed="rId3"/>
          <a:srcRect l="4396" t="48271" r="46910" b="6474"/>
          <a:stretch/>
        </p:blipFill>
        <p:spPr>
          <a:xfrm>
            <a:off x="1578835" y="1337153"/>
            <a:ext cx="5168900" cy="2778517"/>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591535" y="4120711"/>
            <a:ext cx="516890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Lower Bound (°C)</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159193" y="2377642"/>
            <a:ext cx="3014391"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Upper Bound (°C)</a:t>
            </a:r>
          </a:p>
        </p:txBody>
      </p:sp>
      <p:sp>
        <p:nvSpPr>
          <p:cNvPr id="13" name="TextBox 12">
            <a:extLst>
              <a:ext uri="{FF2B5EF4-FFF2-40B4-BE49-F238E27FC236}">
                <a16:creationId xmlns:a16="http://schemas.microsoft.com/office/drawing/2014/main" id="{3B5E8D0F-D612-044D-9B81-A14D603ECB8A}"/>
              </a:ext>
            </a:extLst>
          </p:cNvPr>
          <p:cNvSpPr txBox="1"/>
          <p:nvPr/>
        </p:nvSpPr>
        <p:spPr>
          <a:xfrm>
            <a:off x="6881284" y="1662078"/>
            <a:ext cx="1779240" cy="1015663"/>
          </a:xfrm>
          <a:prstGeom prst="rect">
            <a:avLst/>
          </a:prstGeom>
          <a:solidFill>
            <a:schemeClr val="bg1"/>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Fraction of  Vulnerable DRAM Cells</a:t>
            </a:r>
          </a:p>
        </p:txBody>
      </p:sp>
      <p:grpSp>
        <p:nvGrpSpPr>
          <p:cNvPr id="43" name="Group 42">
            <a:extLst>
              <a:ext uri="{FF2B5EF4-FFF2-40B4-BE49-F238E27FC236}">
                <a16:creationId xmlns:a16="http://schemas.microsoft.com/office/drawing/2014/main" id="{6A25968A-FC16-564D-80DD-4FC7DD1448B3}"/>
              </a:ext>
            </a:extLst>
          </p:cNvPr>
          <p:cNvGrpSpPr/>
          <p:nvPr/>
        </p:nvGrpSpPr>
        <p:grpSpPr>
          <a:xfrm>
            <a:off x="0" y="4914900"/>
            <a:ext cx="9144000" cy="1206500"/>
            <a:chOff x="0" y="4914900"/>
            <a:chExt cx="9144000" cy="1206500"/>
          </a:xfrm>
          <a:solidFill>
            <a:schemeClr val="accent1">
              <a:lumMod val="20000"/>
              <a:lumOff val="80000"/>
            </a:schemeClr>
          </a:solidFill>
        </p:grpSpPr>
        <p:sp>
          <p:nvSpPr>
            <p:cNvPr id="3" name="Rectangle 2">
              <a:extLst>
                <a:ext uri="{FF2B5EF4-FFF2-40B4-BE49-F238E27FC236}">
                  <a16:creationId xmlns:a16="http://schemas.microsoft.com/office/drawing/2014/main" id="{F44022AD-A6C8-324C-93D9-A1F25B70BF1A}"/>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6929DC-80F9-4D4C-AFBF-AB32F01DD617}"/>
                </a:ext>
              </a:extLst>
            </p:cNvPr>
            <p:cNvSpPr txBox="1"/>
            <p:nvPr/>
          </p:nvSpPr>
          <p:spPr>
            <a:xfrm>
              <a:off x="314922" y="5043793"/>
              <a:ext cx="8514155"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Different DRAM cells are vulnerable to RowHammer </a:t>
              </a:r>
              <a:b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within specific temperature ranges</a:t>
              </a:r>
            </a:p>
          </p:txBody>
        </p:sp>
      </p:grpSp>
      <p:grpSp>
        <p:nvGrpSpPr>
          <p:cNvPr id="26" name="Group 25">
            <a:extLst>
              <a:ext uri="{FF2B5EF4-FFF2-40B4-BE49-F238E27FC236}">
                <a16:creationId xmlns:a16="http://schemas.microsoft.com/office/drawing/2014/main" id="{B75DEA99-B6CF-0948-9D58-9CF5F07E1680}"/>
              </a:ext>
            </a:extLst>
          </p:cNvPr>
          <p:cNvGrpSpPr/>
          <p:nvPr/>
        </p:nvGrpSpPr>
        <p:grpSpPr>
          <a:xfrm>
            <a:off x="3887283" y="640389"/>
            <a:ext cx="2873152" cy="1240415"/>
            <a:chOff x="3887283" y="640389"/>
            <a:chExt cx="2873152" cy="1240415"/>
          </a:xfrm>
        </p:grpSpPr>
        <p:sp>
          <p:nvSpPr>
            <p:cNvPr id="5" name="Rounded Rectangle 4">
              <a:extLst>
                <a:ext uri="{FF2B5EF4-FFF2-40B4-BE49-F238E27FC236}">
                  <a16:creationId xmlns:a16="http://schemas.microsoft.com/office/drawing/2014/main" id="{9A140FF1-D3CB-4448-BE0D-5F4FA33BB48A}"/>
                </a:ext>
              </a:extLst>
            </p:cNvPr>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Elbow Connector 6">
              <a:extLst>
                <a:ext uri="{FF2B5EF4-FFF2-40B4-BE49-F238E27FC236}">
                  <a16:creationId xmlns:a16="http://schemas.microsoft.com/office/drawing/2014/main" id="{84FF74E6-6C68-E14C-855C-A755266B7F96}"/>
                </a:ext>
              </a:extLst>
            </p:cNvPr>
            <p:cNvCxnSpPr>
              <a:cxnSpLocks/>
              <a:stCxn id="5" idx="0"/>
              <a:endCxn id="16" idx="1"/>
            </p:cNvCxnSpPr>
            <p:nvPr/>
          </p:nvCxnSpPr>
          <p:spPr>
            <a:xfrm rot="5400000" flipH="1" flipV="1">
              <a:off x="4042467" y="1092981"/>
              <a:ext cx="658958" cy="400106"/>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6D1A127-E767-CC47-8F53-2399A4801D7E}"/>
                </a:ext>
              </a:extLst>
            </p:cNvPr>
            <p:cNvSpPr txBox="1"/>
            <p:nvPr/>
          </p:nvSpPr>
          <p:spPr>
            <a:xfrm>
              <a:off x="4571999" y="640389"/>
              <a:ext cx="2188436"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Vulnerable </a:t>
              </a:r>
              <a:b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b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from 70°C to 85 ° C </a:t>
              </a:r>
            </a:p>
          </p:txBody>
        </p:sp>
      </p:grpSp>
      <p:grpSp>
        <p:nvGrpSpPr>
          <p:cNvPr id="34" name="Group 33">
            <a:extLst>
              <a:ext uri="{FF2B5EF4-FFF2-40B4-BE49-F238E27FC236}">
                <a16:creationId xmlns:a16="http://schemas.microsoft.com/office/drawing/2014/main" id="{7C28B480-40A5-1F46-91BB-40A023832BFF}"/>
              </a:ext>
            </a:extLst>
          </p:cNvPr>
          <p:cNvGrpSpPr/>
          <p:nvPr/>
        </p:nvGrpSpPr>
        <p:grpSpPr>
          <a:xfrm>
            <a:off x="0" y="2948422"/>
            <a:ext cx="3075524" cy="1850242"/>
            <a:chOff x="1380978" y="1622513"/>
            <a:chExt cx="3075524" cy="1850242"/>
          </a:xfrm>
        </p:grpSpPr>
        <p:sp>
          <p:nvSpPr>
            <p:cNvPr id="35" name="Rounded Rectangle 34">
              <a:extLst>
                <a:ext uri="{FF2B5EF4-FFF2-40B4-BE49-F238E27FC236}">
                  <a16:creationId xmlns:a16="http://schemas.microsoft.com/office/drawing/2014/main" id="{9CF92356-7773-454C-B38D-7153CBBBD0E1}"/>
                </a:ext>
              </a:extLst>
            </p:cNvPr>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Elbow Connector 35">
              <a:extLst>
                <a:ext uri="{FF2B5EF4-FFF2-40B4-BE49-F238E27FC236}">
                  <a16:creationId xmlns:a16="http://schemas.microsoft.com/office/drawing/2014/main" id="{05493A7C-91CF-E94C-BCB8-7D0E5B2270FE}"/>
                </a:ext>
              </a:extLst>
            </p:cNvPr>
            <p:cNvCxnSpPr>
              <a:cxnSpLocks/>
              <a:stCxn id="35" idx="2"/>
              <a:endCxn id="37" idx="3"/>
            </p:cNvCxnSpPr>
            <p:nvPr/>
          </p:nvCxnSpPr>
          <p:spPr>
            <a:xfrm rot="5400000">
              <a:off x="3200030" y="2177727"/>
              <a:ext cx="1268786" cy="674941"/>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EA3E94-F7AE-824A-8DE9-21042226FC91}"/>
                </a:ext>
              </a:extLst>
            </p:cNvPr>
            <p:cNvSpPr txBox="1"/>
            <p:nvPr/>
          </p:nvSpPr>
          <p:spPr>
            <a:xfrm>
              <a:off x="1380978" y="2826424"/>
              <a:ext cx="2115974" cy="646331"/>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Vulnerable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from 55°C to 60°C </a:t>
              </a:r>
            </a:p>
          </p:txBody>
        </p:sp>
      </p:gr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a:t>Impact of Temperature on DRAM Cells</a:t>
            </a:r>
          </a:p>
        </p:txBody>
      </p:sp>
    </p:spTree>
    <p:extLst>
      <p:ext uri="{BB962C8B-B14F-4D97-AF65-F5344CB8AC3E}">
        <p14:creationId xmlns:p14="http://schemas.microsoft.com/office/powerpoint/2010/main" val="12886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hart&#10;&#10;Description automatically generated">
            <a:extLst>
              <a:ext uri="{FF2B5EF4-FFF2-40B4-BE49-F238E27FC236}">
                <a16:creationId xmlns:a16="http://schemas.microsoft.com/office/drawing/2014/main" id="{7F996048-4FD1-4241-AB74-57C38FBB02A2}"/>
              </a:ext>
            </a:extLst>
          </p:cNvPr>
          <p:cNvPicPr>
            <a:picLocks noChangeAspect="1"/>
          </p:cNvPicPr>
          <p:nvPr/>
        </p:nvPicPr>
        <p:blipFill>
          <a:blip r:embed="rId3"/>
          <a:stretch>
            <a:fillRect/>
          </a:stretch>
        </p:blipFill>
        <p:spPr>
          <a:xfrm>
            <a:off x="281791" y="773358"/>
            <a:ext cx="7219201" cy="4175609"/>
          </a:xfrm>
          <a:prstGeom prst="rect">
            <a:avLst/>
          </a:prstGeom>
        </p:spPr>
      </p:pic>
      <p:sp>
        <p:nvSpPr>
          <p:cNvPr id="25" name="TextBox 24">
            <a:extLst>
              <a:ext uri="{FF2B5EF4-FFF2-40B4-BE49-F238E27FC236}">
                <a16:creationId xmlns:a16="http://schemas.microsoft.com/office/drawing/2014/main" id="{A8CF47B2-0844-5146-9984-F59E1A88F4F1}"/>
              </a:ext>
            </a:extLst>
          </p:cNvPr>
          <p:cNvSpPr txBox="1"/>
          <p:nvPr/>
        </p:nvSpPr>
        <p:spPr>
          <a:xfrm>
            <a:off x="893850" y="4666247"/>
            <a:ext cx="620619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Lower Bound (°C)</a:t>
            </a:r>
          </a:p>
        </p:txBody>
      </p:sp>
      <p:sp>
        <p:nvSpPr>
          <p:cNvPr id="32" name="TextBox 31">
            <a:extLst>
              <a:ext uri="{FF2B5EF4-FFF2-40B4-BE49-F238E27FC236}">
                <a16:creationId xmlns:a16="http://schemas.microsoft.com/office/drawing/2014/main" id="{4FFF1738-D9C5-6341-804A-24136EB10EF8}"/>
              </a:ext>
            </a:extLst>
          </p:cNvPr>
          <p:cNvSpPr txBox="1"/>
          <p:nvPr/>
        </p:nvSpPr>
        <p:spPr>
          <a:xfrm rot="16200000">
            <a:off x="-1709277" y="2434589"/>
            <a:ext cx="419386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Upper Bound (°C)</a:t>
            </a:r>
          </a:p>
        </p:txBody>
      </p:sp>
      <p:grpSp>
        <p:nvGrpSpPr>
          <p:cNvPr id="5" name="Group 4">
            <a:extLst>
              <a:ext uri="{FF2B5EF4-FFF2-40B4-BE49-F238E27FC236}">
                <a16:creationId xmlns:a16="http://schemas.microsoft.com/office/drawing/2014/main" id="{F89BADF4-5A12-434C-B338-DAE0D1611891}"/>
              </a:ext>
            </a:extLst>
          </p:cNvPr>
          <p:cNvGrpSpPr/>
          <p:nvPr/>
        </p:nvGrpSpPr>
        <p:grpSpPr>
          <a:xfrm>
            <a:off x="4166530" y="2774600"/>
            <a:ext cx="4979930" cy="1855292"/>
            <a:chOff x="4166530" y="2663760"/>
            <a:chExt cx="4979930" cy="1855292"/>
          </a:xfrm>
        </p:grpSpPr>
        <p:sp>
          <p:nvSpPr>
            <p:cNvPr id="17" name="TextBox 16">
              <a:extLst>
                <a:ext uri="{FF2B5EF4-FFF2-40B4-BE49-F238E27FC236}">
                  <a16:creationId xmlns:a16="http://schemas.microsoft.com/office/drawing/2014/main" id="{20841F5C-113B-4BD5-A184-BDD60AF5D75E}"/>
                </a:ext>
              </a:extLst>
            </p:cNvPr>
            <p:cNvSpPr txBox="1"/>
            <p:nvPr/>
          </p:nvSpPr>
          <p:spPr>
            <a:xfrm>
              <a:off x="7500992" y="3195613"/>
              <a:ext cx="1645468" cy="1323439"/>
            </a:xfrm>
            <a:prstGeom prst="rect">
              <a:avLst/>
            </a:prstGeom>
            <a:solidFill>
              <a:srgbClr val="C00000"/>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29.8%</a:t>
              </a:r>
              <a: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 of the cells experience bit flips </a:t>
              </a:r>
              <a:b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b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at all tested temperatures</a:t>
              </a:r>
            </a:p>
          </p:txBody>
        </p:sp>
        <p:sp>
          <p:nvSpPr>
            <p:cNvPr id="21" name="Rectangle 20">
              <a:extLst>
                <a:ext uri="{FF2B5EF4-FFF2-40B4-BE49-F238E27FC236}">
                  <a16:creationId xmlns:a16="http://schemas.microsoft.com/office/drawing/2014/main" id="{477DD437-8524-4391-9EB5-A8C63CE71467}"/>
                </a:ext>
              </a:extLst>
            </p:cNvPr>
            <p:cNvSpPr/>
            <p:nvPr/>
          </p:nvSpPr>
          <p:spPr>
            <a:xfrm>
              <a:off x="4166530" y="2663760"/>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Elbow Connector 3">
              <a:extLst>
                <a:ext uri="{FF2B5EF4-FFF2-40B4-BE49-F238E27FC236}">
                  <a16:creationId xmlns:a16="http://schemas.microsoft.com/office/drawing/2014/main" id="{15ED3E30-386A-384B-9098-FC24EEE70BC8}"/>
                </a:ext>
              </a:extLst>
            </p:cNvPr>
            <p:cNvCxnSpPr>
              <a:stCxn id="21" idx="0"/>
              <a:endCxn id="17" idx="0"/>
            </p:cNvCxnSpPr>
            <p:nvPr/>
          </p:nvCxnSpPr>
          <p:spPr>
            <a:xfrm rot="16200000" flipH="1">
              <a:off x="6078928" y="950816"/>
              <a:ext cx="531853" cy="3957741"/>
            </a:xfrm>
            <a:prstGeom prst="bentConnector3">
              <a:avLst>
                <a:gd name="adj1" fmla="val -42982"/>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FDA6E20-6611-C745-BA62-A82AC4254BB1}"/>
              </a:ext>
            </a:extLst>
          </p:cNvPr>
          <p:cNvGrpSpPr/>
          <p:nvPr/>
        </p:nvGrpSpPr>
        <p:grpSpPr>
          <a:xfrm>
            <a:off x="293723" y="5170833"/>
            <a:ext cx="8556554" cy="1151783"/>
            <a:chOff x="1643281" y="4277223"/>
            <a:chExt cx="6864225" cy="1467717"/>
          </a:xfrm>
        </p:grpSpPr>
        <p:sp>
          <p:nvSpPr>
            <p:cNvPr id="19" name="Rounded Rectangle 18">
              <a:extLst>
                <a:ext uri="{FF2B5EF4-FFF2-40B4-BE49-F238E27FC236}">
                  <a16:creationId xmlns:a16="http://schemas.microsoft.com/office/drawing/2014/main" id="{8FF49B8A-EC8F-7548-9A53-1B6DE97F766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ound Same Side Corner Rectangle 23">
              <a:extLst>
                <a:ext uri="{FF2B5EF4-FFF2-40B4-BE49-F238E27FC236}">
                  <a16:creationId xmlns:a16="http://schemas.microsoft.com/office/drawing/2014/main" id="{78B43070-BF75-9A4B-A45F-61EE9C02D02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2</a:t>
              </a:r>
            </a:p>
          </p:txBody>
        </p:sp>
        <p:sp>
          <p:nvSpPr>
            <p:cNvPr id="26" name="TextBox 25">
              <a:extLst>
                <a:ext uri="{FF2B5EF4-FFF2-40B4-BE49-F238E27FC236}">
                  <a16:creationId xmlns:a16="http://schemas.microsoft.com/office/drawing/2014/main" id="{B204DE79-9495-2B46-93B0-CC9363ABB9FE}"/>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 </a:t>
              </a:r>
              <a:r>
                <a:rPr kumimoji="0" lang="en-US" sz="2400" b="1" i="0" u="none" strike="noStrike" kern="1200" cap="none" spc="0" normalizeH="0" baseline="0" noProof="0">
                  <a:ln>
                    <a:noFill/>
                  </a:ln>
                  <a:solidFill>
                    <a:srgbClr val="C00000"/>
                  </a:solidFill>
                  <a:effectLst/>
                  <a:uLnTx/>
                  <a:uFillTx/>
                  <a:latin typeface="Cambria"/>
                  <a:ea typeface="Cambria"/>
                  <a:cs typeface="+mn-cs"/>
                </a:rPr>
                <a:t>significant fraction </a:t>
              </a:r>
              <a:r>
                <a:rPr kumimoji="0" lang="en-US" sz="2400" b="0" i="0" u="none" strike="noStrike" kern="1200" cap="none" spc="0" normalizeH="0" baseline="0" noProof="0">
                  <a:ln>
                    <a:noFill/>
                  </a:ln>
                  <a:solidFill>
                    <a:prstClr val="black"/>
                  </a:solidFill>
                  <a:effectLst/>
                  <a:uLnTx/>
                  <a:uFillTx/>
                  <a:latin typeface="Cambria"/>
                  <a:ea typeface="Cambria"/>
                  <a:cs typeface="+mn-cs"/>
                </a:rPr>
                <a:t>of vulnerable DRAM cells </a:t>
              </a:r>
              <a:br>
                <a:rPr kumimoji="0" lang="en-US" sz="2400" b="0" i="0" u="none" strike="noStrike" kern="1200" cap="none" spc="0" normalizeH="0" baseline="0" noProof="0">
                  <a:ln>
                    <a:noFill/>
                  </a:ln>
                  <a:solidFill>
                    <a:prstClr val="black"/>
                  </a:solidFill>
                  <a:effectLst/>
                  <a:uLnTx/>
                  <a:uFillTx/>
                  <a:latin typeface="Cambria"/>
                  <a:ea typeface="Cambria"/>
                  <a:cs typeface="+mn-cs"/>
                </a:rPr>
              </a:br>
              <a:r>
                <a:rPr kumimoji="0" lang="en-US" sz="2400" b="0" i="0" u="none" strike="noStrike" kern="1200" cap="none" spc="0" normalizeH="0" baseline="0" noProof="0">
                  <a:ln>
                    <a:noFill/>
                  </a:ln>
                  <a:solidFill>
                    <a:prstClr val="black"/>
                  </a:solidFill>
                  <a:effectLst/>
                  <a:uLnTx/>
                  <a:uFillTx/>
                  <a:latin typeface="Cambria"/>
                  <a:ea typeface="Cambria"/>
                  <a:cs typeface="+mn-cs"/>
                </a:rPr>
                <a:t>exhibit bit flips at </a:t>
              </a:r>
              <a:r>
                <a:rPr kumimoji="0" lang="en-US" sz="2400" b="1" i="0" u="none" strike="noStrike" kern="1200" cap="none" spc="0" normalizeH="0" baseline="0" noProof="0">
                  <a:ln>
                    <a:noFill/>
                  </a:ln>
                  <a:solidFill>
                    <a:srgbClr val="C00000"/>
                  </a:solidFill>
                  <a:effectLst/>
                  <a:uLnTx/>
                  <a:uFillTx/>
                  <a:latin typeface="Cambria"/>
                  <a:ea typeface="Cambria"/>
                  <a:cs typeface="+mn-cs"/>
                </a:rPr>
                <a:t>all tested temperatures</a:t>
              </a:r>
            </a:p>
          </p:txBody>
        </p:sp>
      </p:grpSp>
      <p:sp>
        <p:nvSpPr>
          <p:cNvPr id="28" name="Rectangle 27">
            <a:extLst>
              <a:ext uri="{FF2B5EF4-FFF2-40B4-BE49-F238E27FC236}">
                <a16:creationId xmlns:a16="http://schemas.microsoft.com/office/drawing/2014/main" id="{B3D5E68E-32FF-234C-BA6D-C0526CDD89F3}"/>
              </a:ext>
            </a:extLst>
          </p:cNvPr>
          <p:cNvSpPr/>
          <p:nvPr/>
        </p:nvSpPr>
        <p:spPr>
          <a:xfrm>
            <a:off x="4174848" y="862256"/>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E39C8FD-829D-DC46-AC44-73A80B262083}"/>
              </a:ext>
            </a:extLst>
          </p:cNvPr>
          <p:cNvSpPr/>
          <p:nvPr/>
        </p:nvSpPr>
        <p:spPr>
          <a:xfrm>
            <a:off x="893850" y="862256"/>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A882A30-BE95-FA41-B165-988D6B8FA0D0}"/>
              </a:ext>
            </a:extLst>
          </p:cNvPr>
          <p:cNvSpPr/>
          <p:nvPr/>
        </p:nvSpPr>
        <p:spPr>
          <a:xfrm>
            <a:off x="893850" y="2774599"/>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1">
            <a:extLst>
              <a:ext uri="{FF2B5EF4-FFF2-40B4-BE49-F238E27FC236}">
                <a16:creationId xmlns:a16="http://schemas.microsoft.com/office/drawing/2014/main" id="{95C9EE92-5A47-4C44-B885-395E4846A26C}"/>
              </a:ext>
            </a:extLst>
          </p:cNvPr>
          <p:cNvSpPr>
            <a:spLocks noGrp="1"/>
          </p:cNvSpPr>
          <p:nvPr>
            <p:ph type="title"/>
          </p:nvPr>
        </p:nvSpPr>
        <p:spPr>
          <a:xfrm>
            <a:off x="189560" y="0"/>
            <a:ext cx="8798061" cy="770467"/>
          </a:xfrm>
        </p:spPr>
        <p:txBody>
          <a:bodyPr/>
          <a:lstStyle/>
          <a:p>
            <a:r>
              <a:rPr lang="en-US"/>
              <a:t>Impact of Temperature on DRAM Cells</a:t>
            </a:r>
          </a:p>
        </p:txBody>
      </p:sp>
    </p:spTree>
    <p:extLst>
      <p:ext uri="{BB962C8B-B14F-4D97-AF65-F5344CB8AC3E}">
        <p14:creationId xmlns:p14="http://schemas.microsoft.com/office/powerpoint/2010/main" val="184219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3" descr="Chart&#10;&#10;Description automatically generated">
            <a:extLst>
              <a:ext uri="{FF2B5EF4-FFF2-40B4-BE49-F238E27FC236}">
                <a16:creationId xmlns:a16="http://schemas.microsoft.com/office/drawing/2014/main" id="{3851E64B-6EB3-AE4A-8BDA-211913048C61}"/>
              </a:ext>
            </a:extLst>
          </p:cNvPr>
          <p:cNvPicPr>
            <a:picLocks noChangeAspect="1"/>
          </p:cNvPicPr>
          <p:nvPr/>
        </p:nvPicPr>
        <p:blipFill>
          <a:blip r:embed="rId3"/>
          <a:stretch>
            <a:fillRect/>
          </a:stretch>
        </p:blipFill>
        <p:spPr>
          <a:xfrm>
            <a:off x="281791" y="773358"/>
            <a:ext cx="7219201" cy="4175609"/>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F47CD6D5-C00C-2F41-A4CC-ADE8EA58D865}"/>
              </a:ext>
            </a:extLst>
          </p:cNvPr>
          <p:cNvGrpSpPr/>
          <p:nvPr/>
        </p:nvGrpSpPr>
        <p:grpSpPr>
          <a:xfrm>
            <a:off x="5432622" y="3195613"/>
            <a:ext cx="3713838" cy="1077218"/>
            <a:chOff x="5432622" y="3195613"/>
            <a:chExt cx="3713838" cy="1077218"/>
          </a:xfrm>
        </p:grpSpPr>
        <p:sp>
          <p:nvSpPr>
            <p:cNvPr id="17" name="TextBox 16">
              <a:extLst>
                <a:ext uri="{FF2B5EF4-FFF2-40B4-BE49-F238E27FC236}">
                  <a16:creationId xmlns:a16="http://schemas.microsoft.com/office/drawing/2014/main" id="{20841F5C-113B-4BD5-A184-BDD60AF5D75E}"/>
                </a:ext>
              </a:extLst>
            </p:cNvPr>
            <p:cNvSpPr txBox="1"/>
            <p:nvPr/>
          </p:nvSpPr>
          <p:spPr>
            <a:xfrm>
              <a:off x="7500992" y="3195613"/>
              <a:ext cx="1645468" cy="1077218"/>
            </a:xfrm>
            <a:prstGeom prst="rect">
              <a:avLst/>
            </a:prstGeom>
            <a:solidFill>
              <a:srgbClr val="C00000"/>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0.2%</a:t>
              </a:r>
              <a: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 of the cells experience bit flips </a:t>
              </a:r>
              <a:b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b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only</a:t>
              </a:r>
              <a:r>
                <a:rPr kumimoji="0" lang="en-US" sz="1600" b="0"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 </a:t>
              </a:r>
              <a:r>
                <a:rPr kumimoji="0" lang="en-US" sz="1600" b="1" i="0" u="none" strike="noStrike" kern="1200" cap="none" spc="0" normalizeH="0" baseline="0" noProof="0">
                  <a:ln>
                    <a:noFill/>
                  </a:ln>
                  <a:solidFill>
                    <a:prstClr val="white"/>
                  </a:solidFill>
                  <a:effectLst/>
                  <a:uLnTx/>
                  <a:uFillTx/>
                  <a:latin typeface="Cambria" panose="02040503050406030204" pitchFamily="18" charset="0"/>
                  <a:ea typeface="+mn-lt"/>
                  <a:cs typeface="Calibri" panose="020F0502020204030204"/>
                </a:rPr>
                <a:t>at 70°C</a:t>
              </a:r>
            </a:p>
          </p:txBody>
        </p:sp>
        <p:sp>
          <p:nvSpPr>
            <p:cNvPr id="21" name="Rectangle 20">
              <a:extLst>
                <a:ext uri="{FF2B5EF4-FFF2-40B4-BE49-F238E27FC236}">
                  <a16:creationId xmlns:a16="http://schemas.microsoft.com/office/drawing/2014/main" id="{477DD437-8524-4391-9EB5-A8C63CE71467}"/>
                </a:ext>
              </a:extLst>
            </p:cNvPr>
            <p:cNvSpPr/>
            <p:nvPr/>
          </p:nvSpPr>
          <p:spPr>
            <a:xfrm>
              <a:off x="5432622" y="3472501"/>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Elbow Connector 3">
              <a:extLst>
                <a:ext uri="{FF2B5EF4-FFF2-40B4-BE49-F238E27FC236}">
                  <a16:creationId xmlns:a16="http://schemas.microsoft.com/office/drawing/2014/main" id="{15ED3E30-386A-384B-9098-FC24EEE70BC8}"/>
                </a:ext>
              </a:extLst>
            </p:cNvPr>
            <p:cNvCxnSpPr>
              <a:cxnSpLocks/>
              <a:stCxn id="21" idx="3"/>
              <a:endCxn id="17" idx="2"/>
            </p:cNvCxnSpPr>
            <p:nvPr/>
          </p:nvCxnSpPr>
          <p:spPr>
            <a:xfrm>
              <a:off x="5831532" y="3613640"/>
              <a:ext cx="2492194" cy="659191"/>
            </a:xfrm>
            <a:prstGeom prst="bentConnector4">
              <a:avLst>
                <a:gd name="adj1" fmla="val 33494"/>
                <a:gd name="adj2" fmla="val 134679"/>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6512AB3E-9366-6E46-8E68-C94A99B4B1BE}"/>
              </a:ext>
            </a:extLst>
          </p:cNvPr>
          <p:cNvSpPr txBox="1"/>
          <p:nvPr/>
        </p:nvSpPr>
        <p:spPr>
          <a:xfrm>
            <a:off x="893850" y="4666247"/>
            <a:ext cx="620619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Lower Bound (°C)</a:t>
            </a:r>
          </a:p>
        </p:txBody>
      </p:sp>
      <p:sp>
        <p:nvSpPr>
          <p:cNvPr id="22" name="TextBox 21">
            <a:extLst>
              <a:ext uri="{FF2B5EF4-FFF2-40B4-BE49-F238E27FC236}">
                <a16:creationId xmlns:a16="http://schemas.microsoft.com/office/drawing/2014/main" id="{2EC3062F-A192-ED4D-8E3B-9649D0657FEE}"/>
              </a:ext>
            </a:extLst>
          </p:cNvPr>
          <p:cNvSpPr txBox="1"/>
          <p:nvPr/>
        </p:nvSpPr>
        <p:spPr>
          <a:xfrm rot="16200000">
            <a:off x="-1709277" y="2434589"/>
            <a:ext cx="4193860"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Upper Bound (°C)</a:t>
            </a:r>
          </a:p>
        </p:txBody>
      </p:sp>
      <p:grpSp>
        <p:nvGrpSpPr>
          <p:cNvPr id="23" name="Group 22">
            <a:extLst>
              <a:ext uri="{FF2B5EF4-FFF2-40B4-BE49-F238E27FC236}">
                <a16:creationId xmlns:a16="http://schemas.microsoft.com/office/drawing/2014/main" id="{2BD11B85-AA2B-4A42-A9C2-B34F5A8A65AE}"/>
              </a:ext>
            </a:extLst>
          </p:cNvPr>
          <p:cNvGrpSpPr/>
          <p:nvPr/>
        </p:nvGrpSpPr>
        <p:grpSpPr>
          <a:xfrm>
            <a:off x="293723" y="5170833"/>
            <a:ext cx="8556554" cy="1187788"/>
            <a:chOff x="1643281" y="4277223"/>
            <a:chExt cx="6864225" cy="1513598"/>
          </a:xfrm>
        </p:grpSpPr>
        <p:sp>
          <p:nvSpPr>
            <p:cNvPr id="24" name="Rounded Rectangle 23">
              <a:extLst>
                <a:ext uri="{FF2B5EF4-FFF2-40B4-BE49-F238E27FC236}">
                  <a16:creationId xmlns:a16="http://schemas.microsoft.com/office/drawing/2014/main" id="{879721A9-5C80-5842-A897-558C54374216}"/>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ound Same Side Corner Rectangle 27">
              <a:extLst>
                <a:ext uri="{FF2B5EF4-FFF2-40B4-BE49-F238E27FC236}">
                  <a16:creationId xmlns:a16="http://schemas.microsoft.com/office/drawing/2014/main" id="{27A31ECF-047E-CB42-A7B1-FCAA0A526FB4}"/>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3</a:t>
              </a:r>
            </a:p>
          </p:txBody>
        </p:sp>
        <p:sp>
          <p:nvSpPr>
            <p:cNvPr id="29" name="TextBox 28">
              <a:extLst>
                <a:ext uri="{FF2B5EF4-FFF2-40B4-BE49-F238E27FC236}">
                  <a16:creationId xmlns:a16="http://schemas.microsoft.com/office/drawing/2014/main" id="{4C9457F7-8610-4C4B-9155-2E96AF95E06A}"/>
                </a:ext>
              </a:extLst>
            </p:cNvPr>
            <p:cNvSpPr txBox="1"/>
            <p:nvPr/>
          </p:nvSpPr>
          <p:spPr>
            <a:xfrm>
              <a:off x="1643281" y="4731882"/>
              <a:ext cx="6864225" cy="1058939"/>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 </a:t>
              </a:r>
              <a:r>
                <a:rPr kumimoji="0" lang="en-US" sz="2400" b="1" i="0" u="none" strike="noStrike" kern="1200" cap="none" spc="0" normalizeH="0" baseline="0" noProof="0">
                  <a:ln>
                    <a:noFill/>
                  </a:ln>
                  <a:solidFill>
                    <a:prstClr val="black"/>
                  </a:solidFill>
                  <a:effectLst/>
                  <a:uLnTx/>
                  <a:uFillTx/>
                  <a:latin typeface="Cambria"/>
                  <a:ea typeface="Cambria"/>
                  <a:cs typeface="+mn-cs"/>
                </a:rPr>
                <a:t>small fraction </a:t>
              </a:r>
              <a:r>
                <a:rPr kumimoji="0" lang="en-US" sz="2400" b="0" i="0" u="none" strike="noStrike" kern="1200" cap="none" spc="0" normalizeH="0" baseline="0" noProof="0">
                  <a:ln>
                    <a:noFill/>
                  </a:ln>
                  <a:solidFill>
                    <a:prstClr val="black"/>
                  </a:solidFill>
                  <a:effectLst/>
                  <a:uLnTx/>
                  <a:uFillTx/>
                  <a:latin typeface="Cambria"/>
                  <a:ea typeface="Cambria"/>
                  <a:cs typeface="+mn-cs"/>
                </a:rPr>
                <a:t>of all vulnerable DRAM cells are vulnerable </a:t>
              </a:r>
              <a:br>
                <a:rPr kumimoji="0" lang="en-US" sz="2400" b="0" i="0" u="none" strike="noStrike" kern="1200" cap="none" spc="0" normalizeH="0" baseline="0" noProof="0">
                  <a:ln>
                    <a:noFill/>
                  </a:ln>
                  <a:solidFill>
                    <a:prstClr val="black"/>
                  </a:solidFill>
                  <a:effectLst/>
                  <a:uLnTx/>
                  <a:uFillTx/>
                  <a:latin typeface="Cambria"/>
                  <a:ea typeface="Cambria"/>
                  <a:cs typeface="+mn-cs"/>
                </a:rPr>
              </a:br>
              <a:r>
                <a:rPr kumimoji="0" lang="en-US" sz="2400" b="0" i="0" u="none" strike="noStrike" kern="1200" cap="none" spc="0" normalizeH="0" baseline="0" noProof="0">
                  <a:ln>
                    <a:noFill/>
                  </a:ln>
                  <a:solidFill>
                    <a:prstClr val="black"/>
                  </a:solidFill>
                  <a:effectLst/>
                  <a:uLnTx/>
                  <a:uFillTx/>
                  <a:latin typeface="Cambria"/>
                  <a:ea typeface="Cambria"/>
                  <a:cs typeface="+mn-cs"/>
                </a:rPr>
                <a:t>to RowHammer </a:t>
              </a:r>
              <a:r>
                <a:rPr kumimoji="0" lang="en-US" sz="2400" b="1" i="0" u="none" strike="noStrike" kern="1200" cap="none" spc="0" normalizeH="0" baseline="0" noProof="0">
                  <a:ln>
                    <a:noFill/>
                  </a:ln>
                  <a:solidFill>
                    <a:srgbClr val="C55911"/>
                  </a:solidFill>
                  <a:effectLst/>
                  <a:uLnTx/>
                  <a:uFillTx/>
                  <a:latin typeface="Cambria"/>
                  <a:ea typeface="Cambria"/>
                  <a:cs typeface="+mn-cs"/>
                </a:rPr>
                <a:t>only in a very narrow temperature range</a:t>
              </a:r>
            </a:p>
          </p:txBody>
        </p:sp>
      </p:grpSp>
      <p:sp>
        <p:nvSpPr>
          <p:cNvPr id="34" name="Title 1">
            <a:extLst>
              <a:ext uri="{FF2B5EF4-FFF2-40B4-BE49-F238E27FC236}">
                <a16:creationId xmlns:a16="http://schemas.microsoft.com/office/drawing/2014/main" id="{70A3E815-EA5A-794C-91A1-49A407E329D6}"/>
              </a:ext>
            </a:extLst>
          </p:cNvPr>
          <p:cNvSpPr>
            <a:spLocks noGrp="1"/>
          </p:cNvSpPr>
          <p:nvPr>
            <p:ph type="title"/>
          </p:nvPr>
        </p:nvSpPr>
        <p:spPr>
          <a:xfrm>
            <a:off x="189560" y="0"/>
            <a:ext cx="8798061" cy="770467"/>
          </a:xfrm>
        </p:spPr>
        <p:txBody>
          <a:bodyPr/>
          <a:lstStyle/>
          <a:p>
            <a:r>
              <a:rPr lang="en-US"/>
              <a:t>Impact of Temperature on DRAM Cells</a:t>
            </a:r>
          </a:p>
        </p:txBody>
      </p:sp>
      <p:grpSp>
        <p:nvGrpSpPr>
          <p:cNvPr id="2" name="Group 1">
            <a:extLst>
              <a:ext uri="{FF2B5EF4-FFF2-40B4-BE49-F238E27FC236}">
                <a16:creationId xmlns:a16="http://schemas.microsoft.com/office/drawing/2014/main" id="{35A900CA-89E3-4B5D-9C05-27E01C93A21E}"/>
              </a:ext>
            </a:extLst>
          </p:cNvPr>
          <p:cNvGrpSpPr/>
          <p:nvPr/>
        </p:nvGrpSpPr>
        <p:grpSpPr>
          <a:xfrm>
            <a:off x="666960" y="1552579"/>
            <a:ext cx="6676335" cy="2231912"/>
            <a:chOff x="666960" y="1552579"/>
            <a:chExt cx="6676335" cy="2231912"/>
          </a:xfrm>
        </p:grpSpPr>
        <p:sp>
          <p:nvSpPr>
            <p:cNvPr id="38" name="Rounded Rectangle 37">
              <a:extLst>
                <a:ext uri="{FF2B5EF4-FFF2-40B4-BE49-F238E27FC236}">
                  <a16:creationId xmlns:a16="http://schemas.microsoft.com/office/drawing/2014/main" id="{A5791A4C-7BFB-E641-B245-B06476DCE401}"/>
                </a:ext>
              </a:extLst>
            </p:cNvPr>
            <p:cNvSpPr/>
            <p:nvPr/>
          </p:nvSpPr>
          <p:spPr>
            <a:xfrm rot="19889874">
              <a:off x="681706" y="3452278"/>
              <a:ext cx="3344657" cy="332213"/>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ounded Rectangle 38">
              <a:extLst>
                <a:ext uri="{FF2B5EF4-FFF2-40B4-BE49-F238E27FC236}">
                  <a16:creationId xmlns:a16="http://schemas.microsoft.com/office/drawing/2014/main" id="{9326F4EE-9FFE-C947-9DBA-3E8FECF74C4C}"/>
                </a:ext>
              </a:extLst>
            </p:cNvPr>
            <p:cNvSpPr/>
            <p:nvPr/>
          </p:nvSpPr>
          <p:spPr>
            <a:xfrm rot="19889874">
              <a:off x="666960" y="1552579"/>
              <a:ext cx="3394599" cy="325030"/>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39">
              <a:extLst>
                <a:ext uri="{FF2B5EF4-FFF2-40B4-BE49-F238E27FC236}">
                  <a16:creationId xmlns:a16="http://schemas.microsoft.com/office/drawing/2014/main" id="{9EEC78B0-2109-CC4C-B743-5C197E6EE10B}"/>
                </a:ext>
              </a:extLst>
            </p:cNvPr>
            <p:cNvSpPr/>
            <p:nvPr/>
          </p:nvSpPr>
          <p:spPr>
            <a:xfrm rot="19889874">
              <a:off x="3961955" y="1559470"/>
              <a:ext cx="3341829" cy="310137"/>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33D9C99B-313D-2D48-B808-0B409BB798A1}"/>
                </a:ext>
              </a:extLst>
            </p:cNvPr>
            <p:cNvSpPr/>
            <p:nvPr/>
          </p:nvSpPr>
          <p:spPr>
            <a:xfrm rot="19800000">
              <a:off x="3969862" y="3458407"/>
              <a:ext cx="3373433" cy="324441"/>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4787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rotWithShape="1">
          <a:blip r:embed="rId3"/>
          <a:srcRect l="3078" t="2157" r="48235" b="52375"/>
          <a:stretch/>
        </p:blipFill>
        <p:spPr>
          <a:xfrm>
            <a:off x="1623527" y="1107488"/>
            <a:ext cx="5206480" cy="3128610"/>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4D3DB9B5-3EB2-D046-A2D8-E3B0C012F841}"/>
              </a:ext>
            </a:extLst>
          </p:cNvPr>
          <p:cNvSpPr/>
          <p:nvPr/>
        </p:nvSpPr>
        <p:spPr>
          <a:xfrm>
            <a:off x="553826" y="1444509"/>
            <a:ext cx="1200330" cy="312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2649894" y="1828801"/>
            <a:ext cx="3991358" cy="774440"/>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EADC953-C2F6-4544-9AD6-08663D72A959}"/>
              </a:ext>
            </a:extLst>
          </p:cNvPr>
          <p:cNvSpPr txBox="1"/>
          <p:nvPr/>
        </p:nvSpPr>
        <p:spPr>
          <a:xfrm>
            <a:off x="2455333" y="4148303"/>
            <a:ext cx="437467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 (°C)</a:t>
            </a:r>
          </a:p>
        </p:txBody>
      </p:sp>
      <p:sp>
        <p:nvSpPr>
          <p:cNvPr id="15" name="TextBox 14">
            <a:extLst>
              <a:ext uri="{FF2B5EF4-FFF2-40B4-BE49-F238E27FC236}">
                <a16:creationId xmlns:a16="http://schemas.microsoft.com/office/drawing/2014/main" id="{2A407718-9B22-4949-BA51-92A0B23E2CB3}"/>
              </a:ext>
            </a:extLst>
          </p:cNvPr>
          <p:cNvSpPr txBox="1"/>
          <p:nvPr/>
        </p:nvSpPr>
        <p:spPr>
          <a:xfrm rot="16200000">
            <a:off x="-360323" y="1866380"/>
            <a:ext cx="2767371" cy="120032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Variation 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Bit Flip Counts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per DRAM Row</a:t>
            </a:r>
          </a:p>
        </p:txBody>
      </p:sp>
      <p:grpSp>
        <p:nvGrpSpPr>
          <p:cNvPr id="18" name="Group 17">
            <a:extLst>
              <a:ext uri="{FF2B5EF4-FFF2-40B4-BE49-F238E27FC236}">
                <a16:creationId xmlns:a16="http://schemas.microsoft.com/office/drawing/2014/main" id="{783ED8BE-7343-A54A-B7EF-9A762A242703}"/>
              </a:ext>
            </a:extLst>
          </p:cNvPr>
          <p:cNvGrpSpPr/>
          <p:nvPr/>
        </p:nvGrpSpPr>
        <p:grpSpPr>
          <a:xfrm>
            <a:off x="0" y="4914900"/>
            <a:ext cx="9144000" cy="1206500"/>
            <a:chOff x="0" y="4914900"/>
            <a:chExt cx="9144000" cy="1206500"/>
          </a:xfrm>
          <a:solidFill>
            <a:schemeClr val="accent1">
              <a:lumMod val="20000"/>
              <a:lumOff val="80000"/>
            </a:schemeClr>
          </a:solidFill>
        </p:grpSpPr>
        <p:sp>
          <p:nvSpPr>
            <p:cNvPr id="19" name="Rectangle 18">
              <a:extLst>
                <a:ext uri="{FF2B5EF4-FFF2-40B4-BE49-F238E27FC236}">
                  <a16:creationId xmlns:a16="http://schemas.microsoft.com/office/drawing/2014/main" id="{5F1F7BC1-A6E3-1E48-A51D-B61EF1E58553}"/>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6B12F06-F1BA-3748-A802-27C37CF1F8EB}"/>
                </a:ext>
              </a:extLst>
            </p:cNvPr>
            <p:cNvSpPr txBox="1"/>
            <p:nvPr/>
          </p:nvSpPr>
          <p:spPr>
            <a:xfrm>
              <a:off x="117226" y="5227292"/>
              <a:ext cx="9026774" cy="52322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More cells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experience bit flips as </a:t>
              </a: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temperature increases</a:t>
              </a:r>
            </a:p>
          </p:txBody>
        </p:sp>
      </p:grpSp>
      <p:sp>
        <p:nvSpPr>
          <p:cNvPr id="17" name="Title 1">
            <a:extLst>
              <a:ext uri="{FF2B5EF4-FFF2-40B4-BE49-F238E27FC236}">
                <a16:creationId xmlns:a16="http://schemas.microsoft.com/office/drawing/2014/main" id="{F7822F4D-9F43-9344-A320-226992D2ABB0}"/>
              </a:ext>
            </a:extLst>
          </p:cNvPr>
          <p:cNvSpPr>
            <a:spLocks noGrp="1"/>
          </p:cNvSpPr>
          <p:nvPr>
            <p:ph type="title"/>
          </p:nvPr>
        </p:nvSpPr>
        <p:spPr>
          <a:xfrm>
            <a:off x="189560" y="0"/>
            <a:ext cx="8798061" cy="770467"/>
          </a:xfrm>
        </p:spPr>
        <p:txBody>
          <a:bodyPr/>
          <a:lstStyle/>
          <a:p>
            <a:r>
              <a:rPr lang="en-US"/>
              <a:t>Impact of Temperature on DRAM Rows</a:t>
            </a:r>
          </a:p>
        </p:txBody>
      </p:sp>
    </p:spTree>
    <p:extLst>
      <p:ext uri="{BB962C8B-B14F-4D97-AF65-F5344CB8AC3E}">
        <p14:creationId xmlns:p14="http://schemas.microsoft.com/office/powerpoint/2010/main" val="88884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a:blip r:embed="rId3"/>
          <a:stretch>
            <a:fillRect/>
          </a:stretch>
        </p:blipFill>
        <p:spPr>
          <a:xfrm>
            <a:off x="1258191" y="770881"/>
            <a:ext cx="6168013" cy="3968902"/>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1858158" y="920452"/>
            <a:ext cx="2130471" cy="469308"/>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2D8709A-7F44-46DD-96D9-CF4F659179FD}"/>
              </a:ext>
            </a:extLst>
          </p:cNvPr>
          <p:cNvCxnSpPr>
            <a:cxnSpLocks/>
          </p:cNvCxnSpPr>
          <p:nvPr/>
        </p:nvCxnSpPr>
        <p:spPr>
          <a:xfrm>
            <a:off x="5305031" y="987837"/>
            <a:ext cx="1980811" cy="872556"/>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8CE65EF4-DC9D-584A-B1D7-6B45947F1EC2}"/>
              </a:ext>
            </a:extLst>
          </p:cNvPr>
          <p:cNvSpPr txBox="1"/>
          <p:nvPr/>
        </p:nvSpPr>
        <p:spPr>
          <a:xfrm>
            <a:off x="1963958" y="4528919"/>
            <a:ext cx="5462245"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 (°C)</a:t>
            </a:r>
          </a:p>
        </p:txBody>
      </p:sp>
      <p:sp>
        <p:nvSpPr>
          <p:cNvPr id="18" name="TextBox 17">
            <a:extLst>
              <a:ext uri="{FF2B5EF4-FFF2-40B4-BE49-F238E27FC236}">
                <a16:creationId xmlns:a16="http://schemas.microsoft.com/office/drawing/2014/main" id="{7953B9EC-FD25-1447-A90C-528BEE2ED398}"/>
              </a:ext>
            </a:extLst>
          </p:cNvPr>
          <p:cNvSpPr txBox="1"/>
          <p:nvPr/>
        </p:nvSpPr>
        <p:spPr>
          <a:xfrm rot="16200000">
            <a:off x="-629443" y="2269306"/>
            <a:ext cx="3343875"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Variation in Bit Flip Counts per DRAM Row</a:t>
            </a:r>
          </a:p>
        </p:txBody>
      </p:sp>
      <p:cxnSp>
        <p:nvCxnSpPr>
          <p:cNvPr id="19" name="Straight Arrow Connector 18">
            <a:extLst>
              <a:ext uri="{FF2B5EF4-FFF2-40B4-BE49-F238E27FC236}">
                <a16:creationId xmlns:a16="http://schemas.microsoft.com/office/drawing/2014/main" id="{3FC98BC1-6539-ED4A-8464-05B76A4495E9}"/>
              </a:ext>
            </a:extLst>
          </p:cNvPr>
          <p:cNvCxnSpPr>
            <a:cxnSpLocks/>
          </p:cNvCxnSpPr>
          <p:nvPr/>
        </p:nvCxnSpPr>
        <p:spPr>
          <a:xfrm flipV="1">
            <a:off x="1963959" y="2939657"/>
            <a:ext cx="2292326" cy="781107"/>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8378D04-DAD8-9347-BA40-0D5BDBAFD139}"/>
              </a:ext>
            </a:extLst>
          </p:cNvPr>
          <p:cNvCxnSpPr>
            <a:cxnSpLocks/>
          </p:cNvCxnSpPr>
          <p:nvPr/>
        </p:nvCxnSpPr>
        <p:spPr>
          <a:xfrm flipV="1">
            <a:off x="4887715" y="2964444"/>
            <a:ext cx="2292326" cy="610372"/>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grpSp>
        <p:nvGrpSpPr>
          <p:cNvPr id="23" name="Group 22">
            <a:extLst>
              <a:ext uri="{FF2B5EF4-FFF2-40B4-BE49-F238E27FC236}">
                <a16:creationId xmlns:a16="http://schemas.microsoft.com/office/drawing/2014/main" id="{4818FB6A-AE7E-4241-8842-A369776F18DE}"/>
              </a:ext>
            </a:extLst>
          </p:cNvPr>
          <p:cNvGrpSpPr/>
          <p:nvPr/>
        </p:nvGrpSpPr>
        <p:grpSpPr>
          <a:xfrm>
            <a:off x="293723" y="5046138"/>
            <a:ext cx="8556554" cy="1313868"/>
            <a:chOff x="1643281" y="4277223"/>
            <a:chExt cx="6864225" cy="1467717"/>
          </a:xfrm>
        </p:grpSpPr>
        <p:sp>
          <p:nvSpPr>
            <p:cNvPr id="24" name="Rounded Rectangle 23">
              <a:extLst>
                <a:ext uri="{FF2B5EF4-FFF2-40B4-BE49-F238E27FC236}">
                  <a16:creationId xmlns:a16="http://schemas.microsoft.com/office/drawing/2014/main" id="{BC7A9DF1-7F05-FF40-BEAF-CD840B558422}"/>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ound Same Side Corner Rectangle 24">
              <a:extLst>
                <a:ext uri="{FF2B5EF4-FFF2-40B4-BE49-F238E27FC236}">
                  <a16:creationId xmlns:a16="http://schemas.microsoft.com/office/drawing/2014/main" id="{703E48A5-1064-7046-ADA5-6D88E138EDF5}"/>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4</a:t>
              </a:r>
            </a:p>
          </p:txBody>
        </p:sp>
        <p:sp>
          <p:nvSpPr>
            <p:cNvPr id="26" name="TextBox 25">
              <a:extLst>
                <a:ext uri="{FF2B5EF4-FFF2-40B4-BE49-F238E27FC236}">
                  <a16:creationId xmlns:a16="http://schemas.microsoft.com/office/drawing/2014/main" id="{79571B39-EDEA-5549-93CD-E5B29B635AD3}"/>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 DRAM row’s bit error rate can either </a:t>
              </a:r>
              <a:r>
                <a:rPr kumimoji="0" lang="en-US" sz="2400" b="1" i="0" u="none" strike="noStrike" kern="1200" cap="none" spc="0" normalizeH="0" baseline="0" noProof="0">
                  <a:ln>
                    <a:noFill/>
                  </a:ln>
                  <a:solidFill>
                    <a:srgbClr val="C00000"/>
                  </a:solidFill>
                  <a:effectLst/>
                  <a:uLnTx/>
                  <a:uFillTx/>
                  <a:latin typeface="Cambria"/>
                  <a:ea typeface="Cambria"/>
                  <a:cs typeface="+mn-cs"/>
                </a:rPr>
                <a:t>increase</a:t>
              </a:r>
              <a:r>
                <a:rPr kumimoji="0" lang="en-US" sz="2400" b="0" i="0" u="none" strike="noStrike" kern="1200" cap="none" spc="0" normalizeH="0" baseline="0" noProof="0">
                  <a:ln>
                    <a:noFill/>
                  </a:ln>
                  <a:solidFill>
                    <a:prstClr val="black"/>
                  </a:solidFill>
                  <a:effectLst/>
                  <a:uLnTx/>
                  <a:uFillTx/>
                  <a:latin typeface="Cambria"/>
                  <a:ea typeface="Cambria"/>
                  <a:cs typeface="+mn-cs"/>
                </a:rPr>
                <a:t> </a:t>
              </a:r>
              <a:r>
                <a:rPr kumimoji="0" lang="en-US" sz="2400" b="1" i="0" u="none" strike="noStrike" kern="1200" cap="none" spc="0" normalizeH="0" baseline="0" noProof="0">
                  <a:ln>
                    <a:noFill/>
                  </a:ln>
                  <a:solidFill>
                    <a:prstClr val="black"/>
                  </a:solidFill>
                  <a:effectLst/>
                  <a:uLnTx/>
                  <a:uFillTx/>
                  <a:latin typeface="Cambria"/>
                  <a:ea typeface="Cambria"/>
                  <a:cs typeface="+mn-cs"/>
                </a:rPr>
                <a:t>or</a:t>
              </a:r>
              <a:r>
                <a:rPr kumimoji="0" lang="en-US" sz="2400" b="0" i="0" u="none" strike="noStrike" kern="1200" cap="none" spc="0" normalizeH="0" baseline="0" noProof="0">
                  <a:ln>
                    <a:noFill/>
                  </a:ln>
                  <a:solidFill>
                    <a:prstClr val="black"/>
                  </a:solidFill>
                  <a:effectLst/>
                  <a:uLnTx/>
                  <a:uFillTx/>
                  <a:latin typeface="Cambria"/>
                  <a:ea typeface="Cambria"/>
                  <a:cs typeface="+mn-cs"/>
                </a:rPr>
                <a:t> </a:t>
              </a:r>
              <a:r>
                <a:rPr kumimoji="0" lang="en-US" sz="2400" b="1" i="0" u="none" strike="noStrike" kern="1200" cap="none" spc="0" normalizeH="0" baseline="0" noProof="0">
                  <a:ln>
                    <a:noFill/>
                  </a:ln>
                  <a:solidFill>
                    <a:srgbClr val="538233"/>
                  </a:solidFill>
                  <a:effectLst/>
                  <a:uLnTx/>
                  <a:uFillTx/>
                  <a:latin typeface="Cambria"/>
                  <a:ea typeface="Cambria"/>
                  <a:cs typeface="+mn-cs"/>
                </a:rPr>
                <a:t>decrease</a:t>
              </a:r>
              <a:br>
                <a:rPr kumimoji="0" lang="en-US" sz="2400" b="0" i="0" u="none" strike="noStrike" kern="1200" cap="none" spc="0" normalizeH="0" baseline="0" noProof="0">
                  <a:ln>
                    <a:noFill/>
                  </a:ln>
                  <a:solidFill>
                    <a:prstClr val="black"/>
                  </a:solidFill>
                  <a:effectLst/>
                  <a:uLnTx/>
                  <a:uFillTx/>
                  <a:latin typeface="Cambria"/>
                  <a:ea typeface="Cambria"/>
                  <a:cs typeface="+mn-cs"/>
                </a:rPr>
              </a:br>
              <a:r>
                <a:rPr kumimoji="0" lang="en-US" sz="2400" b="1" i="0" u="none" strike="noStrike" kern="1200" cap="none" spc="0" normalizeH="0" baseline="0" noProof="0">
                  <a:ln>
                    <a:noFill/>
                  </a:ln>
                  <a:solidFill>
                    <a:prstClr val="black"/>
                  </a:solidFill>
                  <a:effectLst/>
                  <a:uLnTx/>
                  <a:uFillTx/>
                  <a:latin typeface="Cambria"/>
                  <a:ea typeface="Cambria"/>
                  <a:cs typeface="+mn-cs"/>
                </a:rPr>
                <a:t>with temperature</a:t>
              </a:r>
              <a:r>
                <a:rPr kumimoji="0" lang="en-US" sz="2400" b="1" i="0" u="none" strike="noStrike" kern="1200" cap="none" spc="0" normalizeH="0" baseline="0" noProof="0">
                  <a:ln>
                    <a:noFill/>
                  </a:ln>
                  <a:solidFill>
                    <a:srgbClr val="8B278C"/>
                  </a:solidFill>
                  <a:effectLst/>
                  <a:uLnTx/>
                  <a:uFillTx/>
                  <a:latin typeface="Cambria"/>
                  <a:ea typeface="Cambria"/>
                  <a:cs typeface="+mn-cs"/>
                </a:rPr>
                <a:t> </a:t>
              </a:r>
              <a:r>
                <a:rPr kumimoji="0" lang="en-US" sz="2400" b="0" i="0" u="none" strike="noStrike" kern="1200" cap="none" spc="0" normalizeH="0" baseline="0" noProof="0">
                  <a:ln>
                    <a:noFill/>
                  </a:ln>
                  <a:solidFill>
                    <a:prstClr val="black"/>
                  </a:solidFill>
                  <a:effectLst/>
                  <a:uLnTx/>
                  <a:uFillTx/>
                  <a:latin typeface="Cambria"/>
                  <a:ea typeface="Cambria"/>
                  <a:cs typeface="+mn-cs"/>
                </a:rPr>
                <a:t>depending on the DRAM manufacturer</a:t>
              </a:r>
            </a:p>
          </p:txBody>
        </p:sp>
      </p:grpSp>
      <p:sp>
        <p:nvSpPr>
          <p:cNvPr id="21" name="Title 1">
            <a:extLst>
              <a:ext uri="{FF2B5EF4-FFF2-40B4-BE49-F238E27FC236}">
                <a16:creationId xmlns:a16="http://schemas.microsoft.com/office/drawing/2014/main" id="{44AC88BE-3EB0-3644-BE6B-DF9312A0765F}"/>
              </a:ext>
            </a:extLst>
          </p:cNvPr>
          <p:cNvSpPr>
            <a:spLocks noGrp="1"/>
          </p:cNvSpPr>
          <p:nvPr>
            <p:ph type="title"/>
          </p:nvPr>
        </p:nvSpPr>
        <p:spPr>
          <a:xfrm>
            <a:off x="189560" y="0"/>
            <a:ext cx="8798061" cy="770467"/>
          </a:xfrm>
        </p:spPr>
        <p:txBody>
          <a:bodyPr/>
          <a:lstStyle/>
          <a:p>
            <a:r>
              <a:rPr lang="en-US"/>
              <a:t>Impact of Temperature on DRAM Rows</a:t>
            </a:r>
          </a:p>
        </p:txBody>
      </p:sp>
    </p:spTree>
    <p:extLst>
      <p:ext uri="{BB962C8B-B14F-4D97-AF65-F5344CB8AC3E}">
        <p14:creationId xmlns:p14="http://schemas.microsoft.com/office/powerpoint/2010/main" val="163445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0BD3-D574-314A-9E3D-3786E27068F0}"/>
              </a:ext>
            </a:extLst>
          </p:cNvPr>
          <p:cNvSpPr>
            <a:spLocks noGrp="1"/>
          </p:cNvSpPr>
          <p:nvPr>
            <p:ph type="title"/>
          </p:nvPr>
        </p:nvSpPr>
        <p:spPr>
          <a:xfrm>
            <a:off x="189560" y="0"/>
            <a:ext cx="8798061" cy="942535"/>
          </a:xfrm>
        </p:spPr>
        <p:txBody>
          <a:bodyPr>
            <a:normAutofit fontScale="90000"/>
          </a:bodyPr>
          <a:lstStyle/>
          <a:p>
            <a:r>
              <a:rPr lang="en-US"/>
              <a:t>Memory Access Patterns</a:t>
            </a:r>
            <a:br>
              <a:rPr lang="en-US"/>
            </a:br>
            <a:r>
              <a:rPr lang="en-US"/>
              <a:t>in Aggressor Row Active Time Analysis</a:t>
            </a:r>
          </a:p>
        </p:txBody>
      </p:sp>
      <p:sp>
        <p:nvSpPr>
          <p:cNvPr id="3" name="Content Placeholder 2">
            <a:extLst>
              <a:ext uri="{FF2B5EF4-FFF2-40B4-BE49-F238E27FC236}">
                <a16:creationId xmlns:a16="http://schemas.microsoft.com/office/drawing/2014/main" id="{7B4630B2-8F55-2146-BC7E-2B67F804C6BA}"/>
              </a:ext>
            </a:extLst>
          </p:cNvPr>
          <p:cNvSpPr>
            <a:spLocks noGrp="1"/>
          </p:cNvSpPr>
          <p:nvPr>
            <p:ph idx="1"/>
          </p:nvPr>
        </p:nvSpPr>
        <p:spPr>
          <a:xfrm>
            <a:off x="75991" y="1101030"/>
            <a:ext cx="8987622" cy="5413181"/>
          </a:xfrm>
        </p:spPr>
        <p:txBody>
          <a:bodyPr/>
          <a:lstStyle/>
          <a:p>
            <a:pPr marL="439737" indent="-342900"/>
            <a:r>
              <a:rPr lang="en-US"/>
              <a:t>Baseline access pattern:</a:t>
            </a:r>
          </a:p>
          <a:p>
            <a:pPr marL="439737" indent="-342900"/>
            <a:endParaRPr lang="en-US"/>
          </a:p>
          <a:p>
            <a:pPr marL="96837" indent="0">
              <a:buNone/>
            </a:pPr>
            <a:endParaRPr lang="en-US" sz="1100"/>
          </a:p>
          <a:p>
            <a:pPr marL="96837" indent="0">
              <a:buNone/>
            </a:pPr>
            <a:endParaRPr lang="en-US" sz="1100"/>
          </a:p>
          <a:p>
            <a:pPr marL="439737" indent="-342900"/>
            <a:r>
              <a:rPr lang="en-US"/>
              <a:t>Increasing </a:t>
            </a:r>
            <a:r>
              <a:rPr lang="en-US" b="1">
                <a:solidFill>
                  <a:srgbClr val="C00000"/>
                </a:solidFill>
              </a:rPr>
              <a:t>aggressor row active time</a:t>
            </a:r>
            <a:r>
              <a:rPr lang="en-US"/>
              <a:t>:</a:t>
            </a:r>
          </a:p>
          <a:p>
            <a:pPr marL="439737" indent="-342900"/>
            <a:endParaRPr lang="en-US"/>
          </a:p>
          <a:p>
            <a:pPr marL="96837" indent="0">
              <a:buNone/>
            </a:pPr>
            <a:endParaRPr lang="en-US" sz="1100"/>
          </a:p>
          <a:p>
            <a:pPr marL="96837" indent="0">
              <a:buNone/>
            </a:pPr>
            <a:endParaRPr lang="en-US" sz="1100"/>
          </a:p>
          <a:p>
            <a:pPr marL="439737" indent="-342900"/>
            <a:endParaRPr lang="en-US"/>
          </a:p>
          <a:p>
            <a:pPr marL="439737" indent="-342900"/>
            <a:r>
              <a:rPr lang="en-US"/>
              <a:t>Increasing </a:t>
            </a:r>
            <a:r>
              <a:rPr lang="en-US" b="1">
                <a:solidFill>
                  <a:srgbClr val="0070C0"/>
                </a:solidFill>
              </a:rPr>
              <a:t>bank </a:t>
            </a:r>
            <a:r>
              <a:rPr lang="en-US" b="1" err="1">
                <a:solidFill>
                  <a:srgbClr val="0070C0"/>
                </a:solidFill>
              </a:rPr>
              <a:t>precharged</a:t>
            </a:r>
            <a:r>
              <a:rPr lang="en-US" b="1">
                <a:solidFill>
                  <a:srgbClr val="0070C0"/>
                </a:solidFill>
              </a:rPr>
              <a:t> time</a:t>
            </a:r>
            <a:r>
              <a:rPr lang="en-US"/>
              <a:t>:</a:t>
            </a:r>
          </a:p>
        </p:txBody>
      </p:sp>
      <p:grpSp>
        <p:nvGrpSpPr>
          <p:cNvPr id="4" name="Group 3">
            <a:extLst>
              <a:ext uri="{FF2B5EF4-FFF2-40B4-BE49-F238E27FC236}">
                <a16:creationId xmlns:a16="http://schemas.microsoft.com/office/drawing/2014/main" id="{6DF50234-B33B-F44C-89CC-B4FC88D0D806}"/>
              </a:ext>
            </a:extLst>
          </p:cNvPr>
          <p:cNvGrpSpPr/>
          <p:nvPr/>
        </p:nvGrpSpPr>
        <p:grpSpPr>
          <a:xfrm>
            <a:off x="683549" y="1688364"/>
            <a:ext cx="7445970" cy="369332"/>
            <a:chOff x="387458" y="1246760"/>
            <a:chExt cx="7445970" cy="369332"/>
          </a:xfrm>
        </p:grpSpPr>
        <p:cxnSp>
          <p:nvCxnSpPr>
            <p:cNvPr id="5" name="Straight Arrow Connector 4">
              <a:extLst>
                <a:ext uri="{FF2B5EF4-FFF2-40B4-BE49-F238E27FC236}">
                  <a16:creationId xmlns:a16="http://schemas.microsoft.com/office/drawing/2014/main" id="{61946385-1406-594D-AD38-5738AA535FF9}"/>
                </a:ext>
              </a:extLst>
            </p:cNvPr>
            <p:cNvCxnSpPr>
              <a:cxnSpLocks/>
            </p:cNvCxnSpPr>
            <p:nvPr/>
          </p:nvCxnSpPr>
          <p:spPr>
            <a:xfrm>
              <a:off x="387458" y="1425844"/>
              <a:ext cx="68004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96A1AA-E13E-A047-AD08-26438C468C2C}"/>
                </a:ext>
              </a:extLst>
            </p:cNvPr>
            <p:cNvSpPr txBox="1"/>
            <p:nvPr/>
          </p:nvSpPr>
          <p:spPr>
            <a:xfrm>
              <a:off x="7143816" y="1246760"/>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24" name="Group 23">
            <a:extLst>
              <a:ext uri="{FF2B5EF4-FFF2-40B4-BE49-F238E27FC236}">
                <a16:creationId xmlns:a16="http://schemas.microsoft.com/office/drawing/2014/main" id="{3D0558A3-AD72-9041-ADDE-E0D8FAEB2DA8}"/>
              </a:ext>
            </a:extLst>
          </p:cNvPr>
          <p:cNvGrpSpPr/>
          <p:nvPr/>
        </p:nvGrpSpPr>
        <p:grpSpPr>
          <a:xfrm>
            <a:off x="716585" y="1636615"/>
            <a:ext cx="1165592" cy="461665"/>
            <a:chOff x="420494" y="1420099"/>
            <a:chExt cx="1165592" cy="461665"/>
          </a:xfrm>
        </p:grpSpPr>
        <p:sp>
          <p:nvSpPr>
            <p:cNvPr id="7" name="Rectangle 6">
              <a:extLst>
                <a:ext uri="{FF2B5EF4-FFF2-40B4-BE49-F238E27FC236}">
                  <a16:creationId xmlns:a16="http://schemas.microsoft.com/office/drawing/2014/main" id="{388DD5B1-2BCA-E24C-902E-C4AE872BF8B5}"/>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9" name="Straight Connector 8">
              <a:extLst>
                <a:ext uri="{FF2B5EF4-FFF2-40B4-BE49-F238E27FC236}">
                  <a16:creationId xmlns:a16="http://schemas.microsoft.com/office/drawing/2014/main" id="{72B7BABD-392B-5A40-8DDB-2B0961BDE5C4}"/>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599AE0-AA2E-EE42-B443-A3FD2CDF8200}"/>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03740B-CFC7-7842-A3D2-89D12B72CB12}"/>
              </a:ext>
            </a:extLst>
          </p:cNvPr>
          <p:cNvGrpSpPr/>
          <p:nvPr/>
        </p:nvGrpSpPr>
        <p:grpSpPr>
          <a:xfrm>
            <a:off x="2432254" y="1636615"/>
            <a:ext cx="1165592" cy="461665"/>
            <a:chOff x="420494" y="1420099"/>
            <a:chExt cx="1165592" cy="461665"/>
          </a:xfrm>
        </p:grpSpPr>
        <p:sp>
          <p:nvSpPr>
            <p:cNvPr id="26" name="Rectangle 25">
              <a:extLst>
                <a:ext uri="{FF2B5EF4-FFF2-40B4-BE49-F238E27FC236}">
                  <a16:creationId xmlns:a16="http://schemas.microsoft.com/office/drawing/2014/main" id="{613C5EFD-437C-A84F-8BB8-172528F48FE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31" name="Straight Connector 30">
              <a:extLst>
                <a:ext uri="{FF2B5EF4-FFF2-40B4-BE49-F238E27FC236}">
                  <a16:creationId xmlns:a16="http://schemas.microsoft.com/office/drawing/2014/main" id="{BAC441D1-9C5E-1F4E-888B-59F7449F11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67455-E15C-FD42-9673-82638B33DA0C}"/>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5D85CEE-C328-0D48-B06E-AB1D1850BE32}"/>
              </a:ext>
            </a:extLst>
          </p:cNvPr>
          <p:cNvGrpSpPr/>
          <p:nvPr/>
        </p:nvGrpSpPr>
        <p:grpSpPr>
          <a:xfrm>
            <a:off x="4153435" y="1636615"/>
            <a:ext cx="1165592" cy="461665"/>
            <a:chOff x="420494" y="1420099"/>
            <a:chExt cx="1165592" cy="461665"/>
          </a:xfrm>
        </p:grpSpPr>
        <p:sp>
          <p:nvSpPr>
            <p:cNvPr id="34" name="Rectangle 33">
              <a:extLst>
                <a:ext uri="{FF2B5EF4-FFF2-40B4-BE49-F238E27FC236}">
                  <a16:creationId xmlns:a16="http://schemas.microsoft.com/office/drawing/2014/main" id="{B835F51B-EFDF-C44B-80D4-13F10E8977A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39" name="Straight Connector 38">
              <a:extLst>
                <a:ext uri="{FF2B5EF4-FFF2-40B4-BE49-F238E27FC236}">
                  <a16:creationId xmlns:a16="http://schemas.microsoft.com/office/drawing/2014/main" id="{0A95DE7F-4455-C448-A831-1A08D8B651E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3497ABC-CFB9-B140-AD93-DFF6956E0B79}"/>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E31EEC2B-FBFD-924D-A71D-4657DD6607CF}"/>
              </a:ext>
            </a:extLst>
          </p:cNvPr>
          <p:cNvGrpSpPr/>
          <p:nvPr/>
        </p:nvGrpSpPr>
        <p:grpSpPr>
          <a:xfrm>
            <a:off x="5865809" y="1636615"/>
            <a:ext cx="1165592" cy="461665"/>
            <a:chOff x="420494" y="1420099"/>
            <a:chExt cx="1165592" cy="461665"/>
          </a:xfrm>
        </p:grpSpPr>
        <p:sp>
          <p:nvSpPr>
            <p:cNvPr id="52" name="Rectangle 51">
              <a:extLst>
                <a:ext uri="{FF2B5EF4-FFF2-40B4-BE49-F238E27FC236}">
                  <a16:creationId xmlns:a16="http://schemas.microsoft.com/office/drawing/2014/main" id="{EB8C8A95-CC07-EA46-8734-E2670A4C3DA2}"/>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57" name="Straight Connector 56">
              <a:extLst>
                <a:ext uri="{FF2B5EF4-FFF2-40B4-BE49-F238E27FC236}">
                  <a16:creationId xmlns:a16="http://schemas.microsoft.com/office/drawing/2014/main" id="{34A9862E-3AC9-DE43-BD23-B5C58D8EF0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CB6A33-3741-8040-9F8E-75709C6C3B6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07AF070-8C1B-9842-8682-0ED860D079A3}"/>
              </a:ext>
            </a:extLst>
          </p:cNvPr>
          <p:cNvGrpSpPr/>
          <p:nvPr/>
        </p:nvGrpSpPr>
        <p:grpSpPr>
          <a:xfrm>
            <a:off x="685007" y="3244301"/>
            <a:ext cx="8435791" cy="400109"/>
            <a:chOff x="387458" y="1425844"/>
            <a:chExt cx="8435791" cy="400109"/>
          </a:xfrm>
        </p:grpSpPr>
        <p:cxnSp>
          <p:nvCxnSpPr>
            <p:cNvPr id="68" name="Straight Arrow Connector 67">
              <a:extLst>
                <a:ext uri="{FF2B5EF4-FFF2-40B4-BE49-F238E27FC236}">
                  <a16:creationId xmlns:a16="http://schemas.microsoft.com/office/drawing/2014/main" id="{6B65870D-5D2C-294B-8D18-E4AA9BEFF1DB}"/>
                </a:ext>
              </a:extLst>
            </p:cNvPr>
            <p:cNvCxnSpPr>
              <a:cxnSpLocks/>
            </p:cNvCxnSpPr>
            <p:nvPr/>
          </p:nvCxnSpPr>
          <p:spPr>
            <a:xfrm>
              <a:off x="387458" y="1425844"/>
              <a:ext cx="81003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D2075EA-0200-2742-B702-90506018187A}"/>
                </a:ext>
              </a:extLst>
            </p:cNvPr>
            <p:cNvSpPr txBox="1"/>
            <p:nvPr/>
          </p:nvSpPr>
          <p:spPr>
            <a:xfrm>
              <a:off x="8133637" y="1456621"/>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70" name="Group 69">
            <a:extLst>
              <a:ext uri="{FF2B5EF4-FFF2-40B4-BE49-F238E27FC236}">
                <a16:creationId xmlns:a16="http://schemas.microsoft.com/office/drawing/2014/main" id="{740C3000-C877-2147-8B27-33F82EE62A7B}"/>
              </a:ext>
            </a:extLst>
          </p:cNvPr>
          <p:cNvGrpSpPr/>
          <p:nvPr/>
        </p:nvGrpSpPr>
        <p:grpSpPr>
          <a:xfrm>
            <a:off x="718043" y="3013468"/>
            <a:ext cx="2151551" cy="461665"/>
            <a:chOff x="420494" y="1420099"/>
            <a:chExt cx="2151551" cy="461665"/>
          </a:xfrm>
        </p:grpSpPr>
        <p:sp>
          <p:nvSpPr>
            <p:cNvPr id="71" name="Rectangle 70">
              <a:extLst>
                <a:ext uri="{FF2B5EF4-FFF2-40B4-BE49-F238E27FC236}">
                  <a16:creationId xmlns:a16="http://schemas.microsoft.com/office/drawing/2014/main" id="{4E907428-9957-F14F-A24B-45244BC18C68}"/>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76" name="Straight Connector 75">
              <a:extLst>
                <a:ext uri="{FF2B5EF4-FFF2-40B4-BE49-F238E27FC236}">
                  <a16:creationId xmlns:a16="http://schemas.microsoft.com/office/drawing/2014/main" id="{69796304-382F-754A-9AC1-FEE57756D27C}"/>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7CE2CB-4BF0-D842-B4AC-C7A5D017A38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2C01B81-20D0-874D-A09E-5178B7BA5602}"/>
              </a:ext>
            </a:extLst>
          </p:cNvPr>
          <p:cNvGrpSpPr/>
          <p:nvPr/>
        </p:nvGrpSpPr>
        <p:grpSpPr>
          <a:xfrm>
            <a:off x="683549" y="5026380"/>
            <a:ext cx="8448222" cy="369332"/>
            <a:chOff x="387458" y="1241178"/>
            <a:chExt cx="8448222" cy="369332"/>
          </a:xfrm>
        </p:grpSpPr>
        <p:cxnSp>
          <p:nvCxnSpPr>
            <p:cNvPr id="103" name="Straight Arrow Connector 102">
              <a:extLst>
                <a:ext uri="{FF2B5EF4-FFF2-40B4-BE49-F238E27FC236}">
                  <a16:creationId xmlns:a16="http://schemas.microsoft.com/office/drawing/2014/main" id="{E80AD564-84E2-D049-AD91-572770DD517F}"/>
                </a:ext>
              </a:extLst>
            </p:cNvPr>
            <p:cNvCxnSpPr>
              <a:cxnSpLocks/>
            </p:cNvCxnSpPr>
            <p:nvPr/>
          </p:nvCxnSpPr>
          <p:spPr>
            <a:xfrm>
              <a:off x="387458" y="1425844"/>
              <a:ext cx="7843954"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77786370-A746-C947-9B88-2D59F813E276}"/>
                </a:ext>
              </a:extLst>
            </p:cNvPr>
            <p:cNvSpPr txBox="1"/>
            <p:nvPr/>
          </p:nvSpPr>
          <p:spPr>
            <a:xfrm>
              <a:off x="8146068" y="1241178"/>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105" name="Group 104">
            <a:extLst>
              <a:ext uri="{FF2B5EF4-FFF2-40B4-BE49-F238E27FC236}">
                <a16:creationId xmlns:a16="http://schemas.microsoft.com/office/drawing/2014/main" id="{504E6D0D-348E-2D4E-A5CF-7E5248DBC004}"/>
              </a:ext>
            </a:extLst>
          </p:cNvPr>
          <p:cNvGrpSpPr/>
          <p:nvPr/>
        </p:nvGrpSpPr>
        <p:grpSpPr>
          <a:xfrm>
            <a:off x="716585" y="4980213"/>
            <a:ext cx="1165592" cy="461665"/>
            <a:chOff x="420494" y="1420099"/>
            <a:chExt cx="1165592" cy="461665"/>
          </a:xfrm>
        </p:grpSpPr>
        <p:sp>
          <p:nvSpPr>
            <p:cNvPr id="106" name="Rectangle 105">
              <a:extLst>
                <a:ext uri="{FF2B5EF4-FFF2-40B4-BE49-F238E27FC236}">
                  <a16:creationId xmlns:a16="http://schemas.microsoft.com/office/drawing/2014/main" id="{5E2BAE72-9C94-0E46-865E-4BD8DB49D9C6}"/>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111" name="Straight Connector 110">
              <a:extLst>
                <a:ext uri="{FF2B5EF4-FFF2-40B4-BE49-F238E27FC236}">
                  <a16:creationId xmlns:a16="http://schemas.microsoft.com/office/drawing/2014/main" id="{F09F55EC-B0C4-A547-8FF2-6276F997102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E10C5E6-2BDC-7A4C-8F83-40A83121B853}"/>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85DF91C-3FF4-4D40-911D-CECA0A16636C}"/>
              </a:ext>
            </a:extLst>
          </p:cNvPr>
          <p:cNvGrpSpPr/>
          <p:nvPr/>
        </p:nvGrpSpPr>
        <p:grpSpPr>
          <a:xfrm>
            <a:off x="3143427" y="4980213"/>
            <a:ext cx="1165592" cy="461665"/>
            <a:chOff x="420494" y="1420099"/>
            <a:chExt cx="1165592" cy="461665"/>
          </a:xfrm>
        </p:grpSpPr>
        <p:sp>
          <p:nvSpPr>
            <p:cNvPr id="114" name="Rectangle 113">
              <a:extLst>
                <a:ext uri="{FF2B5EF4-FFF2-40B4-BE49-F238E27FC236}">
                  <a16:creationId xmlns:a16="http://schemas.microsoft.com/office/drawing/2014/main" id="{CF7C4A96-3CCD-7D42-B749-BA973F5415BC}"/>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119" name="Straight Connector 118">
              <a:extLst>
                <a:ext uri="{FF2B5EF4-FFF2-40B4-BE49-F238E27FC236}">
                  <a16:creationId xmlns:a16="http://schemas.microsoft.com/office/drawing/2014/main" id="{65286E38-37A0-134B-B775-D863A5282F2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B97079C-CDBA-094D-B810-C4FFACF855D8}"/>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2" name="Straight Arrow Connector 161">
            <a:extLst>
              <a:ext uri="{FF2B5EF4-FFF2-40B4-BE49-F238E27FC236}">
                <a16:creationId xmlns:a16="http://schemas.microsoft.com/office/drawing/2014/main" id="{4E4254DD-2CC0-8A40-A119-4D6AE0F9993E}"/>
              </a:ext>
            </a:extLst>
          </p:cNvPr>
          <p:cNvCxnSpPr>
            <a:cxnSpLocks/>
            <a:stCxn id="130" idx="1"/>
          </p:cNvCxnSpPr>
          <p:nvPr/>
        </p:nvCxnSpPr>
        <p:spPr>
          <a:xfrm>
            <a:off x="7983728" y="5211046"/>
            <a:ext cx="555967" cy="2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43A32B89-0589-ED43-B0F4-FAD97D7D75D3}"/>
              </a:ext>
            </a:extLst>
          </p:cNvPr>
          <p:cNvGrpSpPr/>
          <p:nvPr/>
        </p:nvGrpSpPr>
        <p:grpSpPr>
          <a:xfrm>
            <a:off x="5546356" y="4980213"/>
            <a:ext cx="1165592" cy="461665"/>
            <a:chOff x="420494" y="1420099"/>
            <a:chExt cx="1165592" cy="461665"/>
          </a:xfrm>
        </p:grpSpPr>
        <p:sp>
          <p:nvSpPr>
            <p:cNvPr id="122" name="Rectangle 121">
              <a:extLst>
                <a:ext uri="{FF2B5EF4-FFF2-40B4-BE49-F238E27FC236}">
                  <a16:creationId xmlns:a16="http://schemas.microsoft.com/office/drawing/2014/main" id="{EE8B0DFB-7E16-1543-9A11-296900F70CFF}"/>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127" name="Straight Connector 126">
              <a:extLst>
                <a:ext uri="{FF2B5EF4-FFF2-40B4-BE49-F238E27FC236}">
                  <a16:creationId xmlns:a16="http://schemas.microsoft.com/office/drawing/2014/main" id="{9EB5A14D-D471-204A-A157-212F0486C68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F364F37-22B9-024A-BB00-BFCC26747EFE}"/>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DCC2B1CC-B865-5F49-AC22-7645EA972B59}"/>
              </a:ext>
            </a:extLst>
          </p:cNvPr>
          <p:cNvGrpSpPr/>
          <p:nvPr/>
        </p:nvGrpSpPr>
        <p:grpSpPr>
          <a:xfrm>
            <a:off x="7962882" y="4980213"/>
            <a:ext cx="345858" cy="461665"/>
            <a:chOff x="444878" y="1420099"/>
            <a:chExt cx="345858" cy="461665"/>
          </a:xfrm>
        </p:grpSpPr>
        <p:sp>
          <p:nvSpPr>
            <p:cNvPr id="130" name="Rectangle 129">
              <a:extLst>
                <a:ext uri="{FF2B5EF4-FFF2-40B4-BE49-F238E27FC236}">
                  <a16:creationId xmlns:a16="http://schemas.microsoft.com/office/drawing/2014/main" id="{A1097D77-1342-E04B-8AB6-52A634C54C48}"/>
                </a:ext>
              </a:extLst>
            </p:cNvPr>
            <p:cNvSpPr/>
            <p:nvPr/>
          </p:nvSpPr>
          <p:spPr>
            <a:xfrm>
              <a:off x="465724" y="1420099"/>
              <a:ext cx="325012"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cxnSp>
          <p:nvCxnSpPr>
            <p:cNvPr id="133" name="Straight Connector 132">
              <a:extLst>
                <a:ext uri="{FF2B5EF4-FFF2-40B4-BE49-F238E27FC236}">
                  <a16:creationId xmlns:a16="http://schemas.microsoft.com/office/drawing/2014/main" id="{2C90A912-BE78-2846-9A60-AF50E93EF502}"/>
                </a:ext>
              </a:extLst>
            </p:cNvPr>
            <p:cNvCxnSpPr/>
            <p:nvPr/>
          </p:nvCxnSpPr>
          <p:spPr>
            <a:xfrm>
              <a:off x="444878"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AC4712F-54AA-DD4E-AAB0-5E3938AFC110}"/>
              </a:ext>
            </a:extLst>
          </p:cNvPr>
          <p:cNvGrpSpPr/>
          <p:nvPr/>
        </p:nvGrpSpPr>
        <p:grpSpPr>
          <a:xfrm>
            <a:off x="3413940" y="3014801"/>
            <a:ext cx="2135438" cy="461665"/>
            <a:chOff x="420494" y="1420099"/>
            <a:chExt cx="2135438" cy="461665"/>
          </a:xfrm>
        </p:grpSpPr>
        <p:sp>
          <p:nvSpPr>
            <p:cNvPr id="146" name="Rectangle 145">
              <a:extLst>
                <a:ext uri="{FF2B5EF4-FFF2-40B4-BE49-F238E27FC236}">
                  <a16:creationId xmlns:a16="http://schemas.microsoft.com/office/drawing/2014/main" id="{A89B2D6B-E734-B846-BB5C-F66DB089C968}"/>
                </a:ext>
              </a:extLst>
            </p:cNvPr>
            <p:cNvSpPr/>
            <p:nvPr/>
          </p:nvSpPr>
          <p:spPr>
            <a:xfrm>
              <a:off x="453532" y="1420099"/>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151" name="Straight Connector 150">
              <a:extLst>
                <a:ext uri="{FF2B5EF4-FFF2-40B4-BE49-F238E27FC236}">
                  <a16:creationId xmlns:a16="http://schemas.microsoft.com/office/drawing/2014/main" id="{B0D0EDD7-2F60-1542-8417-006C658BF9A0}"/>
                </a:ext>
              </a:extLst>
            </p:cNvPr>
            <p:cNvCxnSpPr/>
            <p:nvPr/>
          </p:nvCxnSpPr>
          <p:spPr>
            <a:xfrm>
              <a:off x="2555932"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9FC76BD-31B6-1A47-8AD8-7877417CECC4}"/>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4953D146-49BC-E245-844E-F9F42616B516}"/>
              </a:ext>
            </a:extLst>
          </p:cNvPr>
          <p:cNvGrpSpPr/>
          <p:nvPr/>
        </p:nvGrpSpPr>
        <p:grpSpPr>
          <a:xfrm>
            <a:off x="6096209" y="3013468"/>
            <a:ext cx="2151551" cy="461665"/>
            <a:chOff x="420494" y="1420099"/>
            <a:chExt cx="2151551" cy="461665"/>
          </a:xfrm>
        </p:grpSpPr>
        <p:sp>
          <p:nvSpPr>
            <p:cNvPr id="155" name="Rectangle 154">
              <a:extLst>
                <a:ext uri="{FF2B5EF4-FFF2-40B4-BE49-F238E27FC236}">
                  <a16:creationId xmlns:a16="http://schemas.microsoft.com/office/drawing/2014/main" id="{20FF76FA-C454-6A49-8A11-BE13F770865C}"/>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160" name="Straight Connector 159">
              <a:extLst>
                <a:ext uri="{FF2B5EF4-FFF2-40B4-BE49-F238E27FC236}">
                  <a16:creationId xmlns:a16="http://schemas.microsoft.com/office/drawing/2014/main" id="{8A0BF4D7-3ADC-8E41-A351-89CB27368659}"/>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60BA2AF-070D-C94B-90A3-C2FEADD30D81}"/>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4F405653-C8D2-4244-A971-AD3066E9324D}"/>
              </a:ext>
            </a:extLst>
          </p:cNvPr>
          <p:cNvGrpSpPr/>
          <p:nvPr/>
        </p:nvGrpSpPr>
        <p:grpSpPr>
          <a:xfrm>
            <a:off x="3301755" y="3495800"/>
            <a:ext cx="2231336" cy="781925"/>
            <a:chOff x="3019320" y="3879402"/>
            <a:chExt cx="2231336" cy="781925"/>
          </a:xfrm>
        </p:grpSpPr>
        <p:cxnSp>
          <p:nvCxnSpPr>
            <p:cNvPr id="166" name="Straight Arrow Connector 165">
              <a:extLst>
                <a:ext uri="{FF2B5EF4-FFF2-40B4-BE49-F238E27FC236}">
                  <a16:creationId xmlns:a16="http://schemas.microsoft.com/office/drawing/2014/main" id="{02324844-1071-5142-BB07-3AE792074486}"/>
                </a:ext>
              </a:extLst>
            </p:cNvPr>
            <p:cNvCxnSpPr>
              <a:cxnSpLocks/>
            </p:cNvCxnSpPr>
            <p:nvPr/>
          </p:nvCxnSpPr>
          <p:spPr>
            <a:xfrm>
              <a:off x="3131505" y="4064337"/>
              <a:ext cx="2118057"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EBB7662-758C-364E-8147-3EA829AA455C}"/>
                </a:ext>
              </a:extLst>
            </p:cNvPr>
            <p:cNvCxnSpPr>
              <a:cxnSpLocks/>
            </p:cNvCxnSpPr>
            <p:nvPr/>
          </p:nvCxnSpPr>
          <p:spPr>
            <a:xfrm flipH="1">
              <a:off x="5249562" y="3894379"/>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44F7A6-DD54-DE42-929B-3A6C06A92126}"/>
                </a:ext>
              </a:extLst>
            </p:cNvPr>
            <p:cNvCxnSpPr>
              <a:cxnSpLocks/>
            </p:cNvCxnSpPr>
            <p:nvPr/>
          </p:nvCxnSpPr>
          <p:spPr>
            <a:xfrm flipH="1">
              <a:off x="3122317" y="3879402"/>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6C33BB6-6133-A442-B714-B6090F890D6A}"/>
                </a:ext>
              </a:extLst>
            </p:cNvPr>
            <p:cNvSpPr txBox="1"/>
            <p:nvPr/>
          </p:nvSpPr>
          <p:spPr>
            <a:xfrm>
              <a:off x="3019320" y="4014996"/>
              <a:ext cx="21191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Aggressor row active time</a:t>
              </a:r>
            </a:p>
          </p:txBody>
        </p:sp>
      </p:grpSp>
      <p:grpSp>
        <p:nvGrpSpPr>
          <p:cNvPr id="204" name="Group 203">
            <a:extLst>
              <a:ext uri="{FF2B5EF4-FFF2-40B4-BE49-F238E27FC236}">
                <a16:creationId xmlns:a16="http://schemas.microsoft.com/office/drawing/2014/main" id="{CDA0041E-24A4-CA49-98FE-AA3DA07A2153}"/>
              </a:ext>
            </a:extLst>
          </p:cNvPr>
          <p:cNvGrpSpPr/>
          <p:nvPr/>
        </p:nvGrpSpPr>
        <p:grpSpPr>
          <a:xfrm>
            <a:off x="1617738" y="5494167"/>
            <a:ext cx="1809723" cy="775585"/>
            <a:chOff x="1318626" y="5869444"/>
            <a:chExt cx="1809723" cy="775585"/>
          </a:xfrm>
        </p:grpSpPr>
        <p:cxnSp>
          <p:nvCxnSpPr>
            <p:cNvPr id="178" name="Straight Arrow Connector 177">
              <a:extLst>
                <a:ext uri="{FF2B5EF4-FFF2-40B4-BE49-F238E27FC236}">
                  <a16:creationId xmlns:a16="http://schemas.microsoft.com/office/drawing/2014/main" id="{16830BE2-8317-5845-8821-A67B1C4AE6B7}"/>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A3C80B8-B87B-D343-A617-074B654E20C5}"/>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BDBC1E-B899-9544-8D2C-F86C72121CAD}"/>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83AB47D5-5AE1-8248-A841-71428467842E}"/>
                </a:ext>
              </a:extLst>
            </p:cNvPr>
            <p:cNvSpPr txBox="1"/>
            <p:nvPr/>
          </p:nvSpPr>
          <p:spPr>
            <a:xfrm>
              <a:off x="1318626" y="5998698"/>
              <a:ext cx="1809723"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Bank</a:t>
              </a:r>
              <a:b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b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precharged</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 time</a:t>
              </a:r>
            </a:p>
          </p:txBody>
        </p:sp>
      </p:grpSp>
      <p:grpSp>
        <p:nvGrpSpPr>
          <p:cNvPr id="194" name="Group 193">
            <a:extLst>
              <a:ext uri="{FF2B5EF4-FFF2-40B4-BE49-F238E27FC236}">
                <a16:creationId xmlns:a16="http://schemas.microsoft.com/office/drawing/2014/main" id="{B05F9823-2864-0F41-855E-DA3F9A45ED6F}"/>
              </a:ext>
            </a:extLst>
          </p:cNvPr>
          <p:cNvGrpSpPr/>
          <p:nvPr/>
        </p:nvGrpSpPr>
        <p:grpSpPr>
          <a:xfrm>
            <a:off x="6093644" y="3511054"/>
            <a:ext cx="2154116" cy="785352"/>
            <a:chOff x="3004802" y="3888167"/>
            <a:chExt cx="2154116" cy="785352"/>
          </a:xfrm>
        </p:grpSpPr>
        <p:cxnSp>
          <p:nvCxnSpPr>
            <p:cNvPr id="195" name="Straight Arrow Connector 194">
              <a:extLst>
                <a:ext uri="{FF2B5EF4-FFF2-40B4-BE49-F238E27FC236}">
                  <a16:creationId xmlns:a16="http://schemas.microsoft.com/office/drawing/2014/main" id="{5A6444DD-3ACC-7544-8780-955836CF3DF3}"/>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D6F3B4-3D22-114E-97BD-706DD9FAA4E9}"/>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338DD0E-4C01-9540-BD63-9D6392FACA2E}"/>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DED9F072-F88D-B843-A39E-A233FBDA779D}"/>
                </a:ext>
              </a:extLst>
            </p:cNvPr>
            <p:cNvSpPr txBox="1"/>
            <p:nvPr/>
          </p:nvSpPr>
          <p:spPr>
            <a:xfrm>
              <a:off x="3004802" y="4027188"/>
              <a:ext cx="21541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Aggressor row active time</a:t>
              </a:r>
            </a:p>
          </p:txBody>
        </p:sp>
      </p:grpSp>
      <p:grpSp>
        <p:nvGrpSpPr>
          <p:cNvPr id="199" name="Group 198">
            <a:extLst>
              <a:ext uri="{FF2B5EF4-FFF2-40B4-BE49-F238E27FC236}">
                <a16:creationId xmlns:a16="http://schemas.microsoft.com/office/drawing/2014/main" id="{05456071-3208-DE4F-B28F-30F1EA444461}"/>
              </a:ext>
            </a:extLst>
          </p:cNvPr>
          <p:cNvGrpSpPr/>
          <p:nvPr/>
        </p:nvGrpSpPr>
        <p:grpSpPr>
          <a:xfrm>
            <a:off x="699908" y="3510777"/>
            <a:ext cx="2154571" cy="760968"/>
            <a:chOff x="2994856" y="3888167"/>
            <a:chExt cx="2154571" cy="760968"/>
          </a:xfrm>
        </p:grpSpPr>
        <p:cxnSp>
          <p:nvCxnSpPr>
            <p:cNvPr id="200" name="Straight Arrow Connector 199">
              <a:extLst>
                <a:ext uri="{FF2B5EF4-FFF2-40B4-BE49-F238E27FC236}">
                  <a16:creationId xmlns:a16="http://schemas.microsoft.com/office/drawing/2014/main" id="{36EB4FF2-1B4B-F44C-A349-8329F12C27F0}"/>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19704E-C11D-4F4E-8F74-B89F0FBBE757}"/>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6FEFBE4-3FD9-4F45-AA89-126877D08D3D}"/>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EE7310F4-7711-DF47-AF11-2FB60F187BD7}"/>
                </a:ext>
              </a:extLst>
            </p:cNvPr>
            <p:cNvSpPr txBox="1"/>
            <p:nvPr/>
          </p:nvSpPr>
          <p:spPr>
            <a:xfrm>
              <a:off x="2994856" y="4002804"/>
              <a:ext cx="215457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Aggressor row </a:t>
              </a:r>
              <a:b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b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active time</a:t>
              </a:r>
            </a:p>
          </p:txBody>
        </p:sp>
      </p:grpSp>
      <p:grpSp>
        <p:nvGrpSpPr>
          <p:cNvPr id="205" name="Group 204">
            <a:extLst>
              <a:ext uri="{FF2B5EF4-FFF2-40B4-BE49-F238E27FC236}">
                <a16:creationId xmlns:a16="http://schemas.microsoft.com/office/drawing/2014/main" id="{741CA9AE-1D91-B64E-AB2C-92363A2169C6}"/>
              </a:ext>
            </a:extLst>
          </p:cNvPr>
          <p:cNvGrpSpPr/>
          <p:nvPr/>
        </p:nvGrpSpPr>
        <p:grpSpPr>
          <a:xfrm>
            <a:off x="4059107" y="5490560"/>
            <a:ext cx="1809723" cy="775585"/>
            <a:chOff x="1318626" y="5869444"/>
            <a:chExt cx="1809723" cy="775585"/>
          </a:xfrm>
        </p:grpSpPr>
        <p:cxnSp>
          <p:nvCxnSpPr>
            <p:cNvPr id="206" name="Straight Arrow Connector 205">
              <a:extLst>
                <a:ext uri="{FF2B5EF4-FFF2-40B4-BE49-F238E27FC236}">
                  <a16:creationId xmlns:a16="http://schemas.microsoft.com/office/drawing/2014/main" id="{9136FDAD-3CC6-534E-95DE-5EA4EB1E8F5F}"/>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221C1A-6BEE-3743-ADC7-852FAA5FC6AA}"/>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83C0644-232A-B240-9FA1-88B17DBD4DC6}"/>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9F9A2AFF-E4B8-EE47-B2AD-D7E4489B92E0}"/>
                </a:ext>
              </a:extLst>
            </p:cNvPr>
            <p:cNvSpPr txBox="1"/>
            <p:nvPr/>
          </p:nvSpPr>
          <p:spPr>
            <a:xfrm>
              <a:off x="1318626" y="5998698"/>
              <a:ext cx="1809723"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Bank</a:t>
              </a:r>
              <a:b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b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precharged</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 time</a:t>
              </a:r>
            </a:p>
          </p:txBody>
        </p:sp>
      </p:grpSp>
      <p:grpSp>
        <p:nvGrpSpPr>
          <p:cNvPr id="210" name="Group 209">
            <a:extLst>
              <a:ext uri="{FF2B5EF4-FFF2-40B4-BE49-F238E27FC236}">
                <a16:creationId xmlns:a16="http://schemas.microsoft.com/office/drawing/2014/main" id="{6BAD852B-7C05-CF4D-82A6-75B4C9DEF933}"/>
              </a:ext>
            </a:extLst>
          </p:cNvPr>
          <p:cNvGrpSpPr/>
          <p:nvPr/>
        </p:nvGrpSpPr>
        <p:grpSpPr>
          <a:xfrm>
            <a:off x="6474110" y="5497288"/>
            <a:ext cx="1809723" cy="775585"/>
            <a:chOff x="1318626" y="5869444"/>
            <a:chExt cx="1809723" cy="775585"/>
          </a:xfrm>
        </p:grpSpPr>
        <p:cxnSp>
          <p:nvCxnSpPr>
            <p:cNvPr id="211" name="Straight Arrow Connector 210">
              <a:extLst>
                <a:ext uri="{FF2B5EF4-FFF2-40B4-BE49-F238E27FC236}">
                  <a16:creationId xmlns:a16="http://schemas.microsoft.com/office/drawing/2014/main" id="{26020F59-0CC5-DC49-9F44-268C8B7EA755}"/>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FE7137D-1569-504F-A7AB-72D2C3D41F6E}"/>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C5E1FD4-F4ED-FA4C-AFDC-B6B6D34F99D1}"/>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643E744-BCC8-AE48-ADFD-CC029F7656C2}"/>
                </a:ext>
              </a:extLst>
            </p:cNvPr>
            <p:cNvSpPr txBox="1"/>
            <p:nvPr/>
          </p:nvSpPr>
          <p:spPr>
            <a:xfrm>
              <a:off x="1318626" y="5998698"/>
              <a:ext cx="1809723"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Bank</a:t>
              </a:r>
              <a:b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b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precharged</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 time</a:t>
              </a:r>
            </a:p>
          </p:txBody>
        </p:sp>
      </p:grpSp>
    </p:spTree>
    <p:extLst>
      <p:ext uri="{BB962C8B-B14F-4D97-AF65-F5344CB8AC3E}">
        <p14:creationId xmlns:p14="http://schemas.microsoft.com/office/powerpoint/2010/main" val="323428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a:t>
            </a:r>
          </a:p>
        </p:txBody>
      </p:sp>
      <p:pic>
        <p:nvPicPr>
          <p:cNvPr id="12" name="Picture 11">
            <a:extLst>
              <a:ext uri="{FF2B5EF4-FFF2-40B4-BE49-F238E27FC236}">
                <a16:creationId xmlns:a16="http://schemas.microsoft.com/office/drawing/2014/main" id="{8468F4C4-405F-774B-B6BF-DB3BCB562F67}"/>
              </a:ext>
            </a:extLst>
          </p:cNvPr>
          <p:cNvPicPr>
            <a:picLocks noChangeAspect="1"/>
          </p:cNvPicPr>
          <p:nvPr/>
        </p:nvPicPr>
        <p:blipFill rotWithShape="1">
          <a:blip r:embed="rId3">
            <a:extLst>
              <a:ext uri="{28A0092B-C50C-407E-A947-70E740481C1C}">
                <a14:useLocalDpi xmlns:a14="http://schemas.microsoft.com/office/drawing/2010/main" val="0"/>
              </a:ext>
            </a:extLst>
          </a:blip>
          <a:srcRect l="-1860" r="353"/>
          <a:stretch/>
        </p:blipFill>
        <p:spPr>
          <a:xfrm>
            <a:off x="1961943" y="1537954"/>
            <a:ext cx="5104460" cy="2475712"/>
          </a:xfrm>
          <a:prstGeom prst="rect">
            <a:avLst/>
          </a:prstGeom>
        </p:spPr>
      </p:pic>
      <p:cxnSp>
        <p:nvCxnSpPr>
          <p:cNvPr id="6" name="Straight Arrow Connector 5">
            <a:extLst>
              <a:ext uri="{FF2B5EF4-FFF2-40B4-BE49-F238E27FC236}">
                <a16:creationId xmlns:a16="http://schemas.microsoft.com/office/drawing/2014/main" id="{DA0C5D9C-C5C9-854B-96F6-C151B1236A47}"/>
              </a:ext>
            </a:extLst>
          </p:cNvPr>
          <p:cNvCxnSpPr>
            <a:cxnSpLocks/>
          </p:cNvCxnSpPr>
          <p:nvPr/>
        </p:nvCxnSpPr>
        <p:spPr>
          <a:xfrm flipV="1">
            <a:off x="2605397" y="1851649"/>
            <a:ext cx="3928804" cy="12300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1CB1D-A05C-1A4F-9D47-7B7D30364066}"/>
              </a:ext>
            </a:extLst>
          </p:cNvPr>
          <p:cNvSpPr txBox="1"/>
          <p:nvPr/>
        </p:nvSpPr>
        <p:spPr>
          <a:xfrm>
            <a:off x="2824712" y="4064173"/>
            <a:ext cx="38116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 (ns)</a:t>
            </a:r>
          </a:p>
        </p:txBody>
      </p:sp>
      <p:sp>
        <p:nvSpPr>
          <p:cNvPr id="29" name="TextBox 28">
            <a:extLst>
              <a:ext uri="{FF2B5EF4-FFF2-40B4-BE49-F238E27FC236}">
                <a16:creationId xmlns:a16="http://schemas.microsoft.com/office/drawing/2014/main" id="{94FBD3D8-6540-7F44-9CC2-E1F75A3D50B5}"/>
              </a:ext>
            </a:extLst>
          </p:cNvPr>
          <p:cNvSpPr txBox="1"/>
          <p:nvPr/>
        </p:nvSpPr>
        <p:spPr>
          <a:xfrm rot="16200000">
            <a:off x="282986" y="2390854"/>
            <a:ext cx="279716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Number of Bit Flips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per DRAM Row</a:t>
            </a:r>
          </a:p>
        </p:txBody>
      </p:sp>
      <p:grpSp>
        <p:nvGrpSpPr>
          <p:cNvPr id="31" name="Group 30">
            <a:extLst>
              <a:ext uri="{FF2B5EF4-FFF2-40B4-BE49-F238E27FC236}">
                <a16:creationId xmlns:a16="http://schemas.microsoft.com/office/drawing/2014/main" id="{A8B57570-9C41-4347-9C0B-9FBF2F5EE406}"/>
              </a:ext>
            </a:extLst>
          </p:cNvPr>
          <p:cNvGrpSpPr/>
          <p:nvPr/>
        </p:nvGrpSpPr>
        <p:grpSpPr>
          <a:xfrm>
            <a:off x="0" y="4914900"/>
            <a:ext cx="9144000" cy="1206500"/>
            <a:chOff x="0" y="4914900"/>
            <a:chExt cx="9144000" cy="1206500"/>
          </a:xfrm>
          <a:solidFill>
            <a:schemeClr val="accent1">
              <a:lumMod val="20000"/>
              <a:lumOff val="80000"/>
            </a:schemeClr>
          </a:solidFill>
        </p:grpSpPr>
        <p:sp>
          <p:nvSpPr>
            <p:cNvPr id="32" name="Rectangle 31">
              <a:extLst>
                <a:ext uri="{FF2B5EF4-FFF2-40B4-BE49-F238E27FC236}">
                  <a16:creationId xmlns:a16="http://schemas.microsoft.com/office/drawing/2014/main" id="{EDAC6FBB-477D-9E42-9FA6-2D59929C02EE}"/>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C12C4AD9-F680-8245-B88A-E79B0E55EB84}"/>
                </a:ext>
              </a:extLst>
            </p:cNvPr>
            <p:cNvSpPr txBox="1"/>
            <p:nvPr/>
          </p:nvSpPr>
          <p:spPr>
            <a:xfrm>
              <a:off x="117226" y="5020028"/>
              <a:ext cx="9026774"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a:ea typeface="Cambria"/>
                  <a:cs typeface="+mn-cs"/>
                </a:rPr>
                <a:t>As the </a:t>
              </a:r>
              <a:r>
                <a:rPr kumimoji="0" lang="en-US" sz="2800" b="1" i="0" u="none" strike="noStrike" kern="1200" cap="none" spc="0" normalizeH="0" baseline="0" noProof="0">
                  <a:ln>
                    <a:noFill/>
                  </a:ln>
                  <a:solidFill>
                    <a:srgbClr val="C00000"/>
                  </a:solidFill>
                  <a:effectLst/>
                  <a:uLnTx/>
                  <a:uFillTx/>
                  <a:latin typeface="Cambria"/>
                  <a:ea typeface="Cambria"/>
                  <a:cs typeface="+mn-cs"/>
                </a:rPr>
                <a:t>aggressor row stays active longer</a:t>
              </a:r>
              <a:r>
                <a:rPr kumimoji="0" lang="en-US" sz="2800" b="0" i="0" u="none" strike="noStrike" kern="1200" cap="none" spc="0" normalizeH="0" baseline="0" noProof="0">
                  <a:ln>
                    <a:noFill/>
                  </a:ln>
                  <a:solidFill>
                    <a:prstClr val="black"/>
                  </a:solidFill>
                  <a:effectLst/>
                  <a:uLnTx/>
                  <a:uFillTx/>
                  <a:latin typeface="Cambria"/>
                  <a:ea typeface="Cambria"/>
                  <a:cs typeface="+mn-cs"/>
                </a:rPr>
                <a:t>, </a:t>
              </a:r>
              <a:br>
                <a:rPr kumimoji="0" lang="en-US" sz="2800" b="0" i="0" u="none" strike="noStrike" kern="1200" cap="none" spc="0" normalizeH="0" baseline="0" noProof="0">
                  <a:ln>
                    <a:noFill/>
                  </a:ln>
                  <a:solidFill>
                    <a:prstClr val="black"/>
                  </a:solidFill>
                  <a:effectLst/>
                  <a:uLnTx/>
                  <a:uFillTx/>
                  <a:latin typeface="Cambria"/>
                  <a:ea typeface="Cambria"/>
                  <a:cs typeface="+mn-cs"/>
                </a:rPr>
              </a:br>
              <a:r>
                <a:rPr kumimoji="0" lang="en-US" sz="2800" b="1" i="0" u="none" strike="noStrike" kern="1200" cap="none" spc="0" normalizeH="0" baseline="0" noProof="0">
                  <a:ln>
                    <a:noFill/>
                  </a:ln>
                  <a:solidFill>
                    <a:srgbClr val="C00000"/>
                  </a:solidFill>
                  <a:effectLst/>
                  <a:uLnTx/>
                  <a:uFillTx/>
                  <a:latin typeface="Cambria"/>
                  <a:ea typeface="Cambria"/>
                  <a:cs typeface="+mn-cs"/>
                </a:rPr>
                <a:t>more DRAM cells </a:t>
              </a:r>
              <a:r>
                <a:rPr kumimoji="0" lang="en-US" sz="2800" b="0" i="0" u="none" strike="noStrike" kern="1200" cap="none" spc="0" normalizeH="0" baseline="0" noProof="0">
                  <a:ln>
                    <a:noFill/>
                  </a:ln>
                  <a:solidFill>
                    <a:prstClr val="black"/>
                  </a:solidFill>
                  <a:effectLst/>
                  <a:uLnTx/>
                  <a:uFillTx/>
                  <a:latin typeface="Cambria"/>
                  <a:ea typeface="Cambria"/>
                  <a:cs typeface="+mn-cs"/>
                </a:rPr>
                <a:t>experience RowHammer bit flips</a:t>
              </a:r>
              <a:endPar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256343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44C7-C2A9-517B-5FB1-9AF154050AC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AB7D038-08B5-1BE1-27F3-0899F3EA26FA}"/>
              </a:ext>
            </a:extLst>
          </p:cNvPr>
          <p:cNvSpPr>
            <a:spLocks noGrp="1"/>
          </p:cNvSpPr>
          <p:nvPr>
            <p:ph type="title"/>
          </p:nvPr>
        </p:nvSpPr>
        <p:spPr/>
        <p:txBody>
          <a:bodyPr>
            <a:normAutofit/>
          </a:bodyPr>
          <a:lstStyle/>
          <a:p>
            <a:r>
              <a:rPr lang="en-US" dirty="0"/>
              <a:t>Mitigating RowHammer: Preventive Refresh</a:t>
            </a:r>
            <a:endParaRPr lang="tr-TR" dirty="0"/>
          </a:p>
        </p:txBody>
      </p:sp>
      <p:sp>
        <p:nvSpPr>
          <p:cNvPr id="6" name="Content Placeholder 5">
            <a:extLst>
              <a:ext uri="{FF2B5EF4-FFF2-40B4-BE49-F238E27FC236}">
                <a16:creationId xmlns:a16="http://schemas.microsoft.com/office/drawing/2014/main" id="{19644E8F-4138-234E-6251-3E92F986B954}"/>
              </a:ext>
            </a:extLst>
          </p:cNvPr>
          <p:cNvSpPr>
            <a:spLocks noGrp="1"/>
          </p:cNvSpPr>
          <p:nvPr>
            <p:ph idx="1"/>
          </p:nvPr>
        </p:nvSpPr>
        <p:spPr/>
        <p:txBody>
          <a:bodyPr/>
          <a:lstStyle/>
          <a:p>
            <a:endParaRPr lang="en-US"/>
          </a:p>
        </p:txBody>
      </p:sp>
      <p:sp>
        <p:nvSpPr>
          <p:cNvPr id="5" name="Slayt Numarası Yer Tutucusu 4">
            <a:extLst>
              <a:ext uri="{FF2B5EF4-FFF2-40B4-BE49-F238E27FC236}">
                <a16:creationId xmlns:a16="http://schemas.microsoft.com/office/drawing/2014/main" id="{6408ED9F-B82F-4B5F-97F6-78D7B52C8F3B}"/>
              </a:ext>
            </a:extLst>
          </p:cNvPr>
          <p:cNvSpPr>
            <a:spLocks noGrp="1"/>
          </p:cNvSpPr>
          <p:nvPr>
            <p:ph type="sldNum" sz="quarter" idx="12"/>
          </p:nvPr>
        </p:nvSpPr>
        <p:spPr/>
        <p:txBody>
          <a:bodyPr/>
          <a:lstStyle/>
          <a:p>
            <a:fld id="{CBE5B309-C2CE-4D90-B104-F7E98438FC65}" type="slidenum">
              <a:rPr lang="tr-TR" smtClean="0"/>
              <a:t>8</a:t>
            </a:fld>
            <a:endParaRPr lang="tr-TR"/>
          </a:p>
        </p:txBody>
      </p:sp>
      <p:sp>
        <p:nvSpPr>
          <p:cNvPr id="4" name="Alt Bilgi Yer Tutucusu 3">
            <a:extLst>
              <a:ext uri="{FF2B5EF4-FFF2-40B4-BE49-F238E27FC236}">
                <a16:creationId xmlns:a16="http://schemas.microsoft.com/office/drawing/2014/main" id="{114C7E27-BF29-01B9-68E1-363A42A78107}"/>
              </a:ext>
            </a:extLst>
          </p:cNvPr>
          <p:cNvSpPr>
            <a:spLocks noGrp="1"/>
          </p:cNvSpPr>
          <p:nvPr>
            <p:ph type="ftr" sz="quarter" idx="4294967295"/>
          </p:nvPr>
        </p:nvSpPr>
        <p:spPr>
          <a:xfrm>
            <a:off x="2586038" y="6516688"/>
            <a:ext cx="6557962" cy="204787"/>
          </a:xfrm>
        </p:spPr>
        <p:txBody>
          <a:bodyPr/>
          <a:lstStyle/>
          <a:p>
            <a:endParaRPr kumimoji="0" lang="en-US" sz="1200" b="1" i="0" u="none" strike="noStrike" kern="1200" cap="none" spc="0" normalizeH="0" baseline="0" noProof="0" dirty="0">
              <a:ln>
                <a:noFill/>
              </a:ln>
              <a:solidFill>
                <a:prstClr val="black"/>
              </a:solidFill>
              <a:effectLst/>
              <a:uLnTx/>
              <a:uFillTx/>
              <a:ea typeface="ＭＳ Ｐゴシック" charset="0"/>
              <a:cs typeface="ＭＳ Ｐゴシック" charset="0"/>
            </a:endParaRPr>
          </a:p>
        </p:txBody>
      </p:sp>
      <p:sp>
        <p:nvSpPr>
          <p:cNvPr id="28" name="Punchline">
            <a:extLst>
              <a:ext uri="{FF2B5EF4-FFF2-40B4-BE49-F238E27FC236}">
                <a16:creationId xmlns:a16="http://schemas.microsoft.com/office/drawing/2014/main" id="{6423C439-244E-9AB5-42D3-22D61C5780AE}"/>
              </a:ext>
            </a:extLst>
          </p:cNvPr>
          <p:cNvSpPr txBox="1"/>
          <p:nvPr/>
        </p:nvSpPr>
        <p:spPr>
          <a:xfrm>
            <a:off x="395288" y="4953000"/>
            <a:ext cx="8359775" cy="1143000"/>
          </a:xfrm>
          <a:prstGeom prst="rect">
            <a:avLst/>
          </a:prstGeom>
          <a:no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Calibri Light"/>
              <a:ea typeface="ＭＳ Ｐゴシック" charset="0"/>
              <a:cs typeface="ＭＳ Ｐゴシック" charset="0"/>
            </a:endParaRPr>
          </a:p>
        </p:txBody>
      </p:sp>
      <p:sp>
        <p:nvSpPr>
          <p:cNvPr id="42" name="Rounded Rectangle 4">
            <a:extLst>
              <a:ext uri="{FF2B5EF4-FFF2-40B4-BE49-F238E27FC236}">
                <a16:creationId xmlns:a16="http://schemas.microsoft.com/office/drawing/2014/main" id="{FD9E752C-B333-DA59-A0E1-0F252896BC00}"/>
              </a:ext>
            </a:extLst>
          </p:cNvPr>
          <p:cNvSpPr/>
          <p:nvPr/>
        </p:nvSpPr>
        <p:spPr>
          <a:xfrm>
            <a:off x="579892" y="1044305"/>
            <a:ext cx="7984215" cy="4217949"/>
          </a:xfrm>
          <a:prstGeom prst="roundRect">
            <a:avLst>
              <a:gd name="adj" fmla="val 9311"/>
            </a:avLst>
          </a:prstGeom>
          <a:solidFill>
            <a:srgbClr val="F3F6FB"/>
          </a:solidFill>
          <a:ln w="38100">
            <a:solidFill>
              <a:srgbClr val="316C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3" name="Straight Connector 14">
            <a:extLst>
              <a:ext uri="{FF2B5EF4-FFF2-40B4-BE49-F238E27FC236}">
                <a16:creationId xmlns:a16="http://schemas.microsoft.com/office/drawing/2014/main" id="{CD0DFF6C-A4D2-BEA3-46CE-63B24F5F39F2}"/>
              </a:ext>
            </a:extLst>
          </p:cNvPr>
          <p:cNvCxnSpPr>
            <a:cxnSpLocks/>
          </p:cNvCxnSpPr>
          <p:nvPr/>
        </p:nvCxnSpPr>
        <p:spPr>
          <a:xfrm>
            <a:off x="1024997" y="1972276"/>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16">
            <a:extLst>
              <a:ext uri="{FF2B5EF4-FFF2-40B4-BE49-F238E27FC236}">
                <a16:creationId xmlns:a16="http://schemas.microsoft.com/office/drawing/2014/main" id="{D2811A76-60F5-E4D8-921D-9665990AD36D}"/>
              </a:ext>
            </a:extLst>
          </p:cNvPr>
          <p:cNvCxnSpPr>
            <a:cxnSpLocks/>
          </p:cNvCxnSpPr>
          <p:nvPr/>
        </p:nvCxnSpPr>
        <p:spPr>
          <a:xfrm>
            <a:off x="1024997" y="2658076"/>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17">
            <a:extLst>
              <a:ext uri="{FF2B5EF4-FFF2-40B4-BE49-F238E27FC236}">
                <a16:creationId xmlns:a16="http://schemas.microsoft.com/office/drawing/2014/main" id="{FFF95D21-4785-798B-F5B9-44E96E099832}"/>
              </a:ext>
            </a:extLst>
          </p:cNvPr>
          <p:cNvCxnSpPr>
            <a:cxnSpLocks/>
          </p:cNvCxnSpPr>
          <p:nvPr/>
        </p:nvCxnSpPr>
        <p:spPr>
          <a:xfrm>
            <a:off x="1024997" y="3340084"/>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18">
            <a:extLst>
              <a:ext uri="{FF2B5EF4-FFF2-40B4-BE49-F238E27FC236}">
                <a16:creationId xmlns:a16="http://schemas.microsoft.com/office/drawing/2014/main" id="{9549D0F3-34BB-0A6E-A6E6-AA7CEF67659C}"/>
              </a:ext>
            </a:extLst>
          </p:cNvPr>
          <p:cNvCxnSpPr>
            <a:cxnSpLocks/>
          </p:cNvCxnSpPr>
          <p:nvPr/>
        </p:nvCxnSpPr>
        <p:spPr>
          <a:xfrm>
            <a:off x="1024997" y="4014436"/>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6FFDD20D-154B-E61B-9F24-49FA623C64E9}"/>
              </a:ext>
            </a:extLst>
          </p:cNvPr>
          <p:cNvCxnSpPr>
            <a:cxnSpLocks/>
          </p:cNvCxnSpPr>
          <p:nvPr/>
        </p:nvCxnSpPr>
        <p:spPr>
          <a:xfrm>
            <a:off x="1024997" y="4654985"/>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Rectangle 2">
            <a:extLst>
              <a:ext uri="{FF2B5EF4-FFF2-40B4-BE49-F238E27FC236}">
                <a16:creationId xmlns:a16="http://schemas.microsoft.com/office/drawing/2014/main" id="{B5A14210-8F7B-EC2A-91A3-CCB59D328DC4}"/>
              </a:ext>
            </a:extLst>
          </p:cNvPr>
          <p:cNvSpPr/>
          <p:nvPr/>
        </p:nvSpPr>
        <p:spPr>
          <a:xfrm>
            <a:off x="1436477" y="1638892"/>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0</a:t>
            </a:r>
          </a:p>
        </p:txBody>
      </p:sp>
      <p:sp>
        <p:nvSpPr>
          <p:cNvPr id="49" name="Rectangle 12">
            <a:extLst>
              <a:ext uri="{FF2B5EF4-FFF2-40B4-BE49-F238E27FC236}">
                <a16:creationId xmlns:a16="http://schemas.microsoft.com/office/drawing/2014/main" id="{3B8A600A-4C2E-6CE8-6F7E-1F30E400D55A}"/>
              </a:ext>
            </a:extLst>
          </p:cNvPr>
          <p:cNvSpPr/>
          <p:nvPr/>
        </p:nvSpPr>
        <p:spPr>
          <a:xfrm>
            <a:off x="1436477" y="4347243"/>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50" name="Rectangle 20">
            <a:extLst>
              <a:ext uri="{FF2B5EF4-FFF2-40B4-BE49-F238E27FC236}">
                <a16:creationId xmlns:a16="http://schemas.microsoft.com/office/drawing/2014/main" id="{FF75C161-4F55-0602-02C0-DAC2F8A18C77}"/>
              </a:ext>
            </a:extLst>
          </p:cNvPr>
          <p:cNvSpPr/>
          <p:nvPr/>
        </p:nvSpPr>
        <p:spPr>
          <a:xfrm>
            <a:off x="1436477" y="2313204"/>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1</a:t>
            </a:r>
          </a:p>
        </p:txBody>
      </p:sp>
      <p:sp>
        <p:nvSpPr>
          <p:cNvPr id="51" name="Rectangle 21">
            <a:extLst>
              <a:ext uri="{FF2B5EF4-FFF2-40B4-BE49-F238E27FC236}">
                <a16:creationId xmlns:a16="http://schemas.microsoft.com/office/drawing/2014/main" id="{FE31D657-E992-5052-95D2-B8C9E7EAD730}"/>
              </a:ext>
            </a:extLst>
          </p:cNvPr>
          <p:cNvSpPr/>
          <p:nvPr/>
        </p:nvSpPr>
        <p:spPr>
          <a:xfrm>
            <a:off x="1436477" y="2978952"/>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52" name="Rectangle 22">
            <a:extLst>
              <a:ext uri="{FF2B5EF4-FFF2-40B4-BE49-F238E27FC236}">
                <a16:creationId xmlns:a16="http://schemas.microsoft.com/office/drawing/2014/main" id="{6728CD3A-8BD0-55AD-1EAB-45E8B55AC078}"/>
              </a:ext>
            </a:extLst>
          </p:cNvPr>
          <p:cNvSpPr/>
          <p:nvPr/>
        </p:nvSpPr>
        <p:spPr>
          <a:xfrm>
            <a:off x="1436477" y="3652251"/>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3</a:t>
            </a:r>
          </a:p>
        </p:txBody>
      </p:sp>
      <p:sp>
        <p:nvSpPr>
          <p:cNvPr id="53" name="Rectangle 23">
            <a:extLst>
              <a:ext uri="{FF2B5EF4-FFF2-40B4-BE49-F238E27FC236}">
                <a16:creationId xmlns:a16="http://schemas.microsoft.com/office/drawing/2014/main" id="{B773B42A-9FF4-EB49-0DDD-555C80A47755}"/>
              </a:ext>
            </a:extLst>
          </p:cNvPr>
          <p:cNvSpPr/>
          <p:nvPr/>
        </p:nvSpPr>
        <p:spPr>
          <a:xfrm>
            <a:off x="1436477" y="4330169"/>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4</a:t>
            </a:r>
          </a:p>
        </p:txBody>
      </p:sp>
      <p:grpSp>
        <p:nvGrpSpPr>
          <p:cNvPr id="54" name="Group 3">
            <a:extLst>
              <a:ext uri="{FF2B5EF4-FFF2-40B4-BE49-F238E27FC236}">
                <a16:creationId xmlns:a16="http://schemas.microsoft.com/office/drawing/2014/main" id="{A835A1B2-4743-8581-AE0A-2AA9AC00F4B7}"/>
              </a:ext>
            </a:extLst>
          </p:cNvPr>
          <p:cNvGrpSpPr/>
          <p:nvPr/>
        </p:nvGrpSpPr>
        <p:grpSpPr>
          <a:xfrm>
            <a:off x="1428644" y="2311226"/>
            <a:ext cx="6286713" cy="1990657"/>
            <a:chOff x="1428644" y="1937227"/>
            <a:chExt cx="6286713" cy="1990657"/>
          </a:xfrm>
        </p:grpSpPr>
        <p:sp>
          <p:nvSpPr>
            <p:cNvPr id="55" name="Rectangle 57">
              <a:extLst>
                <a:ext uri="{FF2B5EF4-FFF2-40B4-BE49-F238E27FC236}">
                  <a16:creationId xmlns:a16="http://schemas.microsoft.com/office/drawing/2014/main" id="{EABE3221-BB0A-5BFA-9A3F-7E5DC3B4538A}"/>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56" name="Content Placeholder 2">
              <a:extLst>
                <a:ext uri="{FF2B5EF4-FFF2-40B4-BE49-F238E27FC236}">
                  <a16:creationId xmlns:a16="http://schemas.microsoft.com/office/drawing/2014/main" id="{1D19F1BD-B52E-49A2-68DA-407A0E51A6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a:ln>
                    <a:noFill/>
                  </a:ln>
                  <a:solidFill>
                    <a:srgbClr val="FF0000"/>
                  </a:solidFill>
                  <a:effectLst/>
                  <a:uLnTx/>
                  <a:uFillTx/>
                  <a:latin typeface="Cambria" panose="02040503050406030204" pitchFamily="18" charset="0"/>
                  <a:ea typeface="+mn-ea"/>
                  <a:cs typeface="+mn-cs"/>
                </a:rPr>
                <a:t>open</a:t>
              </a:r>
            </a:p>
          </p:txBody>
        </p:sp>
        <p:sp>
          <p:nvSpPr>
            <p:cNvPr id="57" name="Rectangle 58">
              <a:extLst>
                <a:ext uri="{FF2B5EF4-FFF2-40B4-BE49-F238E27FC236}">
                  <a16:creationId xmlns:a16="http://schemas.microsoft.com/office/drawing/2014/main" id="{78D8E557-DE5C-D2D9-B524-A9EC8964731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1</a:t>
              </a:r>
            </a:p>
          </p:txBody>
        </p:sp>
        <p:sp>
          <p:nvSpPr>
            <p:cNvPr id="58" name="Rectangle 59">
              <a:extLst>
                <a:ext uri="{FF2B5EF4-FFF2-40B4-BE49-F238E27FC236}">
                  <a16:creationId xmlns:a16="http://schemas.microsoft.com/office/drawing/2014/main" id="{E8F127D6-C218-7814-002E-C8278B367CE2}"/>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3</a:t>
              </a:r>
            </a:p>
          </p:txBody>
        </p:sp>
      </p:grpSp>
      <p:grpSp>
        <p:nvGrpSpPr>
          <p:cNvPr id="59" name="Group 8">
            <a:extLst>
              <a:ext uri="{FF2B5EF4-FFF2-40B4-BE49-F238E27FC236}">
                <a16:creationId xmlns:a16="http://schemas.microsoft.com/office/drawing/2014/main" id="{41903D26-5C02-28EE-03CB-B8E196569AA2}"/>
              </a:ext>
            </a:extLst>
          </p:cNvPr>
          <p:cNvGrpSpPr/>
          <p:nvPr/>
        </p:nvGrpSpPr>
        <p:grpSpPr>
          <a:xfrm>
            <a:off x="1428644" y="2977963"/>
            <a:ext cx="6286713" cy="649632"/>
            <a:chOff x="1428644" y="2603964"/>
            <a:chExt cx="6286713" cy="649632"/>
          </a:xfrm>
        </p:grpSpPr>
        <p:sp>
          <p:nvSpPr>
            <p:cNvPr id="60" name="Rectangle 60">
              <a:extLst>
                <a:ext uri="{FF2B5EF4-FFF2-40B4-BE49-F238E27FC236}">
                  <a16:creationId xmlns:a16="http://schemas.microsoft.com/office/drawing/2014/main" id="{C255E0CD-E875-9110-4129-18A662BBC48E}"/>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61" name="Content Placeholder 2">
              <a:extLst>
                <a:ext uri="{FF2B5EF4-FFF2-40B4-BE49-F238E27FC236}">
                  <a16:creationId xmlns:a16="http://schemas.microsoft.com/office/drawing/2014/main" id="{C8B90AF4-4403-9388-9093-9C45A766B435}"/>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a:ln>
                    <a:noFill/>
                  </a:ln>
                  <a:solidFill>
                    <a:srgbClr val="FF0000"/>
                  </a:solidFill>
                  <a:effectLst/>
                  <a:uLnTx/>
                  <a:uFillTx/>
                  <a:latin typeface="Cambria" panose="02040503050406030204" pitchFamily="18" charset="0"/>
                  <a:ea typeface="+mn-ea"/>
                  <a:cs typeface="+mn-cs"/>
                </a:rPr>
                <a:t>closed</a:t>
              </a:r>
            </a:p>
          </p:txBody>
        </p:sp>
      </p:grpSp>
      <p:grpSp>
        <p:nvGrpSpPr>
          <p:cNvPr id="62" name="Group 62">
            <a:extLst>
              <a:ext uri="{FF2B5EF4-FFF2-40B4-BE49-F238E27FC236}">
                <a16:creationId xmlns:a16="http://schemas.microsoft.com/office/drawing/2014/main" id="{EA39F8D4-6831-3D3C-9411-382BE89AC4C6}"/>
              </a:ext>
            </a:extLst>
          </p:cNvPr>
          <p:cNvGrpSpPr/>
          <p:nvPr/>
        </p:nvGrpSpPr>
        <p:grpSpPr>
          <a:xfrm>
            <a:off x="1425311" y="1638892"/>
            <a:ext cx="6286713" cy="3344517"/>
            <a:chOff x="1428644" y="1260576"/>
            <a:chExt cx="6286713" cy="3344517"/>
          </a:xfrm>
        </p:grpSpPr>
        <p:sp>
          <p:nvSpPr>
            <p:cNvPr id="63" name="Rectangle 63">
              <a:extLst>
                <a:ext uri="{FF2B5EF4-FFF2-40B4-BE49-F238E27FC236}">
                  <a16:creationId xmlns:a16="http://schemas.microsoft.com/office/drawing/2014/main" id="{666E21CE-57C9-817F-5BB5-AC98B5F3AF5C}"/>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64" name="Content Placeholder 2">
              <a:extLst>
                <a:ext uri="{FF2B5EF4-FFF2-40B4-BE49-F238E27FC236}">
                  <a16:creationId xmlns:a16="http://schemas.microsoft.com/office/drawing/2014/main" id="{11AACEE0-2F65-14C3-C10C-3442004FB315}"/>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a:ln>
                    <a:noFill/>
                  </a:ln>
                  <a:solidFill>
                    <a:srgbClr val="FF0000"/>
                  </a:solidFill>
                  <a:effectLst/>
                  <a:uLnTx/>
                  <a:uFillTx/>
                  <a:latin typeface="Cambria" panose="02040503050406030204" pitchFamily="18" charset="0"/>
                  <a:ea typeface="+mn-ea"/>
                  <a:cs typeface="+mn-cs"/>
                </a:rPr>
                <a:t>open</a:t>
              </a:r>
            </a:p>
          </p:txBody>
        </p:sp>
        <p:sp>
          <p:nvSpPr>
            <p:cNvPr id="65" name="Rectangle 65">
              <a:extLst>
                <a:ext uri="{FF2B5EF4-FFF2-40B4-BE49-F238E27FC236}">
                  <a16:creationId xmlns:a16="http://schemas.microsoft.com/office/drawing/2014/main" id="{A58FB7E6-7861-5CFA-00DE-E0CDB78A4CF7}"/>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1</a:t>
              </a:r>
            </a:p>
          </p:txBody>
        </p:sp>
        <p:sp>
          <p:nvSpPr>
            <p:cNvPr id="66" name="Rectangle 66">
              <a:extLst>
                <a:ext uri="{FF2B5EF4-FFF2-40B4-BE49-F238E27FC236}">
                  <a16:creationId xmlns:a16="http://schemas.microsoft.com/office/drawing/2014/main" id="{E79095C8-FF62-3B34-A374-76CE3D7B3D30}"/>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3</a:t>
              </a:r>
            </a:p>
          </p:txBody>
        </p:sp>
        <p:sp>
          <p:nvSpPr>
            <p:cNvPr id="67" name="Rectangle 67">
              <a:extLst>
                <a:ext uri="{FF2B5EF4-FFF2-40B4-BE49-F238E27FC236}">
                  <a16:creationId xmlns:a16="http://schemas.microsoft.com/office/drawing/2014/main" id="{405CEE7E-03FF-959B-D60A-7DFE64128B49}"/>
                </a:ext>
              </a:extLst>
            </p:cNvPr>
            <p:cNvSpPr/>
            <p:nvPr/>
          </p:nvSpPr>
          <p:spPr>
            <a:xfrm>
              <a:off x="1436477" y="1260576"/>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0</a:t>
              </a:r>
            </a:p>
          </p:txBody>
        </p:sp>
        <p:sp>
          <p:nvSpPr>
            <p:cNvPr id="68" name="Rectangle 68">
              <a:extLst>
                <a:ext uri="{FF2B5EF4-FFF2-40B4-BE49-F238E27FC236}">
                  <a16:creationId xmlns:a16="http://schemas.microsoft.com/office/drawing/2014/main" id="{89169E81-7992-7111-0EA9-C39C68176836}"/>
                </a:ext>
              </a:extLst>
            </p:cNvPr>
            <p:cNvSpPr/>
            <p:nvPr/>
          </p:nvSpPr>
          <p:spPr>
            <a:xfrm>
              <a:off x="1436477" y="3955461"/>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4</a:t>
              </a:r>
            </a:p>
          </p:txBody>
        </p:sp>
      </p:grpSp>
      <p:grpSp>
        <p:nvGrpSpPr>
          <p:cNvPr id="23" name="Grup 22">
            <a:extLst>
              <a:ext uri="{FF2B5EF4-FFF2-40B4-BE49-F238E27FC236}">
                <a16:creationId xmlns:a16="http://schemas.microsoft.com/office/drawing/2014/main" id="{3F0E301E-A797-DC9C-BD96-E438B32089E9}"/>
              </a:ext>
            </a:extLst>
          </p:cNvPr>
          <p:cNvGrpSpPr/>
          <p:nvPr/>
        </p:nvGrpSpPr>
        <p:grpSpPr>
          <a:xfrm>
            <a:off x="1439258" y="1645460"/>
            <a:ext cx="6278880" cy="3330024"/>
            <a:chOff x="1439258" y="1645460"/>
            <a:chExt cx="6278880" cy="3330024"/>
          </a:xfrm>
        </p:grpSpPr>
        <p:sp>
          <p:nvSpPr>
            <p:cNvPr id="19" name="Rectangle 67">
              <a:extLst>
                <a:ext uri="{FF2B5EF4-FFF2-40B4-BE49-F238E27FC236}">
                  <a16:creationId xmlns:a16="http://schemas.microsoft.com/office/drawing/2014/main" id="{8434E82F-BDF7-194E-34E4-C345ADDD2EC1}"/>
                </a:ext>
              </a:extLst>
            </p:cNvPr>
            <p:cNvSpPr/>
            <p:nvPr/>
          </p:nvSpPr>
          <p:spPr>
            <a:xfrm>
              <a:off x="1439258" y="1645460"/>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0</a:t>
              </a:r>
            </a:p>
          </p:txBody>
        </p:sp>
        <p:sp>
          <p:nvSpPr>
            <p:cNvPr id="20" name="Rectangle 67">
              <a:extLst>
                <a:ext uri="{FF2B5EF4-FFF2-40B4-BE49-F238E27FC236}">
                  <a16:creationId xmlns:a16="http://schemas.microsoft.com/office/drawing/2014/main" id="{75ECB2A2-F592-BBF7-DFFD-051095F26D57}"/>
                </a:ext>
              </a:extLst>
            </p:cNvPr>
            <p:cNvSpPr/>
            <p:nvPr/>
          </p:nvSpPr>
          <p:spPr>
            <a:xfrm>
              <a:off x="1439258" y="2318622"/>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t>
              </a:r>
              <a:r>
                <a:rPr kumimoji="0" lang="tr-TR"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1" name="Rectangle 67">
              <a:extLst>
                <a:ext uri="{FF2B5EF4-FFF2-40B4-BE49-F238E27FC236}">
                  <a16:creationId xmlns:a16="http://schemas.microsoft.com/office/drawing/2014/main" id="{BFBA1599-DFEC-42BA-10F1-544D4B1460AC}"/>
                </a:ext>
              </a:extLst>
            </p:cNvPr>
            <p:cNvSpPr/>
            <p:nvPr/>
          </p:nvSpPr>
          <p:spPr>
            <a:xfrm>
              <a:off x="1439258" y="3657649"/>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t>
              </a:r>
              <a:r>
                <a:rPr kumimoji="0" lang="tr-TR"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3</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2" name="Rectangle 67">
              <a:extLst>
                <a:ext uri="{FF2B5EF4-FFF2-40B4-BE49-F238E27FC236}">
                  <a16:creationId xmlns:a16="http://schemas.microsoft.com/office/drawing/2014/main" id="{A397B196-455C-3A11-244C-18926A973F91}"/>
                </a:ext>
              </a:extLst>
            </p:cNvPr>
            <p:cNvSpPr/>
            <p:nvPr/>
          </p:nvSpPr>
          <p:spPr>
            <a:xfrm>
              <a:off x="1439258" y="4325852"/>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a:t>
              </a:r>
              <a:r>
                <a:rPr kumimoji="0" lang="tr-TR"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4</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grpSp>
        <p:nvGrpSpPr>
          <p:cNvPr id="69" name="Group 11">
            <a:extLst>
              <a:ext uri="{FF2B5EF4-FFF2-40B4-BE49-F238E27FC236}">
                <a16:creationId xmlns:a16="http://schemas.microsoft.com/office/drawing/2014/main" id="{6E4608A6-A5A9-16A9-E7A5-2C9B45C63BF8}"/>
              </a:ext>
            </a:extLst>
          </p:cNvPr>
          <p:cNvGrpSpPr/>
          <p:nvPr/>
        </p:nvGrpSpPr>
        <p:grpSpPr>
          <a:xfrm>
            <a:off x="5458418" y="1698202"/>
            <a:ext cx="2285690" cy="3181114"/>
            <a:chOff x="5458418" y="1324203"/>
            <a:chExt cx="2285690" cy="3181114"/>
          </a:xfrm>
        </p:grpSpPr>
        <p:sp>
          <p:nvSpPr>
            <p:cNvPr id="70" name="Rectangle 92">
              <a:extLst>
                <a:ext uri="{FF2B5EF4-FFF2-40B4-BE49-F238E27FC236}">
                  <a16:creationId xmlns:a16="http://schemas.microsoft.com/office/drawing/2014/main" id="{A0125CD5-09AB-F1D7-5BB6-2D97D7DCCFDE}"/>
                </a:ext>
              </a:extLst>
            </p:cNvPr>
            <p:cNvSpPr/>
            <p:nvPr/>
          </p:nvSpPr>
          <p:spPr>
            <a:xfrm>
              <a:off x="6016776" y="1324203"/>
              <a:ext cx="1727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Victim Row</a:t>
              </a:r>
            </a:p>
          </p:txBody>
        </p:sp>
        <p:sp>
          <p:nvSpPr>
            <p:cNvPr id="71" name="Rectangle 101">
              <a:extLst>
                <a:ext uri="{FF2B5EF4-FFF2-40B4-BE49-F238E27FC236}">
                  <a16:creationId xmlns:a16="http://schemas.microsoft.com/office/drawing/2014/main" id="{DD6B8770-0CCD-E313-66D6-C46E5AD177A0}"/>
                </a:ext>
              </a:extLst>
            </p:cNvPr>
            <p:cNvSpPr/>
            <p:nvPr/>
          </p:nvSpPr>
          <p:spPr>
            <a:xfrm>
              <a:off x="6016776" y="2039174"/>
              <a:ext cx="1727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ED7D31"/>
                  </a:solidFill>
                  <a:effectLst/>
                  <a:uLnTx/>
                  <a:uFillTx/>
                  <a:latin typeface="Cambria" panose="02040503050406030204" pitchFamily="18" charset="0"/>
                  <a:ea typeface="+mn-ea"/>
                  <a:cs typeface="+mn-cs"/>
                </a:rPr>
                <a:t>Victim Row</a:t>
              </a:r>
            </a:p>
          </p:txBody>
        </p:sp>
        <p:sp>
          <p:nvSpPr>
            <p:cNvPr id="72" name="Rectangle 102">
              <a:extLst>
                <a:ext uri="{FF2B5EF4-FFF2-40B4-BE49-F238E27FC236}">
                  <a16:creationId xmlns:a16="http://schemas.microsoft.com/office/drawing/2014/main" id="{7908C28E-0A5F-783E-83C9-3FF935F27B99}"/>
                </a:ext>
              </a:extLst>
            </p:cNvPr>
            <p:cNvSpPr/>
            <p:nvPr/>
          </p:nvSpPr>
          <p:spPr>
            <a:xfrm>
              <a:off x="6016776" y="3372315"/>
              <a:ext cx="1727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ED7D31"/>
                  </a:solidFill>
                  <a:effectLst/>
                  <a:uLnTx/>
                  <a:uFillTx/>
                  <a:latin typeface="Cambria" panose="02040503050406030204" pitchFamily="18" charset="0"/>
                  <a:ea typeface="+mn-ea"/>
                  <a:cs typeface="+mn-cs"/>
                </a:rPr>
                <a:t>Victim Row</a:t>
              </a:r>
            </a:p>
          </p:txBody>
        </p:sp>
        <p:sp>
          <p:nvSpPr>
            <p:cNvPr id="73" name="Rectangle 103">
              <a:extLst>
                <a:ext uri="{FF2B5EF4-FFF2-40B4-BE49-F238E27FC236}">
                  <a16:creationId xmlns:a16="http://schemas.microsoft.com/office/drawing/2014/main" id="{B6DEDE92-EE63-3E65-D0BF-C0328C78D024}"/>
                </a:ext>
              </a:extLst>
            </p:cNvPr>
            <p:cNvSpPr/>
            <p:nvPr/>
          </p:nvSpPr>
          <p:spPr>
            <a:xfrm>
              <a:off x="6016776" y="4043652"/>
              <a:ext cx="1727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ED7D31"/>
                  </a:solidFill>
                  <a:effectLst/>
                  <a:uLnTx/>
                  <a:uFillTx/>
                  <a:latin typeface="Cambria" panose="02040503050406030204" pitchFamily="18" charset="0"/>
                  <a:ea typeface="+mn-ea"/>
                  <a:cs typeface="+mn-cs"/>
                </a:rPr>
                <a:t>Victim Row</a:t>
              </a:r>
            </a:p>
          </p:txBody>
        </p:sp>
        <p:sp>
          <p:nvSpPr>
            <p:cNvPr id="74" name="Rectangle 90">
              <a:extLst>
                <a:ext uri="{FF2B5EF4-FFF2-40B4-BE49-F238E27FC236}">
                  <a16:creationId xmlns:a16="http://schemas.microsoft.com/office/drawing/2014/main" id="{E6C837A2-01D4-EBDE-A941-D8319DE64E5D}"/>
                </a:ext>
              </a:extLst>
            </p:cNvPr>
            <p:cNvSpPr/>
            <p:nvPr/>
          </p:nvSpPr>
          <p:spPr>
            <a:xfrm>
              <a:off x="5458418" y="2685155"/>
              <a:ext cx="2285690"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C00000"/>
                  </a:solidFill>
                  <a:effectLst/>
                  <a:uLnTx/>
                  <a:uFillTx/>
                  <a:latin typeface="Cambria" panose="02040503050406030204" pitchFamily="18" charset="0"/>
                  <a:ea typeface="+mn-ea"/>
                  <a:cs typeface="+mn-cs"/>
                </a:rPr>
                <a:t>Aggressor Row</a:t>
              </a:r>
            </a:p>
          </p:txBody>
        </p:sp>
      </p:grpSp>
      <p:grpSp>
        <p:nvGrpSpPr>
          <p:cNvPr id="75" name="Group 47">
            <a:extLst>
              <a:ext uri="{FF2B5EF4-FFF2-40B4-BE49-F238E27FC236}">
                <a16:creationId xmlns:a16="http://schemas.microsoft.com/office/drawing/2014/main" id="{93177483-57CC-E238-4F11-DF76F0F80295}"/>
              </a:ext>
            </a:extLst>
          </p:cNvPr>
          <p:cNvGrpSpPr/>
          <p:nvPr/>
        </p:nvGrpSpPr>
        <p:grpSpPr>
          <a:xfrm>
            <a:off x="1436070" y="2982746"/>
            <a:ext cx="6271453" cy="649632"/>
            <a:chOff x="1428644" y="2604952"/>
            <a:chExt cx="6286713" cy="649632"/>
          </a:xfrm>
        </p:grpSpPr>
        <p:sp>
          <p:nvSpPr>
            <p:cNvPr id="76" name="Rectangle 48">
              <a:extLst>
                <a:ext uri="{FF2B5EF4-FFF2-40B4-BE49-F238E27FC236}">
                  <a16:creationId xmlns:a16="http://schemas.microsoft.com/office/drawing/2014/main" id="{8C10F4EB-1017-0CF9-B462-40D9DDA737C6}"/>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77" name="Content Placeholder 2">
              <a:extLst>
                <a:ext uri="{FF2B5EF4-FFF2-40B4-BE49-F238E27FC236}">
                  <a16:creationId xmlns:a16="http://schemas.microsoft.com/office/drawing/2014/main" id="{295AAA72-AF55-565A-3C86-0C13220E0C5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a:ln>
                    <a:noFill/>
                  </a:ln>
                  <a:solidFill>
                    <a:srgbClr val="FF0000"/>
                  </a:solidFill>
                  <a:effectLst/>
                  <a:uLnTx/>
                  <a:uFillTx/>
                  <a:latin typeface="Cambria" panose="02040503050406030204" pitchFamily="18" charset="0"/>
                  <a:ea typeface="+mn-ea"/>
                  <a:cs typeface="+mn-cs"/>
                </a:rPr>
                <a:t>open</a:t>
              </a:r>
            </a:p>
          </p:txBody>
        </p:sp>
      </p:grpSp>
      <p:sp>
        <p:nvSpPr>
          <p:cNvPr id="79" name="Rectangle 50">
            <a:extLst>
              <a:ext uri="{FF2B5EF4-FFF2-40B4-BE49-F238E27FC236}">
                <a16:creationId xmlns:a16="http://schemas.microsoft.com/office/drawing/2014/main" id="{20051217-AB62-D7DB-C07B-CB68B29859D1}"/>
              </a:ext>
            </a:extLst>
          </p:cNvPr>
          <p:cNvSpPr/>
          <p:nvPr/>
        </p:nvSpPr>
        <p:spPr>
          <a:xfrm>
            <a:off x="1441587" y="2987585"/>
            <a:ext cx="6266955"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 2</a:t>
            </a:r>
          </a:p>
        </p:txBody>
      </p:sp>
      <p:sp>
        <p:nvSpPr>
          <p:cNvPr id="81" name="Rectangle 7">
            <a:extLst>
              <a:ext uri="{FF2B5EF4-FFF2-40B4-BE49-F238E27FC236}">
                <a16:creationId xmlns:a16="http://schemas.microsoft.com/office/drawing/2014/main" id="{74FD8070-ABC7-4541-50F7-E08E7F032CA9}"/>
              </a:ext>
            </a:extLst>
          </p:cNvPr>
          <p:cNvSpPr/>
          <p:nvPr/>
        </p:nvSpPr>
        <p:spPr>
          <a:xfrm>
            <a:off x="579893" y="1082617"/>
            <a:ext cx="7984214"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316CE3"/>
                </a:solidFill>
                <a:effectLst/>
                <a:uLnTx/>
                <a:uFillTx/>
                <a:latin typeface="Cambria" panose="02040503050406030204" pitchFamily="18" charset="0"/>
                <a:ea typeface="+mn-ea"/>
                <a:cs typeface="+mn-cs"/>
              </a:rPr>
              <a:t>DRAM Subarray</a:t>
            </a:r>
            <a:endParaRPr kumimoji="0" lang="en-US" sz="3000" b="0" i="0" u="none" strike="noStrike" kern="1200" cap="none" spc="0" normalizeH="0" baseline="0" noProof="0" dirty="0">
              <a:ln>
                <a:noFill/>
              </a:ln>
              <a:solidFill>
                <a:srgbClr val="316CE3"/>
              </a:solidFill>
              <a:effectLst/>
              <a:uLnTx/>
              <a:uFillTx/>
              <a:latin typeface="Cambria" panose="02040503050406030204" pitchFamily="18" charset="0"/>
              <a:ea typeface="+mn-ea"/>
              <a:cs typeface="+mn-cs"/>
            </a:endParaRPr>
          </a:p>
        </p:txBody>
      </p:sp>
      <p:sp>
        <p:nvSpPr>
          <p:cNvPr id="89" name="Content Placeholder 2">
            <a:extLst>
              <a:ext uri="{FF2B5EF4-FFF2-40B4-BE49-F238E27FC236}">
                <a16:creationId xmlns:a16="http://schemas.microsoft.com/office/drawing/2014/main" id="{EEB5DACA-CFBF-EA81-2E3D-B80B111103C3}"/>
              </a:ext>
            </a:extLst>
          </p:cNvPr>
          <p:cNvSpPr txBox="1">
            <a:spLocks/>
          </p:cNvSpPr>
          <p:nvPr/>
        </p:nvSpPr>
        <p:spPr>
          <a:xfrm>
            <a:off x="75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t>Refreshing</a:t>
            </a:r>
            <a:r>
              <a:rPr lang="en-US" sz="2800" dirty="0"/>
              <a:t> potential victim rows </a:t>
            </a:r>
            <a:br>
              <a:rPr lang="en-US" sz="2800" dirty="0"/>
            </a:br>
            <a:r>
              <a:rPr lang="en-US" sz="2800" b="1" dirty="0">
                <a:solidFill>
                  <a:schemeClr val="accent6">
                    <a:lumMod val="75000"/>
                  </a:schemeClr>
                </a:solidFill>
              </a:rPr>
              <a:t>mitigates </a:t>
            </a:r>
            <a:r>
              <a:rPr lang="tr-TR" sz="2800" b="1" dirty="0" err="1">
                <a:solidFill>
                  <a:schemeClr val="accent6">
                    <a:lumMod val="75000"/>
                  </a:schemeClr>
                </a:solidFill>
              </a:rPr>
              <a:t>read</a:t>
            </a:r>
            <a:r>
              <a:rPr lang="tr-TR" sz="2800" b="1" dirty="0">
                <a:solidFill>
                  <a:schemeClr val="accent6">
                    <a:lumMod val="75000"/>
                  </a:schemeClr>
                </a:solidFill>
              </a:rPr>
              <a:t> </a:t>
            </a:r>
            <a:r>
              <a:rPr lang="tr-TR" sz="2800" b="1" dirty="0" err="1">
                <a:solidFill>
                  <a:schemeClr val="accent6">
                    <a:lumMod val="75000"/>
                  </a:schemeClr>
                </a:solidFill>
              </a:rPr>
              <a:t>disturbance</a:t>
            </a:r>
            <a:r>
              <a:rPr lang="tr-TR" sz="2800" b="1" dirty="0">
                <a:solidFill>
                  <a:schemeClr val="accent6">
                    <a:lumMod val="75000"/>
                  </a:schemeClr>
                </a:solidFill>
              </a:rPr>
              <a:t> </a:t>
            </a:r>
            <a:r>
              <a:rPr lang="tr-TR" sz="2800" b="1" dirty="0" err="1">
                <a:solidFill>
                  <a:schemeClr val="accent6">
                    <a:lumMod val="75000"/>
                  </a:schemeClr>
                </a:solidFill>
              </a:rPr>
              <a:t>bitflips</a:t>
            </a:r>
            <a:endParaRPr lang="en-US" sz="2800" b="1" dirty="0"/>
          </a:p>
        </p:txBody>
      </p:sp>
      <p:sp>
        <p:nvSpPr>
          <p:cNvPr id="3" name="Rectangle 90">
            <a:extLst>
              <a:ext uri="{FF2B5EF4-FFF2-40B4-BE49-F238E27FC236}">
                <a16:creationId xmlns:a16="http://schemas.microsoft.com/office/drawing/2014/main" id="{59CC528A-EDE5-4261-35BA-587ACD0CFA6F}"/>
              </a:ext>
            </a:extLst>
          </p:cNvPr>
          <p:cNvSpPr/>
          <p:nvPr/>
        </p:nvSpPr>
        <p:spPr>
          <a:xfrm>
            <a:off x="5432448" y="3061312"/>
            <a:ext cx="2285690"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spTree>
    <p:extLst>
      <p:ext uri="{BB962C8B-B14F-4D97-AF65-F5344CB8AC3E}">
        <p14:creationId xmlns:p14="http://schemas.microsoft.com/office/powerpoint/2010/main" val="328567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26" presetClass="emph" presetSubtype="0" fill="hold" nodeType="withEffect">
                                  <p:stCondLst>
                                    <p:cond delay="0"/>
                                  </p:stCondLst>
                                  <p:childTnLst>
                                    <p:animEffect transition="out" filter="fade">
                                      <p:cBhvr>
                                        <p:cTn id="10" dur="500" tmFilter="0, 0; .2, .5; .8, .5; 1, 0"/>
                                        <p:tgtEl>
                                          <p:spTgt spid="23"/>
                                        </p:tgtEl>
                                      </p:cBhvr>
                                    </p:animEffect>
                                    <p:animScale>
                                      <p:cBhvr>
                                        <p:cTn id="1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a:t>
            </a:r>
          </a:p>
        </p:txBody>
      </p:sp>
      <p:pic>
        <p:nvPicPr>
          <p:cNvPr id="12" name="Picture 11">
            <a:extLst>
              <a:ext uri="{FF2B5EF4-FFF2-40B4-BE49-F238E27FC236}">
                <a16:creationId xmlns:a16="http://schemas.microsoft.com/office/drawing/2014/main" id="{8468F4C4-405F-774B-B6BF-DB3BCB562F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8663" y="934466"/>
            <a:ext cx="7406674" cy="3641393"/>
          </a:xfrm>
          <a:prstGeom prst="rect">
            <a:avLst/>
          </a:prstGeom>
        </p:spPr>
      </p:pic>
      <p:grpSp>
        <p:nvGrpSpPr>
          <p:cNvPr id="25" name="Group 24">
            <a:extLst>
              <a:ext uri="{FF2B5EF4-FFF2-40B4-BE49-F238E27FC236}">
                <a16:creationId xmlns:a16="http://schemas.microsoft.com/office/drawing/2014/main" id="{AD78A7D6-A487-9947-91FE-1AF6B95C5EAD}"/>
              </a:ext>
            </a:extLst>
          </p:cNvPr>
          <p:cNvGrpSpPr/>
          <p:nvPr/>
        </p:nvGrpSpPr>
        <p:grpSpPr>
          <a:xfrm>
            <a:off x="1821467" y="1279999"/>
            <a:ext cx="6063370" cy="2335287"/>
            <a:chOff x="665748" y="2294021"/>
            <a:chExt cx="3626670" cy="1472303"/>
          </a:xfrm>
        </p:grpSpPr>
        <p:cxnSp>
          <p:nvCxnSpPr>
            <p:cNvPr id="6" name="Straight Arrow Connector 5">
              <a:extLst>
                <a:ext uri="{FF2B5EF4-FFF2-40B4-BE49-F238E27FC236}">
                  <a16:creationId xmlns:a16="http://schemas.microsoft.com/office/drawing/2014/main" id="{DA0C5D9C-C5C9-854B-96F6-C151B1236A47}"/>
                </a:ext>
              </a:extLst>
            </p:cNvPr>
            <p:cNvCxnSpPr/>
            <p:nvPr/>
          </p:nvCxnSpPr>
          <p:spPr>
            <a:xfrm flipV="1">
              <a:off x="745958" y="2294021"/>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3384C8-4163-8940-A338-82961A011DA0}"/>
                </a:ext>
              </a:extLst>
            </p:cNvPr>
            <p:cNvCxnSpPr/>
            <p:nvPr/>
          </p:nvCxnSpPr>
          <p:spPr>
            <a:xfrm flipV="1">
              <a:off x="665748" y="3235585"/>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D5E86B-BECB-4D43-B065-6B4C6D785680}"/>
                </a:ext>
              </a:extLst>
            </p:cNvPr>
            <p:cNvCxnSpPr/>
            <p:nvPr/>
          </p:nvCxnSpPr>
          <p:spPr>
            <a:xfrm flipV="1">
              <a:off x="2960923" y="2329479"/>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FAE0A-9603-914B-89EC-9B2C85355827}"/>
                </a:ext>
              </a:extLst>
            </p:cNvPr>
            <p:cNvCxnSpPr/>
            <p:nvPr/>
          </p:nvCxnSpPr>
          <p:spPr>
            <a:xfrm flipV="1">
              <a:off x="2824185" y="3285061"/>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BBF6E15B-2D88-FF4E-9315-4713C48403FF}"/>
              </a:ext>
            </a:extLst>
          </p:cNvPr>
          <p:cNvSpPr txBox="1"/>
          <p:nvPr/>
        </p:nvSpPr>
        <p:spPr>
          <a:xfrm>
            <a:off x="1524000" y="4278136"/>
            <a:ext cx="6751337"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 (ns)</a:t>
            </a:r>
          </a:p>
        </p:txBody>
      </p:sp>
      <p:sp>
        <p:nvSpPr>
          <p:cNvPr id="56" name="TextBox 55">
            <a:extLst>
              <a:ext uri="{FF2B5EF4-FFF2-40B4-BE49-F238E27FC236}">
                <a16:creationId xmlns:a16="http://schemas.microsoft.com/office/drawing/2014/main" id="{F4296609-7E89-ED4E-AA09-2D2F1ADD3703}"/>
              </a:ext>
            </a:extLst>
          </p:cNvPr>
          <p:cNvSpPr txBox="1"/>
          <p:nvPr/>
        </p:nvSpPr>
        <p:spPr>
          <a:xfrm rot="16200000">
            <a:off x="-743709" y="2136727"/>
            <a:ext cx="3213611" cy="70788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Number of Bit Flips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per DRAM Row</a:t>
            </a:r>
          </a:p>
        </p:txBody>
      </p:sp>
      <p:grpSp>
        <p:nvGrpSpPr>
          <p:cNvPr id="67" name="Group 66">
            <a:extLst>
              <a:ext uri="{FF2B5EF4-FFF2-40B4-BE49-F238E27FC236}">
                <a16:creationId xmlns:a16="http://schemas.microsoft.com/office/drawing/2014/main" id="{3354EB24-6DAF-864A-8A3D-9C3BA65C668F}"/>
              </a:ext>
            </a:extLst>
          </p:cNvPr>
          <p:cNvGrpSpPr/>
          <p:nvPr/>
        </p:nvGrpSpPr>
        <p:grpSpPr>
          <a:xfrm>
            <a:off x="0" y="4914900"/>
            <a:ext cx="9144000" cy="1206500"/>
            <a:chOff x="0" y="4914900"/>
            <a:chExt cx="9144000" cy="1206500"/>
          </a:xfrm>
          <a:solidFill>
            <a:schemeClr val="accent1">
              <a:lumMod val="20000"/>
              <a:lumOff val="80000"/>
            </a:schemeClr>
          </a:solidFill>
        </p:grpSpPr>
        <p:sp>
          <p:nvSpPr>
            <p:cNvPr id="68" name="Rectangle 67">
              <a:extLst>
                <a:ext uri="{FF2B5EF4-FFF2-40B4-BE49-F238E27FC236}">
                  <a16:creationId xmlns:a16="http://schemas.microsoft.com/office/drawing/2014/main" id="{48AF2405-7F7F-B041-BDC8-35F61BF5F0F3}"/>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5580094E-8327-0E4F-8CD0-008F2CB52BC9}"/>
                </a:ext>
              </a:extLst>
            </p:cNvPr>
            <p:cNvSpPr txBox="1"/>
            <p:nvPr/>
          </p:nvSpPr>
          <p:spPr>
            <a:xfrm>
              <a:off x="117226" y="5020028"/>
              <a:ext cx="9026774"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a:ea typeface="Cambria"/>
                  <a:cs typeface="+mn-cs"/>
                </a:rPr>
                <a:t>As the </a:t>
              </a:r>
              <a:r>
                <a:rPr kumimoji="0" lang="en-US" sz="2800" b="1" i="0" u="none" strike="noStrike" kern="1200" cap="none" spc="0" normalizeH="0" baseline="0" noProof="0">
                  <a:ln>
                    <a:noFill/>
                  </a:ln>
                  <a:solidFill>
                    <a:srgbClr val="C00000"/>
                  </a:solidFill>
                  <a:effectLst/>
                  <a:uLnTx/>
                  <a:uFillTx/>
                  <a:latin typeface="Cambria"/>
                  <a:ea typeface="Cambria"/>
                  <a:cs typeface="+mn-cs"/>
                </a:rPr>
                <a:t>aggressor row stays active longer</a:t>
              </a:r>
              <a:r>
                <a:rPr kumimoji="0" lang="en-US" sz="2800" b="0" i="0" u="none" strike="noStrike" kern="1200" cap="none" spc="0" normalizeH="0" baseline="0" noProof="0">
                  <a:ln>
                    <a:noFill/>
                  </a:ln>
                  <a:solidFill>
                    <a:prstClr val="black"/>
                  </a:solidFill>
                  <a:effectLst/>
                  <a:uLnTx/>
                  <a:uFillTx/>
                  <a:latin typeface="Cambria"/>
                  <a:ea typeface="Cambria"/>
                  <a:cs typeface="+mn-cs"/>
                </a:rPr>
                <a:t>, </a:t>
              </a:r>
              <a:br>
                <a:rPr kumimoji="0" lang="en-US" sz="2800" b="0" i="0" u="none" strike="noStrike" kern="1200" cap="none" spc="0" normalizeH="0" baseline="0" noProof="0">
                  <a:ln>
                    <a:noFill/>
                  </a:ln>
                  <a:solidFill>
                    <a:prstClr val="black"/>
                  </a:solidFill>
                  <a:effectLst/>
                  <a:uLnTx/>
                  <a:uFillTx/>
                  <a:latin typeface="Cambria"/>
                  <a:ea typeface="Cambria"/>
                  <a:cs typeface="+mn-cs"/>
                </a:rPr>
              </a:br>
              <a:r>
                <a:rPr kumimoji="0" lang="en-US" sz="2800" b="1" i="0" u="none" strike="noStrike" kern="1200" cap="none" spc="0" normalizeH="0" baseline="0" noProof="0">
                  <a:ln>
                    <a:noFill/>
                  </a:ln>
                  <a:solidFill>
                    <a:srgbClr val="C00000"/>
                  </a:solidFill>
                  <a:effectLst/>
                  <a:uLnTx/>
                  <a:uFillTx/>
                  <a:latin typeface="Cambria"/>
                  <a:ea typeface="Cambria"/>
                  <a:cs typeface="+mn-cs"/>
                </a:rPr>
                <a:t>more DRAM cells </a:t>
              </a:r>
              <a:r>
                <a:rPr kumimoji="0" lang="en-US" sz="2800" b="0" i="0" u="none" strike="noStrike" kern="1200" cap="none" spc="0" normalizeH="0" baseline="0" noProof="0">
                  <a:ln>
                    <a:noFill/>
                  </a:ln>
                  <a:solidFill>
                    <a:prstClr val="black"/>
                  </a:solidFill>
                  <a:effectLst/>
                  <a:uLnTx/>
                  <a:uFillTx/>
                  <a:latin typeface="Cambria"/>
                  <a:ea typeface="Cambria"/>
                  <a:cs typeface="+mn-cs"/>
                </a:rPr>
                <a:t>experience RowHammer bit flips</a:t>
              </a:r>
              <a:endPar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12204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a:t>
            </a:r>
          </a:p>
        </p:txBody>
      </p:sp>
      <p:sp>
        <p:nvSpPr>
          <p:cNvPr id="10" name="TextBox 9">
            <a:extLst>
              <a:ext uri="{FF2B5EF4-FFF2-40B4-BE49-F238E27FC236}">
                <a16:creationId xmlns:a16="http://schemas.microsoft.com/office/drawing/2014/main" id="{6DA1CB1D-A05C-1A4F-9D47-7B7D30364066}"/>
              </a:ext>
            </a:extLst>
          </p:cNvPr>
          <p:cNvSpPr txBox="1"/>
          <p:nvPr/>
        </p:nvSpPr>
        <p:spPr>
          <a:xfrm>
            <a:off x="3218366" y="4141758"/>
            <a:ext cx="38116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 (ns)</a:t>
            </a:r>
          </a:p>
        </p:txBody>
      </p:sp>
      <p:sp>
        <p:nvSpPr>
          <p:cNvPr id="29" name="TextBox 28">
            <a:extLst>
              <a:ext uri="{FF2B5EF4-FFF2-40B4-BE49-F238E27FC236}">
                <a16:creationId xmlns:a16="http://schemas.microsoft.com/office/drawing/2014/main" id="{94FBD3D8-6540-7F44-9CC2-E1F75A3D50B5}"/>
              </a:ext>
            </a:extLst>
          </p:cNvPr>
          <p:cNvSpPr txBox="1"/>
          <p:nvPr/>
        </p:nvSpPr>
        <p:spPr>
          <a:xfrm rot="16200000">
            <a:off x="-412665" y="2264329"/>
            <a:ext cx="356526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p>
        </p:txBody>
      </p:sp>
      <p:grpSp>
        <p:nvGrpSpPr>
          <p:cNvPr id="78" name="Group 77">
            <a:extLst>
              <a:ext uri="{FF2B5EF4-FFF2-40B4-BE49-F238E27FC236}">
                <a16:creationId xmlns:a16="http://schemas.microsoft.com/office/drawing/2014/main" id="{E7AE6D16-B74C-FE4D-B575-EEDCC190DF28}"/>
              </a:ext>
            </a:extLst>
          </p:cNvPr>
          <p:cNvGrpSpPr/>
          <p:nvPr/>
        </p:nvGrpSpPr>
        <p:grpSpPr>
          <a:xfrm>
            <a:off x="0" y="4914900"/>
            <a:ext cx="9144000" cy="1206500"/>
            <a:chOff x="0" y="4914900"/>
            <a:chExt cx="9144000" cy="1206500"/>
          </a:xfrm>
        </p:grpSpPr>
        <p:sp>
          <p:nvSpPr>
            <p:cNvPr id="79" name="Rectangle 78">
              <a:extLst>
                <a:ext uri="{FF2B5EF4-FFF2-40B4-BE49-F238E27FC236}">
                  <a16:creationId xmlns:a16="http://schemas.microsoft.com/office/drawing/2014/main" id="{B8CD3EB7-BBBA-F545-95C5-F4C3126D30B2}"/>
                </a:ext>
              </a:extLst>
            </p:cNvPr>
            <p:cNvSpPr/>
            <p:nvPr/>
          </p:nvSpPr>
          <p:spPr>
            <a:xfrm>
              <a:off x="0" y="4914900"/>
              <a:ext cx="9144000" cy="1206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76C39826-91E8-D74C-8E82-D8909339C32A}"/>
                </a:ext>
              </a:extLst>
            </p:cNvPr>
            <p:cNvSpPr txBox="1"/>
            <p:nvPr/>
          </p:nvSpPr>
          <p:spPr>
            <a:xfrm>
              <a:off x="117226" y="5020028"/>
              <a:ext cx="902677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Fewer activations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are required to cause RowHammer bit flips when aggressor rows stay active </a:t>
              </a:r>
              <a:r>
                <a:rPr kumimoji="0" lang="en-US" sz="2800" b="1" i="0" u="none" strike="noStrike" kern="1200" cap="none" spc="0" normalizeH="0" baseline="0" noProof="0">
                  <a:ln>
                    <a:noFill/>
                  </a:ln>
                  <a:solidFill>
                    <a:srgbClr val="C55910"/>
                  </a:solidFill>
                  <a:effectLst/>
                  <a:uLnTx/>
                  <a:uFillTx/>
                  <a:latin typeface="Cambria" panose="02040503050406030204" pitchFamily="18" charset="0"/>
                  <a:ea typeface="+mn-ea"/>
                  <a:cs typeface="+mn-cs"/>
                </a:rPr>
                <a:t>for longer time</a:t>
              </a:r>
            </a:p>
          </p:txBody>
        </p:sp>
      </p:grpSp>
      <p:pic>
        <p:nvPicPr>
          <p:cNvPr id="35" name="Picture 34">
            <a:extLst>
              <a:ext uri="{FF2B5EF4-FFF2-40B4-BE49-F238E27FC236}">
                <a16:creationId xmlns:a16="http://schemas.microsoft.com/office/drawing/2014/main" id="{49D6386B-2694-2C4F-9142-85B4D22AF80A}"/>
              </a:ext>
            </a:extLst>
          </p:cNvPr>
          <p:cNvPicPr>
            <a:picLocks noChangeAspect="1"/>
          </p:cNvPicPr>
          <p:nvPr/>
        </p:nvPicPr>
        <p:blipFill rotWithShape="1">
          <a:blip r:embed="rId3">
            <a:extLst>
              <a:ext uri="{28A0092B-C50C-407E-A947-70E740481C1C}">
                <a14:useLocalDpi xmlns:a14="http://schemas.microsoft.com/office/drawing/2010/main" val="0"/>
              </a:ext>
            </a:extLst>
          </a:blip>
          <a:srcRect l="4345" t="43721" r="47678" b="9968"/>
          <a:stretch/>
        </p:blipFill>
        <p:spPr>
          <a:xfrm>
            <a:off x="1723909" y="1378090"/>
            <a:ext cx="5691782" cy="2763668"/>
          </a:xfrm>
          <a:prstGeom prst="rect">
            <a:avLst/>
          </a:prstGeom>
        </p:spPr>
      </p:pic>
      <p:cxnSp>
        <p:nvCxnSpPr>
          <p:cNvPr id="43" name="Straight Arrow Connector 42">
            <a:extLst>
              <a:ext uri="{FF2B5EF4-FFF2-40B4-BE49-F238E27FC236}">
                <a16:creationId xmlns:a16="http://schemas.microsoft.com/office/drawing/2014/main" id="{55B778F3-1E8D-3446-8B62-0639BE6E30B3}"/>
              </a:ext>
            </a:extLst>
          </p:cNvPr>
          <p:cNvCxnSpPr>
            <a:cxnSpLocks/>
          </p:cNvCxnSpPr>
          <p:nvPr/>
        </p:nvCxnSpPr>
        <p:spPr>
          <a:xfrm>
            <a:off x="2920562" y="1941750"/>
            <a:ext cx="4407271" cy="81817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05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2312A7A-9794-6546-8473-D06B26E63CEA}"/>
              </a:ext>
            </a:extLst>
          </p:cNvPr>
          <p:cNvPicPr>
            <a:picLocks noChangeAspect="1"/>
          </p:cNvPicPr>
          <p:nvPr/>
        </p:nvPicPr>
        <p:blipFill rotWithShape="1">
          <a:blip r:embed="rId3">
            <a:extLst>
              <a:ext uri="{28A0092B-C50C-407E-A947-70E740481C1C}">
                <a14:useLocalDpi xmlns:a14="http://schemas.microsoft.com/office/drawing/2010/main" val="0"/>
              </a:ext>
            </a:extLst>
          </a:blip>
          <a:srcRect l="3947" b="8136"/>
          <a:stretch/>
        </p:blipFill>
        <p:spPr>
          <a:xfrm>
            <a:off x="829737" y="740084"/>
            <a:ext cx="7230044" cy="3478348"/>
          </a:xfrm>
          <a:prstGeom prst="rect">
            <a:avLst/>
          </a:prstGeom>
        </p:spPr>
      </p:pic>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normAutofit fontScale="90000"/>
          </a:bodyPr>
          <a:lstStyle/>
          <a:p>
            <a:r>
              <a:rPr lang="en-US"/>
              <a:t>Increasing Aggressor Row Active Time</a:t>
            </a:r>
          </a:p>
        </p:txBody>
      </p:sp>
      <p:sp>
        <p:nvSpPr>
          <p:cNvPr id="55" name="TextBox 54">
            <a:extLst>
              <a:ext uri="{FF2B5EF4-FFF2-40B4-BE49-F238E27FC236}">
                <a16:creationId xmlns:a16="http://schemas.microsoft.com/office/drawing/2014/main" id="{BBF6E15B-2D88-FF4E-9315-4713C48403FF}"/>
              </a:ext>
            </a:extLst>
          </p:cNvPr>
          <p:cNvSpPr txBox="1"/>
          <p:nvPr/>
        </p:nvSpPr>
        <p:spPr>
          <a:xfrm>
            <a:off x="1451500" y="4130872"/>
            <a:ext cx="6608281"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Aggressor Row Active Time (ns)</a:t>
            </a:r>
          </a:p>
        </p:txBody>
      </p:sp>
      <p:sp>
        <p:nvSpPr>
          <p:cNvPr id="56" name="TextBox 55">
            <a:extLst>
              <a:ext uri="{FF2B5EF4-FFF2-40B4-BE49-F238E27FC236}">
                <a16:creationId xmlns:a16="http://schemas.microsoft.com/office/drawing/2014/main" id="{F4296609-7E89-ED4E-AA09-2D2F1ADD3703}"/>
              </a:ext>
            </a:extLst>
          </p:cNvPr>
          <p:cNvSpPr txBox="1"/>
          <p:nvPr/>
        </p:nvSpPr>
        <p:spPr>
          <a:xfrm rot="16200000">
            <a:off x="-1342751" y="2019491"/>
            <a:ext cx="3644744" cy="70788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p>
        </p:txBody>
      </p:sp>
      <p:grpSp>
        <p:nvGrpSpPr>
          <p:cNvPr id="63" name="Group 62">
            <a:extLst>
              <a:ext uri="{FF2B5EF4-FFF2-40B4-BE49-F238E27FC236}">
                <a16:creationId xmlns:a16="http://schemas.microsoft.com/office/drawing/2014/main" id="{CB8AD568-BDCF-9045-B377-B3CF0F726029}"/>
              </a:ext>
            </a:extLst>
          </p:cNvPr>
          <p:cNvGrpSpPr/>
          <p:nvPr/>
        </p:nvGrpSpPr>
        <p:grpSpPr>
          <a:xfrm>
            <a:off x="293723" y="4696294"/>
            <a:ext cx="8556554" cy="1639241"/>
            <a:chOff x="1643281" y="4277223"/>
            <a:chExt cx="6864225" cy="1467717"/>
          </a:xfrm>
        </p:grpSpPr>
        <p:sp>
          <p:nvSpPr>
            <p:cNvPr id="64" name="Rounded Rectangle 63">
              <a:extLst>
                <a:ext uri="{FF2B5EF4-FFF2-40B4-BE49-F238E27FC236}">
                  <a16:creationId xmlns:a16="http://schemas.microsoft.com/office/drawing/2014/main" id="{2AD7E8DD-3FF5-544B-BE81-A70973CBE485}"/>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ound Same Side Corner Rectangle 64">
              <a:extLst>
                <a:ext uri="{FF2B5EF4-FFF2-40B4-BE49-F238E27FC236}">
                  <a16:creationId xmlns:a16="http://schemas.microsoft.com/office/drawing/2014/main" id="{791EDBE7-CDF4-814C-BD47-C73CEA819CC0}"/>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8</a:t>
              </a:r>
            </a:p>
          </p:txBody>
        </p:sp>
        <p:sp>
          <p:nvSpPr>
            <p:cNvPr id="66" name="TextBox 65">
              <a:extLst>
                <a:ext uri="{FF2B5EF4-FFF2-40B4-BE49-F238E27FC236}">
                  <a16:creationId xmlns:a16="http://schemas.microsoft.com/office/drawing/2014/main" id="{B85C9C24-3768-874D-BC63-A268B39C0A48}"/>
                </a:ext>
              </a:extLst>
            </p:cNvPr>
            <p:cNvSpPr txBox="1"/>
            <p:nvPr/>
          </p:nvSpPr>
          <p:spPr>
            <a:xfrm>
              <a:off x="1643281" y="4635645"/>
              <a:ext cx="6864225" cy="989483"/>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As the </a:t>
              </a:r>
              <a:r>
                <a:rPr kumimoji="0" lang="en-US" sz="2400" b="1" i="0" u="none" strike="noStrike" kern="1200" cap="none" spc="0" normalizeH="0" baseline="0" noProof="0">
                  <a:ln>
                    <a:noFill/>
                  </a:ln>
                  <a:solidFill>
                    <a:srgbClr val="C00000"/>
                  </a:solidFill>
                  <a:effectLst/>
                  <a:uLnTx/>
                  <a:uFillTx/>
                  <a:latin typeface="Cambria"/>
                  <a:ea typeface="Cambria"/>
                  <a:cs typeface="+mn-cs"/>
                </a:rPr>
                <a:t>aggressor row stays active longer</a:t>
              </a:r>
              <a:r>
                <a:rPr kumimoji="0" lang="en-US" sz="2400" b="0" i="0" u="none" strike="noStrike" kern="1200" cap="none" spc="0" normalizeH="0" baseline="0" noProof="0">
                  <a:ln>
                    <a:noFill/>
                  </a:ln>
                  <a:solidFill>
                    <a:prstClr val="black"/>
                  </a:solidFill>
                  <a:effectLst/>
                  <a:uLnTx/>
                  <a:uFillTx/>
                  <a:latin typeface="Cambria"/>
                  <a:ea typeface="Cambria"/>
                  <a:cs typeface="+mn-cs"/>
                </a:rPr>
                <a:t>, </a:t>
              </a:r>
              <a:br>
                <a:rPr kumimoji="0" lang="en-US" sz="2400" b="0" i="0" u="none" strike="noStrike" kern="1200" cap="none" spc="0" normalizeH="0" baseline="0" noProof="0">
                  <a:ln>
                    <a:noFill/>
                  </a:ln>
                  <a:solidFill>
                    <a:prstClr val="black"/>
                  </a:solidFill>
                  <a:effectLst/>
                  <a:uLnTx/>
                  <a:uFillTx/>
                  <a:latin typeface="Cambria"/>
                  <a:ea typeface="Cambria"/>
                  <a:cs typeface="+mn-cs"/>
                </a:rPr>
              </a:br>
              <a:r>
                <a:rPr kumimoji="0" lang="en-US" sz="2400" b="1" i="0" u="none" strike="noStrike" kern="1200" cap="none" spc="0" normalizeH="0" baseline="0" noProof="0">
                  <a:ln>
                    <a:noFill/>
                  </a:ln>
                  <a:solidFill>
                    <a:srgbClr val="C00000"/>
                  </a:solidFill>
                  <a:effectLst/>
                  <a:uLnTx/>
                  <a:uFillTx/>
                  <a:latin typeface="Cambria"/>
                  <a:ea typeface="Cambria"/>
                  <a:cs typeface="+mn-cs"/>
                </a:rPr>
                <a:t>more DRAM cells </a:t>
              </a:r>
              <a:r>
                <a:rPr kumimoji="0" lang="en-US" sz="2400" b="0" i="0" u="none" strike="noStrike" kern="1200" cap="none" spc="0" normalizeH="0" baseline="0" noProof="0">
                  <a:ln>
                    <a:noFill/>
                  </a:ln>
                  <a:solidFill>
                    <a:prstClr val="black"/>
                  </a:solidFill>
                  <a:effectLst/>
                  <a:uLnTx/>
                  <a:uFillTx/>
                  <a:latin typeface="Cambria"/>
                  <a:ea typeface="Cambria"/>
                  <a:cs typeface="+mn-cs"/>
                </a:rPr>
                <a:t>experience RowHammer bit flips and they experience RowHammer bit flips </a:t>
              </a:r>
              <a:r>
                <a:rPr kumimoji="0" lang="en-US" sz="2400" b="1" i="0" u="none" strike="noStrike" kern="1200" cap="none" spc="0" normalizeH="0" baseline="0" noProof="0">
                  <a:ln>
                    <a:noFill/>
                  </a:ln>
                  <a:solidFill>
                    <a:srgbClr val="C00000"/>
                  </a:solidFill>
                  <a:effectLst/>
                  <a:uLnTx/>
                  <a:uFillTx/>
                  <a:latin typeface="Cambria"/>
                  <a:ea typeface="Cambria"/>
                  <a:cs typeface="+mn-cs"/>
                </a:rPr>
                <a:t>at lower activation counts</a:t>
              </a:r>
              <a:r>
                <a:rPr kumimoji="0" lang="en-US" sz="2400" b="0" i="0" u="none" strike="noStrike" kern="1200" cap="none" spc="0" normalizeH="0" baseline="0" noProof="0">
                  <a:ln>
                    <a:noFill/>
                  </a:ln>
                  <a:solidFill>
                    <a:prstClr val="white"/>
                  </a:solidFill>
                  <a:effectLst/>
                  <a:uLnTx/>
                  <a:uFillTx/>
                  <a:latin typeface="Cambria"/>
                  <a:ea typeface="Cambria"/>
                  <a:cs typeface="+mn-cs"/>
                </a:rPr>
                <a:t> </a:t>
              </a:r>
              <a:endParaRPr kumimoji="0" lang="en-US" sz="2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grpSp>
        <p:nvGrpSpPr>
          <p:cNvPr id="17" name="Group 16">
            <a:extLst>
              <a:ext uri="{FF2B5EF4-FFF2-40B4-BE49-F238E27FC236}">
                <a16:creationId xmlns:a16="http://schemas.microsoft.com/office/drawing/2014/main" id="{A84A50DE-9EAE-844E-9666-6C8CA9C450F5}"/>
              </a:ext>
            </a:extLst>
          </p:cNvPr>
          <p:cNvGrpSpPr/>
          <p:nvPr/>
        </p:nvGrpSpPr>
        <p:grpSpPr>
          <a:xfrm>
            <a:off x="1537624" y="1048513"/>
            <a:ext cx="6423752" cy="2145791"/>
            <a:chOff x="5280416" y="2279361"/>
            <a:chExt cx="3701771" cy="1246331"/>
          </a:xfrm>
        </p:grpSpPr>
        <p:cxnSp>
          <p:nvCxnSpPr>
            <p:cNvPr id="18" name="Straight Arrow Connector 17">
              <a:extLst>
                <a:ext uri="{FF2B5EF4-FFF2-40B4-BE49-F238E27FC236}">
                  <a16:creationId xmlns:a16="http://schemas.microsoft.com/office/drawing/2014/main" id="{1FC98E9B-BFAF-1946-BFED-E6D4EC32A017}"/>
                </a:ext>
              </a:extLst>
            </p:cNvPr>
            <p:cNvCxnSpPr>
              <a:cxnSpLocks/>
            </p:cNvCxnSpPr>
            <p:nvPr/>
          </p:nvCxnSpPr>
          <p:spPr>
            <a:xfrm>
              <a:off x="5280416" y="2279361"/>
              <a:ext cx="1563182" cy="2692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6720ED-B755-8646-BF8E-6675D778596A}"/>
                </a:ext>
              </a:extLst>
            </p:cNvPr>
            <p:cNvCxnSpPr>
              <a:cxnSpLocks/>
            </p:cNvCxnSpPr>
            <p:nvPr/>
          </p:nvCxnSpPr>
          <p:spPr>
            <a:xfrm>
              <a:off x="5280416" y="3285061"/>
              <a:ext cx="1563182" cy="2406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9BB8D60-DE9C-D340-BDEB-CAAFDDC1C846}"/>
                </a:ext>
              </a:extLst>
            </p:cNvPr>
            <p:cNvCxnSpPr>
              <a:cxnSpLocks/>
            </p:cNvCxnSpPr>
            <p:nvPr/>
          </p:nvCxnSpPr>
          <p:spPr>
            <a:xfrm>
              <a:off x="7342641" y="2323468"/>
              <a:ext cx="1639546" cy="1739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DE7E5F0-0DCB-A943-94F3-85B381315E19}"/>
                </a:ext>
              </a:extLst>
            </p:cNvPr>
            <p:cNvCxnSpPr>
              <a:cxnSpLocks/>
            </p:cNvCxnSpPr>
            <p:nvPr/>
          </p:nvCxnSpPr>
          <p:spPr>
            <a:xfrm>
              <a:off x="7342641" y="3226050"/>
              <a:ext cx="1563182" cy="2692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4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lstStyle/>
          <a:p>
            <a:r>
              <a:rPr lang="en-GB" dirty="0"/>
              <a:t>RowPress vs. RowHammer</a:t>
            </a:r>
            <a:endParaRPr lang="en-CH" dirty="0"/>
          </a:p>
        </p:txBody>
      </p:sp>
      <p:sp>
        <p:nvSpPr>
          <p:cNvPr id="3" name="Content Placeholder 2">
            <a:extLst>
              <a:ext uri="{FF2B5EF4-FFF2-40B4-BE49-F238E27FC236}">
                <a16:creationId xmlns:a16="http://schemas.microsoft.com/office/drawing/2014/main" id="{655CB905-6582-01AE-7C91-BAC3E15126A7}"/>
              </a:ext>
            </a:extLst>
          </p:cNvPr>
          <p:cNvSpPr>
            <a:spLocks noGrp="1"/>
          </p:cNvSpPr>
          <p:nvPr>
            <p:ph idx="1"/>
          </p:nvPr>
        </p:nvSpPr>
        <p:spPr>
          <a:xfrm>
            <a:off x="121970" y="931749"/>
            <a:ext cx="8863692" cy="5427025"/>
          </a:xfrm>
        </p:spPr>
        <p:txBody>
          <a:bodyPr/>
          <a:lstStyle/>
          <a:p>
            <a:pPr marL="0" indent="0">
              <a:buNone/>
            </a:pPr>
            <a:r>
              <a:rPr lang="en-GB" sz="2800" dirty="0"/>
              <a:t>Instead of </a:t>
            </a:r>
            <a:r>
              <a:rPr lang="en-GB" sz="2800" dirty="0">
                <a:solidFill>
                  <a:srgbClr val="0070C0"/>
                </a:solidFill>
              </a:rPr>
              <a:t>using a high activation count,</a:t>
            </a:r>
            <a:br>
              <a:rPr lang="en-GB" sz="2800" dirty="0"/>
            </a:br>
            <a:endParaRPr lang="en-GB"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a:xfrm>
            <a:off x="7086600" y="6483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76C2683-0D41-1E45-8714-724CB2570654}" type="slidenum">
              <a:rPr lang="en-US" smtClean="0"/>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H" sz="1800" b="1" i="0" u="none" strike="noStrike" kern="1200" cap="none" spc="0" normalizeH="0" baseline="0" noProof="0" dirty="0">
              <a:ln>
                <a:noFill/>
              </a:ln>
              <a:solidFill>
                <a:prstClr val="black">
                  <a:tint val="75000"/>
                </a:prstClr>
              </a:solidFill>
              <a:effectLst/>
              <a:uLnTx/>
              <a:uFillTx/>
              <a:latin typeface="Cambria" panose="02040503050406030204" pitchFamily="18" charset="0"/>
              <a:cs typeface="+mn-cs"/>
            </a:endParaRPr>
          </a:p>
        </p:txBody>
      </p:sp>
      <p:grpSp>
        <p:nvGrpSpPr>
          <p:cNvPr id="9" name="Group 8">
            <a:extLst>
              <a:ext uri="{FF2B5EF4-FFF2-40B4-BE49-F238E27FC236}">
                <a16:creationId xmlns:a16="http://schemas.microsoft.com/office/drawing/2014/main" id="{96901973-0473-C18B-CF4A-990A21FF975D}"/>
              </a:ext>
            </a:extLst>
          </p:cNvPr>
          <p:cNvGrpSpPr/>
          <p:nvPr/>
        </p:nvGrpSpPr>
        <p:grpSpPr>
          <a:xfrm>
            <a:off x="163474" y="2042538"/>
            <a:ext cx="7859426" cy="861148"/>
            <a:chOff x="247143" y="2502176"/>
            <a:chExt cx="7859426" cy="861148"/>
          </a:xfrm>
        </p:grpSpPr>
        <p:sp>
          <p:nvSpPr>
            <p:cNvPr id="10" name="TextBox 9">
              <a:extLst>
                <a:ext uri="{FF2B5EF4-FFF2-40B4-BE49-F238E27FC236}">
                  <a16:creationId xmlns:a16="http://schemas.microsoft.com/office/drawing/2014/main" id="{1DE274FE-38CF-47AE-4C23-4EFCCBBCAA97}"/>
                </a:ext>
              </a:extLst>
            </p:cNvPr>
            <p:cNvSpPr txBox="1"/>
            <p:nvPr/>
          </p:nvSpPr>
          <p:spPr>
            <a:xfrm>
              <a:off x="247143" y="253232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70C0"/>
                  </a:solidFill>
                  <a:effectLst/>
                  <a:uLnTx/>
                  <a:uFillTx/>
                  <a:latin typeface="Cambria" panose="02040503050406030204" pitchFamily="18" charset="0"/>
                  <a:ea typeface="Cambria" panose="02040503050406030204" pitchFamily="18" charset="0"/>
                  <a:cs typeface="+mn-cs"/>
                </a:rPr>
                <a:t>RowHammer</a:t>
              </a:r>
              <a:endPar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0070C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p:txBody>
        </p:sp>
        <p:cxnSp>
          <p:nvCxnSpPr>
            <p:cNvPr id="11" name="Straight Connector 10">
              <a:extLst>
                <a:ext uri="{FF2B5EF4-FFF2-40B4-BE49-F238E27FC236}">
                  <a16:creationId xmlns:a16="http://schemas.microsoft.com/office/drawing/2014/main" id="{48C040E7-E23D-A779-729E-A7044F196715}"/>
                </a:ext>
              </a:extLst>
            </p:cNvPr>
            <p:cNvCxnSpPr>
              <a:cxnSpLocks/>
            </p:cNvCxnSpPr>
            <p:nvPr/>
          </p:nvCxnSpPr>
          <p:spPr>
            <a:xfrm>
              <a:off x="3235103" y="2671453"/>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AA04F8-DF7C-BDA6-A226-7C6F454A1EE2}"/>
                </a:ext>
              </a:extLst>
            </p:cNvPr>
            <p:cNvSpPr txBox="1"/>
            <p:nvPr/>
          </p:nvSpPr>
          <p:spPr>
            <a:xfrm>
              <a:off x="2495449" y="2502176"/>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13" name="Straight Connector 12">
              <a:extLst>
                <a:ext uri="{FF2B5EF4-FFF2-40B4-BE49-F238E27FC236}">
                  <a16:creationId xmlns:a16="http://schemas.microsoft.com/office/drawing/2014/main" id="{F1F3C85E-8D02-F27F-8B64-1B7E47E0380F}"/>
                </a:ext>
              </a:extLst>
            </p:cNvPr>
            <p:cNvCxnSpPr>
              <a:cxnSpLocks/>
            </p:cNvCxnSpPr>
            <p:nvPr/>
          </p:nvCxnSpPr>
          <p:spPr>
            <a:xfrm>
              <a:off x="3235103" y="320811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6B65A7-6C13-1999-4BE4-9724AB33E96F}"/>
                </a:ext>
              </a:extLst>
            </p:cNvPr>
            <p:cNvSpPr txBox="1"/>
            <p:nvPr/>
          </p:nvSpPr>
          <p:spPr>
            <a:xfrm>
              <a:off x="2489747" y="3005657"/>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15" name="Group 14">
              <a:extLst>
                <a:ext uri="{FF2B5EF4-FFF2-40B4-BE49-F238E27FC236}">
                  <a16:creationId xmlns:a16="http://schemas.microsoft.com/office/drawing/2014/main" id="{AA994B20-3D66-0992-D6EB-7B99FF3CCA42}"/>
                </a:ext>
              </a:extLst>
            </p:cNvPr>
            <p:cNvGrpSpPr/>
            <p:nvPr/>
          </p:nvGrpSpPr>
          <p:grpSpPr>
            <a:xfrm>
              <a:off x="3235104" y="2671966"/>
              <a:ext cx="2213910" cy="536146"/>
              <a:chOff x="3626130" y="2598668"/>
              <a:chExt cx="2213910" cy="536146"/>
            </a:xfrm>
          </p:grpSpPr>
          <p:grpSp>
            <p:nvGrpSpPr>
              <p:cNvPr id="27" name="Group 26">
                <a:extLst>
                  <a:ext uri="{FF2B5EF4-FFF2-40B4-BE49-F238E27FC236}">
                    <a16:creationId xmlns:a16="http://schemas.microsoft.com/office/drawing/2014/main" id="{917A9BA6-996D-2BDB-EB5B-3E2B4CF3D61B}"/>
                  </a:ext>
                </a:extLst>
              </p:cNvPr>
              <p:cNvGrpSpPr/>
              <p:nvPr/>
            </p:nvGrpSpPr>
            <p:grpSpPr>
              <a:xfrm>
                <a:off x="3626130" y="2598668"/>
                <a:ext cx="1886471" cy="536146"/>
                <a:chOff x="3304598" y="5462438"/>
                <a:chExt cx="2903548" cy="536146"/>
              </a:xfrm>
            </p:grpSpPr>
            <p:cxnSp>
              <p:nvCxnSpPr>
                <p:cNvPr id="29" name="Connector: Elbow 28">
                  <a:extLst>
                    <a:ext uri="{FF2B5EF4-FFF2-40B4-BE49-F238E27FC236}">
                      <a16:creationId xmlns:a16="http://schemas.microsoft.com/office/drawing/2014/main" id="{C458FDD1-4AEB-90E0-7387-820D058C5DA6}"/>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372EA10-EB4F-ECA5-7D6D-76C3280D1FF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91C1724-F2C6-EBB7-93B6-B6AD80D828D0}"/>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A96DE05-0343-ADDF-F89A-AD6489484F39}"/>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76CFA5F-F387-1D0E-F185-48CD43D79D73}"/>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0CAED748-E8E1-6639-68DE-47BEA0133863}"/>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0E1A23-4140-09A4-AB1F-9DE6B3620689}"/>
                </a:ext>
              </a:extLst>
            </p:cNvPr>
            <p:cNvGrpSpPr/>
            <p:nvPr/>
          </p:nvGrpSpPr>
          <p:grpSpPr>
            <a:xfrm>
              <a:off x="5224468" y="2674899"/>
              <a:ext cx="2213910" cy="536146"/>
              <a:chOff x="3626130" y="2598668"/>
              <a:chExt cx="2213910" cy="536146"/>
            </a:xfrm>
          </p:grpSpPr>
          <p:grpSp>
            <p:nvGrpSpPr>
              <p:cNvPr id="20" name="Group 19">
                <a:extLst>
                  <a:ext uri="{FF2B5EF4-FFF2-40B4-BE49-F238E27FC236}">
                    <a16:creationId xmlns:a16="http://schemas.microsoft.com/office/drawing/2014/main" id="{8686D6B5-7EA0-B252-FE10-2965171C7B77}"/>
                  </a:ext>
                </a:extLst>
              </p:cNvPr>
              <p:cNvGrpSpPr/>
              <p:nvPr/>
            </p:nvGrpSpPr>
            <p:grpSpPr>
              <a:xfrm>
                <a:off x="3626130" y="2598668"/>
                <a:ext cx="1886471" cy="536146"/>
                <a:chOff x="3304598" y="5462438"/>
                <a:chExt cx="2903548" cy="536146"/>
              </a:xfrm>
            </p:grpSpPr>
            <p:cxnSp>
              <p:nvCxnSpPr>
                <p:cNvPr id="22" name="Connector: Elbow 21">
                  <a:extLst>
                    <a:ext uri="{FF2B5EF4-FFF2-40B4-BE49-F238E27FC236}">
                      <a16:creationId xmlns:a16="http://schemas.microsoft.com/office/drawing/2014/main" id="{BE1CED6D-0743-A538-1AD2-CF8BB56F759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5C8F0FF-E3FD-5E3A-34E3-D64F1061404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20D6D00-61EF-C690-FDD1-CA87EA7CD936}"/>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3ECFDA2-B687-005C-D05B-3D922AD7C7F1}"/>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FFE161-AAA6-9952-5135-39F3EE1CD3F9}"/>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1B0BB2DB-08E5-28AB-D7B4-7C3CC8DDD471}"/>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9E9758A-CDFE-36D8-E7B6-83FA5040C553}"/>
                </a:ext>
              </a:extLst>
            </p:cNvPr>
            <p:cNvGrpSpPr/>
            <p:nvPr/>
          </p:nvGrpSpPr>
          <p:grpSpPr>
            <a:xfrm>
              <a:off x="7213832" y="2678341"/>
              <a:ext cx="892737" cy="536144"/>
              <a:chOff x="3304598" y="5462438"/>
              <a:chExt cx="1374050" cy="536144"/>
            </a:xfrm>
          </p:grpSpPr>
          <p:cxnSp>
            <p:nvCxnSpPr>
              <p:cNvPr id="18" name="Connector: Elbow 17">
                <a:extLst>
                  <a:ext uri="{FF2B5EF4-FFF2-40B4-BE49-F238E27FC236}">
                    <a16:creationId xmlns:a16="http://schemas.microsoft.com/office/drawing/2014/main" id="{B62D186B-FAB5-59E5-624B-78E74B03B22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1C4559-797E-0399-B88D-F154C03B76BB}"/>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8C1378B6-5530-B3EA-1A42-0A0FB6332F73}"/>
              </a:ext>
            </a:extLst>
          </p:cNvPr>
          <p:cNvGrpSpPr/>
          <p:nvPr/>
        </p:nvGrpSpPr>
        <p:grpSpPr>
          <a:xfrm>
            <a:off x="143322" y="3297367"/>
            <a:ext cx="7879578" cy="853359"/>
            <a:chOff x="226991" y="3517675"/>
            <a:chExt cx="7879578" cy="853359"/>
          </a:xfrm>
        </p:grpSpPr>
        <p:sp>
          <p:nvSpPr>
            <p:cNvPr id="35" name="TextBox 34">
              <a:extLst>
                <a:ext uri="{FF2B5EF4-FFF2-40B4-BE49-F238E27FC236}">
                  <a16:creationId xmlns:a16="http://schemas.microsoft.com/office/drawing/2014/main" id="{3D186A8B-0A7E-BD30-3DB0-7E2BE51A1A98}"/>
                </a:ext>
              </a:extLst>
            </p:cNvPr>
            <p:cNvSpPr txBox="1"/>
            <p:nvPr/>
          </p:nvSpPr>
          <p:spPr>
            <a:xfrm>
              <a:off x="226991" y="3540037"/>
              <a:ext cx="2285690" cy="830997"/>
            </a:xfrm>
            <a:prstGeom prst="rect">
              <a:avLst/>
            </a:prstGeom>
            <a:solidFill>
              <a:schemeClr val="bg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RowPress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Aggressor</a:t>
              </a:r>
              <a:r>
                <a:rPr kumimoji="0" lang="ja-JP" altLang="en-US" sz="2400" b="1" i="0" u="none" strike="noStrike" kern="1200" cap="none" spc="0" normalizeH="0" baseline="0" noProof="0" dirty="0">
                  <a:ln>
                    <a:noFill/>
                  </a:ln>
                  <a:solidFill>
                    <a:srgbClr val="C00000"/>
                  </a:solidFill>
                  <a:effectLst/>
                  <a:uLnTx/>
                  <a:uFillTx/>
                  <a:latin typeface="Cambria" panose="02040503050406030204" pitchFamily="18" charset="0"/>
                  <a:ea typeface="Roboto Black" panose="02000000000000000000" pitchFamily="2" charset="0"/>
                  <a:cs typeface="+mn-cs"/>
                </a:rPr>
                <a:t> </a:t>
              </a:r>
              <a:r>
                <a:rPr kumimoji="0" lang="en-US" altLang="ja-JP"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Row</a:t>
              </a:r>
              <a:endParaRPr kumimoji="0" lang="en-CH" sz="24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cxnSp>
          <p:nvCxnSpPr>
            <p:cNvPr id="36" name="Straight Connector 35">
              <a:extLst>
                <a:ext uri="{FF2B5EF4-FFF2-40B4-BE49-F238E27FC236}">
                  <a16:creationId xmlns:a16="http://schemas.microsoft.com/office/drawing/2014/main" id="{F72C919B-32D4-88BA-93E0-290015DEFF1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D38D36-52BE-3DCC-AC85-974E8414CBC7}"/>
                </a:ext>
              </a:extLst>
            </p:cNvPr>
            <p:cNvSpPr txBox="1"/>
            <p:nvPr/>
          </p:nvSpPr>
          <p:spPr>
            <a:xfrm>
              <a:off x="2495449" y="3517675"/>
              <a:ext cx="681598"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Open</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38" name="Straight Connector 37">
              <a:extLst>
                <a:ext uri="{FF2B5EF4-FFF2-40B4-BE49-F238E27FC236}">
                  <a16:creationId xmlns:a16="http://schemas.microsoft.com/office/drawing/2014/main" id="{EF32B9E5-DA09-B165-4A68-0133A8F8B2F2}"/>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F9B54D-F23D-141B-64F5-CCB12BFB4420}"/>
                </a:ext>
              </a:extLst>
            </p:cNvPr>
            <p:cNvSpPr txBox="1"/>
            <p:nvPr/>
          </p:nvSpPr>
          <p:spPr>
            <a:xfrm>
              <a:off x="2489747" y="4021156"/>
              <a:ext cx="684803" cy="338554"/>
            </a:xfrm>
            <a:prstGeom prst="rect">
              <a:avLst/>
            </a:prstGeom>
            <a:solidFill>
              <a:schemeClr val="bg1"/>
            </a:solid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Close</a:t>
              </a:r>
              <a:endParaRPr kumimoji="0" lang="en-CH" sz="1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nvGrpSpPr>
            <p:cNvPr id="40" name="Group 39">
              <a:extLst>
                <a:ext uri="{FF2B5EF4-FFF2-40B4-BE49-F238E27FC236}">
                  <a16:creationId xmlns:a16="http://schemas.microsoft.com/office/drawing/2014/main" id="{AEABAA7C-8A65-3A0F-F008-3A4B10BEDD7B}"/>
                </a:ext>
              </a:extLst>
            </p:cNvPr>
            <p:cNvGrpSpPr/>
            <p:nvPr/>
          </p:nvGrpSpPr>
          <p:grpSpPr>
            <a:xfrm>
              <a:off x="3235104" y="3686952"/>
              <a:ext cx="2447134" cy="536656"/>
              <a:chOff x="5760520" y="5529943"/>
              <a:chExt cx="2447134" cy="536656"/>
            </a:xfrm>
          </p:grpSpPr>
          <p:grpSp>
            <p:nvGrpSpPr>
              <p:cNvPr id="44" name="Group 43">
                <a:extLst>
                  <a:ext uri="{FF2B5EF4-FFF2-40B4-BE49-F238E27FC236}">
                    <a16:creationId xmlns:a16="http://schemas.microsoft.com/office/drawing/2014/main" id="{99BC8805-934F-9B15-60AF-A0CBFB1815B2}"/>
                  </a:ext>
                </a:extLst>
              </p:cNvPr>
              <p:cNvGrpSpPr/>
              <p:nvPr/>
            </p:nvGrpSpPr>
            <p:grpSpPr>
              <a:xfrm>
                <a:off x="5760520" y="5530456"/>
                <a:ext cx="2447134" cy="536143"/>
                <a:chOff x="3807855" y="5356681"/>
                <a:chExt cx="2713455" cy="536143"/>
              </a:xfrm>
            </p:grpSpPr>
            <p:cxnSp>
              <p:nvCxnSpPr>
                <p:cNvPr id="46" name="Connector: Elbow 45">
                  <a:extLst>
                    <a:ext uri="{FF2B5EF4-FFF2-40B4-BE49-F238E27FC236}">
                      <a16:creationId xmlns:a16="http://schemas.microsoft.com/office/drawing/2014/main" id="{D9290D0C-4AAD-A379-AD8D-8190E779F429}"/>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5092BFD-CB6E-4E21-DAF7-25455C3C98B4}"/>
                    </a:ext>
                  </a:extLst>
                </p:cNvPr>
                <p:cNvCxnSpPr>
                  <a:cxnSpLocks/>
                </p:cNvCxnSpPr>
                <p:nvPr/>
              </p:nvCxnSpPr>
              <p:spPr>
                <a:xfrm>
                  <a:off x="5899630"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484B36A8-508E-D496-23D0-D6E02671675C}"/>
                  </a:ext>
                </a:extLst>
              </p:cNvPr>
              <p:cNvCxnSpPr>
                <a:cxnSpLocks/>
              </p:cNvCxnSpPr>
              <p:nvPr/>
            </p:nvCxnSpPr>
            <p:spPr>
              <a:xfrm>
                <a:off x="6265333" y="5529943"/>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nector: Elbow 40">
              <a:extLst>
                <a:ext uri="{FF2B5EF4-FFF2-40B4-BE49-F238E27FC236}">
                  <a16:creationId xmlns:a16="http://schemas.microsoft.com/office/drawing/2014/main" id="{675760C5-A67D-9169-BDF7-57A74F81BD70}"/>
                </a:ext>
              </a:extLst>
            </p:cNvPr>
            <p:cNvCxnSpPr>
              <a:cxnSpLocks/>
            </p:cNvCxnSpPr>
            <p:nvPr/>
          </p:nvCxnSpPr>
          <p:spPr>
            <a:xfrm flipH="1">
              <a:off x="5457866"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00BA60E-5148-5045-4FBB-F3F7A13AFCC5}"/>
                </a:ext>
              </a:extLst>
            </p:cNvPr>
            <p:cNvCxnSpPr>
              <a:cxnSpLocks/>
            </p:cNvCxnSpPr>
            <p:nvPr/>
          </p:nvCxnSpPr>
          <p:spPr>
            <a:xfrm>
              <a:off x="7344337"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27C544-57B9-4B07-B3E5-177513C7E773}"/>
                </a:ext>
              </a:extLst>
            </p:cNvPr>
            <p:cNvCxnSpPr>
              <a:cxnSpLocks/>
            </p:cNvCxnSpPr>
            <p:nvPr/>
          </p:nvCxnSpPr>
          <p:spPr>
            <a:xfrm>
              <a:off x="5962679" y="3689881"/>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Content Placeholder 2">
            <a:extLst>
              <a:ext uri="{FF2B5EF4-FFF2-40B4-BE49-F238E27FC236}">
                <a16:creationId xmlns:a16="http://schemas.microsoft.com/office/drawing/2014/main" id="{7426DF7A-C34C-CA5F-85F1-9DD47CA4274D}"/>
              </a:ext>
            </a:extLst>
          </p:cNvPr>
          <p:cNvSpPr txBox="1">
            <a:spLocks/>
          </p:cNvSpPr>
          <p:nvPr/>
        </p:nvSpPr>
        <p:spPr>
          <a:xfrm>
            <a:off x="0" y="4863925"/>
            <a:ext cx="9144000" cy="1067801"/>
          </a:xfrm>
          <a:prstGeom prst="rect">
            <a:avLst/>
          </a:prstGeom>
          <a:solidFill>
            <a:srgbClr val="DEEBF7"/>
          </a:solidFill>
          <a:ln w="28575">
            <a:solidFill>
              <a:schemeClr val="tx1">
                <a:lumMod val="65000"/>
                <a:lumOff val="35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observe bitflips even with </a:t>
            </a:r>
            <a:r>
              <a:rPr kumimoji="0" lang="en-GB"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ONLY ONE activation</a:t>
            </a: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br>
              <a:rPr kumimoji="0" lang="en-GB"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b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extreme cases where the row stays open for 30ms</a:t>
            </a:r>
          </a:p>
        </p:txBody>
      </p:sp>
      <p:grpSp>
        <p:nvGrpSpPr>
          <p:cNvPr id="8" name="Group 7">
            <a:extLst>
              <a:ext uri="{FF2B5EF4-FFF2-40B4-BE49-F238E27FC236}">
                <a16:creationId xmlns:a16="http://schemas.microsoft.com/office/drawing/2014/main" id="{5592424D-BA26-C5CA-81B9-45817E63651E}"/>
              </a:ext>
            </a:extLst>
          </p:cNvPr>
          <p:cNvGrpSpPr/>
          <p:nvPr/>
        </p:nvGrpSpPr>
        <p:grpSpPr>
          <a:xfrm>
            <a:off x="3289394" y="2486774"/>
            <a:ext cx="5854606" cy="1961067"/>
            <a:chOff x="3289394" y="2486774"/>
            <a:chExt cx="5854606" cy="1961067"/>
          </a:xfrm>
        </p:grpSpPr>
        <p:grpSp>
          <p:nvGrpSpPr>
            <p:cNvPr id="48" name="Group 47">
              <a:extLst>
                <a:ext uri="{FF2B5EF4-FFF2-40B4-BE49-F238E27FC236}">
                  <a16:creationId xmlns:a16="http://schemas.microsoft.com/office/drawing/2014/main" id="{28FA87A5-B88F-E60A-0E81-F0E321696160}"/>
                </a:ext>
              </a:extLst>
            </p:cNvPr>
            <p:cNvGrpSpPr/>
            <p:nvPr/>
          </p:nvGrpSpPr>
          <p:grpSpPr>
            <a:xfrm>
              <a:off x="3411505" y="2486774"/>
              <a:ext cx="1894974" cy="1252475"/>
              <a:chOff x="3747837" y="2774093"/>
              <a:chExt cx="1894974" cy="1252475"/>
            </a:xfrm>
          </p:grpSpPr>
          <p:cxnSp>
            <p:nvCxnSpPr>
              <p:cNvPr id="49" name="Straight Arrow Connector 48">
                <a:extLst>
                  <a:ext uri="{FF2B5EF4-FFF2-40B4-BE49-F238E27FC236}">
                    <a16:creationId xmlns:a16="http://schemas.microsoft.com/office/drawing/2014/main" id="{9895E55B-9295-4ECB-8CAE-343D92D896DF}"/>
                  </a:ext>
                </a:extLst>
              </p:cNvPr>
              <p:cNvCxnSpPr>
                <a:cxnSpLocks/>
              </p:cNvCxnSpPr>
              <p:nvPr/>
            </p:nvCxnSpPr>
            <p:spPr>
              <a:xfrm>
                <a:off x="3747837" y="2774093"/>
                <a:ext cx="354931"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7467F-ACD8-51FB-1BDE-B42C98AC6EA3}"/>
                  </a:ext>
                </a:extLst>
              </p:cNvPr>
              <p:cNvCxnSpPr>
                <a:cxnSpLocks/>
              </p:cNvCxnSpPr>
              <p:nvPr/>
            </p:nvCxnSpPr>
            <p:spPr>
              <a:xfrm>
                <a:off x="3747837" y="4026568"/>
                <a:ext cx="1894974" cy="0"/>
              </a:xfrm>
              <a:prstGeom prst="straightConnector1">
                <a:avLst/>
              </a:prstGeom>
              <a:ln w="28575">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6AFB985-473E-04F7-AB34-CEC3A574F7CE}"/>
                </a:ext>
              </a:extLst>
            </p:cNvPr>
            <p:cNvSpPr txBox="1"/>
            <p:nvPr/>
          </p:nvSpPr>
          <p:spPr>
            <a:xfrm>
              <a:off x="3289394" y="2804837"/>
              <a:ext cx="519671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rPr>
                <a:t>36ns, 47K activations to induce bitflips</a:t>
              </a:r>
              <a:endParaRPr kumimoji="0" lang="en-CH" sz="2000" b="1" i="0" u="none" strike="noStrike" kern="1200" cap="none" spc="0" normalizeH="0" baseline="0" noProof="0" dirty="0">
                <a:ln>
                  <a:noFill/>
                </a:ln>
                <a:solidFill>
                  <a:srgbClr val="0070C0"/>
                </a:solidFill>
                <a:effectLst/>
                <a:uLnTx/>
                <a:uFillTx/>
                <a:latin typeface="Cambria" panose="02040503050406030204" pitchFamily="18" charset="0"/>
                <a:ea typeface="Cambria" panose="02040503050406030204" pitchFamily="18" charset="0"/>
                <a:cs typeface="+mn-cs"/>
              </a:endParaRPr>
            </a:p>
          </p:txBody>
        </p:sp>
        <p:sp>
          <p:nvSpPr>
            <p:cNvPr id="6" name="TextBox 5">
              <a:extLst>
                <a:ext uri="{FF2B5EF4-FFF2-40B4-BE49-F238E27FC236}">
                  <a16:creationId xmlns:a16="http://schemas.microsoft.com/office/drawing/2014/main" id="{6104D6E5-4CC6-B3D3-5784-2F8BEA902362}"/>
                </a:ext>
              </a:extLst>
            </p:cNvPr>
            <p:cNvSpPr txBox="1"/>
            <p:nvPr/>
          </p:nvSpPr>
          <p:spPr>
            <a:xfrm>
              <a:off x="3933984" y="4047731"/>
              <a:ext cx="52100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rPr>
                <a:t>7.8µs, only 5K activations to induce bitflips</a:t>
              </a:r>
              <a:endParaRPr kumimoji="0" lang="en-CH" sz="2000" b="1"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cs typeface="+mn-cs"/>
              </a:endParaRPr>
            </a:p>
          </p:txBody>
        </p:sp>
      </p:grpSp>
      <p:sp>
        <p:nvSpPr>
          <p:cNvPr id="57" name="Content Placeholder 2">
            <a:extLst>
              <a:ext uri="{FF2B5EF4-FFF2-40B4-BE49-F238E27FC236}">
                <a16:creationId xmlns:a16="http://schemas.microsoft.com/office/drawing/2014/main" id="{5DBF3015-1CC7-0573-2101-C74E553C4EA5}"/>
              </a:ext>
            </a:extLst>
          </p:cNvPr>
          <p:cNvSpPr txBox="1">
            <a:spLocks/>
          </p:cNvSpPr>
          <p:nvPr/>
        </p:nvSpPr>
        <p:spPr>
          <a:xfrm>
            <a:off x="201139" y="986844"/>
            <a:ext cx="8863692" cy="5427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br>
            <a:r>
              <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rPr>
              <a:t>☞ </a:t>
            </a:r>
            <a:r>
              <a:rPr kumimoji="0" lang="en-GB" sz="2800" b="0" i="0" u="none" strike="noStrike" kern="1200" cap="none" spc="0" normalizeH="0" baseline="0" noProof="0" dirty="0">
                <a:ln>
                  <a:noFill/>
                </a:ln>
                <a:solidFill>
                  <a:srgbClr val="C00000"/>
                </a:solidFill>
                <a:effectLst/>
                <a:uLnTx/>
                <a:uFillTx/>
                <a:latin typeface="Cambria" panose="02040503050406030204" pitchFamily="18" charset="0"/>
                <a:cs typeface="+mn-cs"/>
              </a:rPr>
              <a:t>increase the time that the aggressor row stays open</a:t>
            </a:r>
            <a:endParaRPr kumimoji="0" lang="en-GB" sz="2800" b="0" i="0" u="none" strike="noStrike" kern="1200" cap="none" spc="0" normalizeH="0" baseline="0" noProof="0" dirty="0">
              <a:ln>
                <a:noFill/>
              </a:ln>
              <a:solidFill>
                <a:prstClr val="black"/>
              </a:solidFill>
              <a:effectLst/>
              <a:uLnTx/>
              <a:uFillTx/>
              <a:latin typeface="Cambria" panose="02040503050406030204" pitchFamily="18" charset="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Cambria" panose="02040503050406030204" pitchFamily="18" charset="0"/>
              <a:cs typeface="+mn-cs"/>
            </a:endParaRPr>
          </a:p>
        </p:txBody>
      </p:sp>
    </p:spTree>
    <p:extLst>
      <p:ext uri="{BB962C8B-B14F-4D97-AF65-F5344CB8AC3E}">
        <p14:creationId xmlns:p14="http://schemas.microsoft.com/office/powerpoint/2010/main" val="106892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1" grpId="0" animBg="1"/>
      <p:bldP spid="5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9" name="Picture Placeholder 5">
            <a:extLst>
              <a:ext uri="{FF2B5EF4-FFF2-40B4-BE49-F238E27FC236}">
                <a16:creationId xmlns:a16="http://schemas.microsoft.com/office/drawing/2014/main" id="{6230F257-B11C-5F41-970D-BC0C404F840C}"/>
              </a:ext>
            </a:extLst>
          </p:cNvPr>
          <p:cNvPicPr>
            <a:picLocks noChangeAspect="1"/>
          </p:cNvPicPr>
          <p:nvPr/>
        </p:nvPicPr>
        <p:blipFill rotWithShape="1">
          <a:blip r:embed="rId3">
            <a:extLst>
              <a:ext uri="{28A0092B-C50C-407E-A947-70E740481C1C}">
                <a14:useLocalDpi xmlns:a14="http://schemas.microsoft.com/office/drawing/2010/main" val="0"/>
              </a:ext>
            </a:extLst>
          </a:blip>
          <a:srcRect l="3245" t="42131" r="49705" b="6270"/>
          <a:stretch/>
        </p:blipFill>
        <p:spPr>
          <a:xfrm>
            <a:off x="1923035" y="1584959"/>
            <a:ext cx="5011165" cy="2838747"/>
          </a:xfrm>
          <a:prstGeom prst="rect">
            <a:avLst/>
          </a:prstGeom>
        </p:spPr>
      </p:pic>
      <p:grpSp>
        <p:nvGrpSpPr>
          <p:cNvPr id="36" name="Group 35">
            <a:extLst>
              <a:ext uri="{FF2B5EF4-FFF2-40B4-BE49-F238E27FC236}">
                <a16:creationId xmlns:a16="http://schemas.microsoft.com/office/drawing/2014/main" id="{7091351D-5488-FE4D-B2D9-B931AC6A8082}"/>
              </a:ext>
            </a:extLst>
          </p:cNvPr>
          <p:cNvGrpSpPr/>
          <p:nvPr/>
        </p:nvGrpSpPr>
        <p:grpSpPr>
          <a:xfrm>
            <a:off x="2817601" y="2128749"/>
            <a:ext cx="3888000" cy="1439951"/>
            <a:chOff x="1974273" y="1700645"/>
            <a:chExt cx="2473036" cy="734291"/>
          </a:xfrm>
        </p:grpSpPr>
        <p:cxnSp>
          <p:nvCxnSpPr>
            <p:cNvPr id="37" name="Straight Connector 36">
              <a:extLst>
                <a:ext uri="{FF2B5EF4-FFF2-40B4-BE49-F238E27FC236}">
                  <a16:creationId xmlns:a16="http://schemas.microsoft.com/office/drawing/2014/main" id="{C26D88AE-5494-BA40-BF48-C829AE3C0707}"/>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230462-325F-5B4F-B715-E1C8836C95B8}"/>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AE42CF7-EBA1-E547-A404-C60104E63D6C}"/>
                </a:ext>
              </a:extLst>
            </p:cNvPr>
            <p:cNvCxnSpPr/>
            <p:nvPr/>
          </p:nvCxnSpPr>
          <p:spPr>
            <a:xfrm>
              <a:off x="1974273"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71AB5E-A3F3-024D-9B9C-684F16F5B63E}"/>
              </a:ext>
            </a:extLst>
          </p:cNvPr>
          <p:cNvSpPr txBox="1"/>
          <p:nvPr/>
        </p:nvSpPr>
        <p:spPr>
          <a:xfrm>
            <a:off x="2163680" y="4328779"/>
            <a:ext cx="5277393"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Rows (sorted by reducing</a:t>
            </a:r>
            <a:r>
              <a:rPr kumimoji="0" lang="en-US" sz="20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27" name="Rectangle 26">
            <a:extLst>
              <a:ext uri="{FF2B5EF4-FFF2-40B4-BE49-F238E27FC236}">
                <a16:creationId xmlns:a16="http://schemas.microsoft.com/office/drawing/2014/main" id="{E836FA85-5909-214B-97BF-16DC2277A93B}"/>
              </a:ext>
            </a:extLst>
          </p:cNvPr>
          <p:cNvSpPr/>
          <p:nvPr/>
        </p:nvSpPr>
        <p:spPr>
          <a:xfrm>
            <a:off x="117226" y="806558"/>
            <a:ext cx="8748479" cy="830997"/>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The </a:t>
            </a:r>
            <a:r>
              <a:rPr kumimoji="0" lang="en-US" sz="2400" b="1" i="0" u="none" strike="noStrike" kern="1200" cap="none" spc="0" normalizeH="0" baseline="0" noProof="0">
                <a:ln>
                  <a:noFill/>
                </a:ln>
                <a:solidFill>
                  <a:prstClr val="black"/>
                </a:solidFill>
                <a:effectLst/>
                <a:uLnTx/>
                <a:uFillTx/>
                <a:latin typeface="Cambria"/>
                <a:ea typeface="Cambria"/>
                <a:cs typeface="+mn-cs"/>
              </a:rPr>
              <a:t>minimum activation count</a:t>
            </a:r>
            <a:r>
              <a:rPr kumimoji="0" lang="en-US" sz="2400" b="0" i="0" u="none" strike="noStrike" kern="1200" cap="none" spc="0" normalizeH="0" baseline="0" noProof="0">
                <a:ln>
                  <a:noFill/>
                </a:ln>
                <a:solidFill>
                  <a:prstClr val="black"/>
                </a:solidFill>
                <a:effectLst/>
                <a:uLnTx/>
                <a:uFillTx/>
                <a:latin typeface="Cambria"/>
                <a:ea typeface="Cambria"/>
                <a:cs typeface="+mn-cs"/>
              </a:rPr>
              <a:t> to observe bit flips </a:t>
            </a:r>
            <a:r>
              <a:rPr kumimoji="0" lang="en-US" sz="2400" b="1" i="0" u="none" strike="noStrike" kern="1200" cap="none" spc="0" normalizeH="0" baseline="0" noProof="0">
                <a:ln>
                  <a:noFill/>
                </a:ln>
                <a:solidFill>
                  <a:prstClr val="black"/>
                </a:solidFill>
                <a:effectLst/>
                <a:uLnTx/>
                <a:uFillTx/>
                <a:latin typeface="Cambria"/>
                <a:ea typeface="Cambria"/>
                <a:cs typeface="+mn-cs"/>
              </a:rPr>
              <a:t>(</a:t>
            </a: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1" i="0" u="none" strike="noStrike" kern="1200" cap="none" spc="0" normalizeH="0" baseline="0" noProof="0">
                <a:ln>
                  <a:noFill/>
                </a:ln>
                <a:solidFill>
                  <a:prstClr val="black"/>
                </a:solidFill>
                <a:effectLst/>
                <a:uLnTx/>
                <a:uFillTx/>
                <a:latin typeface="Cambria"/>
                <a:ea typeface="Cambria"/>
                <a:cs typeface="+mn-cs"/>
              </a:rPr>
              <a:t>) </a:t>
            </a:r>
            <a:r>
              <a:rPr kumimoji="0" lang="en-US" sz="2400" b="0" i="0" u="none" strike="noStrike" kern="1200" cap="none" spc="0" normalizeH="0" baseline="0" noProof="0">
                <a:ln>
                  <a:noFill/>
                </a:ln>
                <a:solidFill>
                  <a:prstClr val="black"/>
                </a:solidFill>
                <a:effectLst/>
                <a:uLnTx/>
                <a:uFillTx/>
                <a:latin typeface="Cambria"/>
                <a:ea typeface="Cambria"/>
                <a:cs typeface="+mn-cs"/>
              </a:rPr>
              <a:t>across </a:t>
            </a:r>
            <a:r>
              <a:rPr kumimoji="0" lang="en-US" sz="2400" b="1" i="0" u="none" strike="noStrike" kern="1200" cap="none" spc="0" normalizeH="0" baseline="0" noProof="0">
                <a:ln>
                  <a:noFill/>
                </a:ln>
                <a:solidFill>
                  <a:prstClr val="black"/>
                </a:solidFill>
                <a:effectLst/>
                <a:uLnTx/>
                <a:uFillTx/>
                <a:latin typeface="Cambria"/>
                <a:ea typeface="Cambria"/>
                <a:cs typeface="+mn-cs"/>
              </a:rPr>
              <a:t>DRAM rows:</a:t>
            </a: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918DBCC4-2E26-C84F-B5E0-A8A06688DC98}"/>
              </a:ext>
            </a:extLst>
          </p:cNvPr>
          <p:cNvSpPr txBox="1"/>
          <p:nvPr/>
        </p:nvSpPr>
        <p:spPr>
          <a:xfrm rot="16200000">
            <a:off x="-100940" y="2768119"/>
            <a:ext cx="3291147"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nvGrpSpPr>
          <p:cNvPr id="11" name="Group 10">
            <a:extLst>
              <a:ext uri="{FF2B5EF4-FFF2-40B4-BE49-F238E27FC236}">
                <a16:creationId xmlns:a16="http://schemas.microsoft.com/office/drawing/2014/main" id="{493503E8-0955-3B41-922E-EB39063B34F4}"/>
              </a:ext>
            </a:extLst>
          </p:cNvPr>
          <p:cNvGrpSpPr/>
          <p:nvPr/>
        </p:nvGrpSpPr>
        <p:grpSpPr>
          <a:xfrm>
            <a:off x="0" y="4914900"/>
            <a:ext cx="9144000" cy="1206500"/>
            <a:chOff x="0" y="4914900"/>
            <a:chExt cx="9144000" cy="1206500"/>
          </a:xfrm>
          <a:solidFill>
            <a:schemeClr val="accent1">
              <a:lumMod val="20000"/>
              <a:lumOff val="80000"/>
            </a:schemeClr>
          </a:solidFill>
        </p:grpSpPr>
        <p:sp>
          <p:nvSpPr>
            <p:cNvPr id="12" name="Rectangle 11">
              <a:extLst>
                <a:ext uri="{FF2B5EF4-FFF2-40B4-BE49-F238E27FC236}">
                  <a16:creationId xmlns:a16="http://schemas.microsoft.com/office/drawing/2014/main" id="{D6D1B2E8-A7B2-C14E-8535-92652E7370CB}"/>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D6259F82-B458-564C-9CBA-3C1A18C46D15}"/>
                </a:ext>
              </a:extLst>
            </p:cNvPr>
            <p:cNvSpPr txBox="1"/>
            <p:nvPr/>
          </p:nvSpPr>
          <p:spPr>
            <a:xfrm>
              <a:off x="117226" y="5020028"/>
              <a:ext cx="9026774"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The RowHammer vulnerability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varies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across DRAM rows</a:t>
              </a:r>
              <a:endPar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43946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9" name="Picture Placeholder 5">
            <a:extLst>
              <a:ext uri="{FF2B5EF4-FFF2-40B4-BE49-F238E27FC236}">
                <a16:creationId xmlns:a16="http://schemas.microsoft.com/office/drawing/2014/main" id="{6230F257-B11C-5F41-970D-BC0C404F840C}"/>
              </a:ext>
            </a:extLst>
          </p:cNvPr>
          <p:cNvPicPr>
            <a:picLocks noChangeAspect="1"/>
          </p:cNvPicPr>
          <p:nvPr/>
        </p:nvPicPr>
        <p:blipFill>
          <a:blip r:embed="rId3">
            <a:extLst>
              <a:ext uri="{28A0092B-C50C-407E-A947-70E740481C1C}">
                <a14:useLocalDpi xmlns:a14="http://schemas.microsoft.com/office/drawing/2010/main" val="0"/>
              </a:ext>
            </a:extLst>
          </a:blip>
          <a:srcRect l="103" r="103"/>
          <a:stretch/>
        </p:blipFill>
        <p:spPr>
          <a:xfrm>
            <a:off x="1265058" y="1309345"/>
            <a:ext cx="6574972" cy="3403333"/>
          </a:xfrm>
          <a:prstGeom prst="rect">
            <a:avLst/>
          </a:prstGeom>
        </p:spPr>
      </p:pic>
      <p:grpSp>
        <p:nvGrpSpPr>
          <p:cNvPr id="7" name="Group 6">
            <a:extLst>
              <a:ext uri="{FF2B5EF4-FFF2-40B4-BE49-F238E27FC236}">
                <a16:creationId xmlns:a16="http://schemas.microsoft.com/office/drawing/2014/main" id="{BDF502D1-D592-2B4E-93D9-456EFF1EDA88}"/>
              </a:ext>
            </a:extLst>
          </p:cNvPr>
          <p:cNvGrpSpPr/>
          <p:nvPr/>
        </p:nvGrpSpPr>
        <p:grpSpPr>
          <a:xfrm>
            <a:off x="1967340" y="1700645"/>
            <a:ext cx="2479969" cy="734291"/>
            <a:chOff x="1967340" y="1700645"/>
            <a:chExt cx="2479969" cy="734291"/>
          </a:xfrm>
        </p:grpSpPr>
        <p:cxnSp>
          <p:nvCxnSpPr>
            <p:cNvPr id="4" name="Straight Connector 3">
              <a:extLst>
                <a:ext uri="{FF2B5EF4-FFF2-40B4-BE49-F238E27FC236}">
                  <a16:creationId xmlns:a16="http://schemas.microsoft.com/office/drawing/2014/main" id="{15DDC3B8-8315-F140-8BC5-A7AA7E1FDAAE}"/>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C4FB41-0B70-3C4C-B2EB-387C3504C44B}"/>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0B7BE48-0655-B541-A7D4-BDCD908B5742}"/>
                </a:ext>
              </a:extLst>
            </p:cNvPr>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091351D-5488-FE4D-B2D9-B931AC6A8082}"/>
              </a:ext>
            </a:extLst>
          </p:cNvPr>
          <p:cNvGrpSpPr/>
          <p:nvPr/>
        </p:nvGrpSpPr>
        <p:grpSpPr>
          <a:xfrm>
            <a:off x="1963881" y="3082058"/>
            <a:ext cx="2479969" cy="879875"/>
            <a:chOff x="1967340" y="1700645"/>
            <a:chExt cx="2479969" cy="734291"/>
          </a:xfrm>
        </p:grpSpPr>
        <p:cxnSp>
          <p:nvCxnSpPr>
            <p:cNvPr id="37" name="Straight Connector 36">
              <a:extLst>
                <a:ext uri="{FF2B5EF4-FFF2-40B4-BE49-F238E27FC236}">
                  <a16:creationId xmlns:a16="http://schemas.microsoft.com/office/drawing/2014/main" id="{C26D88AE-5494-BA40-BF48-C829AE3C0707}"/>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230462-325F-5B4F-B715-E1C8836C95B8}"/>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AE42CF7-EBA1-E547-A404-C60104E63D6C}"/>
                </a:ext>
              </a:extLst>
            </p:cNvPr>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BEDE372-B964-054D-8469-FE357152DE25}"/>
              </a:ext>
            </a:extLst>
          </p:cNvPr>
          <p:cNvGrpSpPr/>
          <p:nvPr/>
        </p:nvGrpSpPr>
        <p:grpSpPr>
          <a:xfrm>
            <a:off x="5191990" y="3116396"/>
            <a:ext cx="2486902" cy="762882"/>
            <a:chOff x="1967340" y="1542525"/>
            <a:chExt cx="2486902" cy="805172"/>
          </a:xfrm>
        </p:grpSpPr>
        <p:cxnSp>
          <p:nvCxnSpPr>
            <p:cNvPr id="42" name="Straight Connector 41">
              <a:extLst>
                <a:ext uri="{FF2B5EF4-FFF2-40B4-BE49-F238E27FC236}">
                  <a16:creationId xmlns:a16="http://schemas.microsoft.com/office/drawing/2014/main" id="{F5078ED8-FDEE-F24D-9804-2A419FDF3B77}"/>
                </a:ext>
              </a:extLst>
            </p:cNvPr>
            <p:cNvCxnSpPr/>
            <p:nvPr/>
          </p:nvCxnSpPr>
          <p:spPr>
            <a:xfrm flipH="1">
              <a:off x="1981206" y="2347697"/>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044382-63F5-E64A-AB57-0B51C126FC80}"/>
                </a:ext>
              </a:extLst>
            </p:cNvPr>
            <p:cNvCxnSpPr/>
            <p:nvPr/>
          </p:nvCxnSpPr>
          <p:spPr>
            <a:xfrm flipH="1">
              <a:off x="1974273" y="154252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C3E5D3-FADA-604C-A250-5A45FBD69575}"/>
                </a:ext>
              </a:extLst>
            </p:cNvPr>
            <p:cNvCxnSpPr>
              <a:cxnSpLocks/>
            </p:cNvCxnSpPr>
            <p:nvPr/>
          </p:nvCxnSpPr>
          <p:spPr>
            <a:xfrm>
              <a:off x="1967340" y="1542525"/>
              <a:ext cx="13866" cy="80517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7F008D3-7AB1-034E-BE3D-6CA7D6DC5399}"/>
              </a:ext>
            </a:extLst>
          </p:cNvPr>
          <p:cNvGrpSpPr/>
          <p:nvPr/>
        </p:nvGrpSpPr>
        <p:grpSpPr>
          <a:xfrm>
            <a:off x="5198923" y="1581662"/>
            <a:ext cx="2479969" cy="960642"/>
            <a:chOff x="1967340" y="1700645"/>
            <a:chExt cx="2479969" cy="734291"/>
          </a:xfrm>
        </p:grpSpPr>
        <p:cxnSp>
          <p:nvCxnSpPr>
            <p:cNvPr id="46" name="Straight Connector 45">
              <a:extLst>
                <a:ext uri="{FF2B5EF4-FFF2-40B4-BE49-F238E27FC236}">
                  <a16:creationId xmlns:a16="http://schemas.microsoft.com/office/drawing/2014/main" id="{DCFECCA5-4352-624F-94E8-24C04CE8E8C9}"/>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BD812-0254-1C4C-B8E0-66CB20B57B0F}"/>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F6DD1F6-BB0E-AB44-8677-C90CAE4ECA18}"/>
                </a:ext>
              </a:extLst>
            </p:cNvPr>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2B3228B-D98A-C54B-98EA-26AC3ED12373}"/>
              </a:ext>
            </a:extLst>
          </p:cNvPr>
          <p:cNvSpPr txBox="1"/>
          <p:nvPr/>
        </p:nvSpPr>
        <p:spPr>
          <a:xfrm rot="16200000">
            <a:off x="-565960" y="2495396"/>
            <a:ext cx="3291147" cy="707886"/>
          </a:xfrm>
          <a:prstGeom prst="rect">
            <a:avLst/>
          </a:prstGeom>
          <a:solidFill>
            <a:schemeClr val="bg1"/>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Min. Activation Count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to Observe a Bit Flip (</a:t>
            </a:r>
            <a:r>
              <a:rPr kumimoji="0" lang="en-US" sz="2000" b="0" i="1" u="none" strike="noStrike" kern="1200" cap="none" spc="0" normalizeH="0" baseline="0" noProof="0" err="1">
                <a:ln>
                  <a:noFill/>
                </a:ln>
                <a:solidFill>
                  <a:prstClr val="black"/>
                </a:solidFill>
                <a:effectLst/>
                <a:uLnTx/>
                <a:uFillTx/>
                <a:latin typeface="Cambria"/>
                <a:ea typeface="Cambria"/>
                <a:cs typeface="+mn-cs"/>
              </a:rPr>
              <a:t>HC</a:t>
            </a:r>
            <a:r>
              <a:rPr kumimoji="0" lang="en-US" sz="2000" b="0" i="1" u="none" strike="noStrike" kern="1200" cap="none" spc="0" normalizeH="0" baseline="-25000" noProof="0" err="1">
                <a:ln>
                  <a:noFill/>
                </a:ln>
                <a:solidFill>
                  <a:prstClr val="black"/>
                </a:solidFill>
                <a:effectLst/>
                <a:uLnTx/>
                <a:uFillTx/>
                <a:latin typeface="Cambria"/>
                <a:ea typeface="Cambria"/>
                <a:cs typeface="+mn-cs"/>
              </a:rPr>
              <a:t>first</a:t>
            </a:r>
            <a:r>
              <a:rPr kumimoji="0" lang="en-US" sz="2000" b="0" i="0" u="none" strike="noStrike" kern="1200" cap="none" spc="0" normalizeH="0" baseline="0" noProof="0">
                <a:ln>
                  <a:noFill/>
                </a:ln>
                <a:solidFill>
                  <a:prstClr val="black"/>
                </a:solidFill>
                <a:effectLst/>
                <a:uLnTx/>
                <a:uFillTx/>
                <a:latin typeface="Cambria"/>
                <a:ea typeface="Cambria"/>
                <a:cs typeface="+mn-cs"/>
              </a:rPr>
              <a:t>)</a:t>
            </a:r>
            <a:endParaRPr kumimoji="0" lang="en-US" sz="2800" b="0" i="0" u="none" strike="noStrike" kern="1200" cap="none" spc="0" normalizeH="0" baseline="0" noProof="0">
              <a:ln>
                <a:noFill/>
              </a:ln>
              <a:solidFill>
                <a:prstClr val="black"/>
              </a:solidFill>
              <a:effectLst/>
              <a:uLnTx/>
              <a:uFillTx/>
              <a:latin typeface="Cambria"/>
              <a:ea typeface="Cambria"/>
              <a:cs typeface="+mn-cs"/>
            </a:endParaRPr>
          </a:p>
        </p:txBody>
      </p:sp>
      <p:sp>
        <p:nvSpPr>
          <p:cNvPr id="27" name="TextBox 26">
            <a:extLst>
              <a:ext uri="{FF2B5EF4-FFF2-40B4-BE49-F238E27FC236}">
                <a16:creationId xmlns:a16="http://schemas.microsoft.com/office/drawing/2014/main" id="{532C03C3-39A4-8444-9D5E-4566EE0B169C}"/>
              </a:ext>
            </a:extLst>
          </p:cNvPr>
          <p:cNvSpPr txBox="1"/>
          <p:nvPr/>
        </p:nvSpPr>
        <p:spPr>
          <a:xfrm>
            <a:off x="2290680" y="4510308"/>
            <a:ext cx="5277393" cy="400110"/>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Rows (sorted by reducing</a:t>
            </a:r>
            <a:r>
              <a:rPr kumimoji="0" lang="en-US" sz="20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nvGrpSpPr>
          <p:cNvPr id="28" name="Group 27">
            <a:extLst>
              <a:ext uri="{FF2B5EF4-FFF2-40B4-BE49-F238E27FC236}">
                <a16:creationId xmlns:a16="http://schemas.microsoft.com/office/drawing/2014/main" id="{558A871D-B1F5-B44B-97F6-54F44D61DC14}"/>
              </a:ext>
            </a:extLst>
          </p:cNvPr>
          <p:cNvGrpSpPr/>
          <p:nvPr/>
        </p:nvGrpSpPr>
        <p:grpSpPr>
          <a:xfrm>
            <a:off x="0" y="4914900"/>
            <a:ext cx="9144000" cy="1206500"/>
            <a:chOff x="0" y="4914900"/>
            <a:chExt cx="9144000" cy="1206500"/>
          </a:xfrm>
          <a:solidFill>
            <a:schemeClr val="accent1">
              <a:lumMod val="20000"/>
              <a:lumOff val="80000"/>
            </a:schemeClr>
          </a:solidFill>
        </p:grpSpPr>
        <p:sp>
          <p:nvSpPr>
            <p:cNvPr id="29" name="Rectangle 28">
              <a:extLst>
                <a:ext uri="{FF2B5EF4-FFF2-40B4-BE49-F238E27FC236}">
                  <a16:creationId xmlns:a16="http://schemas.microsoft.com/office/drawing/2014/main" id="{299E89E1-387A-D145-8BCC-3FC24461A544}"/>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BBDA3CC-8221-B745-BE63-6996504384EA}"/>
                </a:ext>
              </a:extLst>
            </p:cNvPr>
            <p:cNvSpPr txBox="1"/>
            <p:nvPr/>
          </p:nvSpPr>
          <p:spPr>
            <a:xfrm>
              <a:off x="117226" y="5020028"/>
              <a:ext cx="9026774"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The RowHammer vulnerability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varies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across DRAM rows</a:t>
              </a:r>
              <a:endPar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64670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9" name="Picture Placeholder 5">
            <a:extLst>
              <a:ext uri="{FF2B5EF4-FFF2-40B4-BE49-F238E27FC236}">
                <a16:creationId xmlns:a16="http://schemas.microsoft.com/office/drawing/2014/main" id="{6230F257-B11C-5F41-970D-BC0C404F840C}"/>
              </a:ext>
            </a:extLst>
          </p:cNvPr>
          <p:cNvPicPr>
            <a:picLocks noChangeAspect="1"/>
          </p:cNvPicPr>
          <p:nvPr/>
        </p:nvPicPr>
        <p:blipFill rotWithShape="1">
          <a:blip r:embed="rId3">
            <a:extLst>
              <a:ext uri="{28A0092B-C50C-407E-A947-70E740481C1C}">
                <a14:useLocalDpi xmlns:a14="http://schemas.microsoft.com/office/drawing/2010/main" val="0"/>
              </a:ext>
            </a:extLst>
          </a:blip>
          <a:srcRect t="-27" b="-596"/>
          <a:stretch/>
        </p:blipFill>
        <p:spPr>
          <a:xfrm>
            <a:off x="1281466" y="726521"/>
            <a:ext cx="6574972" cy="3954336"/>
          </a:xfrm>
          <a:prstGeom prst="rect">
            <a:avLst/>
          </a:prstGeom>
        </p:spPr>
      </p:pic>
      <p:grpSp>
        <p:nvGrpSpPr>
          <p:cNvPr id="7" name="Group 6">
            <a:extLst>
              <a:ext uri="{FF2B5EF4-FFF2-40B4-BE49-F238E27FC236}">
                <a16:creationId xmlns:a16="http://schemas.microsoft.com/office/drawing/2014/main" id="{BDF502D1-D592-2B4E-93D9-456EFF1EDA88}"/>
              </a:ext>
            </a:extLst>
          </p:cNvPr>
          <p:cNvGrpSpPr/>
          <p:nvPr/>
        </p:nvGrpSpPr>
        <p:grpSpPr>
          <a:xfrm>
            <a:off x="1735406" y="1125640"/>
            <a:ext cx="2695058" cy="770468"/>
            <a:chOff x="1974273" y="1700645"/>
            <a:chExt cx="2473036" cy="734291"/>
          </a:xfrm>
        </p:grpSpPr>
        <p:cxnSp>
          <p:nvCxnSpPr>
            <p:cNvPr id="4" name="Straight Connector 3">
              <a:extLst>
                <a:ext uri="{FF2B5EF4-FFF2-40B4-BE49-F238E27FC236}">
                  <a16:creationId xmlns:a16="http://schemas.microsoft.com/office/drawing/2014/main" id="{15DDC3B8-8315-F140-8BC5-A7AA7E1FDAAE}"/>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C4FB41-0B70-3C4C-B2EB-387C3504C44B}"/>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0B7BE48-0655-B541-A7D4-BDCD908B5742}"/>
                </a:ext>
              </a:extLst>
            </p:cNvPr>
            <p:cNvCxnSpPr/>
            <p:nvPr/>
          </p:nvCxnSpPr>
          <p:spPr>
            <a:xfrm>
              <a:off x="2064146"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091351D-5488-FE4D-B2D9-B931AC6A8082}"/>
              </a:ext>
            </a:extLst>
          </p:cNvPr>
          <p:cNvGrpSpPr/>
          <p:nvPr/>
        </p:nvGrpSpPr>
        <p:grpSpPr>
          <a:xfrm>
            <a:off x="1743229" y="2718662"/>
            <a:ext cx="2687236" cy="912989"/>
            <a:chOff x="1974273" y="1700645"/>
            <a:chExt cx="2473036" cy="734291"/>
          </a:xfrm>
        </p:grpSpPr>
        <p:cxnSp>
          <p:nvCxnSpPr>
            <p:cNvPr id="37" name="Straight Connector 36">
              <a:extLst>
                <a:ext uri="{FF2B5EF4-FFF2-40B4-BE49-F238E27FC236}">
                  <a16:creationId xmlns:a16="http://schemas.microsoft.com/office/drawing/2014/main" id="{C26D88AE-5494-BA40-BF48-C829AE3C0707}"/>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230462-325F-5B4F-B715-E1C8836C95B8}"/>
                </a:ext>
              </a:extLst>
            </p:cNvPr>
            <p:cNvCxnSpPr>
              <a:cxnSpLocks/>
            </p:cNvCxnSpPr>
            <p:nvPr/>
          </p:nvCxnSpPr>
          <p:spPr>
            <a:xfrm flipH="1">
              <a:off x="1974273" y="1700645"/>
              <a:ext cx="361137"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AE42CF7-EBA1-E547-A404-C60104E63D6C}"/>
                </a:ext>
              </a:extLst>
            </p:cNvPr>
            <p:cNvCxnSpPr/>
            <p:nvPr/>
          </p:nvCxnSpPr>
          <p:spPr>
            <a:xfrm>
              <a:off x="2057503"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BEDE372-B964-054D-8469-FE357152DE25}"/>
              </a:ext>
            </a:extLst>
          </p:cNvPr>
          <p:cNvGrpSpPr/>
          <p:nvPr/>
        </p:nvGrpSpPr>
        <p:grpSpPr>
          <a:xfrm>
            <a:off x="5158759" y="2961198"/>
            <a:ext cx="2627781" cy="670460"/>
            <a:chOff x="1974274" y="1542525"/>
            <a:chExt cx="2627781" cy="805172"/>
          </a:xfrm>
        </p:grpSpPr>
        <p:cxnSp>
          <p:nvCxnSpPr>
            <p:cNvPr id="42" name="Straight Connector 41">
              <a:extLst>
                <a:ext uri="{FF2B5EF4-FFF2-40B4-BE49-F238E27FC236}">
                  <a16:creationId xmlns:a16="http://schemas.microsoft.com/office/drawing/2014/main" id="{F5078ED8-FDEE-F24D-9804-2A419FDF3B77}"/>
                </a:ext>
              </a:extLst>
            </p:cNvPr>
            <p:cNvCxnSpPr>
              <a:cxnSpLocks/>
            </p:cNvCxnSpPr>
            <p:nvPr/>
          </p:nvCxnSpPr>
          <p:spPr>
            <a:xfrm flipH="1">
              <a:off x="1981206" y="2347697"/>
              <a:ext cx="2620849"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044382-63F5-E64A-AB57-0B51C126FC80}"/>
                </a:ext>
              </a:extLst>
            </p:cNvPr>
            <p:cNvCxnSpPr>
              <a:cxnSpLocks/>
            </p:cNvCxnSpPr>
            <p:nvPr/>
          </p:nvCxnSpPr>
          <p:spPr>
            <a:xfrm flipH="1">
              <a:off x="1974274" y="1542525"/>
              <a:ext cx="2627781"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C3E5D3-FADA-604C-A250-5A45FBD69575}"/>
                </a:ext>
              </a:extLst>
            </p:cNvPr>
            <p:cNvCxnSpPr>
              <a:cxnSpLocks/>
            </p:cNvCxnSpPr>
            <p:nvPr/>
          </p:nvCxnSpPr>
          <p:spPr>
            <a:xfrm>
              <a:off x="2033322" y="1542525"/>
              <a:ext cx="0" cy="80517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7F008D3-7AB1-034E-BE3D-6CA7D6DC5399}"/>
              </a:ext>
            </a:extLst>
          </p:cNvPr>
          <p:cNvGrpSpPr/>
          <p:nvPr/>
        </p:nvGrpSpPr>
        <p:grpSpPr>
          <a:xfrm>
            <a:off x="5146095" y="1326741"/>
            <a:ext cx="2762140" cy="502059"/>
            <a:chOff x="1974273" y="1700645"/>
            <a:chExt cx="2473036" cy="734291"/>
          </a:xfrm>
        </p:grpSpPr>
        <p:cxnSp>
          <p:nvCxnSpPr>
            <p:cNvPr id="46" name="Straight Connector 45">
              <a:extLst>
                <a:ext uri="{FF2B5EF4-FFF2-40B4-BE49-F238E27FC236}">
                  <a16:creationId xmlns:a16="http://schemas.microsoft.com/office/drawing/2014/main" id="{DCFECCA5-4352-624F-94E8-24C04CE8E8C9}"/>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BD812-0254-1C4C-B8E0-66CB20B57B0F}"/>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F6DD1F6-BB0E-AB44-8677-C90CAE4ECA18}"/>
                </a:ext>
              </a:extLst>
            </p:cNvPr>
            <p:cNvCxnSpPr/>
            <p:nvPr/>
          </p:nvCxnSpPr>
          <p:spPr>
            <a:xfrm>
              <a:off x="202582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2B3228B-D98A-C54B-98EA-26AC3ED12373}"/>
              </a:ext>
            </a:extLst>
          </p:cNvPr>
          <p:cNvSpPr txBox="1"/>
          <p:nvPr/>
        </p:nvSpPr>
        <p:spPr>
          <a:xfrm rot="16200000">
            <a:off x="-718051" y="2510792"/>
            <a:ext cx="3291147" cy="707886"/>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Minimum Activation Count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Observe a Bit Flip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sp>
        <p:nvSpPr>
          <p:cNvPr id="27" name="TextBox 26">
            <a:extLst>
              <a:ext uri="{FF2B5EF4-FFF2-40B4-BE49-F238E27FC236}">
                <a16:creationId xmlns:a16="http://schemas.microsoft.com/office/drawing/2014/main" id="{532C03C3-39A4-8444-9D5E-4566EE0B169C}"/>
              </a:ext>
            </a:extLst>
          </p:cNvPr>
          <p:cNvSpPr txBox="1"/>
          <p:nvPr/>
        </p:nvSpPr>
        <p:spPr>
          <a:xfrm>
            <a:off x="2290680" y="4510308"/>
            <a:ext cx="5277393"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DRAM Rows (sorted by reducing</a:t>
            </a:r>
            <a:r>
              <a:rPr kumimoji="0" lang="en-US" sz="2000" b="0" i="1"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000" b="0" i="1" u="none" strike="noStrike" kern="1200" cap="none" spc="0" normalizeH="0" baseline="0" noProof="0" err="1">
                <a:ln>
                  <a:noFill/>
                </a:ln>
                <a:solidFill>
                  <a:prstClr val="black"/>
                </a:solidFill>
                <a:effectLst/>
                <a:uLnTx/>
                <a:uFillTx/>
                <a:latin typeface="Cambria" panose="02040503050406030204" pitchFamily="18" charset="0"/>
                <a:ea typeface="+mn-ea"/>
                <a:cs typeface="+mn-cs"/>
              </a:rPr>
              <a:t>HC</a:t>
            </a:r>
            <a:r>
              <a:rPr kumimoji="0" lang="en-US" sz="2000" b="0" i="1" u="none" strike="noStrike" kern="1200" cap="none" spc="0" normalizeH="0" baseline="-25000" noProof="0" err="1">
                <a:ln>
                  <a:noFill/>
                </a:ln>
                <a:solidFill>
                  <a:prstClr val="black"/>
                </a:solidFill>
                <a:effectLst/>
                <a:uLnTx/>
                <a:uFillTx/>
                <a:latin typeface="Cambria" panose="02040503050406030204" pitchFamily="18" charset="0"/>
                <a:ea typeface="+mn-ea"/>
                <a:cs typeface="+mn-cs"/>
              </a:rPr>
              <a:t>first</a:t>
            </a: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t>
            </a:r>
            <a:endParaRPr kumimoji="0" lang="en-US" sz="28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nvGrpSpPr>
          <p:cNvPr id="31" name="Group 30">
            <a:extLst>
              <a:ext uri="{FF2B5EF4-FFF2-40B4-BE49-F238E27FC236}">
                <a16:creationId xmlns:a16="http://schemas.microsoft.com/office/drawing/2014/main" id="{FC3B93F2-D2DB-A240-A065-065BE94006F1}"/>
              </a:ext>
            </a:extLst>
          </p:cNvPr>
          <p:cNvGrpSpPr/>
          <p:nvPr/>
        </p:nvGrpSpPr>
        <p:grpSpPr>
          <a:xfrm>
            <a:off x="309151" y="5036029"/>
            <a:ext cx="8556554" cy="1249937"/>
            <a:chOff x="1643281" y="4534175"/>
            <a:chExt cx="6864225" cy="1210764"/>
          </a:xfrm>
        </p:grpSpPr>
        <p:sp>
          <p:nvSpPr>
            <p:cNvPr id="32" name="Rounded Rectangle 31">
              <a:extLst>
                <a:ext uri="{FF2B5EF4-FFF2-40B4-BE49-F238E27FC236}">
                  <a16:creationId xmlns:a16="http://schemas.microsoft.com/office/drawing/2014/main" id="{078DA025-EF14-1442-A0AD-7AFDAB6A6F85}"/>
                </a:ext>
              </a:extLst>
            </p:cNvPr>
            <p:cNvSpPr/>
            <p:nvPr/>
          </p:nvSpPr>
          <p:spPr>
            <a:xfrm>
              <a:off x="1643281" y="4534175"/>
              <a:ext cx="6864225" cy="1210764"/>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ound Same Side Corner Rectangle 32">
              <a:extLst>
                <a:ext uri="{FF2B5EF4-FFF2-40B4-BE49-F238E27FC236}">
                  <a16:creationId xmlns:a16="http://schemas.microsoft.com/office/drawing/2014/main" id="{F6FDB40A-CBE8-1841-97A4-2F3EA6599B0D}"/>
                </a:ext>
              </a:extLst>
            </p:cNvPr>
            <p:cNvSpPr/>
            <p:nvPr/>
          </p:nvSpPr>
          <p:spPr>
            <a:xfrm>
              <a:off x="1643281" y="4541448"/>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12</a:t>
              </a:r>
            </a:p>
          </p:txBody>
        </p:sp>
        <p:sp>
          <p:nvSpPr>
            <p:cNvPr id="34" name="TextBox 33">
              <a:extLst>
                <a:ext uri="{FF2B5EF4-FFF2-40B4-BE49-F238E27FC236}">
                  <a16:creationId xmlns:a16="http://schemas.microsoft.com/office/drawing/2014/main" id="{BAAD627C-5EA6-9A46-AD5E-37BA1CCC32F7}"/>
                </a:ext>
              </a:extLst>
            </p:cNvPr>
            <p:cNvSpPr txBox="1"/>
            <p:nvPr/>
          </p:nvSpPr>
          <p:spPr>
            <a:xfrm>
              <a:off x="1643281" y="4905530"/>
              <a:ext cx="6864225" cy="804953"/>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38233"/>
                  </a:solidFill>
                  <a:effectLst/>
                  <a:uLnTx/>
                  <a:uFillTx/>
                  <a:latin typeface="Cambria" panose="02040503050406030204" pitchFamily="18" charset="0"/>
                  <a:ea typeface="+mn-ea"/>
                  <a:cs typeface="+mn-cs"/>
                </a:rPr>
                <a:t>A small fraction</a:t>
              </a:r>
              <a:r>
                <a:rPr kumimoji="0" lang="en-US" sz="2400" b="0" i="0" u="none" strike="noStrike" kern="1200" cap="none" spc="0" normalizeH="0" baseline="0" noProof="0">
                  <a:ln>
                    <a:noFill/>
                  </a:ln>
                  <a:solidFill>
                    <a:srgbClr val="538233"/>
                  </a:solidFill>
                  <a:effectLst/>
                  <a:uLnTx/>
                  <a:uFillTx/>
                  <a:latin typeface="Cambria" panose="02040503050406030204" pitchFamily="18" charset="0"/>
                  <a:ea typeface="+mn-ea"/>
                  <a:cs typeface="+mn-cs"/>
                </a:rPr>
                <a:t>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DRAM rows are </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more vulnerable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RowHammer than </a:t>
              </a:r>
              <a:r>
                <a:rPr kumimoji="0"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the vast majority </a:t>
              </a: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the rows</a:t>
              </a:r>
              <a:endParaRPr kumimoji="0" lang="en-US" sz="32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spTree>
    <p:extLst>
      <p:ext uri="{BB962C8B-B14F-4D97-AF65-F5344CB8AC3E}">
        <p14:creationId xmlns:p14="http://schemas.microsoft.com/office/powerpoint/2010/main" val="39227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F878-7256-DC48-BDD7-485C7E873D6F}"/>
              </a:ext>
            </a:extLst>
          </p:cNvPr>
          <p:cNvSpPr>
            <a:spLocks noGrp="1"/>
          </p:cNvSpPr>
          <p:nvPr>
            <p:ph type="title"/>
          </p:nvPr>
        </p:nvSpPr>
        <p:spPr/>
        <p:txBody>
          <a:bodyPr/>
          <a:lstStyle/>
          <a:p>
            <a:r>
              <a:rPr lang="en-US"/>
              <a:t>Spatial Variation across Columns</a:t>
            </a:r>
          </a:p>
        </p:txBody>
      </p:sp>
      <p:pic>
        <p:nvPicPr>
          <p:cNvPr id="6" name="Picture 5">
            <a:extLst>
              <a:ext uri="{FF2B5EF4-FFF2-40B4-BE49-F238E27FC236}">
                <a16:creationId xmlns:a16="http://schemas.microsoft.com/office/drawing/2014/main" id="{FA4E1482-A28F-7D44-BAC4-CD88208DA08D}"/>
              </a:ext>
            </a:extLst>
          </p:cNvPr>
          <p:cNvPicPr>
            <a:picLocks noChangeAspect="1"/>
          </p:cNvPicPr>
          <p:nvPr/>
        </p:nvPicPr>
        <p:blipFill rotWithShape="1">
          <a:blip r:embed="rId3">
            <a:extLst>
              <a:ext uri="{28A0092B-C50C-407E-A947-70E740481C1C}">
                <a14:useLocalDpi xmlns:a14="http://schemas.microsoft.com/office/drawing/2010/main" val="0"/>
              </a:ext>
            </a:extLst>
          </a:blip>
          <a:srcRect l="4025" t="51564" r="48479" b="8225"/>
          <a:stretch/>
        </p:blipFill>
        <p:spPr>
          <a:xfrm>
            <a:off x="964572" y="1410157"/>
            <a:ext cx="6392866" cy="1870044"/>
          </a:xfrm>
          <a:prstGeom prst="rect">
            <a:avLst/>
          </a:prstGeom>
        </p:spPr>
      </p:pic>
      <p:sp>
        <p:nvSpPr>
          <p:cNvPr id="4" name="TextBox 3">
            <a:extLst>
              <a:ext uri="{FF2B5EF4-FFF2-40B4-BE49-F238E27FC236}">
                <a16:creationId xmlns:a16="http://schemas.microsoft.com/office/drawing/2014/main" id="{149D0691-463E-A244-8EF2-4FB0DAEBE394}"/>
              </a:ext>
            </a:extLst>
          </p:cNvPr>
          <p:cNvSpPr txBox="1"/>
          <p:nvPr/>
        </p:nvSpPr>
        <p:spPr>
          <a:xfrm>
            <a:off x="1261688" y="3208736"/>
            <a:ext cx="55533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Column Index</a:t>
            </a:r>
          </a:p>
        </p:txBody>
      </p:sp>
      <p:sp>
        <p:nvSpPr>
          <p:cNvPr id="11" name="TextBox 10">
            <a:extLst>
              <a:ext uri="{FF2B5EF4-FFF2-40B4-BE49-F238E27FC236}">
                <a16:creationId xmlns:a16="http://schemas.microsoft.com/office/drawing/2014/main" id="{A9941032-F3F9-2A48-BD76-4A07B772BFB1}"/>
              </a:ext>
            </a:extLst>
          </p:cNvPr>
          <p:cNvSpPr txBox="1"/>
          <p:nvPr/>
        </p:nvSpPr>
        <p:spPr>
          <a:xfrm rot="16200000">
            <a:off x="30249" y="1959762"/>
            <a:ext cx="14993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Chip ID</a:t>
            </a:r>
          </a:p>
        </p:txBody>
      </p:sp>
      <p:sp>
        <p:nvSpPr>
          <p:cNvPr id="12" name="TextBox 11">
            <a:extLst>
              <a:ext uri="{FF2B5EF4-FFF2-40B4-BE49-F238E27FC236}">
                <a16:creationId xmlns:a16="http://schemas.microsoft.com/office/drawing/2014/main" id="{FAC97D7B-1AF1-B440-BF79-03788D25188A}"/>
              </a:ext>
            </a:extLst>
          </p:cNvPr>
          <p:cNvSpPr txBox="1"/>
          <p:nvPr/>
        </p:nvSpPr>
        <p:spPr>
          <a:xfrm>
            <a:off x="7280654" y="1715957"/>
            <a:ext cx="1475677"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Number of Bit Flips in a Column</a:t>
            </a:r>
          </a:p>
        </p:txBody>
      </p:sp>
      <p:grpSp>
        <p:nvGrpSpPr>
          <p:cNvPr id="13" name="Group 12">
            <a:extLst>
              <a:ext uri="{FF2B5EF4-FFF2-40B4-BE49-F238E27FC236}">
                <a16:creationId xmlns:a16="http://schemas.microsoft.com/office/drawing/2014/main" id="{F404A755-82D6-664C-8456-267732B43924}"/>
              </a:ext>
            </a:extLst>
          </p:cNvPr>
          <p:cNvGrpSpPr/>
          <p:nvPr/>
        </p:nvGrpSpPr>
        <p:grpSpPr>
          <a:xfrm>
            <a:off x="293723" y="4395950"/>
            <a:ext cx="8556554" cy="1323439"/>
            <a:chOff x="1643281" y="4420664"/>
            <a:chExt cx="6864225" cy="1149839"/>
          </a:xfrm>
        </p:grpSpPr>
        <p:sp>
          <p:nvSpPr>
            <p:cNvPr id="14" name="Rounded Rectangle 13">
              <a:extLst>
                <a:ext uri="{FF2B5EF4-FFF2-40B4-BE49-F238E27FC236}">
                  <a16:creationId xmlns:a16="http://schemas.microsoft.com/office/drawing/2014/main" id="{B0C80F14-D0D3-E946-B0BB-968858F0EBBA}"/>
                </a:ext>
              </a:extLst>
            </p:cNvPr>
            <p:cNvSpPr/>
            <p:nvPr/>
          </p:nvSpPr>
          <p:spPr>
            <a:xfrm>
              <a:off x="1643281" y="4420664"/>
              <a:ext cx="6864225" cy="114983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ound Same Side Corner Rectangle 14">
              <a:extLst>
                <a:ext uri="{FF2B5EF4-FFF2-40B4-BE49-F238E27FC236}">
                  <a16:creationId xmlns:a16="http://schemas.microsoft.com/office/drawing/2014/main" id="{3907992A-5E87-604A-9283-988747F2DE29}"/>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13</a:t>
              </a:r>
            </a:p>
          </p:txBody>
        </p:sp>
        <p:sp>
          <p:nvSpPr>
            <p:cNvPr id="16" name="TextBox 15">
              <a:extLst>
                <a:ext uri="{FF2B5EF4-FFF2-40B4-BE49-F238E27FC236}">
                  <a16:creationId xmlns:a16="http://schemas.microsoft.com/office/drawing/2014/main" id="{B659EEB5-4017-594C-A1D8-C94D552F9D6A}"/>
                </a:ext>
              </a:extLst>
            </p:cNvPr>
            <p:cNvSpPr txBox="1"/>
            <p:nvPr/>
          </p:nvSpPr>
          <p:spPr>
            <a:xfrm>
              <a:off x="1643281" y="4819075"/>
              <a:ext cx="6864225" cy="721992"/>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Certain columns are </a:t>
              </a:r>
              <a:r>
                <a:rPr kumimoji="0" lang="en-US" sz="24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significantly more vulnerable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to RowHammer than other columns</a:t>
              </a:r>
            </a:p>
          </p:txBody>
        </p:sp>
      </p:grpSp>
      <p:grpSp>
        <p:nvGrpSpPr>
          <p:cNvPr id="5" name="Group 4">
            <a:extLst>
              <a:ext uri="{FF2B5EF4-FFF2-40B4-BE49-F238E27FC236}">
                <a16:creationId xmlns:a16="http://schemas.microsoft.com/office/drawing/2014/main" id="{0F24A650-E857-1445-8B92-55F92131741C}"/>
              </a:ext>
            </a:extLst>
          </p:cNvPr>
          <p:cNvGrpSpPr/>
          <p:nvPr/>
        </p:nvGrpSpPr>
        <p:grpSpPr>
          <a:xfrm>
            <a:off x="1294595" y="1374109"/>
            <a:ext cx="5556608" cy="1615063"/>
            <a:chOff x="1294595" y="1374109"/>
            <a:chExt cx="5556608" cy="1615063"/>
          </a:xfrm>
        </p:grpSpPr>
        <p:sp>
          <p:nvSpPr>
            <p:cNvPr id="3" name="Oval 2">
              <a:extLst>
                <a:ext uri="{FF2B5EF4-FFF2-40B4-BE49-F238E27FC236}">
                  <a16:creationId xmlns:a16="http://schemas.microsoft.com/office/drawing/2014/main" id="{32D20D24-B5A2-3F43-9070-7C0F7F11FD94}"/>
                </a:ext>
              </a:extLst>
            </p:cNvPr>
            <p:cNvSpPr/>
            <p:nvPr/>
          </p:nvSpPr>
          <p:spPr>
            <a:xfrm>
              <a:off x="5012085" y="1557571"/>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D0CCE80C-7616-E847-A224-4011AA450FAC}"/>
                </a:ext>
              </a:extLst>
            </p:cNvPr>
            <p:cNvSpPr/>
            <p:nvPr/>
          </p:nvSpPr>
          <p:spPr>
            <a:xfrm>
              <a:off x="6640940" y="1384155"/>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2512" y="73677"/>
                    <a:pt x="52840" y="5674"/>
                    <a:pt x="105132" y="0"/>
                  </a:cubicBezTo>
                  <a:cubicBezTo>
                    <a:pt x="166546" y="6877"/>
                    <a:pt x="210407" y="77934"/>
                    <a:pt x="210264" y="164323"/>
                  </a:cubicBezTo>
                  <a:cubicBezTo>
                    <a:pt x="204523" y="246415"/>
                    <a:pt x="166060" y="332110"/>
                    <a:pt x="105132" y="328646"/>
                  </a:cubicBezTo>
                  <a:cubicBezTo>
                    <a:pt x="47960" y="325331"/>
                    <a:pt x="5311" y="264977"/>
                    <a:pt x="0" y="164323"/>
                  </a:cubicBezTo>
                  <a:close/>
                </a:path>
              </a:pathLst>
            </a:custGeom>
            <a:noFill/>
            <a:ln w="57150">
              <a:solidFill>
                <a:srgbClr val="FF0000"/>
              </a:solidFill>
              <a:prstDash val="solid"/>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38D66E5-7918-AC44-814F-4114B08411F3}"/>
                </a:ext>
              </a:extLst>
            </p:cNvPr>
            <p:cNvSpPr/>
            <p:nvPr/>
          </p:nvSpPr>
          <p:spPr>
            <a:xfrm>
              <a:off x="4364234"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12F575FB-272A-3A4F-AC0D-30203B883D83}"/>
                </a:ext>
              </a:extLst>
            </p:cNvPr>
            <p:cNvSpPr/>
            <p:nvPr/>
          </p:nvSpPr>
          <p:spPr>
            <a:xfrm>
              <a:off x="3337539" y="266052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85F53B0-9867-AB41-BCDF-8D55E75007E3}"/>
                </a:ext>
              </a:extLst>
            </p:cNvPr>
            <p:cNvSpPr/>
            <p:nvPr/>
          </p:nvSpPr>
          <p:spPr>
            <a:xfrm>
              <a:off x="1314741" y="193775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9B4D11B-FE34-E240-961B-6B9028EF8717}"/>
                </a:ext>
              </a:extLst>
            </p:cNvPr>
            <p:cNvSpPr/>
            <p:nvPr/>
          </p:nvSpPr>
          <p:spPr>
            <a:xfrm>
              <a:off x="3241613" y="1548478"/>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B5B4B56-1B20-9E49-ABF0-568BC5768CF6}"/>
                </a:ext>
              </a:extLst>
            </p:cNvPr>
            <p:cNvSpPr/>
            <p:nvPr/>
          </p:nvSpPr>
          <p:spPr>
            <a:xfrm>
              <a:off x="6134706" y="1374110"/>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920B33A0-15F2-CB46-8B58-9C38260EE907}"/>
                </a:ext>
              </a:extLst>
            </p:cNvPr>
            <p:cNvSpPr/>
            <p:nvPr/>
          </p:nvSpPr>
          <p:spPr>
            <a:xfrm>
              <a:off x="4521622" y="2660526"/>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B60B2252-32B9-F145-8663-FEBC9FE5547A}"/>
                </a:ext>
              </a:extLst>
            </p:cNvPr>
            <p:cNvSpPr/>
            <p:nvPr/>
          </p:nvSpPr>
          <p:spPr>
            <a:xfrm>
              <a:off x="4066742"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B96035A-BF88-1947-82FB-FF9EBF5C1CA3}"/>
                </a:ext>
              </a:extLst>
            </p:cNvPr>
            <p:cNvSpPr/>
            <p:nvPr/>
          </p:nvSpPr>
          <p:spPr>
            <a:xfrm>
              <a:off x="3889464" y="1567326"/>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E160B3EB-C7BD-AE4A-96F8-7350BBF4F7B7}"/>
                </a:ext>
              </a:extLst>
            </p:cNvPr>
            <p:cNvSpPr/>
            <p:nvPr/>
          </p:nvSpPr>
          <p:spPr>
            <a:xfrm>
              <a:off x="4549815" y="154237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CEA7B05-1CA8-D049-BB5C-3D470C714D6A}"/>
                </a:ext>
              </a:extLst>
            </p:cNvPr>
            <p:cNvSpPr/>
            <p:nvPr/>
          </p:nvSpPr>
          <p:spPr>
            <a:xfrm>
              <a:off x="5237128" y="1548478"/>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6D4B1229-8A18-CB47-9025-CC38D34A114E}"/>
                </a:ext>
              </a:extLst>
            </p:cNvPr>
            <p:cNvSpPr/>
            <p:nvPr/>
          </p:nvSpPr>
          <p:spPr>
            <a:xfrm>
              <a:off x="2757278" y="192866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85DBA5F7-7B02-7B41-9BFB-8B73B9987BA3}"/>
                </a:ext>
              </a:extLst>
            </p:cNvPr>
            <p:cNvSpPr/>
            <p:nvPr/>
          </p:nvSpPr>
          <p:spPr>
            <a:xfrm>
              <a:off x="1503481" y="1374109"/>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631BFC81-8512-E64C-8A89-23087B59473F}"/>
                </a:ext>
              </a:extLst>
            </p:cNvPr>
            <p:cNvSpPr/>
            <p:nvPr/>
          </p:nvSpPr>
          <p:spPr>
            <a:xfrm>
              <a:off x="2361434" y="193775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58AA03A0-6489-184C-8067-E77E89D6E03F}"/>
                </a:ext>
              </a:extLst>
            </p:cNvPr>
            <p:cNvSpPr/>
            <p:nvPr/>
          </p:nvSpPr>
          <p:spPr>
            <a:xfrm>
              <a:off x="2539707" y="137855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65DF939D-4483-9645-AABF-7D9306EAA6BE}"/>
                </a:ext>
              </a:extLst>
            </p:cNvPr>
            <p:cNvSpPr/>
            <p:nvPr/>
          </p:nvSpPr>
          <p:spPr>
            <a:xfrm>
              <a:off x="5806737"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C4437007-5862-0C46-9A30-92F96FCFE3A6}"/>
                </a:ext>
              </a:extLst>
            </p:cNvPr>
            <p:cNvSpPr/>
            <p:nvPr/>
          </p:nvSpPr>
          <p:spPr>
            <a:xfrm>
              <a:off x="6164986" y="157124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64E1F3A3-0DC4-A64A-8DA0-964EE0450766}"/>
                </a:ext>
              </a:extLst>
            </p:cNvPr>
            <p:cNvSpPr/>
            <p:nvPr/>
          </p:nvSpPr>
          <p:spPr>
            <a:xfrm>
              <a:off x="1294595" y="177343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270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81CFB-0E60-6441-87E1-2850B03C77F2}"/>
              </a:ext>
            </a:extLst>
          </p:cNvPr>
          <p:cNvSpPr>
            <a:spLocks noGrp="1"/>
          </p:cNvSpPr>
          <p:nvPr>
            <p:ph type="title"/>
          </p:nvPr>
        </p:nvSpPr>
        <p:spPr/>
        <p:txBody>
          <a:bodyPr/>
          <a:lstStyle/>
          <a:p>
            <a:r>
              <a:rPr lang="en-US"/>
              <a:t>Spatial Variation across Columns</a:t>
            </a:r>
          </a:p>
        </p:txBody>
      </p:sp>
      <p:pic>
        <p:nvPicPr>
          <p:cNvPr id="6" name="Content Placeholder 5">
            <a:extLst>
              <a:ext uri="{FF2B5EF4-FFF2-40B4-BE49-F238E27FC236}">
                <a16:creationId xmlns:a16="http://schemas.microsoft.com/office/drawing/2014/main" id="{06C65BB6-009C-2741-B162-DE7A36DB92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96" t="42924" r="45310" b="6233"/>
          <a:stretch/>
        </p:blipFill>
        <p:spPr>
          <a:xfrm>
            <a:off x="1118793" y="1424574"/>
            <a:ext cx="6482347" cy="3421005"/>
          </a:xfrm>
        </p:spPr>
      </p:pic>
      <p:grpSp>
        <p:nvGrpSpPr>
          <p:cNvPr id="24" name="Group 23">
            <a:extLst>
              <a:ext uri="{FF2B5EF4-FFF2-40B4-BE49-F238E27FC236}">
                <a16:creationId xmlns:a16="http://schemas.microsoft.com/office/drawing/2014/main" id="{3497E63C-8572-7B49-9434-F2012F9FEACF}"/>
              </a:ext>
            </a:extLst>
          </p:cNvPr>
          <p:cNvGrpSpPr/>
          <p:nvPr/>
        </p:nvGrpSpPr>
        <p:grpSpPr>
          <a:xfrm>
            <a:off x="334782" y="1439142"/>
            <a:ext cx="784011" cy="2843271"/>
            <a:chOff x="275727" y="901451"/>
            <a:chExt cx="608018" cy="4166976"/>
          </a:xfrm>
        </p:grpSpPr>
        <p:cxnSp>
          <p:nvCxnSpPr>
            <p:cNvPr id="8" name="Straight Arrow Connector 7">
              <a:extLst>
                <a:ext uri="{FF2B5EF4-FFF2-40B4-BE49-F238E27FC236}">
                  <a16:creationId xmlns:a16="http://schemas.microsoft.com/office/drawing/2014/main" id="{0801761E-3607-3246-A288-FCD5FC09716A}"/>
                </a:ext>
              </a:extLst>
            </p:cNvPr>
            <p:cNvCxnSpPr>
              <a:cxnSpLocks/>
            </p:cNvCxnSpPr>
            <p:nvPr/>
          </p:nvCxnSpPr>
          <p:spPr>
            <a:xfrm flipV="1">
              <a:off x="883745" y="1055475"/>
              <a:ext cx="0" cy="40129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AAAFDE-2785-D044-BDC1-66103C318DDF}"/>
                </a:ext>
              </a:extLst>
            </p:cNvPr>
            <p:cNvSpPr txBox="1"/>
            <p:nvPr/>
          </p:nvSpPr>
          <p:spPr>
            <a:xfrm rot="16200000">
              <a:off x="-1533270" y="2710448"/>
              <a:ext cx="4166976" cy="5489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Worse RowHammer Vulnerability</a:t>
              </a:r>
            </a:p>
          </p:txBody>
        </p:sp>
      </p:grpSp>
      <p:grpSp>
        <p:nvGrpSpPr>
          <p:cNvPr id="25" name="Group 24">
            <a:extLst>
              <a:ext uri="{FF2B5EF4-FFF2-40B4-BE49-F238E27FC236}">
                <a16:creationId xmlns:a16="http://schemas.microsoft.com/office/drawing/2014/main" id="{29791481-6A73-FE41-B513-008FC0EAEECF}"/>
              </a:ext>
            </a:extLst>
          </p:cNvPr>
          <p:cNvGrpSpPr/>
          <p:nvPr/>
        </p:nvGrpSpPr>
        <p:grpSpPr>
          <a:xfrm>
            <a:off x="1756467" y="4840889"/>
            <a:ext cx="5758766" cy="430889"/>
            <a:chOff x="1308100" y="4932124"/>
            <a:chExt cx="5758766" cy="430889"/>
          </a:xfrm>
        </p:grpSpPr>
        <p:cxnSp>
          <p:nvCxnSpPr>
            <p:cNvPr id="11" name="Straight Arrow Connector 10">
              <a:extLst>
                <a:ext uri="{FF2B5EF4-FFF2-40B4-BE49-F238E27FC236}">
                  <a16:creationId xmlns:a16="http://schemas.microsoft.com/office/drawing/2014/main" id="{287966EE-7A60-374C-9749-54CC816E9D91}"/>
                </a:ext>
              </a:extLst>
            </p:cNvPr>
            <p:cNvCxnSpPr>
              <a:cxnSpLocks/>
            </p:cNvCxnSpPr>
            <p:nvPr/>
          </p:nvCxnSpPr>
          <p:spPr>
            <a:xfrm>
              <a:off x="1308100" y="4932124"/>
              <a:ext cx="575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E99A1E-1B72-F54E-BE87-9E371C03BEF8}"/>
                </a:ext>
              </a:extLst>
            </p:cNvPr>
            <p:cNvSpPr txBox="1"/>
            <p:nvPr/>
          </p:nvSpPr>
          <p:spPr>
            <a:xfrm>
              <a:off x="1462100" y="4962903"/>
              <a:ext cx="54464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Larger Variation across DRAM Chips</a:t>
              </a:r>
            </a:p>
          </p:txBody>
        </p:sp>
      </p:grpSp>
      <p:grpSp>
        <p:nvGrpSpPr>
          <p:cNvPr id="36" name="Group 35">
            <a:extLst>
              <a:ext uri="{FF2B5EF4-FFF2-40B4-BE49-F238E27FC236}">
                <a16:creationId xmlns:a16="http://schemas.microsoft.com/office/drawing/2014/main" id="{5FAEE7F2-E30C-BE49-AD37-1E1EE088BCB8}"/>
              </a:ext>
            </a:extLst>
          </p:cNvPr>
          <p:cNvGrpSpPr/>
          <p:nvPr/>
        </p:nvGrpSpPr>
        <p:grpSpPr>
          <a:xfrm>
            <a:off x="1818266" y="1174905"/>
            <a:ext cx="764954" cy="2310410"/>
            <a:chOff x="4803649" y="772640"/>
            <a:chExt cx="764954" cy="2310410"/>
          </a:xfrm>
        </p:grpSpPr>
        <p:sp>
          <p:nvSpPr>
            <p:cNvPr id="18" name="Rectangle 17">
              <a:extLst>
                <a:ext uri="{FF2B5EF4-FFF2-40B4-BE49-F238E27FC236}">
                  <a16:creationId xmlns:a16="http://schemas.microsoft.com/office/drawing/2014/main" id="{583DFD6A-3BC0-CD4F-857C-DD73DE6C54AE}"/>
                </a:ext>
              </a:extLst>
            </p:cNvPr>
            <p:cNvSpPr/>
            <p:nvPr/>
          </p:nvSpPr>
          <p:spPr>
            <a:xfrm>
              <a:off x="4895850" y="1036877"/>
              <a:ext cx="580553" cy="204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E010EA43-EBF5-1848-AF59-741906EC185E}"/>
                </a:ext>
              </a:extLst>
            </p:cNvPr>
            <p:cNvSpPr txBox="1"/>
            <p:nvPr/>
          </p:nvSpPr>
          <p:spPr>
            <a:xfrm>
              <a:off x="4803649" y="772640"/>
              <a:ext cx="764954" cy="369332"/>
            </a:xfrm>
            <a:prstGeom prst="rect">
              <a:avLst/>
            </a:prstGeom>
            <a:solidFill>
              <a:srgbClr val="C00000"/>
            </a:solidFill>
            <a:ln>
              <a:solidFill>
                <a:srgbClr val="C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16.7%</a:t>
              </a:r>
            </a:p>
          </p:txBody>
        </p:sp>
      </p:grpSp>
      <p:sp>
        <p:nvSpPr>
          <p:cNvPr id="28" name="Rectangle 27">
            <a:extLst>
              <a:ext uri="{FF2B5EF4-FFF2-40B4-BE49-F238E27FC236}">
                <a16:creationId xmlns:a16="http://schemas.microsoft.com/office/drawing/2014/main" id="{F8B47EDF-BB28-9340-98DB-CC8738E4853F}"/>
              </a:ext>
            </a:extLst>
          </p:cNvPr>
          <p:cNvSpPr/>
          <p:nvPr/>
        </p:nvSpPr>
        <p:spPr>
          <a:xfrm>
            <a:off x="6894087" y="2759144"/>
            <a:ext cx="462877" cy="1458459"/>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5D60179-7665-4F45-9DF8-9893EDCBABAD}"/>
              </a:ext>
            </a:extLst>
          </p:cNvPr>
          <p:cNvSpPr txBox="1"/>
          <p:nvPr/>
        </p:nvSpPr>
        <p:spPr>
          <a:xfrm>
            <a:off x="6750279" y="2614509"/>
            <a:ext cx="764954" cy="369332"/>
          </a:xfrm>
          <a:prstGeom prst="rect">
            <a:avLst/>
          </a:prstGeom>
          <a:solidFill>
            <a:schemeClr val="accent2">
              <a:lumMod val="75000"/>
            </a:schemeClr>
          </a:solidFill>
          <a:ln>
            <a:solidFill>
              <a:schemeClr val="accent2">
                <a:lumMod val="75000"/>
              </a:schemeClr>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30.6%</a:t>
            </a:r>
          </a:p>
        </p:txBody>
      </p:sp>
      <p:sp>
        <p:nvSpPr>
          <p:cNvPr id="15" name="Rectangle 14">
            <a:extLst>
              <a:ext uri="{FF2B5EF4-FFF2-40B4-BE49-F238E27FC236}">
                <a16:creationId xmlns:a16="http://schemas.microsoft.com/office/drawing/2014/main" id="{64F9990E-DC8C-264B-A57B-20FAD37B2BBC}"/>
              </a:ext>
            </a:extLst>
          </p:cNvPr>
          <p:cNvSpPr/>
          <p:nvPr/>
        </p:nvSpPr>
        <p:spPr>
          <a:xfrm>
            <a:off x="2491019" y="676947"/>
            <a:ext cx="5024213" cy="343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High RowHammer vulnerability </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across all chips</a:t>
            </a:r>
          </a:p>
        </p:txBody>
      </p:sp>
      <p:cxnSp>
        <p:nvCxnSpPr>
          <p:cNvPr id="35" name="Elbow Connector 34">
            <a:extLst>
              <a:ext uri="{FF2B5EF4-FFF2-40B4-BE49-F238E27FC236}">
                <a16:creationId xmlns:a16="http://schemas.microsoft.com/office/drawing/2014/main" id="{04E50E24-2C35-384B-AECA-DB3EF1864FBA}"/>
              </a:ext>
            </a:extLst>
          </p:cNvPr>
          <p:cNvCxnSpPr>
            <a:cxnSpLocks/>
            <a:stCxn id="31" idx="0"/>
            <a:endCxn id="15" idx="1"/>
          </p:cNvCxnSpPr>
          <p:nvPr/>
        </p:nvCxnSpPr>
        <p:spPr>
          <a:xfrm rot="5400000" flipH="1" flipV="1">
            <a:off x="2182700" y="866586"/>
            <a:ext cx="326363" cy="290276"/>
          </a:xfrm>
          <a:prstGeom prst="bentConnector2">
            <a:avLst/>
          </a:prstGeom>
          <a:ln w="381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A0B87C8-779A-4A46-98AB-18B656C780B8}"/>
              </a:ext>
            </a:extLst>
          </p:cNvPr>
          <p:cNvSpPr/>
          <p:nvPr/>
        </p:nvSpPr>
        <p:spPr>
          <a:xfrm>
            <a:off x="2912013" y="5753686"/>
            <a:ext cx="5035015" cy="646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55911"/>
                </a:solidFill>
                <a:effectLst/>
                <a:uLnTx/>
                <a:uFillTx/>
                <a:latin typeface="Cambria" panose="02040503050406030204" pitchFamily="18" charset="0"/>
                <a:ea typeface="+mn-ea"/>
                <a:cs typeface="+mn-cs"/>
              </a:rPr>
              <a:t>High variation </a:t>
            </a:r>
            <a:r>
              <a:rPr kumimoji="0" lang="en-US" sz="1800" b="0" i="0" u="none" strike="noStrike" kern="1200" cap="none" spc="0" normalizeH="0" baseline="0" noProof="0">
                <a:ln>
                  <a:noFill/>
                </a:ln>
                <a:solidFill>
                  <a:srgbClr val="C55911"/>
                </a:solidFill>
                <a:effectLst/>
                <a:uLnTx/>
                <a:uFillTx/>
                <a:latin typeface="Cambria" panose="02040503050406030204" pitchFamily="18" charset="0"/>
                <a:ea typeface="+mn-ea"/>
                <a:cs typeface="+mn-cs"/>
              </a:rPr>
              <a:t>in vulnerability across chips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55911"/>
                </a:solidFill>
                <a:effectLst/>
                <a:uLnTx/>
                <a:uFillTx/>
                <a:latin typeface="Cambria" panose="02040503050406030204" pitchFamily="18" charset="0"/>
                <a:ea typeface="+mn-ea"/>
                <a:cs typeface="+mn-cs"/>
                <a:sym typeface="Wingdings" pitchFamily="2" charset="2"/>
              </a:rPr>
              <a:t> manufacturing-process-induced variation</a:t>
            </a:r>
            <a:endParaRPr kumimoji="0" lang="en-US" sz="1800" b="0" i="0" u="none" strike="noStrike" kern="1200" cap="none" spc="0" normalizeH="0" baseline="0" noProof="0">
              <a:ln>
                <a:noFill/>
              </a:ln>
              <a:solidFill>
                <a:srgbClr val="C55911"/>
              </a:solidFill>
              <a:effectLst/>
              <a:uLnTx/>
              <a:uFillTx/>
              <a:latin typeface="Cambria" panose="02040503050406030204" pitchFamily="18" charset="0"/>
              <a:ea typeface="+mn-ea"/>
              <a:cs typeface="+mn-cs"/>
            </a:endParaRPr>
          </a:p>
        </p:txBody>
      </p:sp>
      <p:cxnSp>
        <p:nvCxnSpPr>
          <p:cNvPr id="39" name="Elbow Connector 38">
            <a:extLst>
              <a:ext uri="{FF2B5EF4-FFF2-40B4-BE49-F238E27FC236}">
                <a16:creationId xmlns:a16="http://schemas.microsoft.com/office/drawing/2014/main" id="{8D658A43-47F8-E947-ACC1-E6296C99A6CF}"/>
              </a:ext>
            </a:extLst>
          </p:cNvPr>
          <p:cNvCxnSpPr>
            <a:cxnSpLocks/>
            <a:stCxn id="29" idx="3"/>
            <a:endCxn id="38" idx="3"/>
          </p:cNvCxnSpPr>
          <p:nvPr/>
        </p:nvCxnSpPr>
        <p:spPr>
          <a:xfrm>
            <a:off x="7515233" y="2799175"/>
            <a:ext cx="431795" cy="3277746"/>
          </a:xfrm>
          <a:prstGeom prst="bentConnector3">
            <a:avLst>
              <a:gd name="adj1" fmla="val 152942"/>
            </a:avLst>
          </a:prstGeom>
          <a:ln w="38100">
            <a:solidFill>
              <a:srgbClr val="C55911"/>
            </a:solidFill>
            <a:tailEnd type="ova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CD2709-DAF4-F54B-A584-682D9DA783B3}"/>
              </a:ext>
            </a:extLst>
          </p:cNvPr>
          <p:cNvSpPr txBox="1"/>
          <p:nvPr/>
        </p:nvSpPr>
        <p:spPr>
          <a:xfrm>
            <a:off x="4754942" y="920138"/>
            <a:ext cx="27247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sym typeface="Wingdings" pitchFamily="2" charset="2"/>
              </a:rPr>
              <a:t></a:t>
            </a:r>
            <a:r>
              <a:rPr kumimoji="0" lang="en-US" sz="1800" b="1" i="0" u="none" strike="noStrike" kern="1200" cap="none" spc="0" normalizeH="0" baseline="0" noProof="0">
                <a:ln>
                  <a:noFill/>
                </a:ln>
                <a:solidFill>
                  <a:srgbClr val="C00000"/>
                </a:solidFill>
                <a:effectLst/>
                <a:uLnTx/>
                <a:uFillTx/>
                <a:latin typeface="Calibri" panose="020F0502020204030204"/>
                <a:ea typeface="+mn-ea"/>
                <a:cs typeface="+mn-cs"/>
                <a:sym typeface="Wingdings" pitchFamily="2" charset="2"/>
              </a:rPr>
              <a:t>d</a:t>
            </a:r>
            <a:r>
              <a:rPr kumimoji="0" lang="en-US" sz="1800" b="1" i="0" u="none" strike="noStrike" kern="1200" cap="none" spc="0" normalizeH="0" baseline="0" noProof="0">
                <a:ln>
                  <a:noFill/>
                </a:ln>
                <a:solidFill>
                  <a:srgbClr val="C00000"/>
                </a:solidFill>
                <a:effectLst/>
                <a:uLnTx/>
                <a:uFillTx/>
                <a:latin typeface="Calibri" panose="020F0502020204030204"/>
                <a:ea typeface="+mn-ea"/>
                <a:cs typeface="+mn-cs"/>
              </a:rPr>
              <a:t>esign-induced</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 variation</a:t>
            </a:r>
          </a:p>
        </p:txBody>
      </p:sp>
      <p:sp>
        <p:nvSpPr>
          <p:cNvPr id="3" name="TextBox 2">
            <a:extLst>
              <a:ext uri="{FF2B5EF4-FFF2-40B4-BE49-F238E27FC236}">
                <a16:creationId xmlns:a16="http://schemas.microsoft.com/office/drawing/2014/main" id="{066D4E33-D6FF-F54E-A4D8-035F468FC1D5}"/>
              </a:ext>
            </a:extLst>
          </p:cNvPr>
          <p:cNvSpPr txBox="1"/>
          <p:nvPr/>
        </p:nvSpPr>
        <p:spPr>
          <a:xfrm>
            <a:off x="1910467" y="4286821"/>
            <a:ext cx="5569194"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0.0         0.2        0.4          0.6        0.8         1.0</a:t>
            </a:r>
          </a:p>
        </p:txBody>
      </p:sp>
      <p:sp>
        <p:nvSpPr>
          <p:cNvPr id="21" name="TextBox 20">
            <a:extLst>
              <a:ext uri="{FF2B5EF4-FFF2-40B4-BE49-F238E27FC236}">
                <a16:creationId xmlns:a16="http://schemas.microsoft.com/office/drawing/2014/main" id="{D3035F97-EA65-2A48-9E98-138F90BCACA0}"/>
              </a:ext>
            </a:extLst>
          </p:cNvPr>
          <p:cNvSpPr txBox="1"/>
          <p:nvPr/>
        </p:nvSpPr>
        <p:spPr>
          <a:xfrm>
            <a:off x="1186207" y="1460347"/>
            <a:ext cx="572655" cy="286232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0.0</a:t>
            </a:r>
          </a:p>
        </p:txBody>
      </p:sp>
    </p:spTree>
    <p:extLst>
      <p:ext uri="{BB962C8B-B14F-4D97-AF65-F5344CB8AC3E}">
        <p14:creationId xmlns:p14="http://schemas.microsoft.com/office/powerpoint/2010/main" val="133256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15" grpId="0"/>
      <p:bldP spid="38" grpId="0"/>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81CFB-0E60-6441-87E1-2850B03C77F2}"/>
              </a:ext>
            </a:extLst>
          </p:cNvPr>
          <p:cNvSpPr>
            <a:spLocks noGrp="1"/>
          </p:cNvSpPr>
          <p:nvPr>
            <p:ph type="title"/>
          </p:nvPr>
        </p:nvSpPr>
        <p:spPr/>
        <p:txBody>
          <a:bodyPr/>
          <a:lstStyle/>
          <a:p>
            <a:r>
              <a:rPr lang="en-US"/>
              <a:t>Spatial Variation across Columns</a:t>
            </a:r>
          </a:p>
        </p:txBody>
      </p:sp>
      <p:pic>
        <p:nvPicPr>
          <p:cNvPr id="6" name="Content Placeholder 5">
            <a:extLst>
              <a:ext uri="{FF2B5EF4-FFF2-40B4-BE49-F238E27FC236}">
                <a16:creationId xmlns:a16="http://schemas.microsoft.com/office/drawing/2014/main" id="{06C65BB6-009C-2741-B162-DE7A36DB92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81" b="7301"/>
          <a:stretch/>
        </p:blipFill>
        <p:spPr>
          <a:xfrm>
            <a:off x="1325216" y="885534"/>
            <a:ext cx="6699425" cy="3447928"/>
          </a:xfrm>
        </p:spPr>
      </p:pic>
      <p:sp>
        <p:nvSpPr>
          <p:cNvPr id="30" name="TextBox 29">
            <a:extLst>
              <a:ext uri="{FF2B5EF4-FFF2-40B4-BE49-F238E27FC236}">
                <a16:creationId xmlns:a16="http://schemas.microsoft.com/office/drawing/2014/main" id="{C4091EB2-C695-5049-806B-E71FA5DA6596}"/>
              </a:ext>
            </a:extLst>
          </p:cNvPr>
          <p:cNvSpPr txBox="1"/>
          <p:nvPr/>
        </p:nvSpPr>
        <p:spPr>
          <a:xfrm>
            <a:off x="1525786" y="2177262"/>
            <a:ext cx="764954" cy="369332"/>
          </a:xfrm>
          <a:prstGeom prst="rect">
            <a:avLst/>
          </a:prstGeom>
          <a:solidFill>
            <a:srgbClr val="C00000"/>
          </a:solidFill>
          <a:ln>
            <a:solidFill>
              <a:srgbClr val="C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16.7%</a:t>
            </a:r>
          </a:p>
        </p:txBody>
      </p:sp>
      <p:sp>
        <p:nvSpPr>
          <p:cNvPr id="31" name="TextBox 30">
            <a:extLst>
              <a:ext uri="{FF2B5EF4-FFF2-40B4-BE49-F238E27FC236}">
                <a16:creationId xmlns:a16="http://schemas.microsoft.com/office/drawing/2014/main" id="{E010EA43-EBF5-1848-AF59-741906EC185E}"/>
              </a:ext>
            </a:extLst>
          </p:cNvPr>
          <p:cNvSpPr txBox="1"/>
          <p:nvPr/>
        </p:nvSpPr>
        <p:spPr>
          <a:xfrm>
            <a:off x="4657460" y="576047"/>
            <a:ext cx="764954" cy="369332"/>
          </a:xfrm>
          <a:prstGeom prst="rect">
            <a:avLst/>
          </a:prstGeom>
          <a:solidFill>
            <a:srgbClr val="C00000"/>
          </a:solidFill>
          <a:ln>
            <a:solidFill>
              <a:srgbClr val="C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50.8%</a:t>
            </a:r>
          </a:p>
        </p:txBody>
      </p:sp>
      <p:sp>
        <p:nvSpPr>
          <p:cNvPr id="17" name="Rectangle 16">
            <a:extLst>
              <a:ext uri="{FF2B5EF4-FFF2-40B4-BE49-F238E27FC236}">
                <a16:creationId xmlns:a16="http://schemas.microsoft.com/office/drawing/2014/main" id="{7453A9A3-51C4-294C-9421-FAD74879FB36}"/>
              </a:ext>
            </a:extLst>
          </p:cNvPr>
          <p:cNvSpPr/>
          <p:nvPr/>
        </p:nvSpPr>
        <p:spPr>
          <a:xfrm>
            <a:off x="1759130" y="2546594"/>
            <a:ext cx="303134" cy="10980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83DFD6A-3BC0-CD4F-857C-DD73DE6C54AE}"/>
              </a:ext>
            </a:extLst>
          </p:cNvPr>
          <p:cNvSpPr/>
          <p:nvPr/>
        </p:nvSpPr>
        <p:spPr>
          <a:xfrm>
            <a:off x="4895850" y="933098"/>
            <a:ext cx="331955" cy="100333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894170-659C-9F4B-AE23-A8BCCE2A0C7C}"/>
              </a:ext>
            </a:extLst>
          </p:cNvPr>
          <p:cNvSpPr/>
          <p:nvPr/>
        </p:nvSpPr>
        <p:spPr>
          <a:xfrm>
            <a:off x="4449630" y="1766197"/>
            <a:ext cx="393700" cy="686992"/>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C6362"/>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21A1316-CEE5-C84F-9F0C-19DDD1DC5A08}"/>
              </a:ext>
            </a:extLst>
          </p:cNvPr>
          <p:cNvSpPr/>
          <p:nvPr/>
        </p:nvSpPr>
        <p:spPr>
          <a:xfrm>
            <a:off x="7630942" y="3418389"/>
            <a:ext cx="319984" cy="639238"/>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C6362"/>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F4ADF13D-AB3F-7F4D-91DA-52FBB71AE196}"/>
              </a:ext>
            </a:extLst>
          </p:cNvPr>
          <p:cNvSpPr/>
          <p:nvPr/>
        </p:nvSpPr>
        <p:spPr>
          <a:xfrm>
            <a:off x="4460610" y="3287152"/>
            <a:ext cx="393700" cy="820530"/>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C6362"/>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9F20105A-845F-3449-B390-39264365FBD9}"/>
              </a:ext>
            </a:extLst>
          </p:cNvPr>
          <p:cNvSpPr txBox="1"/>
          <p:nvPr/>
        </p:nvSpPr>
        <p:spPr>
          <a:xfrm>
            <a:off x="4264003" y="2448614"/>
            <a:ext cx="764954" cy="369332"/>
          </a:xfrm>
          <a:prstGeom prst="rect">
            <a:avLst/>
          </a:prstGeom>
          <a:solidFill>
            <a:srgbClr val="C55911"/>
          </a:solidFill>
          <a:ln>
            <a:solidFill>
              <a:srgbClr val="C5591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59.8%</a:t>
            </a:r>
          </a:p>
        </p:txBody>
      </p:sp>
      <p:sp>
        <p:nvSpPr>
          <p:cNvPr id="33" name="TextBox 32">
            <a:extLst>
              <a:ext uri="{FF2B5EF4-FFF2-40B4-BE49-F238E27FC236}">
                <a16:creationId xmlns:a16="http://schemas.microsoft.com/office/drawing/2014/main" id="{2917AD56-E512-1D46-8467-38916909CB8C}"/>
              </a:ext>
            </a:extLst>
          </p:cNvPr>
          <p:cNvSpPr txBox="1"/>
          <p:nvPr/>
        </p:nvSpPr>
        <p:spPr>
          <a:xfrm>
            <a:off x="3716471" y="3083900"/>
            <a:ext cx="764954" cy="369332"/>
          </a:xfrm>
          <a:prstGeom prst="rect">
            <a:avLst/>
          </a:prstGeom>
          <a:solidFill>
            <a:srgbClr val="C55911"/>
          </a:solidFill>
          <a:ln>
            <a:solidFill>
              <a:srgbClr val="C5591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30.6%</a:t>
            </a:r>
          </a:p>
        </p:txBody>
      </p:sp>
      <p:sp>
        <p:nvSpPr>
          <p:cNvPr id="34" name="TextBox 33">
            <a:extLst>
              <a:ext uri="{FF2B5EF4-FFF2-40B4-BE49-F238E27FC236}">
                <a16:creationId xmlns:a16="http://schemas.microsoft.com/office/drawing/2014/main" id="{1E03D3E1-7928-9B4D-97BE-DC267C474AD5}"/>
              </a:ext>
            </a:extLst>
          </p:cNvPr>
          <p:cNvSpPr txBox="1"/>
          <p:nvPr/>
        </p:nvSpPr>
        <p:spPr>
          <a:xfrm>
            <a:off x="7994068" y="3557345"/>
            <a:ext cx="764954" cy="369332"/>
          </a:xfrm>
          <a:prstGeom prst="rect">
            <a:avLst/>
          </a:prstGeom>
          <a:solidFill>
            <a:srgbClr val="C55911"/>
          </a:solidFill>
          <a:ln>
            <a:solidFill>
              <a:srgbClr val="C5591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29.1%</a:t>
            </a:r>
          </a:p>
        </p:txBody>
      </p:sp>
      <p:grpSp>
        <p:nvGrpSpPr>
          <p:cNvPr id="28" name="Group 27">
            <a:extLst>
              <a:ext uri="{FF2B5EF4-FFF2-40B4-BE49-F238E27FC236}">
                <a16:creationId xmlns:a16="http://schemas.microsoft.com/office/drawing/2014/main" id="{7DF02D80-63D1-6949-9CB8-F7A5369A14ED}"/>
              </a:ext>
            </a:extLst>
          </p:cNvPr>
          <p:cNvGrpSpPr/>
          <p:nvPr/>
        </p:nvGrpSpPr>
        <p:grpSpPr>
          <a:xfrm>
            <a:off x="171353" y="4963701"/>
            <a:ext cx="8556554" cy="1323439"/>
            <a:chOff x="1643281" y="4420664"/>
            <a:chExt cx="6864225" cy="1149839"/>
          </a:xfrm>
        </p:grpSpPr>
        <p:sp>
          <p:nvSpPr>
            <p:cNvPr id="29" name="Rounded Rectangle 28">
              <a:extLst>
                <a:ext uri="{FF2B5EF4-FFF2-40B4-BE49-F238E27FC236}">
                  <a16:creationId xmlns:a16="http://schemas.microsoft.com/office/drawing/2014/main" id="{9E141AD2-826B-D449-B32A-61A2F35FD46A}"/>
                </a:ext>
              </a:extLst>
            </p:cNvPr>
            <p:cNvSpPr/>
            <p:nvPr/>
          </p:nvSpPr>
          <p:spPr>
            <a:xfrm>
              <a:off x="1643281" y="4420664"/>
              <a:ext cx="6864225" cy="114983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ound Same Side Corner Rectangle 34">
              <a:extLst>
                <a:ext uri="{FF2B5EF4-FFF2-40B4-BE49-F238E27FC236}">
                  <a16:creationId xmlns:a16="http://schemas.microsoft.com/office/drawing/2014/main" id="{F7AEA32B-2786-C047-BBA0-9CBF221A24AA}"/>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14</a:t>
              </a:r>
            </a:p>
          </p:txBody>
        </p:sp>
        <p:sp>
          <p:nvSpPr>
            <p:cNvPr id="38" name="TextBox 37">
              <a:extLst>
                <a:ext uri="{FF2B5EF4-FFF2-40B4-BE49-F238E27FC236}">
                  <a16:creationId xmlns:a16="http://schemas.microsoft.com/office/drawing/2014/main" id="{4D3DFCBF-B774-C043-8E48-5A8B620D3F80}"/>
                </a:ext>
              </a:extLst>
            </p:cNvPr>
            <p:cNvSpPr txBox="1"/>
            <p:nvPr/>
          </p:nvSpPr>
          <p:spPr>
            <a:xfrm>
              <a:off x="1643281" y="4819075"/>
              <a:ext cx="6864225" cy="721992"/>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Both </a:t>
              </a:r>
              <a:r>
                <a:rPr kumimoji="0" lang="en-US" sz="2400" b="1" i="0" u="none" strike="noStrike" kern="1200" cap="none" spc="0" normalizeH="0" baseline="0" noProof="0" dirty="0">
                  <a:ln>
                    <a:noFill/>
                  </a:ln>
                  <a:solidFill>
                    <a:srgbClr val="C55911"/>
                  </a:solidFill>
                  <a:effectLst/>
                  <a:uLnTx/>
                  <a:uFillTx/>
                  <a:latin typeface="Cambria" panose="02040503050406030204" pitchFamily="18" charset="0"/>
                  <a:ea typeface="+mn-ea"/>
                  <a:cs typeface="+mn-cs"/>
                </a:rPr>
                <a:t>manufacturing process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design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affect a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column’s RowHammer vulnerability </a:t>
              </a:r>
            </a:p>
          </p:txBody>
        </p:sp>
      </p:grpSp>
      <p:grpSp>
        <p:nvGrpSpPr>
          <p:cNvPr id="39" name="Group 38">
            <a:extLst>
              <a:ext uri="{FF2B5EF4-FFF2-40B4-BE49-F238E27FC236}">
                <a16:creationId xmlns:a16="http://schemas.microsoft.com/office/drawing/2014/main" id="{2ECFEB01-1C12-6F4B-AEB7-85A820C8A05E}"/>
              </a:ext>
            </a:extLst>
          </p:cNvPr>
          <p:cNvGrpSpPr/>
          <p:nvPr/>
        </p:nvGrpSpPr>
        <p:grpSpPr>
          <a:xfrm>
            <a:off x="480701" y="981768"/>
            <a:ext cx="784011" cy="2843271"/>
            <a:chOff x="275727" y="901451"/>
            <a:chExt cx="608018" cy="4166976"/>
          </a:xfrm>
        </p:grpSpPr>
        <p:cxnSp>
          <p:nvCxnSpPr>
            <p:cNvPr id="40" name="Straight Arrow Connector 39">
              <a:extLst>
                <a:ext uri="{FF2B5EF4-FFF2-40B4-BE49-F238E27FC236}">
                  <a16:creationId xmlns:a16="http://schemas.microsoft.com/office/drawing/2014/main" id="{DA1E78D9-6A08-3948-B12D-445EC5727920}"/>
                </a:ext>
              </a:extLst>
            </p:cNvPr>
            <p:cNvCxnSpPr>
              <a:cxnSpLocks/>
            </p:cNvCxnSpPr>
            <p:nvPr/>
          </p:nvCxnSpPr>
          <p:spPr>
            <a:xfrm flipV="1">
              <a:off x="883745" y="1055475"/>
              <a:ext cx="0" cy="40129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77A25D-CE35-8040-A3F3-61AE2CEB8279}"/>
                </a:ext>
              </a:extLst>
            </p:cNvPr>
            <p:cNvSpPr txBox="1"/>
            <p:nvPr/>
          </p:nvSpPr>
          <p:spPr>
            <a:xfrm rot="16200000">
              <a:off x="-1533270" y="2710448"/>
              <a:ext cx="4166976" cy="5489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Worse RowHammer Vulnerability</a:t>
              </a:r>
            </a:p>
          </p:txBody>
        </p:sp>
      </p:grpSp>
      <p:grpSp>
        <p:nvGrpSpPr>
          <p:cNvPr id="42" name="Group 41">
            <a:extLst>
              <a:ext uri="{FF2B5EF4-FFF2-40B4-BE49-F238E27FC236}">
                <a16:creationId xmlns:a16="http://schemas.microsoft.com/office/drawing/2014/main" id="{AEC5F0CA-5B1A-1A4A-BC23-0C8B48789085}"/>
              </a:ext>
            </a:extLst>
          </p:cNvPr>
          <p:cNvGrpSpPr/>
          <p:nvPr/>
        </p:nvGrpSpPr>
        <p:grpSpPr>
          <a:xfrm>
            <a:off x="1908264" y="4363812"/>
            <a:ext cx="5758766" cy="430889"/>
            <a:chOff x="1308100" y="4932124"/>
            <a:chExt cx="5758766" cy="430889"/>
          </a:xfrm>
        </p:grpSpPr>
        <p:cxnSp>
          <p:nvCxnSpPr>
            <p:cNvPr id="43" name="Straight Arrow Connector 42">
              <a:extLst>
                <a:ext uri="{FF2B5EF4-FFF2-40B4-BE49-F238E27FC236}">
                  <a16:creationId xmlns:a16="http://schemas.microsoft.com/office/drawing/2014/main" id="{45C455A6-CDA8-054C-AAC8-5099865C33DA}"/>
                </a:ext>
              </a:extLst>
            </p:cNvPr>
            <p:cNvCxnSpPr>
              <a:cxnSpLocks/>
            </p:cNvCxnSpPr>
            <p:nvPr/>
          </p:nvCxnSpPr>
          <p:spPr>
            <a:xfrm>
              <a:off x="1308100" y="4932124"/>
              <a:ext cx="575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C6F85C-AC41-EF44-819C-56B901E183D0}"/>
                </a:ext>
              </a:extLst>
            </p:cNvPr>
            <p:cNvSpPr txBox="1"/>
            <p:nvPr/>
          </p:nvSpPr>
          <p:spPr>
            <a:xfrm>
              <a:off x="1462100" y="4962903"/>
              <a:ext cx="54464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Larger Variation across DRAM Chips</a:t>
              </a:r>
            </a:p>
          </p:txBody>
        </p:sp>
      </p:grpSp>
    </p:spTree>
    <p:extLst>
      <p:ext uri="{BB962C8B-B14F-4D97-AF65-F5344CB8AC3E}">
        <p14:creationId xmlns:p14="http://schemas.microsoft.com/office/powerpoint/2010/main" val="31125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animBg="1"/>
      <p:bldP spid="19" grpId="0" animBg="1"/>
      <p:bldP spid="20" grpId="0" animBg="1"/>
      <p:bldP spid="32"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20FA3-4C0F-C291-E2F9-E40D8D0C8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00B85-ED80-909B-25FC-DF271DEF63FE}"/>
              </a:ext>
            </a:extLst>
          </p:cNvPr>
          <p:cNvSpPr>
            <a:spLocks noGrp="1"/>
          </p:cNvSpPr>
          <p:nvPr>
            <p:ph type="title"/>
          </p:nvPr>
        </p:nvSpPr>
        <p:spPr/>
        <p:txBody>
          <a:bodyPr lIns="91440" tIns="45720" rIns="91440" bIns="45720" anchor="ctr">
            <a:normAutofit/>
          </a:bodyPr>
          <a:lstStyle/>
          <a:p>
            <a:r>
              <a:rPr lang="en-US" dirty="0">
                <a:latin typeface="Cambria"/>
                <a:ea typeface="Cambria"/>
              </a:rPr>
              <a:t>DRAM Read Disturbance: A Critical Challenge</a:t>
            </a:r>
            <a:endParaRPr lang="en-US" dirty="0"/>
          </a:p>
        </p:txBody>
      </p:sp>
      <p:sp>
        <p:nvSpPr>
          <p:cNvPr id="10" name="Slide Number Placeholder 9">
            <a:extLst>
              <a:ext uri="{FF2B5EF4-FFF2-40B4-BE49-F238E27FC236}">
                <a16:creationId xmlns:a16="http://schemas.microsoft.com/office/drawing/2014/main" id="{6E2838E5-13CA-617F-1262-102F6EEE0D87}"/>
              </a:ext>
            </a:extLst>
          </p:cNvPr>
          <p:cNvSpPr>
            <a:spLocks noGrp="1"/>
          </p:cNvSpPr>
          <p:nvPr>
            <p:ph type="sldNum" sz="quarter" idx="12"/>
          </p:nvPr>
        </p:nvSpPr>
        <p:spPr/>
        <p:txBody>
          <a:bodyPr/>
          <a:lstStyle/>
          <a:p>
            <a:fld id="{676C2683-0D41-1E45-8714-724CB2570654}" type="slidenum">
              <a:rPr lang="en-US" smtClean="0"/>
              <a:pPr/>
              <a:t>9</a:t>
            </a:fld>
            <a:endParaRPr lang="en-US" dirty="0"/>
          </a:p>
        </p:txBody>
      </p:sp>
      <p:sp>
        <p:nvSpPr>
          <p:cNvPr id="4" name="Rectangle 3">
            <a:extLst>
              <a:ext uri="{FF2B5EF4-FFF2-40B4-BE49-F238E27FC236}">
                <a16:creationId xmlns:a16="http://schemas.microsoft.com/office/drawing/2014/main" id="{ADAD1932-4AAE-CC8D-F14D-24E779569311}"/>
              </a:ext>
            </a:extLst>
          </p:cNvPr>
          <p:cNvSpPr/>
          <p:nvPr/>
        </p:nvSpPr>
        <p:spPr>
          <a:xfrm>
            <a:off x="0" y="5317652"/>
            <a:ext cx="9144000" cy="10053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rgbClr val="C00000"/>
                </a:solidFill>
                <a:latin typeface="Cambria" panose="02040503050406030204" pitchFamily="18" charset="0"/>
              </a:rPr>
              <a:t>DRAM cells become </a:t>
            </a:r>
            <a:r>
              <a:rPr lang="en-US" sz="2800" b="1" dirty="0">
                <a:solidFill>
                  <a:srgbClr val="C00000"/>
                </a:solidFill>
                <a:latin typeface="Cambria" panose="02040503050406030204" pitchFamily="18" charset="0"/>
              </a:rPr>
              <a:t>increasingly </a:t>
            </a:r>
            <a:br>
              <a:rPr lang="en-US" sz="2800" b="1" dirty="0">
                <a:solidFill>
                  <a:srgbClr val="C00000"/>
                </a:solidFill>
                <a:latin typeface="Cambria" panose="02040503050406030204" pitchFamily="18" charset="0"/>
              </a:rPr>
            </a:br>
            <a:r>
              <a:rPr lang="en-US" sz="2800" b="1" dirty="0">
                <a:solidFill>
                  <a:srgbClr val="C00000"/>
                </a:solidFill>
                <a:latin typeface="Cambria" panose="02040503050406030204" pitchFamily="18" charset="0"/>
              </a:rPr>
              <a:t>more vulnerable </a:t>
            </a:r>
            <a:r>
              <a:rPr lang="en-US" sz="2800" dirty="0">
                <a:solidFill>
                  <a:srgbClr val="C00000"/>
                </a:solidFill>
                <a:latin typeface="Cambria" panose="02040503050406030204" pitchFamily="18" charset="0"/>
              </a:rPr>
              <a:t>to </a:t>
            </a:r>
            <a:r>
              <a:rPr lang="en-US" sz="2800" b="1" dirty="0">
                <a:solidFill>
                  <a:srgbClr val="C00000"/>
                </a:solidFill>
                <a:latin typeface="Cambria" panose="02040503050406030204" pitchFamily="18" charset="0"/>
              </a:rPr>
              <a:t>read disturbance</a:t>
            </a:r>
          </a:p>
        </p:txBody>
      </p:sp>
      <p:sp>
        <p:nvSpPr>
          <p:cNvPr id="5" name="Oval 4">
            <a:extLst>
              <a:ext uri="{FF2B5EF4-FFF2-40B4-BE49-F238E27FC236}">
                <a16:creationId xmlns:a16="http://schemas.microsoft.com/office/drawing/2014/main" id="{B7509A22-A734-A9E5-69CE-4C6BEACC584B}"/>
              </a:ext>
            </a:extLst>
          </p:cNvPr>
          <p:cNvSpPr/>
          <p:nvPr/>
        </p:nvSpPr>
        <p:spPr>
          <a:xfrm>
            <a:off x="1107670" y="942303"/>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C76C748-2404-0F6D-FD7B-863AAFD31AF7}"/>
              </a:ext>
            </a:extLst>
          </p:cNvPr>
          <p:cNvSpPr/>
          <p:nvPr/>
        </p:nvSpPr>
        <p:spPr>
          <a:xfrm>
            <a:off x="1746958" y="942303"/>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F32B79A-E915-82DD-C302-44A507C1CA6E}"/>
              </a:ext>
            </a:extLst>
          </p:cNvPr>
          <p:cNvSpPr/>
          <p:nvPr/>
        </p:nvSpPr>
        <p:spPr>
          <a:xfrm>
            <a:off x="2386246" y="957514"/>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41F3E4F-DC58-9554-D039-A26FE0A6B928}"/>
              </a:ext>
            </a:extLst>
          </p:cNvPr>
          <p:cNvSpPr/>
          <p:nvPr/>
        </p:nvSpPr>
        <p:spPr>
          <a:xfrm>
            <a:off x="1107670" y="1595810"/>
            <a:ext cx="540000" cy="54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5D23049-C1DE-C08D-9DDF-564F0EDE4C8B}"/>
              </a:ext>
            </a:extLst>
          </p:cNvPr>
          <p:cNvSpPr/>
          <p:nvPr/>
        </p:nvSpPr>
        <p:spPr>
          <a:xfrm>
            <a:off x="1107670" y="2249317"/>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EE637AB-D1B2-622D-5820-242C84B320C3}"/>
              </a:ext>
            </a:extLst>
          </p:cNvPr>
          <p:cNvSpPr/>
          <p:nvPr/>
        </p:nvSpPr>
        <p:spPr>
          <a:xfrm>
            <a:off x="1746958" y="2251922"/>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9544C9F-7D01-6939-B4DB-D974BD9B20CF}"/>
              </a:ext>
            </a:extLst>
          </p:cNvPr>
          <p:cNvSpPr/>
          <p:nvPr/>
        </p:nvSpPr>
        <p:spPr>
          <a:xfrm>
            <a:off x="2386246" y="1595810"/>
            <a:ext cx="540000" cy="54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4971BAC-6545-DBDB-4B6E-E4F4BFEAA213}"/>
              </a:ext>
            </a:extLst>
          </p:cNvPr>
          <p:cNvSpPr/>
          <p:nvPr/>
        </p:nvSpPr>
        <p:spPr>
          <a:xfrm>
            <a:off x="2386246" y="2234106"/>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578788C-07FE-2093-415F-230A1F4BE15A}"/>
              </a:ext>
            </a:extLst>
          </p:cNvPr>
          <p:cNvSpPr/>
          <p:nvPr/>
        </p:nvSpPr>
        <p:spPr>
          <a:xfrm>
            <a:off x="1746958" y="1595810"/>
            <a:ext cx="540000" cy="54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88F9034-F967-7F4D-2916-8E3E40BE0ECA}"/>
              </a:ext>
            </a:extLst>
          </p:cNvPr>
          <p:cNvSpPr/>
          <p:nvPr/>
        </p:nvSpPr>
        <p:spPr>
          <a:xfrm>
            <a:off x="7090637" y="113998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506A9ED-5D1D-0F3C-BF1F-E8359BE18F23}"/>
              </a:ext>
            </a:extLst>
          </p:cNvPr>
          <p:cNvSpPr/>
          <p:nvPr/>
        </p:nvSpPr>
        <p:spPr>
          <a:xfrm>
            <a:off x="7090637" y="244959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3C6ACD2-7035-BDAD-16B5-E9087BA5981D}"/>
              </a:ext>
            </a:extLst>
          </p:cNvPr>
          <p:cNvSpPr/>
          <p:nvPr/>
        </p:nvSpPr>
        <p:spPr>
          <a:xfrm>
            <a:off x="7090637" y="1793487"/>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A14B7F-DB92-7AD2-DEBC-18373CB534D8}"/>
              </a:ext>
            </a:extLst>
          </p:cNvPr>
          <p:cNvSpPr/>
          <p:nvPr/>
        </p:nvSpPr>
        <p:spPr>
          <a:xfrm>
            <a:off x="7087179" y="135204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67B658B-7C1F-09CB-8F98-ACECFF8CE5A3}"/>
              </a:ext>
            </a:extLst>
          </p:cNvPr>
          <p:cNvSpPr/>
          <p:nvPr/>
        </p:nvSpPr>
        <p:spPr>
          <a:xfrm>
            <a:off x="7087179" y="156734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867C0A-7F7B-4B2C-A162-A646F32435D2}"/>
              </a:ext>
            </a:extLst>
          </p:cNvPr>
          <p:cNvSpPr/>
          <p:nvPr/>
        </p:nvSpPr>
        <p:spPr>
          <a:xfrm>
            <a:off x="7087179" y="200544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3FBC2A-D02C-DAC7-C4D0-9C562E4027A6}"/>
              </a:ext>
            </a:extLst>
          </p:cNvPr>
          <p:cNvSpPr/>
          <p:nvPr/>
        </p:nvSpPr>
        <p:spPr>
          <a:xfrm>
            <a:off x="7087179" y="222074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0C4B925-888D-F844-2BED-7B2A66529A0E}"/>
              </a:ext>
            </a:extLst>
          </p:cNvPr>
          <p:cNvSpPr/>
          <p:nvPr/>
        </p:nvSpPr>
        <p:spPr>
          <a:xfrm>
            <a:off x="7316161" y="113509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2E6586-2A22-E41C-AF64-C93F4638BBC1}"/>
              </a:ext>
            </a:extLst>
          </p:cNvPr>
          <p:cNvSpPr/>
          <p:nvPr/>
        </p:nvSpPr>
        <p:spPr>
          <a:xfrm>
            <a:off x="7316161" y="2444718"/>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14BCF27-AB27-2D7D-CBFF-719BE96D03ED}"/>
              </a:ext>
            </a:extLst>
          </p:cNvPr>
          <p:cNvSpPr/>
          <p:nvPr/>
        </p:nvSpPr>
        <p:spPr>
          <a:xfrm>
            <a:off x="7316161" y="1788606"/>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DE2B88-1ED6-45AC-C9AF-F408262656CA}"/>
              </a:ext>
            </a:extLst>
          </p:cNvPr>
          <p:cNvSpPr/>
          <p:nvPr/>
        </p:nvSpPr>
        <p:spPr>
          <a:xfrm>
            <a:off x="7312703" y="134716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D9162E6-C09B-4A4D-81F3-C1D36DD3249B}"/>
              </a:ext>
            </a:extLst>
          </p:cNvPr>
          <p:cNvSpPr/>
          <p:nvPr/>
        </p:nvSpPr>
        <p:spPr>
          <a:xfrm>
            <a:off x="7312703" y="156246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7EFA643-565F-CE47-CF1E-5446B3024334}"/>
              </a:ext>
            </a:extLst>
          </p:cNvPr>
          <p:cNvSpPr/>
          <p:nvPr/>
        </p:nvSpPr>
        <p:spPr>
          <a:xfrm>
            <a:off x="7312703" y="2000562"/>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9613F3D-2BDD-2705-17E9-8C05509B826F}"/>
              </a:ext>
            </a:extLst>
          </p:cNvPr>
          <p:cNvSpPr/>
          <p:nvPr/>
        </p:nvSpPr>
        <p:spPr>
          <a:xfrm>
            <a:off x="7312703" y="221585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822B8E4-FDC0-0502-3F48-70D56F1B88D6}"/>
              </a:ext>
            </a:extLst>
          </p:cNvPr>
          <p:cNvSpPr/>
          <p:nvPr/>
        </p:nvSpPr>
        <p:spPr>
          <a:xfrm>
            <a:off x="6863202" y="114143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FEE8C9E-E92D-7867-6197-2D2C09729FC0}"/>
              </a:ext>
            </a:extLst>
          </p:cNvPr>
          <p:cNvSpPr/>
          <p:nvPr/>
        </p:nvSpPr>
        <p:spPr>
          <a:xfrm>
            <a:off x="6863202" y="245105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137180E-A748-527A-41A8-0A24E414FD94}"/>
              </a:ext>
            </a:extLst>
          </p:cNvPr>
          <p:cNvSpPr/>
          <p:nvPr/>
        </p:nvSpPr>
        <p:spPr>
          <a:xfrm>
            <a:off x="6863202" y="1794938"/>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8D5E8BE-45A9-D15F-F827-15E564A71CCC}"/>
              </a:ext>
            </a:extLst>
          </p:cNvPr>
          <p:cNvSpPr/>
          <p:nvPr/>
        </p:nvSpPr>
        <p:spPr>
          <a:xfrm>
            <a:off x="6859744" y="135349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CEB3DF4-DC71-689B-7704-98AECD623493}"/>
              </a:ext>
            </a:extLst>
          </p:cNvPr>
          <p:cNvSpPr/>
          <p:nvPr/>
        </p:nvSpPr>
        <p:spPr>
          <a:xfrm>
            <a:off x="6859744" y="1568792"/>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B5DD3A1-F8C0-7532-6EA0-F0607048AC7A}"/>
              </a:ext>
            </a:extLst>
          </p:cNvPr>
          <p:cNvSpPr/>
          <p:nvPr/>
        </p:nvSpPr>
        <p:spPr>
          <a:xfrm>
            <a:off x="6859744" y="200689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46A7804-F0B6-2D56-09FD-B3F297CA1DBA}"/>
              </a:ext>
            </a:extLst>
          </p:cNvPr>
          <p:cNvSpPr/>
          <p:nvPr/>
        </p:nvSpPr>
        <p:spPr>
          <a:xfrm>
            <a:off x="6859744" y="222219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81CF274-7A5D-6791-DF83-384D06596C0E}"/>
              </a:ext>
            </a:extLst>
          </p:cNvPr>
          <p:cNvSpPr/>
          <p:nvPr/>
        </p:nvSpPr>
        <p:spPr>
          <a:xfrm>
            <a:off x="6641136" y="114213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590899C-6579-E41B-87CD-19273716FE2F}"/>
              </a:ext>
            </a:extLst>
          </p:cNvPr>
          <p:cNvSpPr/>
          <p:nvPr/>
        </p:nvSpPr>
        <p:spPr>
          <a:xfrm>
            <a:off x="6641136" y="245175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C578125-E221-B8D9-1EFE-425781E7BD43}"/>
              </a:ext>
            </a:extLst>
          </p:cNvPr>
          <p:cNvSpPr/>
          <p:nvPr/>
        </p:nvSpPr>
        <p:spPr>
          <a:xfrm>
            <a:off x="6641136" y="1795643"/>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C36FBA8-75B0-CDAC-3BF0-36B6E4E5E02A}"/>
              </a:ext>
            </a:extLst>
          </p:cNvPr>
          <p:cNvSpPr/>
          <p:nvPr/>
        </p:nvSpPr>
        <p:spPr>
          <a:xfrm>
            <a:off x="6637678" y="135420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214BEB-C2CD-41B3-201C-3CECF3C3DE8E}"/>
              </a:ext>
            </a:extLst>
          </p:cNvPr>
          <p:cNvSpPr/>
          <p:nvPr/>
        </p:nvSpPr>
        <p:spPr>
          <a:xfrm>
            <a:off x="6637678" y="1569497"/>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7C625FB-E94F-EBCA-637A-73522E58C2AB}"/>
              </a:ext>
            </a:extLst>
          </p:cNvPr>
          <p:cNvSpPr/>
          <p:nvPr/>
        </p:nvSpPr>
        <p:spPr>
          <a:xfrm>
            <a:off x="6637678" y="200759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35E2D8C-D7DE-70EF-304E-74EBB19290C9}"/>
              </a:ext>
            </a:extLst>
          </p:cNvPr>
          <p:cNvSpPr/>
          <p:nvPr/>
        </p:nvSpPr>
        <p:spPr>
          <a:xfrm>
            <a:off x="6637678" y="222289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0F91F94-0456-6FE5-96ED-BE752DFF58E2}"/>
              </a:ext>
            </a:extLst>
          </p:cNvPr>
          <p:cNvSpPr/>
          <p:nvPr/>
        </p:nvSpPr>
        <p:spPr>
          <a:xfrm>
            <a:off x="7545143" y="113857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B9AED02-868E-D5E2-DABD-1C5A2826013E}"/>
              </a:ext>
            </a:extLst>
          </p:cNvPr>
          <p:cNvSpPr/>
          <p:nvPr/>
        </p:nvSpPr>
        <p:spPr>
          <a:xfrm>
            <a:off x="7545143" y="2448192"/>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4A79FC9-1572-AD21-31FB-D3398AD0D56C}"/>
              </a:ext>
            </a:extLst>
          </p:cNvPr>
          <p:cNvSpPr/>
          <p:nvPr/>
        </p:nvSpPr>
        <p:spPr>
          <a:xfrm>
            <a:off x="7545143" y="1792080"/>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84EFB08-22A3-F326-0DBD-237D33A92827}"/>
              </a:ext>
            </a:extLst>
          </p:cNvPr>
          <p:cNvSpPr/>
          <p:nvPr/>
        </p:nvSpPr>
        <p:spPr>
          <a:xfrm>
            <a:off x="7541685" y="1350637"/>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790C29-8BDE-CCCD-F54A-712506D91D5E}"/>
              </a:ext>
            </a:extLst>
          </p:cNvPr>
          <p:cNvSpPr/>
          <p:nvPr/>
        </p:nvSpPr>
        <p:spPr>
          <a:xfrm>
            <a:off x="7541685" y="156593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9F19295-4425-33F2-F13C-B79583F4620D}"/>
              </a:ext>
            </a:extLst>
          </p:cNvPr>
          <p:cNvSpPr/>
          <p:nvPr/>
        </p:nvSpPr>
        <p:spPr>
          <a:xfrm>
            <a:off x="7541685" y="200403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A6D299A-3189-7C9A-4D73-3EC973CCF056}"/>
              </a:ext>
            </a:extLst>
          </p:cNvPr>
          <p:cNvSpPr/>
          <p:nvPr/>
        </p:nvSpPr>
        <p:spPr>
          <a:xfrm>
            <a:off x="7541685" y="221933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a:extLst>
              <a:ext uri="{FF2B5EF4-FFF2-40B4-BE49-F238E27FC236}">
                <a16:creationId xmlns:a16="http://schemas.microsoft.com/office/drawing/2014/main" id="{F21BDAFD-CDAB-2F1A-1B3D-E22C73E292E4}"/>
              </a:ext>
            </a:extLst>
          </p:cNvPr>
          <p:cNvSpPr/>
          <p:nvPr/>
        </p:nvSpPr>
        <p:spPr>
          <a:xfrm>
            <a:off x="3421271" y="1393155"/>
            <a:ext cx="2692509" cy="61088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E759073B-6261-8B52-27BF-3FDAEB7E2DD7}"/>
              </a:ext>
            </a:extLst>
          </p:cNvPr>
          <p:cNvSpPr txBox="1"/>
          <p:nvPr/>
        </p:nvSpPr>
        <p:spPr>
          <a:xfrm>
            <a:off x="3342021" y="1899011"/>
            <a:ext cx="2690610" cy="369332"/>
          </a:xfrm>
          <a:prstGeom prst="rect">
            <a:avLst/>
          </a:prstGeom>
          <a:noFill/>
        </p:spPr>
        <p:txBody>
          <a:bodyPr wrap="square" rtlCol="0">
            <a:spAutoFit/>
          </a:bodyPr>
          <a:lstStyle/>
          <a:p>
            <a:pPr algn="ctr"/>
            <a:r>
              <a:rPr lang="en-US" dirty="0">
                <a:latin typeface="Cambria" panose="02040503050406030204" pitchFamily="18" charset="0"/>
              </a:rPr>
              <a:t>Technology node scaling</a:t>
            </a:r>
          </a:p>
        </p:txBody>
      </p:sp>
      <p:sp>
        <p:nvSpPr>
          <p:cNvPr id="79" name="Lightning Bolt 78">
            <a:extLst>
              <a:ext uri="{FF2B5EF4-FFF2-40B4-BE49-F238E27FC236}">
                <a16:creationId xmlns:a16="http://schemas.microsoft.com/office/drawing/2014/main" id="{E11DF8BB-F7B7-0F61-9C23-25AE630CB55D}"/>
              </a:ext>
            </a:extLst>
          </p:cNvPr>
          <p:cNvSpPr/>
          <p:nvPr/>
        </p:nvSpPr>
        <p:spPr>
          <a:xfrm>
            <a:off x="975723" y="865465"/>
            <a:ext cx="522514" cy="449634"/>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Lightning Bolt 80">
            <a:extLst>
              <a:ext uri="{FF2B5EF4-FFF2-40B4-BE49-F238E27FC236}">
                <a16:creationId xmlns:a16="http://schemas.microsoft.com/office/drawing/2014/main" id="{FF88B982-0A3E-29EB-397E-123D954449BC}"/>
              </a:ext>
            </a:extLst>
          </p:cNvPr>
          <p:cNvSpPr/>
          <p:nvPr/>
        </p:nvSpPr>
        <p:spPr>
          <a:xfrm>
            <a:off x="2269251" y="2186894"/>
            <a:ext cx="522514" cy="449634"/>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Lightning Bolt 81">
            <a:extLst>
              <a:ext uri="{FF2B5EF4-FFF2-40B4-BE49-F238E27FC236}">
                <a16:creationId xmlns:a16="http://schemas.microsoft.com/office/drawing/2014/main" id="{B2F475AE-6E28-69DD-88BB-7A5EA11471F9}"/>
              </a:ext>
            </a:extLst>
          </p:cNvPr>
          <p:cNvSpPr/>
          <p:nvPr/>
        </p:nvSpPr>
        <p:spPr>
          <a:xfrm>
            <a:off x="6613638" y="1525708"/>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Lightning Bolt 83">
            <a:extLst>
              <a:ext uri="{FF2B5EF4-FFF2-40B4-BE49-F238E27FC236}">
                <a16:creationId xmlns:a16="http://schemas.microsoft.com/office/drawing/2014/main" id="{BF7785ED-4C10-2421-DA5C-99001B9C64BC}"/>
              </a:ext>
            </a:extLst>
          </p:cNvPr>
          <p:cNvSpPr/>
          <p:nvPr/>
        </p:nvSpPr>
        <p:spPr>
          <a:xfrm>
            <a:off x="6834252" y="1987430"/>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Lightning Bolt 84">
            <a:extLst>
              <a:ext uri="{FF2B5EF4-FFF2-40B4-BE49-F238E27FC236}">
                <a16:creationId xmlns:a16="http://schemas.microsoft.com/office/drawing/2014/main" id="{34A3819C-A76A-57C3-1B2F-81140233FF9A}"/>
              </a:ext>
            </a:extLst>
          </p:cNvPr>
          <p:cNvSpPr/>
          <p:nvPr/>
        </p:nvSpPr>
        <p:spPr>
          <a:xfrm>
            <a:off x="7059776" y="1981206"/>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Lightning Bolt 85">
            <a:extLst>
              <a:ext uri="{FF2B5EF4-FFF2-40B4-BE49-F238E27FC236}">
                <a16:creationId xmlns:a16="http://schemas.microsoft.com/office/drawing/2014/main" id="{821DDC67-566F-E2D3-FB80-37AF3656F77C}"/>
              </a:ext>
            </a:extLst>
          </p:cNvPr>
          <p:cNvSpPr/>
          <p:nvPr/>
        </p:nvSpPr>
        <p:spPr>
          <a:xfrm>
            <a:off x="7286500" y="1525993"/>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Lightning Bolt 86">
            <a:extLst>
              <a:ext uri="{FF2B5EF4-FFF2-40B4-BE49-F238E27FC236}">
                <a16:creationId xmlns:a16="http://schemas.microsoft.com/office/drawing/2014/main" id="{8D528DFC-B4AD-7113-4719-B9717DE09C66}"/>
              </a:ext>
            </a:extLst>
          </p:cNvPr>
          <p:cNvSpPr/>
          <p:nvPr/>
        </p:nvSpPr>
        <p:spPr>
          <a:xfrm>
            <a:off x="6613638" y="2203498"/>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Lightning Bolt 87">
            <a:extLst>
              <a:ext uri="{FF2B5EF4-FFF2-40B4-BE49-F238E27FC236}">
                <a16:creationId xmlns:a16="http://schemas.microsoft.com/office/drawing/2014/main" id="{714FA7A7-BEFC-6855-D8A5-48DEE6CB3436}"/>
              </a:ext>
            </a:extLst>
          </p:cNvPr>
          <p:cNvSpPr/>
          <p:nvPr/>
        </p:nvSpPr>
        <p:spPr>
          <a:xfrm>
            <a:off x="7057196" y="2186807"/>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Lightning Bolt 88">
            <a:extLst>
              <a:ext uri="{FF2B5EF4-FFF2-40B4-BE49-F238E27FC236}">
                <a16:creationId xmlns:a16="http://schemas.microsoft.com/office/drawing/2014/main" id="{D857C0E4-6ED8-88BB-FD53-F04FD846517D}"/>
              </a:ext>
            </a:extLst>
          </p:cNvPr>
          <p:cNvSpPr/>
          <p:nvPr/>
        </p:nvSpPr>
        <p:spPr>
          <a:xfrm>
            <a:off x="7495753" y="1988322"/>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15DD673A-7DA9-27AB-3B01-5C563FEE1878}"/>
              </a:ext>
            </a:extLst>
          </p:cNvPr>
          <p:cNvGraphicFramePr>
            <a:graphicFrameLocks/>
          </p:cNvGraphicFramePr>
          <p:nvPr>
            <p:extLst>
              <p:ext uri="{D42A27DB-BD31-4B8C-83A1-F6EECF244321}">
                <p14:modId xmlns:p14="http://schemas.microsoft.com/office/powerpoint/2010/main" val="3855194175"/>
              </p:ext>
            </p:extLst>
          </p:nvPr>
        </p:nvGraphicFramePr>
        <p:xfrm>
          <a:off x="273896" y="2674289"/>
          <a:ext cx="8870104" cy="259340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3C54206-21A8-661B-A613-D63B0A45F574}"/>
              </a:ext>
            </a:extLst>
          </p:cNvPr>
          <p:cNvSpPr txBox="1"/>
          <p:nvPr/>
        </p:nvSpPr>
        <p:spPr>
          <a:xfrm>
            <a:off x="152400" y="4184969"/>
            <a:ext cx="1695592" cy="369332"/>
          </a:xfrm>
          <a:prstGeom prst="rect">
            <a:avLst/>
          </a:prstGeom>
          <a:noFill/>
        </p:spPr>
        <p:txBody>
          <a:bodyPr wrap="none" rtlCol="0">
            <a:spAutoFit/>
          </a:bodyPr>
          <a:lstStyle/>
          <a:p>
            <a:r>
              <a:rPr lang="en-US" dirty="0">
                <a:latin typeface="Cambria" panose="02040503050406030204" pitchFamily="18" charset="0"/>
              </a:rPr>
              <a:t>[Luo+, ISCA’23]</a:t>
            </a:r>
          </a:p>
        </p:txBody>
      </p:sp>
      <p:sp>
        <p:nvSpPr>
          <p:cNvPr id="9" name="TextBox 8">
            <a:extLst>
              <a:ext uri="{FF2B5EF4-FFF2-40B4-BE49-F238E27FC236}">
                <a16:creationId xmlns:a16="http://schemas.microsoft.com/office/drawing/2014/main" id="{1A2B0EC0-456D-1F96-5D0A-C6F5C17ED602}"/>
              </a:ext>
            </a:extLst>
          </p:cNvPr>
          <p:cNvSpPr txBox="1"/>
          <p:nvPr/>
        </p:nvSpPr>
        <p:spPr>
          <a:xfrm>
            <a:off x="152400" y="3633074"/>
            <a:ext cx="1724446" cy="369332"/>
          </a:xfrm>
          <a:prstGeom prst="rect">
            <a:avLst/>
          </a:prstGeom>
          <a:noFill/>
        </p:spPr>
        <p:txBody>
          <a:bodyPr wrap="none" rtlCol="0">
            <a:spAutoFit/>
          </a:bodyPr>
          <a:lstStyle/>
          <a:p>
            <a:r>
              <a:rPr lang="en-US" dirty="0">
                <a:latin typeface="Cambria" panose="02040503050406030204" pitchFamily="18" charset="0"/>
              </a:rPr>
              <a:t>[Kim+, ISCA’20]</a:t>
            </a:r>
          </a:p>
        </p:txBody>
      </p:sp>
      <p:sp>
        <p:nvSpPr>
          <p:cNvPr id="11" name="TextBox 10">
            <a:extLst>
              <a:ext uri="{FF2B5EF4-FFF2-40B4-BE49-F238E27FC236}">
                <a16:creationId xmlns:a16="http://schemas.microsoft.com/office/drawing/2014/main" id="{D3D9E89F-E1ED-1B89-9675-42AC6AD05178}"/>
              </a:ext>
            </a:extLst>
          </p:cNvPr>
          <p:cNvSpPr txBox="1"/>
          <p:nvPr/>
        </p:nvSpPr>
        <p:spPr>
          <a:xfrm>
            <a:off x="152400" y="3102243"/>
            <a:ext cx="1723549" cy="369332"/>
          </a:xfrm>
          <a:prstGeom prst="rect">
            <a:avLst/>
          </a:prstGeom>
          <a:noFill/>
        </p:spPr>
        <p:txBody>
          <a:bodyPr wrap="none" rtlCol="0">
            <a:spAutoFit/>
          </a:bodyPr>
          <a:lstStyle/>
          <a:p>
            <a:r>
              <a:rPr lang="en-US" dirty="0">
                <a:latin typeface="Cambria" panose="02040503050406030204" pitchFamily="18" charset="0"/>
              </a:rPr>
              <a:t>[Kim+, ISCA’14]</a:t>
            </a:r>
          </a:p>
        </p:txBody>
      </p:sp>
    </p:spTree>
    <p:extLst>
      <p:ext uri="{BB962C8B-B14F-4D97-AF65-F5344CB8AC3E}">
        <p14:creationId xmlns:p14="http://schemas.microsoft.com/office/powerpoint/2010/main" val="30625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3" grpId="0">
        <p:bldAsOne/>
      </p:bldGraphic>
      <p:bldP spid="8" grpId="0"/>
      <p:bldP spid="9" grpId="0"/>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8349" y="222421"/>
            <a:ext cx="8798061" cy="770467"/>
          </a:xfrm>
        </p:spPr>
        <p:txBody>
          <a:bodyPr lIns="91440" tIns="45720" rIns="91440" bIns="45720" anchor="ctr">
            <a:normAutofit fontScale="90000"/>
          </a:bodyPr>
          <a:lstStyle/>
          <a:p>
            <a:r>
              <a:rPr lang="en-US">
                <a:latin typeface="Cambria"/>
                <a:ea typeface="Cambria"/>
              </a:rPr>
              <a:t>Attack Improvement 1: </a:t>
            </a:r>
            <a:br>
              <a:rPr lang="en-US">
                <a:latin typeface="Cambria"/>
                <a:ea typeface="Cambria"/>
              </a:rPr>
            </a:br>
            <a:r>
              <a:rPr lang="en-US" sz="2800">
                <a:latin typeface="Cambria"/>
                <a:ea typeface="Cambria"/>
              </a:rPr>
              <a:t>Making DRAM Cells More Vulnerable</a:t>
            </a:r>
            <a:endParaRPr lang="en-US">
              <a:latin typeface="Cambria"/>
              <a:ea typeface="Cambria"/>
            </a:endParaRPr>
          </a:p>
        </p:txBody>
      </p:sp>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a:xfrm>
            <a:off x="103471" y="1422943"/>
            <a:ext cx="8355549" cy="824854"/>
          </a:xfrm>
        </p:spPr>
        <p:txBody>
          <a:bodyPr lIns="91440" tIns="45720" rIns="91440" bIns="45720" anchor="t"/>
          <a:lstStyle/>
          <a:p>
            <a:pPr marL="0" indent="0">
              <a:buClr>
                <a:schemeClr val="tx1"/>
              </a:buClr>
              <a:buNone/>
            </a:pPr>
            <a:r>
              <a:rPr lang="en-US">
                <a:latin typeface="Cambria"/>
                <a:ea typeface="Cambria"/>
              </a:rPr>
              <a:t>An attacker can </a:t>
            </a:r>
            <a:r>
              <a:rPr lang="en-US" b="1">
                <a:latin typeface="Cambria"/>
                <a:ea typeface="Cambria"/>
              </a:rPr>
              <a:t>manipulate temperature </a:t>
            </a:r>
            <a:r>
              <a:rPr lang="en-US">
                <a:latin typeface="Cambria"/>
                <a:ea typeface="Cambria"/>
              </a:rPr>
              <a:t>to make the cells that store sensitive data </a:t>
            </a:r>
            <a:r>
              <a:rPr lang="en-US" b="1">
                <a:solidFill>
                  <a:srgbClr val="C00000"/>
                </a:solidFill>
                <a:latin typeface="Cambria"/>
                <a:ea typeface="Cambria"/>
              </a:rPr>
              <a:t>more vulnerable</a:t>
            </a:r>
          </a:p>
          <a:p>
            <a:pPr marL="177800" lvl="1" indent="0">
              <a:buClr>
                <a:schemeClr val="tx1"/>
              </a:buClr>
              <a:buNone/>
            </a:pPr>
            <a:endParaRPr lang="en-US" sz="2400">
              <a:latin typeface="Cambria"/>
              <a:ea typeface="Cambria"/>
            </a:endParaRPr>
          </a:p>
          <a:p>
            <a:pPr marL="177800" lvl="1" indent="0">
              <a:buNone/>
            </a:pPr>
            <a:endParaRPr lang="en-US" sz="2400">
              <a:ea typeface="Cambria"/>
            </a:endParaRPr>
          </a:p>
        </p:txBody>
      </p:sp>
      <p:pic>
        <p:nvPicPr>
          <p:cNvPr id="3" name="Picture 3" descr="Icon&#10;&#10;Description automatically generated" hidden="1">
            <a:extLst>
              <a:ext uri="{FF2B5EF4-FFF2-40B4-BE49-F238E27FC236}">
                <a16:creationId xmlns:a16="http://schemas.microsoft.com/office/drawing/2014/main" id="{6E0EBDDD-7D8C-41AF-9C22-F883CB1C3950}"/>
              </a:ext>
            </a:extLst>
          </p:cNvPr>
          <p:cNvPicPr>
            <a:picLocks noChangeAspect="1"/>
          </p:cNvPicPr>
          <p:nvPr/>
        </p:nvPicPr>
        <p:blipFill>
          <a:blip r:embed="rId3"/>
          <a:stretch>
            <a:fillRect/>
          </a:stretch>
        </p:blipFill>
        <p:spPr>
          <a:xfrm>
            <a:off x="1672888" y="3859123"/>
            <a:ext cx="5829826" cy="667267"/>
          </a:xfrm>
          <a:prstGeom prst="rect">
            <a:avLst/>
          </a:prstGeom>
        </p:spPr>
      </p:pic>
      <p:grpSp>
        <p:nvGrpSpPr>
          <p:cNvPr id="35" name="Group 34">
            <a:extLst>
              <a:ext uri="{FF2B5EF4-FFF2-40B4-BE49-F238E27FC236}">
                <a16:creationId xmlns:a16="http://schemas.microsoft.com/office/drawing/2014/main" id="{40693D33-8E0F-204F-8DC7-8197FBBA70F2}"/>
              </a:ext>
            </a:extLst>
          </p:cNvPr>
          <p:cNvGrpSpPr/>
          <p:nvPr/>
        </p:nvGrpSpPr>
        <p:grpSpPr>
          <a:xfrm>
            <a:off x="861125" y="2910598"/>
            <a:ext cx="7835517" cy="764212"/>
            <a:chOff x="567298" y="3693104"/>
            <a:chExt cx="7835517" cy="764212"/>
          </a:xfrm>
        </p:grpSpPr>
        <p:cxnSp>
          <p:nvCxnSpPr>
            <p:cNvPr id="36" name="Straight Arrow Connector 35">
              <a:extLst>
                <a:ext uri="{FF2B5EF4-FFF2-40B4-BE49-F238E27FC236}">
                  <a16:creationId xmlns:a16="http://schemas.microsoft.com/office/drawing/2014/main" id="{D4D9DB87-9A46-FE47-8D25-C9F7186F35F7}"/>
                </a:ext>
              </a:extLst>
            </p:cNvPr>
            <p:cNvCxnSpPr>
              <a:cxnSpLocks/>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4561E16-DC55-3B43-829A-A5F9885F088D}"/>
                </a:ext>
              </a:extLst>
            </p:cNvPr>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Vulnerable Temperature Range</a:t>
              </a:r>
            </a:p>
          </p:txBody>
        </p:sp>
        <p:cxnSp>
          <p:nvCxnSpPr>
            <p:cNvPr id="47" name="Straight Connector 46">
              <a:extLst>
                <a:ext uri="{FF2B5EF4-FFF2-40B4-BE49-F238E27FC236}">
                  <a16:creationId xmlns:a16="http://schemas.microsoft.com/office/drawing/2014/main" id="{C3BF837E-8430-9A45-9BF3-D6947130DDCC}"/>
                </a:ext>
              </a:extLst>
            </p:cNvPr>
            <p:cNvCxnSpPr/>
            <p:nvPr/>
          </p:nvCxnSpPr>
          <p:spPr>
            <a:xfrm>
              <a:off x="6036350" y="3814328"/>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5E4FFD8-A741-5B4F-9A68-35CBC9A1DA65}"/>
                </a:ext>
              </a:extLst>
            </p:cNvPr>
            <p:cNvSpPr txBox="1"/>
            <p:nvPr/>
          </p:nvSpPr>
          <p:spPr>
            <a:xfrm>
              <a:off x="6939401" y="4087984"/>
              <a:ext cx="1463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a:t>
              </a:r>
            </a:p>
          </p:txBody>
        </p:sp>
        <p:sp>
          <p:nvSpPr>
            <p:cNvPr id="49" name="TextBox 48">
              <a:extLst>
                <a:ext uri="{FF2B5EF4-FFF2-40B4-BE49-F238E27FC236}">
                  <a16:creationId xmlns:a16="http://schemas.microsoft.com/office/drawing/2014/main" id="{C662CA2B-C15F-A644-A672-3E714E1A4179}"/>
                </a:ext>
              </a:extLst>
            </p:cNvPr>
            <p:cNvSpPr txBox="1"/>
            <p:nvPr/>
          </p:nvSpPr>
          <p:spPr>
            <a:xfrm>
              <a:off x="6115489" y="3694132"/>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no bit flips</a:t>
              </a:r>
            </a:p>
          </p:txBody>
        </p:sp>
        <p:cxnSp>
          <p:nvCxnSpPr>
            <p:cNvPr id="50" name="Straight Connector 49">
              <a:extLst>
                <a:ext uri="{FF2B5EF4-FFF2-40B4-BE49-F238E27FC236}">
                  <a16:creationId xmlns:a16="http://schemas.microsoft.com/office/drawing/2014/main" id="{F1CB96BD-E7E0-0A4E-B941-B6CA9AA211A8}"/>
                </a:ext>
              </a:extLst>
            </p:cNvPr>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1598ED3-AE50-D74F-900A-BF27EA38A1C8}"/>
                </a:ext>
              </a:extLst>
            </p:cNvPr>
            <p:cNvSpPr txBox="1"/>
            <p:nvPr/>
          </p:nvSpPr>
          <p:spPr>
            <a:xfrm>
              <a:off x="567298" y="369310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no bit flips</a:t>
              </a:r>
            </a:p>
          </p:txBody>
        </p:sp>
      </p:grpSp>
      <p:grpSp>
        <p:nvGrpSpPr>
          <p:cNvPr id="21" name="Group 20">
            <a:extLst>
              <a:ext uri="{FF2B5EF4-FFF2-40B4-BE49-F238E27FC236}">
                <a16:creationId xmlns:a16="http://schemas.microsoft.com/office/drawing/2014/main" id="{6B5649C3-578E-F84A-9968-3705C3600428}"/>
              </a:ext>
            </a:extLst>
          </p:cNvPr>
          <p:cNvGrpSpPr/>
          <p:nvPr/>
        </p:nvGrpSpPr>
        <p:grpSpPr>
          <a:xfrm>
            <a:off x="552663" y="4078584"/>
            <a:ext cx="3461194" cy="1725311"/>
            <a:chOff x="679790" y="3603886"/>
            <a:chExt cx="3461194" cy="1725311"/>
          </a:xfrm>
        </p:grpSpPr>
        <p:grpSp>
          <p:nvGrpSpPr>
            <p:cNvPr id="8" name="Group 7">
              <a:extLst>
                <a:ext uri="{FF2B5EF4-FFF2-40B4-BE49-F238E27FC236}">
                  <a16:creationId xmlns:a16="http://schemas.microsoft.com/office/drawing/2014/main" id="{CA9D7A39-EAE2-4C8C-83BC-DD507D02D50E}"/>
                </a:ext>
              </a:extLst>
            </p:cNvPr>
            <p:cNvGrpSpPr/>
            <p:nvPr/>
          </p:nvGrpSpPr>
          <p:grpSpPr>
            <a:xfrm>
              <a:off x="679790" y="3606031"/>
              <a:ext cx="1697560" cy="1723166"/>
              <a:chOff x="2523774" y="4409276"/>
              <a:chExt cx="1697560" cy="1723166"/>
            </a:xfrm>
          </p:grpSpPr>
          <p:sp>
            <p:nvSpPr>
              <p:cNvPr id="16" name="Rectangle 15">
                <a:extLst>
                  <a:ext uri="{FF2B5EF4-FFF2-40B4-BE49-F238E27FC236}">
                    <a16:creationId xmlns:a16="http://schemas.microsoft.com/office/drawing/2014/main" id="{ECEC13B7-B622-4E03-B7DF-062F5659DAF8}"/>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AB25618D-A289-464F-AB08-7299887C7165}"/>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p:txBody>
          </p:sp>
          <p:sp>
            <p:nvSpPr>
              <p:cNvPr id="19" name="TextBox 18">
                <a:extLst>
                  <a:ext uri="{FF2B5EF4-FFF2-40B4-BE49-F238E27FC236}">
                    <a16:creationId xmlns:a16="http://schemas.microsoft.com/office/drawing/2014/main" id="{23A0F384-31CD-4A0A-9F58-307368820035}"/>
                  </a:ext>
                </a:extLst>
              </p:cNvPr>
              <p:cNvSpPr txBox="1"/>
              <p:nvPr/>
            </p:nvSpPr>
            <p:spPr>
              <a:xfrm>
                <a:off x="3377833" y="5170887"/>
                <a:ext cx="843501"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0C0"/>
                    </a:solidFill>
                    <a:effectLst/>
                    <a:uLnTx/>
                    <a:uFillTx/>
                    <a:latin typeface="Cambria"/>
                    <a:ea typeface="Cambria"/>
                    <a:cs typeface="+mn-cs"/>
                  </a:rPr>
                  <a:t>45°C</a:t>
                </a:r>
              </a:p>
            </p:txBody>
          </p:sp>
          <p:cxnSp>
            <p:nvCxnSpPr>
              <p:cNvPr id="17" name="Straight Arrow Connector 16">
                <a:extLst>
                  <a:ext uri="{FF2B5EF4-FFF2-40B4-BE49-F238E27FC236}">
                    <a16:creationId xmlns:a16="http://schemas.microsoft.com/office/drawing/2014/main" id="{145C0F2E-38E6-4D2B-BBF1-794E049F18F3}"/>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554725-6A39-4268-96DC-A2C7F42299CE}"/>
                  </a:ext>
                </a:extLst>
              </p:cNvPr>
              <p:cNvCxnSpPr/>
              <p:nvPr/>
            </p:nvCxnSpPr>
            <p:spPr>
              <a:xfrm flipH="1">
                <a:off x="3118256" y="5399217"/>
                <a:ext cx="216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70BA5E67-B051-49CB-9B95-727F2897CAE0}"/>
                </a:ext>
              </a:extLst>
            </p:cNvPr>
            <p:cNvCxnSpPr>
              <a:cxnSpLocks/>
              <a:stCxn id="16" idx="3"/>
              <a:endCxn id="73" idx="1"/>
            </p:cNvCxnSpPr>
            <p:nvPr/>
          </p:nvCxnSpPr>
          <p:spPr>
            <a:xfrm flipV="1">
              <a:off x="1616474" y="4323886"/>
              <a:ext cx="1295634" cy="2145"/>
            </a:xfrm>
            <a:prstGeom prst="straightConnector1">
              <a:avLst/>
            </a:prstGeom>
            <a:ln w="57150">
              <a:solidFill>
                <a:srgbClr val="C019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3985D1CD-297C-4E44-BD6E-5611FB1A1472}"/>
                </a:ext>
              </a:extLst>
            </p:cNvPr>
            <p:cNvGrpSpPr/>
            <p:nvPr/>
          </p:nvGrpSpPr>
          <p:grpSpPr>
            <a:xfrm>
              <a:off x="2443424" y="3603886"/>
              <a:ext cx="1697560" cy="1723166"/>
              <a:chOff x="2523774" y="4409276"/>
              <a:chExt cx="1697560" cy="1723166"/>
            </a:xfrm>
          </p:grpSpPr>
          <p:sp>
            <p:nvSpPr>
              <p:cNvPr id="73" name="Rectangle 72">
                <a:extLst>
                  <a:ext uri="{FF2B5EF4-FFF2-40B4-BE49-F238E27FC236}">
                    <a16:creationId xmlns:a16="http://schemas.microsoft.com/office/drawing/2014/main" id="{314AEF41-4617-E345-96BA-8FD3BCA04EE5}"/>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90DA1DD7-DCAD-BA4E-99BF-A235548603C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p:txBody>
          </p:sp>
          <p:sp>
            <p:nvSpPr>
              <p:cNvPr id="75" name="TextBox 74">
                <a:extLst>
                  <a:ext uri="{FF2B5EF4-FFF2-40B4-BE49-F238E27FC236}">
                    <a16:creationId xmlns:a16="http://schemas.microsoft.com/office/drawing/2014/main" id="{AD0BB9A4-2C1A-6C4D-9660-C49B2345A3C3}"/>
                  </a:ext>
                </a:extLst>
              </p:cNvPr>
              <p:cNvSpPr txBox="1"/>
              <p:nvPr/>
            </p:nvSpPr>
            <p:spPr>
              <a:xfrm>
                <a:off x="3377833" y="5006772"/>
                <a:ext cx="843501" cy="461665"/>
              </a:xfrm>
              <a:prstGeom prst="rect">
                <a:avLst/>
              </a:prstGeom>
              <a:noFill/>
              <a:ln>
                <a:noFill/>
              </a:ln>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55910"/>
                    </a:solidFill>
                    <a:effectLst/>
                    <a:uLnTx/>
                    <a:uFillTx/>
                    <a:latin typeface="Cambria"/>
                    <a:ea typeface="Cambria"/>
                    <a:cs typeface="+mn-cs"/>
                  </a:rPr>
                  <a:t>55°C</a:t>
                </a:r>
              </a:p>
            </p:txBody>
          </p:sp>
          <p:cxnSp>
            <p:nvCxnSpPr>
              <p:cNvPr id="76" name="Straight Arrow Connector 75">
                <a:extLst>
                  <a:ext uri="{FF2B5EF4-FFF2-40B4-BE49-F238E27FC236}">
                    <a16:creationId xmlns:a16="http://schemas.microsoft.com/office/drawing/2014/main" id="{4D91DCE0-6B32-FD46-A85B-54589EAC2A47}"/>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C870ABB-014F-F343-B4DF-5A4896F688FB}"/>
                  </a:ext>
                </a:extLst>
              </p:cNvPr>
              <p:cNvCxnSpPr/>
              <p:nvPr/>
            </p:nvCxnSpPr>
            <p:spPr>
              <a:xfrm flipH="1">
                <a:off x="3118256" y="5227278"/>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65EB6105-8C84-D940-85F3-45C52B6A42C4}"/>
              </a:ext>
            </a:extLst>
          </p:cNvPr>
          <p:cNvGrpSpPr/>
          <p:nvPr/>
        </p:nvGrpSpPr>
        <p:grpSpPr>
          <a:xfrm>
            <a:off x="4494417" y="4077185"/>
            <a:ext cx="3776641" cy="1725311"/>
            <a:chOff x="4245578" y="3602487"/>
            <a:chExt cx="3776641" cy="1725311"/>
          </a:xfrm>
        </p:grpSpPr>
        <p:grpSp>
          <p:nvGrpSpPr>
            <p:cNvPr id="78" name="Group 77">
              <a:extLst>
                <a:ext uri="{FF2B5EF4-FFF2-40B4-BE49-F238E27FC236}">
                  <a16:creationId xmlns:a16="http://schemas.microsoft.com/office/drawing/2014/main" id="{023D185B-16CB-C24D-873F-B20E0E9B0587}"/>
                </a:ext>
              </a:extLst>
            </p:cNvPr>
            <p:cNvGrpSpPr/>
            <p:nvPr/>
          </p:nvGrpSpPr>
          <p:grpSpPr>
            <a:xfrm>
              <a:off x="4245578" y="3604632"/>
              <a:ext cx="1775213" cy="1723166"/>
              <a:chOff x="2208327" y="4409276"/>
              <a:chExt cx="1775213" cy="1723166"/>
            </a:xfrm>
          </p:grpSpPr>
          <p:sp>
            <p:nvSpPr>
              <p:cNvPr id="79" name="Rectangle 78">
                <a:extLst>
                  <a:ext uri="{FF2B5EF4-FFF2-40B4-BE49-F238E27FC236}">
                    <a16:creationId xmlns:a16="http://schemas.microsoft.com/office/drawing/2014/main" id="{3A08D3D8-00DA-0C4F-8D4B-EE1993BA388A}"/>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22A6FB9D-B659-DC47-9E9B-A51398CECC4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p:txBody>
          </p:sp>
          <p:sp>
            <p:nvSpPr>
              <p:cNvPr id="81" name="TextBox 80">
                <a:extLst>
                  <a:ext uri="{FF2B5EF4-FFF2-40B4-BE49-F238E27FC236}">
                    <a16:creationId xmlns:a16="http://schemas.microsoft.com/office/drawing/2014/main" id="{E52E8468-819F-7045-A805-D950D43108DD}"/>
                  </a:ext>
                </a:extLst>
              </p:cNvPr>
              <p:cNvSpPr txBox="1"/>
              <p:nvPr/>
            </p:nvSpPr>
            <p:spPr>
              <a:xfrm>
                <a:off x="2208327" y="4808894"/>
                <a:ext cx="843501"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55910"/>
                    </a:solidFill>
                    <a:effectLst/>
                    <a:uLnTx/>
                    <a:uFillTx/>
                    <a:latin typeface="Cambria"/>
                    <a:ea typeface="Cambria"/>
                    <a:cs typeface="+mn-cs"/>
                  </a:rPr>
                  <a:t>65°C</a:t>
                </a:r>
              </a:p>
            </p:txBody>
          </p:sp>
          <p:cxnSp>
            <p:nvCxnSpPr>
              <p:cNvPr id="82" name="Straight Arrow Connector 81">
                <a:extLst>
                  <a:ext uri="{FF2B5EF4-FFF2-40B4-BE49-F238E27FC236}">
                    <a16:creationId xmlns:a16="http://schemas.microsoft.com/office/drawing/2014/main" id="{07EA4481-2B82-784B-AE29-8ED74A953E6F}"/>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22B585-8EC3-DA4D-A6C4-C849C2B6A19C}"/>
                  </a:ext>
                </a:extLst>
              </p:cNvPr>
              <p:cNvCxnSpPr/>
              <p:nvPr/>
            </p:nvCxnSpPr>
            <p:spPr>
              <a:xfrm flipH="1">
                <a:off x="3118256" y="5039727"/>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63EAA339-03C2-914A-A75A-AC242E038B17}"/>
                </a:ext>
              </a:extLst>
            </p:cNvPr>
            <p:cNvCxnSpPr>
              <a:cxnSpLocks/>
              <a:stCxn id="79" idx="3"/>
              <a:endCxn id="86" idx="1"/>
            </p:cNvCxnSpPr>
            <p:nvPr/>
          </p:nvCxnSpPr>
          <p:spPr>
            <a:xfrm flipV="1">
              <a:off x="5497709" y="4322487"/>
              <a:ext cx="1295634" cy="2145"/>
            </a:xfrm>
            <a:prstGeom prst="straightConnector1">
              <a:avLst/>
            </a:prstGeom>
            <a:ln w="571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48EE4BD-18F7-DE45-B0F7-1C771B48833F}"/>
                </a:ext>
              </a:extLst>
            </p:cNvPr>
            <p:cNvGrpSpPr/>
            <p:nvPr/>
          </p:nvGrpSpPr>
          <p:grpSpPr>
            <a:xfrm>
              <a:off x="6324659" y="3602487"/>
              <a:ext cx="1697560" cy="1723166"/>
              <a:chOff x="2523774" y="4409276"/>
              <a:chExt cx="1697560" cy="1723166"/>
            </a:xfrm>
          </p:grpSpPr>
          <p:sp>
            <p:nvSpPr>
              <p:cNvPr id="86" name="Rectangle 85">
                <a:extLst>
                  <a:ext uri="{FF2B5EF4-FFF2-40B4-BE49-F238E27FC236}">
                    <a16:creationId xmlns:a16="http://schemas.microsoft.com/office/drawing/2014/main" id="{6E71B9B1-1553-2640-BA75-75DCBA86031B}"/>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74E3FE97-9B81-CF45-A180-4C13717659B7}"/>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p:txBody>
          </p:sp>
          <p:sp>
            <p:nvSpPr>
              <p:cNvPr id="88" name="TextBox 87">
                <a:extLst>
                  <a:ext uri="{FF2B5EF4-FFF2-40B4-BE49-F238E27FC236}">
                    <a16:creationId xmlns:a16="http://schemas.microsoft.com/office/drawing/2014/main" id="{E1ED1F19-ED33-B047-A48F-E540D2D4D3DF}"/>
                  </a:ext>
                </a:extLst>
              </p:cNvPr>
              <p:cNvSpPr txBox="1"/>
              <p:nvPr/>
            </p:nvSpPr>
            <p:spPr>
              <a:xfrm>
                <a:off x="3377833" y="4639467"/>
                <a:ext cx="843501" cy="461665"/>
              </a:xfrm>
              <a:prstGeom prst="rect">
                <a:avLst/>
              </a:prstGeom>
              <a:noFill/>
              <a:ln>
                <a:noFill/>
              </a:ln>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00000"/>
                    </a:solidFill>
                    <a:effectLst/>
                    <a:uLnTx/>
                    <a:uFillTx/>
                    <a:latin typeface="Cambria"/>
                    <a:ea typeface="Cambria"/>
                    <a:cs typeface="+mn-cs"/>
                  </a:rPr>
                  <a:t>75°C</a:t>
                </a:r>
              </a:p>
            </p:txBody>
          </p:sp>
          <p:cxnSp>
            <p:nvCxnSpPr>
              <p:cNvPr id="89" name="Straight Arrow Connector 88">
                <a:extLst>
                  <a:ext uri="{FF2B5EF4-FFF2-40B4-BE49-F238E27FC236}">
                    <a16:creationId xmlns:a16="http://schemas.microsoft.com/office/drawing/2014/main" id="{A0C18BE8-5062-CD4F-ADD2-2AB35DE2D669}"/>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35225A9-29E1-4A45-A24E-B0DCB35DD52A}"/>
                  </a:ext>
                </a:extLst>
              </p:cNvPr>
              <p:cNvCxnSpPr/>
              <p:nvPr/>
            </p:nvCxnSpPr>
            <p:spPr>
              <a:xfrm flipH="1">
                <a:off x="3118256" y="4859971"/>
                <a:ext cx="216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D86AC5F3-927D-B841-B412-4131D2D01BAF}"/>
              </a:ext>
            </a:extLst>
          </p:cNvPr>
          <p:cNvGrpSpPr/>
          <p:nvPr/>
        </p:nvGrpSpPr>
        <p:grpSpPr>
          <a:xfrm>
            <a:off x="1759249" y="3490144"/>
            <a:ext cx="5009985" cy="473717"/>
            <a:chOff x="1755287" y="3305603"/>
            <a:chExt cx="5009985" cy="473717"/>
          </a:xfrm>
        </p:grpSpPr>
        <p:sp>
          <p:nvSpPr>
            <p:cNvPr id="92" name="TextBox 91">
              <a:extLst>
                <a:ext uri="{FF2B5EF4-FFF2-40B4-BE49-F238E27FC236}">
                  <a16:creationId xmlns:a16="http://schemas.microsoft.com/office/drawing/2014/main" id="{93B9AA62-E15E-EF42-839E-C6DBEA845743}"/>
                </a:ext>
              </a:extLst>
            </p:cNvPr>
            <p:cNvSpPr txBox="1"/>
            <p:nvPr/>
          </p:nvSpPr>
          <p:spPr>
            <a:xfrm>
              <a:off x="1755287" y="3305603"/>
              <a:ext cx="843501"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mbria"/>
                  <a:ea typeface="Cambria"/>
                  <a:cs typeface="+mn-cs"/>
                </a:rPr>
                <a:t>50°C</a:t>
              </a:r>
            </a:p>
          </p:txBody>
        </p:sp>
        <p:sp>
          <p:nvSpPr>
            <p:cNvPr id="93" name="TextBox 92">
              <a:extLst>
                <a:ext uri="{FF2B5EF4-FFF2-40B4-BE49-F238E27FC236}">
                  <a16:creationId xmlns:a16="http://schemas.microsoft.com/office/drawing/2014/main" id="{B2497704-C591-FF48-BE0F-69CEB6891CFE}"/>
                </a:ext>
              </a:extLst>
            </p:cNvPr>
            <p:cNvSpPr txBox="1"/>
            <p:nvPr/>
          </p:nvSpPr>
          <p:spPr>
            <a:xfrm>
              <a:off x="5921771" y="3317655"/>
              <a:ext cx="843501"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mbria"/>
                  <a:ea typeface="Cambria"/>
                  <a:cs typeface="+mn-cs"/>
                </a:rPr>
                <a:t>70°C</a:t>
              </a:r>
            </a:p>
          </p:txBody>
        </p:sp>
      </p:grpSp>
      <p:sp>
        <p:nvSpPr>
          <p:cNvPr id="94" name="Content Placeholder 31">
            <a:extLst>
              <a:ext uri="{FF2B5EF4-FFF2-40B4-BE49-F238E27FC236}">
                <a16:creationId xmlns:a16="http://schemas.microsoft.com/office/drawing/2014/main" id="{66114D37-04AB-574E-ABF4-41866C6D1844}"/>
              </a:ext>
            </a:extLst>
          </p:cNvPr>
          <p:cNvSpPr txBox="1">
            <a:spLocks/>
          </p:cNvSpPr>
          <p:nvPr/>
        </p:nvSpPr>
        <p:spPr>
          <a:xfrm>
            <a:off x="126583" y="2477635"/>
            <a:ext cx="8798061" cy="424069"/>
          </a:xfrm>
          <a:prstGeom prst="rect">
            <a:avLst/>
          </a:prstGeom>
        </p:spPr>
        <p:txBody>
          <a:bodyPr lIns="91440" tIns="45720" rIns="91440" bIns="45720" anchor="t"/>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DRAM cells are vulnerable in a </a:t>
            </a:r>
            <a:r>
              <a:rPr kumimoji="0" lang="en-US" sz="2400" b="1" i="0" u="none" strike="noStrike" kern="1200" cap="none" spc="0" normalizeH="0" baseline="0" noProof="0">
                <a:ln>
                  <a:noFill/>
                </a:ln>
                <a:solidFill>
                  <a:srgbClr val="C55910"/>
                </a:solidFill>
                <a:effectLst/>
                <a:uLnTx/>
                <a:uFillTx/>
                <a:latin typeface="Cambria"/>
                <a:ea typeface="Cambria"/>
                <a:cs typeface="+mn-cs"/>
              </a:rPr>
              <a:t>bounded temperature range</a:t>
            </a:r>
            <a:endParaRPr kumimoji="0" lang="en-US" sz="2400" b="1" i="0" u="none" strike="noStrike" kern="1200" cap="none" spc="0" normalizeH="0" baseline="0" noProof="0">
              <a:ln>
                <a:noFill/>
              </a:ln>
              <a:solidFill>
                <a:srgbClr val="C55910"/>
              </a:solidFill>
              <a:effectLst/>
              <a:uLnTx/>
              <a:uFillTx/>
              <a:latin typeface="Cambria" panose="02040503050406030204" pitchFamily="18" charset="0"/>
              <a:ea typeface="Cambria"/>
              <a:cs typeface="+mn-cs"/>
            </a:endParaRPr>
          </a:p>
        </p:txBody>
      </p:sp>
      <p:sp>
        <p:nvSpPr>
          <p:cNvPr id="28" name="TextBox 27">
            <a:extLst>
              <a:ext uri="{FF2B5EF4-FFF2-40B4-BE49-F238E27FC236}">
                <a16:creationId xmlns:a16="http://schemas.microsoft.com/office/drawing/2014/main" id="{CB801146-80E1-CB4C-A027-22405D20F194}"/>
              </a:ext>
            </a:extLst>
          </p:cNvPr>
          <p:cNvSpPr txBox="1"/>
          <p:nvPr/>
        </p:nvSpPr>
        <p:spPr>
          <a:xfrm>
            <a:off x="1021348" y="5544627"/>
            <a:ext cx="22408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Heating up</a:t>
            </a:r>
            <a:b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chip temperature</a:t>
            </a:r>
          </a:p>
        </p:txBody>
      </p:sp>
      <p:sp>
        <p:nvSpPr>
          <p:cNvPr id="95" name="TextBox 94">
            <a:extLst>
              <a:ext uri="{FF2B5EF4-FFF2-40B4-BE49-F238E27FC236}">
                <a16:creationId xmlns:a16="http://schemas.microsoft.com/office/drawing/2014/main" id="{FBE93D71-0F58-7647-988F-5090F92E56F9}"/>
              </a:ext>
            </a:extLst>
          </p:cNvPr>
          <p:cNvSpPr txBox="1"/>
          <p:nvPr/>
        </p:nvSpPr>
        <p:spPr>
          <a:xfrm>
            <a:off x="5299853" y="5544627"/>
            <a:ext cx="224087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Cooling down</a:t>
            </a:r>
            <a:b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chip temperature</a:t>
            </a:r>
          </a:p>
        </p:txBody>
      </p:sp>
    </p:spTree>
    <p:extLst>
      <p:ext uri="{BB962C8B-B14F-4D97-AF65-F5344CB8AC3E}">
        <p14:creationId xmlns:p14="http://schemas.microsoft.com/office/powerpoint/2010/main" val="193982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28" grpId="0"/>
      <p:bldP spid="9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a:xfrm>
            <a:off x="552774" y="1244123"/>
            <a:ext cx="6419188" cy="5309642"/>
          </a:xfrm>
        </p:spPr>
        <p:txBody>
          <a:bodyPr lIns="91440" tIns="45720" rIns="91440" bIns="45720" anchor="t"/>
          <a:lstStyle/>
          <a:p>
            <a:pPr marL="0" indent="0">
              <a:buNone/>
            </a:pPr>
            <a:endParaRPr lang="en-US" sz="3200" b="1">
              <a:latin typeface="Cambria"/>
              <a:ea typeface="Cambria"/>
            </a:endParaRPr>
          </a:p>
          <a:p>
            <a:pPr marL="269240" lvl="1" indent="0">
              <a:buClr>
                <a:schemeClr val="tx1"/>
              </a:buClr>
              <a:buNone/>
            </a:pPr>
            <a:r>
              <a:rPr lang="en-US" sz="2800">
                <a:latin typeface="Cambria"/>
                <a:ea typeface="Cambria"/>
              </a:rPr>
              <a:t>Identify </a:t>
            </a:r>
            <a:r>
              <a:rPr lang="en-US" sz="2800" b="1">
                <a:solidFill>
                  <a:srgbClr val="C00000"/>
                </a:solidFill>
                <a:latin typeface="Cambria"/>
                <a:ea typeface="Cambria"/>
              </a:rPr>
              <a:t>abnormal increase </a:t>
            </a:r>
            <a:br>
              <a:rPr lang="en-US" sz="2800" b="1">
                <a:solidFill>
                  <a:srgbClr val="C00000"/>
                </a:solidFill>
                <a:latin typeface="Cambria"/>
                <a:ea typeface="Cambria"/>
              </a:rPr>
            </a:br>
            <a:r>
              <a:rPr lang="en-US" sz="2800">
                <a:latin typeface="Cambria"/>
                <a:ea typeface="Cambria"/>
              </a:rPr>
              <a:t>in temperature to attack a data center </a:t>
            </a:r>
            <a:r>
              <a:rPr lang="en-US" sz="2800" b="1">
                <a:solidFill>
                  <a:srgbClr val="C00000"/>
                </a:solidFill>
                <a:latin typeface="Cambria"/>
                <a:ea typeface="Cambria"/>
              </a:rPr>
              <a:t>during its peak hours</a:t>
            </a:r>
          </a:p>
          <a:p>
            <a:pPr marL="355600" lvl="2" indent="0">
              <a:buClr>
                <a:srgbClr val="000000"/>
              </a:buClr>
              <a:buNone/>
            </a:pPr>
            <a:endParaRPr lang="en-US" sz="2800" b="1">
              <a:solidFill>
                <a:srgbClr val="C00000"/>
              </a:solidFill>
              <a:latin typeface="Cambria"/>
              <a:ea typeface="Cambria"/>
            </a:endParaRPr>
          </a:p>
          <a:p>
            <a:pPr marL="355600" lvl="2" indent="0">
              <a:buNone/>
            </a:pPr>
            <a:endParaRPr lang="en-US" sz="2800" b="1">
              <a:solidFill>
                <a:srgbClr val="C00000"/>
              </a:solidFill>
              <a:latin typeface="Cambria"/>
              <a:ea typeface="Cambria"/>
            </a:endParaRPr>
          </a:p>
          <a:p>
            <a:pPr marL="269240" lvl="1" indent="0">
              <a:buClr>
                <a:srgbClr val="000000"/>
              </a:buClr>
              <a:buNone/>
            </a:pPr>
            <a:r>
              <a:rPr lang="en-US" sz="2800" b="1">
                <a:solidFill>
                  <a:srgbClr val="0070C0"/>
                </a:solidFill>
                <a:latin typeface="Cambria"/>
                <a:ea typeface="Cambria"/>
              </a:rPr>
              <a:t>Precisely measure </a:t>
            </a:r>
            <a:r>
              <a:rPr lang="en-US" sz="2800">
                <a:latin typeface="Cambria"/>
                <a:ea typeface="Cambria"/>
              </a:rPr>
              <a:t>the temperature </a:t>
            </a:r>
            <a:br>
              <a:rPr lang="en-US" sz="2800">
                <a:latin typeface="Cambria"/>
                <a:ea typeface="Cambria"/>
              </a:rPr>
            </a:br>
            <a:r>
              <a:rPr lang="en-US" sz="2800" b="1">
                <a:solidFill>
                  <a:srgbClr val="0070C0"/>
                </a:solidFill>
                <a:latin typeface="Cambria"/>
                <a:ea typeface="Cambria"/>
              </a:rPr>
              <a:t>to trigger an attack </a:t>
            </a:r>
            <a:r>
              <a:rPr lang="en-US" sz="2800">
                <a:latin typeface="Cambria"/>
                <a:ea typeface="Cambria"/>
              </a:rPr>
              <a:t>exactly at the desired temperature</a:t>
            </a:r>
          </a:p>
        </p:txBody>
      </p:sp>
      <p:grpSp>
        <p:nvGrpSpPr>
          <p:cNvPr id="4" name="Group 3">
            <a:extLst>
              <a:ext uri="{FF2B5EF4-FFF2-40B4-BE49-F238E27FC236}">
                <a16:creationId xmlns:a16="http://schemas.microsoft.com/office/drawing/2014/main" id="{2B199822-F6C5-1D4D-BECC-89FFCA38EB73}"/>
              </a:ext>
            </a:extLst>
          </p:cNvPr>
          <p:cNvGrpSpPr/>
          <p:nvPr/>
        </p:nvGrpSpPr>
        <p:grpSpPr>
          <a:xfrm>
            <a:off x="6463176" y="1531425"/>
            <a:ext cx="2589430" cy="1813638"/>
            <a:chOff x="6463176" y="1531425"/>
            <a:chExt cx="2589430" cy="1813638"/>
          </a:xfrm>
        </p:grpSpPr>
        <p:sp>
          <p:nvSpPr>
            <p:cNvPr id="43" name="Rectangle 42">
              <a:extLst>
                <a:ext uri="{FF2B5EF4-FFF2-40B4-BE49-F238E27FC236}">
                  <a16:creationId xmlns:a16="http://schemas.microsoft.com/office/drawing/2014/main" id="{4557C6FA-A469-0B4B-B379-2C4D16C867F4}"/>
                </a:ext>
              </a:extLst>
            </p:cNvPr>
            <p:cNvSpPr/>
            <p:nvPr/>
          </p:nvSpPr>
          <p:spPr>
            <a:xfrm>
              <a:off x="6939321" y="1792080"/>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84E0CED3-69CE-BE41-8E62-44DC56137170}"/>
                </a:ext>
              </a:extLst>
            </p:cNvPr>
            <p:cNvCxnSpPr>
              <a:cxnSpLocks/>
            </p:cNvCxnSpPr>
            <p:nvPr/>
          </p:nvCxnSpPr>
          <p:spPr>
            <a:xfrm flipV="1">
              <a:off x="7202013" y="1835149"/>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81F4E8-6D1E-2345-A26F-58A6479A9CB9}"/>
                </a:ext>
              </a:extLst>
            </p:cNvPr>
            <p:cNvSpPr txBox="1"/>
            <p:nvPr/>
          </p:nvSpPr>
          <p:spPr>
            <a:xfrm>
              <a:off x="6463176" y="2929565"/>
              <a:ext cx="1511114" cy="415498"/>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a:ea typeface="Cambria"/>
                  <a:cs typeface="+mn-cs"/>
                </a:rPr>
                <a:t>Temperature</a:t>
              </a:r>
            </a:p>
          </p:txBody>
        </p:sp>
        <p:sp>
          <p:nvSpPr>
            <p:cNvPr id="31" name="TextBox 30">
              <a:extLst>
                <a:ext uri="{FF2B5EF4-FFF2-40B4-BE49-F238E27FC236}">
                  <a16:creationId xmlns:a16="http://schemas.microsoft.com/office/drawing/2014/main" id="{D119E801-DCF9-6E42-ACBB-900E5805D829}"/>
                </a:ext>
              </a:extLst>
            </p:cNvPr>
            <p:cNvSpPr txBox="1"/>
            <p:nvPr/>
          </p:nvSpPr>
          <p:spPr>
            <a:xfrm>
              <a:off x="7432064" y="2238474"/>
              <a:ext cx="6790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70 °C</a:t>
              </a:r>
            </a:p>
          </p:txBody>
        </p:sp>
        <p:sp>
          <p:nvSpPr>
            <p:cNvPr id="27" name="TextBox 26">
              <a:extLst>
                <a:ext uri="{FF2B5EF4-FFF2-40B4-BE49-F238E27FC236}">
                  <a16:creationId xmlns:a16="http://schemas.microsoft.com/office/drawing/2014/main" id="{FBECDCF5-A5AE-004A-BAF7-9A66F8C631DE}"/>
                </a:ext>
              </a:extLst>
            </p:cNvPr>
            <p:cNvSpPr txBox="1"/>
            <p:nvPr/>
          </p:nvSpPr>
          <p:spPr>
            <a:xfrm>
              <a:off x="7659020" y="1531425"/>
              <a:ext cx="1393586" cy="646331"/>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a:ea typeface="Cambria"/>
                  <a:cs typeface="+mn-cs"/>
                </a:rPr>
                <a:t>76.6% </a:t>
              </a:r>
              <a:endParaRPr kumimoji="0" lang="en-US" sz="1800" b="0" i="0" u="none" strike="noStrike" kern="1200" cap="none" spc="0" normalizeH="0" baseline="0" noProof="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a:ea typeface="Cambria"/>
                  <a:cs typeface="+mn-cs"/>
                </a:rPr>
                <a:t>of the cells</a:t>
              </a:r>
              <a:r>
                <a:rPr kumimoji="0" lang="en-US" sz="1800" b="1" i="0" u="none" strike="noStrike" kern="1200" cap="none" spc="0" normalizeH="0" baseline="30000" noProof="0">
                  <a:ln>
                    <a:noFill/>
                  </a:ln>
                  <a:solidFill>
                    <a:srgbClr val="C00000"/>
                  </a:solidFill>
                  <a:effectLst/>
                  <a:uLnTx/>
                  <a:uFillTx/>
                  <a:latin typeface="Cambria"/>
                  <a:ea typeface="Cambria"/>
                  <a:cs typeface="+mn-cs"/>
                </a:rPr>
                <a:t>*</a:t>
              </a:r>
              <a:endParaRPr kumimoji="0" lang="en-US" sz="1800" b="0" i="0" u="none" strike="noStrike" kern="1200" cap="none" spc="0" normalizeH="0" baseline="30000" noProof="0">
                <a:ln>
                  <a:noFill/>
                </a:ln>
                <a:solidFill>
                  <a:prstClr val="black"/>
                </a:solidFill>
                <a:effectLst/>
                <a:uLnTx/>
                <a:uFillTx/>
                <a:latin typeface="Cambria"/>
                <a:ea typeface="Cambria"/>
                <a:cs typeface="+mn-cs"/>
              </a:endParaRPr>
            </a:p>
          </p:txBody>
        </p:sp>
        <p:cxnSp>
          <p:nvCxnSpPr>
            <p:cNvPr id="30" name="Straight Arrow Connector 29">
              <a:extLst>
                <a:ext uri="{FF2B5EF4-FFF2-40B4-BE49-F238E27FC236}">
                  <a16:creationId xmlns:a16="http://schemas.microsoft.com/office/drawing/2014/main" id="{504E7EF4-E52C-6D45-AACF-B99EC1B5EC7B}"/>
                </a:ext>
              </a:extLst>
            </p:cNvPr>
            <p:cNvCxnSpPr>
              <a:cxnSpLocks/>
            </p:cNvCxnSpPr>
            <p:nvPr/>
          </p:nvCxnSpPr>
          <p:spPr>
            <a:xfrm flipV="1">
              <a:off x="7202013" y="1834354"/>
              <a:ext cx="0" cy="536337"/>
            </a:xfrm>
            <a:prstGeom prst="straightConnector1">
              <a:avLst/>
            </a:prstGeom>
            <a:ln w="762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1DECACE8-FE27-144B-82B6-C2701E12F588}"/>
                </a:ext>
              </a:extLst>
            </p:cNvPr>
            <p:cNvCxnSpPr>
              <a:cxnSpLocks/>
              <a:endCxn id="27" idx="1"/>
            </p:cNvCxnSpPr>
            <p:nvPr/>
          </p:nvCxnSpPr>
          <p:spPr>
            <a:xfrm flipV="1">
              <a:off x="7201613" y="1854591"/>
              <a:ext cx="457407" cy="383883"/>
            </a:xfrm>
            <a:prstGeom prst="bentConnector3">
              <a:avLst>
                <a:gd name="adj1" fmla="val 72390"/>
              </a:avLst>
            </a:prstGeom>
            <a:ln w="38100">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58696C-B8CE-3749-B32D-A56711BD4D64}"/>
                </a:ext>
              </a:extLst>
            </p:cNvPr>
            <p:cNvCxnSpPr>
              <a:cxnSpLocks/>
            </p:cNvCxnSpPr>
            <p:nvPr/>
          </p:nvCxnSpPr>
          <p:spPr>
            <a:xfrm flipH="1">
              <a:off x="7022013" y="2377764"/>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50AE881A-E165-484C-AA7C-4C455861ECC4}"/>
              </a:ext>
            </a:extLst>
          </p:cNvPr>
          <p:cNvSpPr txBox="1"/>
          <p:nvPr/>
        </p:nvSpPr>
        <p:spPr>
          <a:xfrm>
            <a:off x="3251250" y="6422960"/>
            <a:ext cx="2452257"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mbria"/>
                <a:ea typeface="Cambria"/>
                <a:cs typeface="+mn-cs"/>
              </a:rPr>
              <a:t>*Example fraction values from Mfr. C </a:t>
            </a:r>
            <a:endParaRPr kumimoji="0" lang="en-US" sz="1100" b="0" i="0" u="none" strike="noStrike" kern="1200" cap="none" spc="0" normalizeH="0" baseline="0" noProof="0">
              <a:ln>
                <a:noFill/>
              </a:ln>
              <a:solidFill>
                <a:prstClr val="black"/>
              </a:solidFill>
              <a:effectLst/>
              <a:uLnTx/>
              <a:uFillTx/>
              <a:latin typeface="Cambria"/>
              <a:ea typeface="Cambria"/>
              <a:cs typeface="Calibri"/>
            </a:endParaRPr>
          </a:p>
        </p:txBody>
      </p:sp>
      <p:grpSp>
        <p:nvGrpSpPr>
          <p:cNvPr id="3" name="Group 2">
            <a:extLst>
              <a:ext uri="{FF2B5EF4-FFF2-40B4-BE49-F238E27FC236}">
                <a16:creationId xmlns:a16="http://schemas.microsoft.com/office/drawing/2014/main" id="{622F03A7-383E-4C55-BA5C-65EB035D15B5}"/>
              </a:ext>
            </a:extLst>
          </p:cNvPr>
          <p:cNvGrpSpPr/>
          <p:nvPr/>
        </p:nvGrpSpPr>
        <p:grpSpPr>
          <a:xfrm>
            <a:off x="9144000" y="3898944"/>
            <a:ext cx="2421798" cy="1943385"/>
            <a:chOff x="6825901" y="3870952"/>
            <a:chExt cx="2421798" cy="1943385"/>
          </a:xfrm>
        </p:grpSpPr>
        <p:sp>
          <p:nvSpPr>
            <p:cNvPr id="29" name="TextBox 28">
              <a:extLst>
                <a:ext uri="{FF2B5EF4-FFF2-40B4-BE49-F238E27FC236}">
                  <a16:creationId xmlns:a16="http://schemas.microsoft.com/office/drawing/2014/main" id="{FBEFB4DB-F183-4029-8E57-FE5E14CB6DE3}"/>
                </a:ext>
              </a:extLst>
            </p:cNvPr>
            <p:cNvSpPr txBox="1"/>
            <p:nvPr/>
          </p:nvSpPr>
          <p:spPr>
            <a:xfrm>
              <a:off x="7762483" y="3870952"/>
              <a:ext cx="1485216" cy="646331"/>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a:ea typeface="Cambria"/>
                  <a:cs typeface="+mn-cs"/>
                </a:rPr>
                <a:t>0.4% </a:t>
              </a:r>
              <a:endParaRPr kumimoji="0" lang="en-US" sz="1800" b="0" i="0" u="none" strike="noStrike" kern="1200" cap="none" spc="0" normalizeH="0" baseline="0" noProof="0">
                <a:ln>
                  <a:noFill/>
                </a:ln>
                <a:solidFill>
                  <a:prstClr val="black"/>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a:ea typeface="Cambria"/>
                  <a:cs typeface="+mn-cs"/>
                </a:rPr>
                <a:t>of the cells</a:t>
              </a:r>
              <a:r>
                <a:rPr kumimoji="0" lang="en-US" sz="1800" b="1" i="0" u="none" strike="noStrike" kern="1200" cap="none" spc="0" normalizeH="0" baseline="30000" noProof="0">
                  <a:ln>
                    <a:noFill/>
                  </a:ln>
                  <a:solidFill>
                    <a:srgbClr val="0070C0"/>
                  </a:solidFill>
                  <a:effectLst/>
                  <a:uLnTx/>
                  <a:uFillTx/>
                  <a:latin typeface="Cambria"/>
                  <a:ea typeface="Cambria"/>
                  <a:cs typeface="+mn-cs"/>
                </a:rPr>
                <a:t>*</a:t>
              </a:r>
              <a:endParaRPr kumimoji="0" lang="en-US" sz="1800" b="0" i="0" u="none" strike="noStrike" kern="1200" cap="none" spc="0" normalizeH="0" baseline="30000" noProof="0">
                <a:ln>
                  <a:noFill/>
                </a:ln>
                <a:solidFill>
                  <a:prstClr val="black"/>
                </a:solidFill>
                <a:effectLst/>
                <a:uLnTx/>
                <a:uFillTx/>
                <a:latin typeface="Cambria"/>
                <a:ea typeface="Cambria"/>
                <a:cs typeface="+mn-cs"/>
              </a:endParaRPr>
            </a:p>
          </p:txBody>
        </p:sp>
        <p:cxnSp>
          <p:nvCxnSpPr>
            <p:cNvPr id="35" name="Elbow Connector 39">
              <a:extLst>
                <a:ext uri="{FF2B5EF4-FFF2-40B4-BE49-F238E27FC236}">
                  <a16:creationId xmlns:a16="http://schemas.microsoft.com/office/drawing/2014/main" id="{CBC53BEB-B960-4B93-8E14-924BA41085DE}"/>
                </a:ext>
              </a:extLst>
            </p:cNvPr>
            <p:cNvCxnSpPr>
              <a:cxnSpLocks/>
            </p:cNvCxnSpPr>
            <p:nvPr/>
          </p:nvCxnSpPr>
          <p:spPr>
            <a:xfrm flipV="1">
              <a:off x="8348445" y="4635924"/>
              <a:ext cx="160766" cy="158459"/>
            </a:xfrm>
            <a:prstGeom prst="bentConnector2">
              <a:avLst/>
            </a:prstGeom>
            <a:ln w="38100">
              <a:solidFill>
                <a:srgbClr val="4472C4"/>
              </a:solidFill>
              <a:tailEnd type="ova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B922A69-D219-4BC1-82AC-207932C3C144}"/>
                </a:ext>
              </a:extLst>
            </p:cNvPr>
            <p:cNvSpPr/>
            <p:nvPr/>
          </p:nvSpPr>
          <p:spPr>
            <a:xfrm>
              <a:off x="7372758" y="4119573"/>
              <a:ext cx="448892" cy="135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52436609-2955-4E3B-8954-B1A5B177C3DD}"/>
                </a:ext>
              </a:extLst>
            </p:cNvPr>
            <p:cNvCxnSpPr>
              <a:cxnSpLocks/>
            </p:cNvCxnSpPr>
            <p:nvPr/>
          </p:nvCxnSpPr>
          <p:spPr>
            <a:xfrm flipH="1" flipV="1">
              <a:off x="7581384" y="4150866"/>
              <a:ext cx="457" cy="113209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D4270C-EBAC-4E18-A944-0D02A89A2F26}"/>
                </a:ext>
              </a:extLst>
            </p:cNvPr>
            <p:cNvSpPr txBox="1"/>
            <p:nvPr/>
          </p:nvSpPr>
          <p:spPr>
            <a:xfrm>
              <a:off x="6825901" y="5398839"/>
              <a:ext cx="1511878" cy="415498"/>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a:ea typeface="Cambria"/>
                  <a:cs typeface="+mn-cs"/>
                </a:rPr>
                <a:t>Temperature</a:t>
              </a:r>
            </a:p>
          </p:txBody>
        </p:sp>
        <p:sp>
          <p:nvSpPr>
            <p:cNvPr id="39" name="TextBox 38">
              <a:extLst>
                <a:ext uri="{FF2B5EF4-FFF2-40B4-BE49-F238E27FC236}">
                  <a16:creationId xmlns:a16="http://schemas.microsoft.com/office/drawing/2014/main" id="{FFD48FE1-3C8B-486B-9D2C-F236DC5CC942}"/>
                </a:ext>
              </a:extLst>
            </p:cNvPr>
            <p:cNvSpPr txBox="1"/>
            <p:nvPr/>
          </p:nvSpPr>
          <p:spPr>
            <a:xfrm>
              <a:off x="7751996" y="4636226"/>
              <a:ext cx="576114" cy="2370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70 °C</a:t>
              </a:r>
            </a:p>
          </p:txBody>
        </p:sp>
        <p:cxnSp>
          <p:nvCxnSpPr>
            <p:cNvPr id="45" name="Straight Connector 44">
              <a:extLst>
                <a:ext uri="{FF2B5EF4-FFF2-40B4-BE49-F238E27FC236}">
                  <a16:creationId xmlns:a16="http://schemas.microsoft.com/office/drawing/2014/main" id="{68242B6C-992C-4A3C-A330-5FE0D5733C92}"/>
                </a:ext>
              </a:extLst>
            </p:cNvPr>
            <p:cNvCxnSpPr>
              <a:cxnSpLocks/>
            </p:cNvCxnSpPr>
            <p:nvPr/>
          </p:nvCxnSpPr>
          <p:spPr>
            <a:xfrm flipH="1">
              <a:off x="7440297" y="4821322"/>
              <a:ext cx="31247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75F9A3-F855-409D-BB40-CE3C71D46497}"/>
                </a:ext>
              </a:extLst>
            </p:cNvPr>
            <p:cNvCxnSpPr>
              <a:cxnSpLocks/>
            </p:cNvCxnSpPr>
            <p:nvPr/>
          </p:nvCxnSpPr>
          <p:spPr>
            <a:xfrm flipH="1">
              <a:off x="7440054" y="4816057"/>
              <a:ext cx="31951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A89E23D-416E-E843-AA1E-2A13F2DFFD80}"/>
              </a:ext>
            </a:extLst>
          </p:cNvPr>
          <p:cNvGrpSpPr/>
          <p:nvPr/>
        </p:nvGrpSpPr>
        <p:grpSpPr>
          <a:xfrm>
            <a:off x="6462131" y="3663261"/>
            <a:ext cx="2589430" cy="1813638"/>
            <a:chOff x="6462131" y="3663261"/>
            <a:chExt cx="2589430" cy="1813638"/>
          </a:xfrm>
        </p:grpSpPr>
        <p:sp>
          <p:nvSpPr>
            <p:cNvPr id="54" name="Rectangle 53">
              <a:extLst>
                <a:ext uri="{FF2B5EF4-FFF2-40B4-BE49-F238E27FC236}">
                  <a16:creationId xmlns:a16="http://schemas.microsoft.com/office/drawing/2014/main" id="{150BFDC7-F1EB-7641-9836-A29FCF96941E}"/>
                </a:ext>
              </a:extLst>
            </p:cNvPr>
            <p:cNvSpPr/>
            <p:nvPr/>
          </p:nvSpPr>
          <p:spPr>
            <a:xfrm>
              <a:off x="6938276" y="3923916"/>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Straight Arrow Connector 54">
              <a:extLst>
                <a:ext uri="{FF2B5EF4-FFF2-40B4-BE49-F238E27FC236}">
                  <a16:creationId xmlns:a16="http://schemas.microsoft.com/office/drawing/2014/main" id="{C8F2CB27-7218-914E-95C0-067BA51BBE0C}"/>
                </a:ext>
              </a:extLst>
            </p:cNvPr>
            <p:cNvCxnSpPr>
              <a:cxnSpLocks/>
            </p:cNvCxnSpPr>
            <p:nvPr/>
          </p:nvCxnSpPr>
          <p:spPr>
            <a:xfrm flipV="1">
              <a:off x="7200968" y="3966985"/>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24A7B6-01B2-DB4E-9B6E-A9B1E994ACB1}"/>
                </a:ext>
              </a:extLst>
            </p:cNvPr>
            <p:cNvSpPr txBox="1"/>
            <p:nvPr/>
          </p:nvSpPr>
          <p:spPr>
            <a:xfrm>
              <a:off x="6462131" y="5061401"/>
              <a:ext cx="1511114" cy="415498"/>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a:ea typeface="Cambria"/>
                  <a:cs typeface="+mn-cs"/>
                </a:rPr>
                <a:t>Temperature</a:t>
              </a:r>
            </a:p>
          </p:txBody>
        </p:sp>
        <p:sp>
          <p:nvSpPr>
            <p:cNvPr id="58" name="TextBox 57">
              <a:extLst>
                <a:ext uri="{FF2B5EF4-FFF2-40B4-BE49-F238E27FC236}">
                  <a16:creationId xmlns:a16="http://schemas.microsoft.com/office/drawing/2014/main" id="{065D398B-031B-D944-AAB5-EC50D74FDA70}"/>
                </a:ext>
              </a:extLst>
            </p:cNvPr>
            <p:cNvSpPr txBox="1"/>
            <p:nvPr/>
          </p:nvSpPr>
          <p:spPr>
            <a:xfrm>
              <a:off x="7431019" y="4370310"/>
              <a:ext cx="6790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70 °C</a:t>
              </a:r>
            </a:p>
          </p:txBody>
        </p:sp>
        <p:sp>
          <p:nvSpPr>
            <p:cNvPr id="59" name="TextBox 58">
              <a:extLst>
                <a:ext uri="{FF2B5EF4-FFF2-40B4-BE49-F238E27FC236}">
                  <a16:creationId xmlns:a16="http://schemas.microsoft.com/office/drawing/2014/main" id="{D00082B1-620D-CA41-9045-0B4F21E2CE10}"/>
                </a:ext>
              </a:extLst>
            </p:cNvPr>
            <p:cNvSpPr txBox="1"/>
            <p:nvPr/>
          </p:nvSpPr>
          <p:spPr>
            <a:xfrm>
              <a:off x="7657975" y="3663261"/>
              <a:ext cx="1393586" cy="646331"/>
            </a:xfrm>
            <a:prstGeom prst="rect">
              <a:avLst/>
            </a:prstGeom>
            <a:no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a:ea typeface="Cambria"/>
                  <a:cs typeface="+mn-cs"/>
                </a:rPr>
                <a:t>0.4% </a:t>
              </a:r>
              <a:endParaRPr kumimoji="0" lang="en-US" sz="1800" b="0" i="0" u="none" strike="noStrike" kern="1200" cap="none" spc="0" normalizeH="0" baseline="0" noProof="0">
                <a:ln>
                  <a:noFill/>
                </a:ln>
                <a:solidFill>
                  <a:srgbClr val="0070C0"/>
                </a:solidFill>
                <a:effectLst/>
                <a:uLnTx/>
                <a:uFillTx/>
                <a:latin typeface="Cambria"/>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a:ea typeface="Cambria"/>
                  <a:cs typeface="+mn-cs"/>
                </a:rPr>
                <a:t>of the cells</a:t>
              </a:r>
              <a:r>
                <a:rPr kumimoji="0" lang="en-US" sz="1800" b="1" i="0" u="none" strike="noStrike" kern="1200" cap="none" spc="0" normalizeH="0" baseline="30000" noProof="0">
                  <a:ln>
                    <a:noFill/>
                  </a:ln>
                  <a:solidFill>
                    <a:srgbClr val="0070C0"/>
                  </a:solidFill>
                  <a:effectLst/>
                  <a:uLnTx/>
                  <a:uFillTx/>
                  <a:latin typeface="Cambria"/>
                  <a:ea typeface="Cambria"/>
                  <a:cs typeface="+mn-cs"/>
                </a:rPr>
                <a:t>*</a:t>
              </a:r>
              <a:endParaRPr kumimoji="0" lang="en-US" sz="1800" b="0" i="0" u="none" strike="noStrike" kern="1200" cap="none" spc="0" normalizeH="0" baseline="30000" noProof="0">
                <a:ln>
                  <a:noFill/>
                </a:ln>
                <a:solidFill>
                  <a:srgbClr val="0070C0"/>
                </a:solidFill>
                <a:effectLst/>
                <a:uLnTx/>
                <a:uFillTx/>
                <a:latin typeface="Cambria"/>
                <a:ea typeface="Cambria"/>
                <a:cs typeface="+mn-cs"/>
              </a:endParaRPr>
            </a:p>
          </p:txBody>
        </p:sp>
        <p:cxnSp>
          <p:nvCxnSpPr>
            <p:cNvPr id="61" name="Elbow Connector 60">
              <a:extLst>
                <a:ext uri="{FF2B5EF4-FFF2-40B4-BE49-F238E27FC236}">
                  <a16:creationId xmlns:a16="http://schemas.microsoft.com/office/drawing/2014/main" id="{F4E5FB91-F538-0045-B414-BCEEEF2800D5}"/>
                </a:ext>
              </a:extLst>
            </p:cNvPr>
            <p:cNvCxnSpPr>
              <a:cxnSpLocks/>
              <a:endCxn id="59" idx="1"/>
            </p:cNvCxnSpPr>
            <p:nvPr/>
          </p:nvCxnSpPr>
          <p:spPr>
            <a:xfrm rot="5400000" flipH="1" flipV="1">
              <a:off x="7249237" y="4098880"/>
              <a:ext cx="521191" cy="296286"/>
            </a:xfrm>
            <a:prstGeom prst="bentConnector2">
              <a:avLst/>
            </a:prstGeom>
            <a:ln w="38100">
              <a:solidFill>
                <a:srgbClr val="0070C0"/>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14903-D7C3-134B-B7AA-6C26A6DF23FA}"/>
                </a:ext>
              </a:extLst>
            </p:cNvPr>
            <p:cNvCxnSpPr>
              <a:cxnSpLocks/>
            </p:cNvCxnSpPr>
            <p:nvPr/>
          </p:nvCxnSpPr>
          <p:spPr>
            <a:xfrm flipH="1">
              <a:off x="7020968" y="4509600"/>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87ED74F-8C3D-724C-9936-A59C51D3F251}"/>
                </a:ext>
              </a:extLst>
            </p:cNvPr>
            <p:cNvCxnSpPr>
              <a:cxnSpLocks/>
            </p:cNvCxnSpPr>
            <p:nvPr/>
          </p:nvCxnSpPr>
          <p:spPr>
            <a:xfrm flipH="1">
              <a:off x="7020968" y="4507618"/>
              <a:ext cx="360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7FFD19D3-D761-E042-9BA6-0B6C513865C9}"/>
              </a:ext>
            </a:extLst>
          </p:cNvPr>
          <p:cNvSpPr txBox="1"/>
          <p:nvPr/>
        </p:nvSpPr>
        <p:spPr>
          <a:xfrm>
            <a:off x="356736" y="1711890"/>
            <a:ext cx="48122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1.</a:t>
            </a:r>
          </a:p>
        </p:txBody>
      </p:sp>
      <p:sp>
        <p:nvSpPr>
          <p:cNvPr id="33" name="TextBox 32">
            <a:extLst>
              <a:ext uri="{FF2B5EF4-FFF2-40B4-BE49-F238E27FC236}">
                <a16:creationId xmlns:a16="http://schemas.microsoft.com/office/drawing/2014/main" id="{48887FAB-8C85-944C-990C-6B3CEA7AAB88}"/>
              </a:ext>
            </a:extLst>
          </p:cNvPr>
          <p:cNvSpPr txBox="1"/>
          <p:nvPr/>
        </p:nvSpPr>
        <p:spPr>
          <a:xfrm>
            <a:off x="356736" y="3815056"/>
            <a:ext cx="48122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2.</a:t>
            </a:r>
          </a:p>
        </p:txBody>
      </p:sp>
      <p:sp>
        <p:nvSpPr>
          <p:cNvPr id="34" name="Title 1">
            <a:extLst>
              <a:ext uri="{FF2B5EF4-FFF2-40B4-BE49-F238E27FC236}">
                <a16:creationId xmlns:a16="http://schemas.microsoft.com/office/drawing/2014/main" id="{D8D62F32-1158-174F-BD21-5CFFA69D7EC8}"/>
              </a:ext>
            </a:extLst>
          </p:cNvPr>
          <p:cNvSpPr txBox="1">
            <a:spLocks/>
          </p:cNvSpPr>
          <p:nvPr/>
        </p:nvSpPr>
        <p:spPr>
          <a:xfrm>
            <a:off x="78349" y="222421"/>
            <a:ext cx="879806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rPr>
              <a:t>Attack Improvement 2: </a:t>
            </a:r>
            <a:br>
              <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rPr>
            </a:br>
            <a:r>
              <a:rPr kumimoji="0" lang="en-US" sz="2800" b="1" i="0" u="none" strike="noStrike" kern="1200" cap="none" spc="0" normalizeH="0" baseline="0" noProof="0">
                <a:ln>
                  <a:noFill/>
                </a:ln>
                <a:solidFill>
                  <a:srgbClr val="4472C4">
                    <a:lumMod val="75000"/>
                  </a:srgbClr>
                </a:solidFill>
                <a:effectLst/>
                <a:uLnTx/>
                <a:uFillTx/>
                <a:latin typeface="Cambria"/>
                <a:ea typeface="Cambria"/>
                <a:cs typeface="+mj-cs"/>
              </a:rPr>
              <a:t>Temperature-Dependent Trigger</a:t>
            </a:r>
          </a:p>
        </p:txBody>
      </p:sp>
    </p:spTree>
    <p:extLst>
      <p:ext uri="{BB962C8B-B14F-4D97-AF65-F5344CB8AC3E}">
        <p14:creationId xmlns:p14="http://schemas.microsoft.com/office/powerpoint/2010/main" val="208871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P spid="57" grpId="0"/>
      <p:bldP spid="6" grpId="0"/>
      <p:bldP spid="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5DD3DB3-CC52-3C42-A1CC-D1B12E819F9B}"/>
              </a:ext>
            </a:extLst>
          </p:cNvPr>
          <p:cNvSpPr txBox="1"/>
          <p:nvPr/>
        </p:nvSpPr>
        <p:spPr>
          <a:xfrm>
            <a:off x="191469" y="4426129"/>
            <a:ext cx="8872139"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Reduces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the minimum activation count to induce a bit flip</a:t>
            </a:r>
            <a:r>
              <a:rPr kumimoji="0" lang="en-US" sz="2400" b="1" i="0" u="none" strike="noStrike" kern="1200" cap="none" spc="0" normalizeH="0" baseline="0" noProof="0" dirty="0">
                <a:ln>
                  <a:noFill/>
                </a:ln>
                <a:solidFill>
                  <a:srgbClr val="8B278C"/>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by 36%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Bypasses defenses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that do not account for this reduction</a:t>
            </a:r>
          </a:p>
        </p:txBody>
      </p:sp>
      <p:grpSp>
        <p:nvGrpSpPr>
          <p:cNvPr id="89" name="Group 88">
            <a:extLst>
              <a:ext uri="{FF2B5EF4-FFF2-40B4-BE49-F238E27FC236}">
                <a16:creationId xmlns:a16="http://schemas.microsoft.com/office/drawing/2014/main" id="{76A40A5B-DFE2-5346-97E2-1F1707A37A03}"/>
              </a:ext>
            </a:extLst>
          </p:cNvPr>
          <p:cNvGrpSpPr/>
          <p:nvPr/>
        </p:nvGrpSpPr>
        <p:grpSpPr>
          <a:xfrm>
            <a:off x="191470" y="1463317"/>
            <a:ext cx="6948954" cy="1038595"/>
            <a:chOff x="191470" y="984656"/>
            <a:chExt cx="6948954" cy="1038595"/>
          </a:xfrm>
        </p:grpSpPr>
        <p:grpSp>
          <p:nvGrpSpPr>
            <p:cNvPr id="16" name="Group 15">
              <a:extLst>
                <a:ext uri="{FF2B5EF4-FFF2-40B4-BE49-F238E27FC236}">
                  <a16:creationId xmlns:a16="http://schemas.microsoft.com/office/drawing/2014/main" id="{1630FB44-E6A7-DF4D-8FC9-9A0F3F810B0F}"/>
                </a:ext>
              </a:extLst>
            </p:cNvPr>
            <p:cNvGrpSpPr/>
            <p:nvPr/>
          </p:nvGrpSpPr>
          <p:grpSpPr>
            <a:xfrm>
              <a:off x="294709" y="1607753"/>
              <a:ext cx="5726736" cy="369332"/>
              <a:chOff x="387458" y="1330013"/>
              <a:chExt cx="5726736" cy="369332"/>
            </a:xfrm>
          </p:grpSpPr>
          <p:cxnSp>
            <p:nvCxnSpPr>
              <p:cNvPr id="18" name="Straight Arrow Connector 17">
                <a:extLst>
                  <a:ext uri="{FF2B5EF4-FFF2-40B4-BE49-F238E27FC236}">
                    <a16:creationId xmlns:a16="http://schemas.microsoft.com/office/drawing/2014/main" id="{5ED2F32C-72B9-B14F-A1BC-33687A2EBB9A}"/>
                  </a:ext>
                </a:extLst>
              </p:cNvPr>
              <p:cNvCxnSpPr>
                <a:cxnSpLocks/>
              </p:cNvCxnSpPr>
              <p:nvPr/>
            </p:nvCxnSpPr>
            <p:spPr>
              <a:xfrm>
                <a:off x="387458" y="1514679"/>
                <a:ext cx="50371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76EF23-60AA-1B4B-AD15-CCB1AC83A7D6}"/>
                  </a:ext>
                </a:extLst>
              </p:cNvPr>
              <p:cNvSpPr txBox="1"/>
              <p:nvPr/>
            </p:nvSpPr>
            <p:spPr>
              <a:xfrm>
                <a:off x="5424582" y="1330013"/>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26" name="Group 25">
              <a:extLst>
                <a:ext uri="{FF2B5EF4-FFF2-40B4-BE49-F238E27FC236}">
                  <a16:creationId xmlns:a16="http://schemas.microsoft.com/office/drawing/2014/main" id="{04E2904A-43C9-CA4F-BF8B-1F6F096C15A0}"/>
                </a:ext>
              </a:extLst>
            </p:cNvPr>
            <p:cNvGrpSpPr/>
            <p:nvPr/>
          </p:nvGrpSpPr>
          <p:grpSpPr>
            <a:xfrm>
              <a:off x="327745" y="1561586"/>
              <a:ext cx="1165592" cy="461665"/>
              <a:chOff x="420494" y="1508934"/>
              <a:chExt cx="1165592" cy="461665"/>
            </a:xfrm>
          </p:grpSpPr>
          <p:sp>
            <p:nvSpPr>
              <p:cNvPr id="27" name="Rectangle 26">
                <a:extLst>
                  <a:ext uri="{FF2B5EF4-FFF2-40B4-BE49-F238E27FC236}">
                    <a16:creationId xmlns:a16="http://schemas.microsoft.com/office/drawing/2014/main" id="{6298EAAE-3FE0-384C-AFB7-3165C359EF28}"/>
                  </a:ext>
                </a:extLst>
              </p:cNvPr>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32" name="Straight Connector 31">
                <a:extLst>
                  <a:ext uri="{FF2B5EF4-FFF2-40B4-BE49-F238E27FC236}">
                    <a16:creationId xmlns:a16="http://schemas.microsoft.com/office/drawing/2014/main" id="{7AB9452D-CC82-064C-B52A-C3D888297101}"/>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7ABAFF-CEBE-544B-A382-FE117A875B7B}"/>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867E6DB-14C0-9048-944A-67038BEE2D24}"/>
                </a:ext>
              </a:extLst>
            </p:cNvPr>
            <p:cNvGrpSpPr/>
            <p:nvPr/>
          </p:nvGrpSpPr>
          <p:grpSpPr>
            <a:xfrm>
              <a:off x="2040119" y="1561586"/>
              <a:ext cx="1168887" cy="461665"/>
              <a:chOff x="417199" y="1508934"/>
              <a:chExt cx="1168887" cy="461665"/>
            </a:xfrm>
          </p:grpSpPr>
          <p:sp>
            <p:nvSpPr>
              <p:cNvPr id="35" name="Rectangle 34">
                <a:extLst>
                  <a:ext uri="{FF2B5EF4-FFF2-40B4-BE49-F238E27FC236}">
                    <a16:creationId xmlns:a16="http://schemas.microsoft.com/office/drawing/2014/main" id="{51C64BF4-6967-244B-9F8A-DD59CFA34DE8}"/>
                  </a:ext>
                </a:extLst>
              </p:cNvPr>
              <p:cNvSpPr/>
              <p:nvPr/>
            </p:nvSpPr>
            <p:spPr>
              <a:xfrm>
                <a:off x="417199" y="1508934"/>
                <a:ext cx="1148289"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40" name="Straight Connector 39">
                <a:extLst>
                  <a:ext uri="{FF2B5EF4-FFF2-40B4-BE49-F238E27FC236}">
                    <a16:creationId xmlns:a16="http://schemas.microsoft.com/office/drawing/2014/main" id="{F50AE6EC-FB98-A34A-BBCD-2FF495A1E3F2}"/>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5F790FF-D365-AF49-85BC-E2BDC1D060D8}"/>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2B2586B-20C0-CF4C-B14B-EA5024A261A5}"/>
                </a:ext>
              </a:extLst>
            </p:cNvPr>
            <p:cNvGrpSpPr/>
            <p:nvPr/>
          </p:nvGrpSpPr>
          <p:grpSpPr>
            <a:xfrm>
              <a:off x="3764595" y="1561586"/>
              <a:ext cx="1165592" cy="461665"/>
              <a:chOff x="420494" y="1508934"/>
              <a:chExt cx="1165592" cy="461665"/>
            </a:xfrm>
          </p:grpSpPr>
          <p:sp>
            <p:nvSpPr>
              <p:cNvPr id="43" name="Rectangle 42">
                <a:extLst>
                  <a:ext uri="{FF2B5EF4-FFF2-40B4-BE49-F238E27FC236}">
                    <a16:creationId xmlns:a16="http://schemas.microsoft.com/office/drawing/2014/main" id="{82548832-DA9D-204E-AF75-C0769EFE2680}"/>
                  </a:ext>
                </a:extLst>
              </p:cNvPr>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48" name="Straight Connector 47">
                <a:extLst>
                  <a:ext uri="{FF2B5EF4-FFF2-40B4-BE49-F238E27FC236}">
                    <a16:creationId xmlns:a16="http://schemas.microsoft.com/office/drawing/2014/main" id="{4819845B-F97E-B649-BB71-AC8D1F48C2BA}"/>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58FC14-BF96-F547-A780-7EA93E3C3646}"/>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902763C5-4CE0-6E4C-9F08-5330B9AD7E9A}"/>
                </a:ext>
              </a:extLst>
            </p:cNvPr>
            <p:cNvSpPr txBox="1"/>
            <p:nvPr/>
          </p:nvSpPr>
          <p:spPr>
            <a:xfrm>
              <a:off x="191470" y="984656"/>
              <a:ext cx="6948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Activating aggressor rows as frequently as possible:</a:t>
              </a:r>
            </a:p>
          </p:txBody>
        </p:sp>
      </p:grpSp>
      <p:grpSp>
        <p:nvGrpSpPr>
          <p:cNvPr id="90" name="Group 89">
            <a:extLst>
              <a:ext uri="{FF2B5EF4-FFF2-40B4-BE49-F238E27FC236}">
                <a16:creationId xmlns:a16="http://schemas.microsoft.com/office/drawing/2014/main" id="{C1AD3194-D23E-AD42-B247-EF402F8EFA1C}"/>
              </a:ext>
            </a:extLst>
          </p:cNvPr>
          <p:cNvGrpSpPr/>
          <p:nvPr/>
        </p:nvGrpSpPr>
        <p:grpSpPr>
          <a:xfrm>
            <a:off x="159226" y="2806374"/>
            <a:ext cx="6980950" cy="1079699"/>
            <a:chOff x="159226" y="2734934"/>
            <a:chExt cx="6980950" cy="1079699"/>
          </a:xfrm>
        </p:grpSpPr>
        <p:grpSp>
          <p:nvGrpSpPr>
            <p:cNvPr id="58" name="Group 57">
              <a:extLst>
                <a:ext uri="{FF2B5EF4-FFF2-40B4-BE49-F238E27FC236}">
                  <a16:creationId xmlns:a16="http://schemas.microsoft.com/office/drawing/2014/main" id="{7C596CC0-DFEB-994F-8C6A-72EE0E337746}"/>
                </a:ext>
              </a:extLst>
            </p:cNvPr>
            <p:cNvGrpSpPr/>
            <p:nvPr/>
          </p:nvGrpSpPr>
          <p:grpSpPr>
            <a:xfrm>
              <a:off x="285934" y="3397802"/>
              <a:ext cx="5707408" cy="369332"/>
              <a:chOff x="387458" y="1394646"/>
              <a:chExt cx="5707408" cy="369332"/>
            </a:xfrm>
          </p:grpSpPr>
          <p:cxnSp>
            <p:nvCxnSpPr>
              <p:cNvPr id="59" name="Straight Arrow Connector 58">
                <a:extLst>
                  <a:ext uri="{FF2B5EF4-FFF2-40B4-BE49-F238E27FC236}">
                    <a16:creationId xmlns:a16="http://schemas.microsoft.com/office/drawing/2014/main" id="{370EACF9-73AF-D546-B806-332012FBFFAC}"/>
                  </a:ext>
                </a:extLst>
              </p:cNvPr>
              <p:cNvCxnSpPr>
                <a:cxnSpLocks/>
              </p:cNvCxnSpPr>
              <p:nvPr/>
            </p:nvCxnSpPr>
            <p:spPr>
              <a:xfrm>
                <a:off x="387458" y="1579312"/>
                <a:ext cx="50458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4980911-F51E-5143-B3C1-F936B5BF09C3}"/>
                  </a:ext>
                </a:extLst>
              </p:cNvPr>
              <p:cNvSpPr txBox="1"/>
              <p:nvPr/>
            </p:nvSpPr>
            <p:spPr>
              <a:xfrm>
                <a:off x="5405254" y="1394646"/>
                <a:ext cx="6896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Time</a:t>
                </a:r>
              </a:p>
            </p:txBody>
          </p:sp>
        </p:grpSp>
        <p:grpSp>
          <p:nvGrpSpPr>
            <p:cNvPr id="61" name="Group 60">
              <a:extLst>
                <a:ext uri="{FF2B5EF4-FFF2-40B4-BE49-F238E27FC236}">
                  <a16:creationId xmlns:a16="http://schemas.microsoft.com/office/drawing/2014/main" id="{8D81BDEF-43A4-5C48-8966-466719A25D55}"/>
                </a:ext>
              </a:extLst>
            </p:cNvPr>
            <p:cNvGrpSpPr/>
            <p:nvPr/>
          </p:nvGrpSpPr>
          <p:grpSpPr>
            <a:xfrm>
              <a:off x="318970" y="3351635"/>
              <a:ext cx="2151551" cy="461665"/>
              <a:chOff x="420494" y="1573567"/>
              <a:chExt cx="2151551" cy="461665"/>
            </a:xfrm>
          </p:grpSpPr>
          <p:sp>
            <p:nvSpPr>
              <p:cNvPr id="62" name="Rectangle 61">
                <a:extLst>
                  <a:ext uri="{FF2B5EF4-FFF2-40B4-BE49-F238E27FC236}">
                    <a16:creationId xmlns:a16="http://schemas.microsoft.com/office/drawing/2014/main" id="{641FA51E-E272-574A-B4CA-5FAA9475D710}"/>
                  </a:ext>
                </a:extLst>
              </p:cNvPr>
              <p:cNvSpPr/>
              <p:nvPr/>
            </p:nvSpPr>
            <p:spPr>
              <a:xfrm>
                <a:off x="453531" y="1573567"/>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A is active</a:t>
                </a:r>
              </a:p>
            </p:txBody>
          </p:sp>
          <p:cxnSp>
            <p:nvCxnSpPr>
              <p:cNvPr id="67" name="Straight Connector 66">
                <a:extLst>
                  <a:ext uri="{FF2B5EF4-FFF2-40B4-BE49-F238E27FC236}">
                    <a16:creationId xmlns:a16="http://schemas.microsoft.com/office/drawing/2014/main" id="{11444FEC-591E-F74C-8CC5-9DDB955E9A3D}"/>
                  </a:ext>
                </a:extLst>
              </p:cNvPr>
              <p:cNvCxnSpPr/>
              <p:nvPr/>
            </p:nvCxnSpPr>
            <p:spPr>
              <a:xfrm>
                <a:off x="2572045"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7FF6383-9E54-3B40-9688-F93CCA184897}"/>
                  </a:ext>
                </a:extLst>
              </p:cNvPr>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E517D8D-372C-BA48-9BA0-2E34BDE8351B}"/>
                </a:ext>
              </a:extLst>
            </p:cNvPr>
            <p:cNvGrpSpPr/>
            <p:nvPr/>
          </p:nvGrpSpPr>
          <p:grpSpPr>
            <a:xfrm>
              <a:off x="2924249" y="3352968"/>
              <a:ext cx="2135438" cy="461665"/>
              <a:chOff x="420494" y="1573567"/>
              <a:chExt cx="2135438" cy="461665"/>
            </a:xfrm>
          </p:grpSpPr>
          <p:sp>
            <p:nvSpPr>
              <p:cNvPr id="70" name="Rectangle 69">
                <a:extLst>
                  <a:ext uri="{FF2B5EF4-FFF2-40B4-BE49-F238E27FC236}">
                    <a16:creationId xmlns:a16="http://schemas.microsoft.com/office/drawing/2014/main" id="{18B32123-9026-E647-B50C-FAA9410E1DF9}"/>
                  </a:ext>
                </a:extLst>
              </p:cNvPr>
              <p:cNvSpPr/>
              <p:nvPr/>
            </p:nvSpPr>
            <p:spPr>
              <a:xfrm>
                <a:off x="453532" y="1573567"/>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Row B is active</a:t>
                </a:r>
              </a:p>
            </p:txBody>
          </p:sp>
          <p:cxnSp>
            <p:nvCxnSpPr>
              <p:cNvPr id="75" name="Straight Connector 74">
                <a:extLst>
                  <a:ext uri="{FF2B5EF4-FFF2-40B4-BE49-F238E27FC236}">
                    <a16:creationId xmlns:a16="http://schemas.microsoft.com/office/drawing/2014/main" id="{1823359A-7247-864B-9B93-9C07E53B11E9}"/>
                  </a:ext>
                </a:extLst>
              </p:cNvPr>
              <p:cNvCxnSpPr/>
              <p:nvPr/>
            </p:nvCxnSpPr>
            <p:spPr>
              <a:xfrm>
                <a:off x="2555932"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1F67E3-2501-6C42-BBA5-57C867ECD9B8}"/>
                  </a:ext>
                </a:extLst>
              </p:cNvPr>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5DB1C606-4074-EF4F-90CA-033DC8B3187F}"/>
                </a:ext>
              </a:extLst>
            </p:cNvPr>
            <p:cNvSpPr txBox="1"/>
            <p:nvPr/>
          </p:nvSpPr>
          <p:spPr>
            <a:xfrm>
              <a:off x="159226" y="2734934"/>
              <a:ext cx="69809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Keeping the aggressor rows active for a longer time:</a:t>
              </a:r>
            </a:p>
          </p:txBody>
        </p:sp>
      </p:grpSp>
      <p:grpSp>
        <p:nvGrpSpPr>
          <p:cNvPr id="91" name="Group 90">
            <a:extLst>
              <a:ext uri="{FF2B5EF4-FFF2-40B4-BE49-F238E27FC236}">
                <a16:creationId xmlns:a16="http://schemas.microsoft.com/office/drawing/2014/main" id="{4C519D36-01A9-9C47-AD6E-7CF13462661C}"/>
              </a:ext>
            </a:extLst>
          </p:cNvPr>
          <p:cNvGrpSpPr/>
          <p:nvPr/>
        </p:nvGrpSpPr>
        <p:grpSpPr>
          <a:xfrm>
            <a:off x="6397985" y="3301832"/>
            <a:ext cx="2072495" cy="753785"/>
            <a:chOff x="6403658" y="1497096"/>
            <a:chExt cx="1786343" cy="753785"/>
          </a:xfrm>
        </p:grpSpPr>
        <p:cxnSp>
          <p:nvCxnSpPr>
            <p:cNvPr id="7" name="Straight Arrow Connector 6">
              <a:extLst>
                <a:ext uri="{FF2B5EF4-FFF2-40B4-BE49-F238E27FC236}">
                  <a16:creationId xmlns:a16="http://schemas.microsoft.com/office/drawing/2014/main" id="{EFA5EFD4-E488-3D40-93BF-CAF376DF792D}"/>
                </a:ext>
              </a:extLst>
            </p:cNvPr>
            <p:cNvCxnSpPr>
              <a:cxnSpLocks/>
            </p:cNvCxnSpPr>
            <p:nvPr/>
          </p:nvCxnSpPr>
          <p:spPr>
            <a:xfrm>
              <a:off x="6403658" y="1541281"/>
              <a:ext cx="0" cy="7096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18EE87-74EE-A348-B2E3-24CA5DC7792B}"/>
                </a:ext>
              </a:extLst>
            </p:cNvPr>
            <p:cNvSpPr txBox="1"/>
            <p:nvPr/>
          </p:nvSpPr>
          <p:spPr>
            <a:xfrm>
              <a:off x="6512649" y="1497096"/>
              <a:ext cx="16773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36% reduction </a:t>
              </a:r>
              <a:b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b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 </a:t>
              </a:r>
              <a:r>
                <a:rPr kumimoji="0" lang="en-US" sz="2000" b="1" i="1"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HC</a:t>
              </a:r>
              <a:r>
                <a:rPr kumimoji="0" lang="en-US" sz="2000" b="1" i="1" u="none" strike="noStrike" kern="1200" cap="none" spc="0" normalizeH="0" baseline="-25000" noProof="0" dirty="0" err="1">
                  <a:ln>
                    <a:noFill/>
                  </a:ln>
                  <a:solidFill>
                    <a:srgbClr val="C00000"/>
                  </a:solidFill>
                  <a:effectLst/>
                  <a:uLnTx/>
                  <a:uFillTx/>
                  <a:latin typeface="Cambria" panose="02040503050406030204" pitchFamily="18" charset="0"/>
                  <a:ea typeface="+mn-ea"/>
                  <a:cs typeface="+mn-cs"/>
                </a:rPr>
                <a:t>first</a:t>
              </a:r>
              <a:endParaRPr kumimoji="0" lang="en-US" sz="2000" b="1" i="1" u="none" strike="noStrike" kern="1200" cap="none" spc="0" normalizeH="0" baseline="-25000" noProof="0" dirty="0">
                <a:ln>
                  <a:noFill/>
                </a:ln>
                <a:solidFill>
                  <a:srgbClr val="C00000"/>
                </a:solidFill>
                <a:effectLst/>
                <a:uLnTx/>
                <a:uFillTx/>
                <a:latin typeface="Cambria" panose="02040503050406030204" pitchFamily="18" charset="0"/>
                <a:ea typeface="+mn-ea"/>
                <a:cs typeface="+mn-cs"/>
              </a:endParaRPr>
            </a:p>
          </p:txBody>
        </p:sp>
      </p:grpSp>
      <p:sp>
        <p:nvSpPr>
          <p:cNvPr id="50" name="Title 1">
            <a:extLst>
              <a:ext uri="{FF2B5EF4-FFF2-40B4-BE49-F238E27FC236}">
                <a16:creationId xmlns:a16="http://schemas.microsoft.com/office/drawing/2014/main" id="{0A79D61F-6296-D64C-A607-CA5D2F134D3A}"/>
              </a:ext>
            </a:extLst>
          </p:cNvPr>
          <p:cNvSpPr txBox="1">
            <a:spLocks/>
          </p:cNvSpPr>
          <p:nvPr/>
        </p:nvSpPr>
        <p:spPr>
          <a:xfrm>
            <a:off x="78349" y="222421"/>
            <a:ext cx="879806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rPr>
              <a:t>Attack Improvement 3: </a:t>
            </a:r>
            <a:br>
              <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rPr>
            </a:br>
            <a:r>
              <a:rPr kumimoji="0" lang="en-US" sz="2800" b="1" i="0" u="none" strike="noStrike" kern="1200" cap="none" spc="0" normalizeH="0" baseline="0" noProof="0">
                <a:ln>
                  <a:noFill/>
                </a:ln>
                <a:solidFill>
                  <a:srgbClr val="4472C4">
                    <a:lumMod val="75000"/>
                  </a:srgbClr>
                </a:solidFill>
                <a:effectLst/>
                <a:uLnTx/>
                <a:uFillTx/>
                <a:latin typeface="Cambria"/>
                <a:ea typeface="Cambria"/>
                <a:cs typeface="+mj-cs"/>
              </a:rPr>
              <a:t>Bypassing Defenses with Aggressor Row Active Time</a:t>
            </a:r>
            <a:endParaRPr kumimoji="0" lang="en-US" sz="3200" b="1" i="0" u="none" strike="noStrike" kern="1200" cap="none" spc="0" normalizeH="0" baseline="0" noProof="0">
              <a:ln>
                <a:noFill/>
              </a:ln>
              <a:solidFill>
                <a:srgbClr val="4472C4">
                  <a:lumMod val="75000"/>
                </a:srgbClr>
              </a:solidFill>
              <a:effectLst/>
              <a:uLnTx/>
              <a:uFillTx/>
              <a:latin typeface="Cambria"/>
              <a:ea typeface="Cambria"/>
              <a:cs typeface="+mj-cs"/>
            </a:endParaRPr>
          </a:p>
        </p:txBody>
      </p:sp>
    </p:spTree>
    <p:extLst>
      <p:ext uri="{BB962C8B-B14F-4D97-AF65-F5344CB8AC3E}">
        <p14:creationId xmlns:p14="http://schemas.microsoft.com/office/powerpoint/2010/main" val="80566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5991" y="50573"/>
            <a:ext cx="6915118" cy="762709"/>
          </a:xfrm>
        </p:spPr>
        <p:txBody>
          <a:bodyPr/>
          <a:lstStyle/>
          <a:p>
            <a:r>
              <a:rPr lang="en-US"/>
              <a:t>Defense Improvements</a:t>
            </a:r>
          </a:p>
        </p:txBody>
      </p:sp>
      <p:sp>
        <p:nvSpPr>
          <p:cNvPr id="3" name="TextBox 2">
            <a:extLst>
              <a:ext uri="{FF2B5EF4-FFF2-40B4-BE49-F238E27FC236}">
                <a16:creationId xmlns:a16="http://schemas.microsoft.com/office/drawing/2014/main" id="{B2CF9EFC-23EE-AF47-B911-0A2529040D94}"/>
              </a:ext>
            </a:extLst>
          </p:cNvPr>
          <p:cNvSpPr txBox="1"/>
          <p:nvPr/>
        </p:nvSpPr>
        <p:spPr>
          <a:xfrm>
            <a:off x="168402" y="772555"/>
            <a:ext cx="8975598" cy="5663089"/>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Example 1: Leveraging the variation across DRAM rows</a:t>
            </a: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srgbClr val="538233"/>
              </a:solidFill>
              <a:effectLst/>
              <a:uLnTx/>
              <a:uFillTx/>
              <a:latin typeface="Cambria" panose="02040503050406030204" pitchFamily="18" charset="0"/>
              <a:ea typeface="+mn-ea"/>
              <a:cs typeface="+mn-cs"/>
            </a:endParaRPr>
          </a:p>
          <a:p>
            <a:pPr marL="914400" marR="0" lvl="2" indent="0" algn="l" defTabSz="914400" rtl="0" eaLnBrk="1" fontAlgn="auto" latinLnBrk="0" hangingPunct="1">
              <a:lnSpc>
                <a:spcPct val="100000"/>
              </a:lnSpc>
              <a:spcBef>
                <a:spcPts val="0"/>
              </a:spcBef>
              <a:spcAft>
                <a:spcPts val="600"/>
              </a:spcAft>
              <a:buClr>
                <a:prstClr val="black"/>
              </a:buClr>
              <a:buSzTx/>
              <a:buFontTx/>
              <a:buNone/>
              <a:tabLst/>
              <a:defRPr/>
            </a:pPr>
            <a:endParaRPr kumimoji="0" lang="en-US" sz="11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endParaRPr>
          </a:p>
          <a:p>
            <a:pPr marL="914400" marR="0" lvl="2" indent="0" algn="l" defTabSz="914400" rtl="0" eaLnBrk="1" fontAlgn="auto" latinLnBrk="0" hangingPunct="1">
              <a:lnSpc>
                <a:spcPct val="100000"/>
              </a:lnSpc>
              <a:spcBef>
                <a:spcPts val="0"/>
              </a:spcBef>
              <a:spcAft>
                <a:spcPts val="600"/>
              </a:spcAft>
              <a:buClr>
                <a:prstClr val="black"/>
              </a:buClr>
              <a:buSzTx/>
              <a:buFontTx/>
              <a:buNone/>
              <a:tabLst/>
              <a:defRPr/>
            </a:pPr>
            <a:endParaRPr kumimoji="0" lang="en-US" sz="28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endParaRPr>
          </a:p>
          <a:p>
            <a:pPr marL="179388" marR="0" lvl="0"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Example 2: Leveraging the variation with temperature</a:t>
            </a: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 DRAM cell experiences </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bit flips </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within </a:t>
            </a: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a bounded temperature range</a:t>
            </a: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endParaRPr kumimoji="0" lang="en-US" sz="11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endParaRPr kumimoji="0" lang="en-US" sz="1100" b="0"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 row can be</a:t>
            </a: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18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disabled</a:t>
            </a: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within</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the</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row’s</a:t>
            </a: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r>
              <a:rPr kumimoji="0" lang="en-US" sz="18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vulnerable temperature range</a:t>
            </a:r>
          </a:p>
          <a:p>
            <a:pPr marL="457200" marR="0" lvl="1" indent="0" algn="l" defTabSz="914400" rtl="0" eaLnBrk="1" fontAlgn="auto" latinLnBrk="0" hangingPunct="1">
              <a:lnSpc>
                <a:spcPct val="100000"/>
              </a:lnSpc>
              <a:spcBef>
                <a:spcPts val="0"/>
              </a:spcBef>
              <a:spcAft>
                <a:spcPts val="600"/>
              </a:spcAft>
              <a:buClr>
                <a:prstClr val="black"/>
              </a:buClr>
              <a:buSzTx/>
              <a:buFontTx/>
              <a:buNone/>
              <a:tabLst/>
              <a:defRPr/>
            </a:pPr>
            <a:endPar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636588" marR="0" lvl="1" indent="-179388" algn="l" defTabSz="914400" rtl="0" eaLnBrk="1" fontAlgn="auto" latinLnBrk="0" hangingPunct="1">
              <a:lnSpc>
                <a:spcPct val="100000"/>
              </a:lnSpc>
              <a:spcBef>
                <a:spcPts val="0"/>
              </a:spcBef>
              <a:spcAft>
                <a:spcPts val="600"/>
              </a:spcAft>
              <a:buClr>
                <a:prstClr val="black"/>
              </a:buClr>
              <a:buSzTx/>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Cambria" panose="02040503050406030204" pitchFamily="18" charset="0"/>
              <a:ea typeface="+mn-ea"/>
              <a:cs typeface="+mn-cs"/>
            </a:endParaRPr>
          </a:p>
        </p:txBody>
      </p:sp>
      <p:grpSp>
        <p:nvGrpSpPr>
          <p:cNvPr id="12" name="Group 11">
            <a:extLst>
              <a:ext uri="{FF2B5EF4-FFF2-40B4-BE49-F238E27FC236}">
                <a16:creationId xmlns:a16="http://schemas.microsoft.com/office/drawing/2014/main" id="{9558ACE4-39FE-B94D-9B68-69CBE050FDAA}"/>
              </a:ext>
            </a:extLst>
          </p:cNvPr>
          <p:cNvGrpSpPr/>
          <p:nvPr/>
        </p:nvGrpSpPr>
        <p:grpSpPr>
          <a:xfrm>
            <a:off x="828111" y="4342984"/>
            <a:ext cx="7835517" cy="764212"/>
            <a:chOff x="567298" y="3693104"/>
            <a:chExt cx="7835517" cy="764212"/>
          </a:xfrm>
        </p:grpSpPr>
        <p:cxnSp>
          <p:nvCxnSpPr>
            <p:cNvPr id="16" name="Straight Arrow Connector 15">
              <a:extLst>
                <a:ext uri="{FF2B5EF4-FFF2-40B4-BE49-F238E27FC236}">
                  <a16:creationId xmlns:a16="http://schemas.microsoft.com/office/drawing/2014/main" id="{5ECF2CCB-BA55-2949-95E0-6979C0090355}"/>
                </a:ext>
              </a:extLst>
            </p:cNvPr>
            <p:cNvCxnSpPr>
              <a:cxnSpLocks/>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4A27439-DDBD-3C41-AC39-AF73A51C66FD}"/>
                </a:ext>
              </a:extLst>
            </p:cNvPr>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Vulnerable Temperature Range</a:t>
              </a:r>
            </a:p>
          </p:txBody>
        </p:sp>
        <p:cxnSp>
          <p:nvCxnSpPr>
            <p:cNvPr id="21" name="Straight Connector 20">
              <a:extLst>
                <a:ext uri="{FF2B5EF4-FFF2-40B4-BE49-F238E27FC236}">
                  <a16:creationId xmlns:a16="http://schemas.microsoft.com/office/drawing/2014/main" id="{086B6804-DE30-A343-B05F-5B319CBB451B}"/>
                </a:ext>
              </a:extLst>
            </p:cNvPr>
            <p:cNvCxnSpPr/>
            <p:nvPr/>
          </p:nvCxnSpPr>
          <p:spPr>
            <a:xfrm>
              <a:off x="6036350" y="383160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145D031-0666-D345-8792-FA97934134F3}"/>
                </a:ext>
              </a:extLst>
            </p:cNvPr>
            <p:cNvSpPr txBox="1"/>
            <p:nvPr/>
          </p:nvSpPr>
          <p:spPr>
            <a:xfrm>
              <a:off x="6939401" y="4087984"/>
              <a:ext cx="1463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a:t>
              </a:r>
            </a:p>
          </p:txBody>
        </p:sp>
        <p:sp>
          <p:nvSpPr>
            <p:cNvPr id="23" name="TextBox 22">
              <a:extLst>
                <a:ext uri="{FF2B5EF4-FFF2-40B4-BE49-F238E27FC236}">
                  <a16:creationId xmlns:a16="http://schemas.microsoft.com/office/drawing/2014/main" id="{877FB08B-ECF7-484B-B2E1-BEB4DF6FA147}"/>
                </a:ext>
              </a:extLst>
            </p:cNvPr>
            <p:cNvSpPr txBox="1"/>
            <p:nvPr/>
          </p:nvSpPr>
          <p:spPr>
            <a:xfrm>
              <a:off x="6115489" y="3694132"/>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no bit flips</a:t>
              </a:r>
            </a:p>
          </p:txBody>
        </p:sp>
        <p:cxnSp>
          <p:nvCxnSpPr>
            <p:cNvPr id="26" name="Straight Connector 25">
              <a:extLst>
                <a:ext uri="{FF2B5EF4-FFF2-40B4-BE49-F238E27FC236}">
                  <a16:creationId xmlns:a16="http://schemas.microsoft.com/office/drawing/2014/main" id="{BA278E1F-68C4-A14E-B2A8-A1D0BD6E17D8}"/>
                </a:ext>
              </a:extLst>
            </p:cNvPr>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143FDED-64EC-CA4E-8E4B-38A90266D45A}"/>
                </a:ext>
              </a:extLst>
            </p:cNvPr>
            <p:cNvSpPr txBox="1"/>
            <p:nvPr/>
          </p:nvSpPr>
          <p:spPr>
            <a:xfrm>
              <a:off x="567298" y="3693104"/>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no bit flips</a:t>
              </a:r>
            </a:p>
          </p:txBody>
        </p:sp>
      </p:grpSp>
      <p:grpSp>
        <p:nvGrpSpPr>
          <p:cNvPr id="13" name="Group 12">
            <a:extLst>
              <a:ext uri="{FF2B5EF4-FFF2-40B4-BE49-F238E27FC236}">
                <a16:creationId xmlns:a16="http://schemas.microsoft.com/office/drawing/2014/main" id="{79E7B9F0-5431-9247-BC93-60FD6BC99AFB}"/>
              </a:ext>
            </a:extLst>
          </p:cNvPr>
          <p:cNvGrpSpPr/>
          <p:nvPr/>
        </p:nvGrpSpPr>
        <p:grpSpPr>
          <a:xfrm>
            <a:off x="920851" y="5636803"/>
            <a:ext cx="7756379" cy="636022"/>
            <a:chOff x="646436" y="4434606"/>
            <a:chExt cx="7756379" cy="636022"/>
          </a:xfrm>
        </p:grpSpPr>
        <p:cxnSp>
          <p:nvCxnSpPr>
            <p:cNvPr id="40" name="Straight Arrow Connector 39">
              <a:extLst>
                <a:ext uri="{FF2B5EF4-FFF2-40B4-BE49-F238E27FC236}">
                  <a16:creationId xmlns:a16="http://schemas.microsoft.com/office/drawing/2014/main" id="{B3F866D0-2D15-DC49-B342-C71E4D9E091C}"/>
                </a:ext>
              </a:extLst>
            </p:cNvPr>
            <p:cNvCxnSpPr>
              <a:cxnSpLocks/>
            </p:cNvCxnSpPr>
            <p:nvPr/>
          </p:nvCxnSpPr>
          <p:spPr>
            <a:xfrm>
              <a:off x="646436" y="4665439"/>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A9303DA-B048-9A44-87EC-6C300959161A}"/>
                </a:ext>
              </a:extLst>
            </p:cNvPr>
            <p:cNvSpPr/>
            <p:nvPr/>
          </p:nvSpPr>
          <p:spPr>
            <a:xfrm>
              <a:off x="1224243" y="4438570"/>
              <a:ext cx="2268985" cy="451351"/>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Disable </a:t>
              </a:r>
              <a:r>
                <a:rPr kumimoji="0" lang="en-US" sz="1600" b="1"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RowA</a:t>
              </a:r>
              <a:endParaRPr kumimoji="0" lang="en-US" sz="1600" b="1" i="0" u="none" strike="noStrike" kern="1200" cap="none" spc="0" normalizeH="0" baseline="0" noProof="0">
                <a:ln>
                  <a:noFill/>
                </a:ln>
                <a:solidFill>
                  <a:srgbClr val="0070C0"/>
                </a:solidFill>
                <a:effectLst/>
                <a:uLnTx/>
                <a:uFillTx/>
                <a:latin typeface="Cambria" panose="02040503050406030204" pitchFamily="18" charset="0"/>
                <a:ea typeface="+mn-ea"/>
                <a:cs typeface="+mn-cs"/>
              </a:endParaRPr>
            </a:p>
          </p:txBody>
        </p:sp>
        <p:sp>
          <p:nvSpPr>
            <p:cNvPr id="43" name="TextBox 42">
              <a:extLst>
                <a:ext uri="{FF2B5EF4-FFF2-40B4-BE49-F238E27FC236}">
                  <a16:creationId xmlns:a16="http://schemas.microsoft.com/office/drawing/2014/main" id="{97C148C7-8F26-DC49-81D1-EFF5DC954BEB}"/>
                </a:ext>
              </a:extLst>
            </p:cNvPr>
            <p:cNvSpPr txBox="1"/>
            <p:nvPr/>
          </p:nvSpPr>
          <p:spPr>
            <a:xfrm>
              <a:off x="6939401" y="4701296"/>
              <a:ext cx="1463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a:t>
              </a:r>
            </a:p>
          </p:txBody>
        </p:sp>
        <p:cxnSp>
          <p:nvCxnSpPr>
            <p:cNvPr id="46" name="Straight Connector 45">
              <a:extLst>
                <a:ext uri="{FF2B5EF4-FFF2-40B4-BE49-F238E27FC236}">
                  <a16:creationId xmlns:a16="http://schemas.microsoft.com/office/drawing/2014/main" id="{39633B92-56B5-A749-B680-445E5544E43D}"/>
                </a:ext>
              </a:extLst>
            </p:cNvPr>
            <p:cNvCxnSpPr/>
            <p:nvPr/>
          </p:nvCxnSpPr>
          <p:spPr>
            <a:xfrm>
              <a:off x="1189346"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0A47263-2BDF-804C-A625-995205A4AB9E}"/>
                </a:ext>
              </a:extLst>
            </p:cNvPr>
            <p:cNvCxnSpPr/>
            <p:nvPr/>
          </p:nvCxnSpPr>
          <p:spPr>
            <a:xfrm>
              <a:off x="3510530"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69EB0D3-B74B-6B4A-8B18-CD5FEB57D206}"/>
                </a:ext>
              </a:extLst>
            </p:cNvPr>
            <p:cNvSpPr/>
            <p:nvPr/>
          </p:nvSpPr>
          <p:spPr>
            <a:xfrm>
              <a:off x="4229695" y="4438570"/>
              <a:ext cx="2274536" cy="451351"/>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Disable </a:t>
              </a:r>
              <a:r>
                <a:rPr kumimoji="0" lang="en-US" sz="1600" b="1" i="0" u="none" strike="noStrike" kern="1200" cap="none" spc="0" normalizeH="0" baseline="0" noProof="0" err="1">
                  <a:ln>
                    <a:noFill/>
                  </a:ln>
                  <a:solidFill>
                    <a:srgbClr val="0070C0"/>
                  </a:solidFill>
                  <a:effectLst/>
                  <a:uLnTx/>
                  <a:uFillTx/>
                  <a:latin typeface="Cambria" panose="02040503050406030204" pitchFamily="18" charset="0"/>
                  <a:ea typeface="+mn-ea"/>
                  <a:cs typeface="+mn-cs"/>
                </a:rPr>
                <a:t>RowB</a:t>
              </a:r>
              <a:endParaRPr kumimoji="0" lang="en-US" sz="1600" b="1" i="0" u="none" strike="noStrike" kern="1200" cap="none" spc="0" normalizeH="0" baseline="0" noProof="0">
                <a:ln>
                  <a:noFill/>
                </a:ln>
                <a:solidFill>
                  <a:srgbClr val="0070C0"/>
                </a:solidFill>
                <a:effectLst/>
                <a:uLnTx/>
                <a:uFillTx/>
                <a:latin typeface="Cambria" panose="02040503050406030204" pitchFamily="18" charset="0"/>
                <a:ea typeface="+mn-ea"/>
                <a:cs typeface="+mn-cs"/>
              </a:endParaRPr>
            </a:p>
          </p:txBody>
        </p:sp>
        <p:cxnSp>
          <p:nvCxnSpPr>
            <p:cNvPr id="54" name="Straight Connector 53">
              <a:extLst>
                <a:ext uri="{FF2B5EF4-FFF2-40B4-BE49-F238E27FC236}">
                  <a16:creationId xmlns:a16="http://schemas.microsoft.com/office/drawing/2014/main" id="{9800F4C1-30A1-A44E-9DFB-E23AA5D6972A}"/>
                </a:ext>
              </a:extLst>
            </p:cNvPr>
            <p:cNvCxnSpPr/>
            <p:nvPr/>
          </p:nvCxnSpPr>
          <p:spPr>
            <a:xfrm>
              <a:off x="4194798"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520329-AA79-A54A-BEF8-1A6879343FD3}"/>
                </a:ext>
              </a:extLst>
            </p:cNvPr>
            <p:cNvCxnSpPr/>
            <p:nvPr/>
          </p:nvCxnSpPr>
          <p:spPr>
            <a:xfrm>
              <a:off x="6530273"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4F95287-A256-CD4E-952B-771C576A090A}"/>
              </a:ext>
            </a:extLst>
          </p:cNvPr>
          <p:cNvSpPr txBox="1"/>
          <p:nvPr/>
        </p:nvSpPr>
        <p:spPr>
          <a:xfrm>
            <a:off x="4527588" y="2247826"/>
            <a:ext cx="33589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rPr>
              <a:t>80% area reduction</a:t>
            </a:r>
            <a:br>
              <a:rPr kumimoji="0" lang="en-US" sz="18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rPr>
            </a:br>
            <a:r>
              <a:rPr kumimoji="0" lang="en-US" sz="1800" b="0"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rPr>
              <a:t>for Graphene </a:t>
            </a:r>
            <a:r>
              <a:rPr kumimoji="0" lang="en-US" sz="1800" b="0" i="0" u="none" strike="noStrike" kern="1200" cap="none" spc="0" normalizeH="0" baseline="0" noProof="0">
                <a:ln>
                  <a:noFill/>
                </a:ln>
                <a:solidFill>
                  <a:srgbClr val="ED7D31">
                    <a:lumMod val="75000"/>
                  </a:srgbClr>
                </a:solidFill>
                <a:effectLst/>
                <a:uLnTx/>
                <a:uFillTx/>
                <a:latin typeface="Cambria" panose="02040503050406030204" pitchFamily="18" charset="0"/>
                <a:ea typeface="Cambria"/>
                <a:cs typeface="Calibri"/>
              </a:rPr>
              <a:t>[Park+, MICRO'20]</a:t>
            </a:r>
            <a:endParaRPr kumimoji="0" lang="en-US" sz="1800" b="1" i="0" u="none" strike="noStrike" kern="1200" cap="none" spc="0" normalizeH="0" baseline="0" noProof="0">
              <a:ln>
                <a:noFill/>
              </a:ln>
              <a:solidFill>
                <a:srgbClr val="ED7D31">
                  <a:lumMod val="75000"/>
                </a:srgbClr>
              </a:solidFill>
              <a:effectLst/>
              <a:uLnTx/>
              <a:uFillTx/>
              <a:latin typeface="Cambria" panose="02040503050406030204" pitchFamily="18" charset="0"/>
              <a:ea typeface="+mn-ea"/>
              <a:cs typeface="+mn-cs"/>
            </a:endParaRPr>
          </a:p>
        </p:txBody>
      </p:sp>
      <p:sp>
        <p:nvSpPr>
          <p:cNvPr id="10" name="TextBox 9">
            <a:extLst>
              <a:ext uri="{FF2B5EF4-FFF2-40B4-BE49-F238E27FC236}">
                <a16:creationId xmlns:a16="http://schemas.microsoft.com/office/drawing/2014/main" id="{26447BAB-1E9A-F744-A973-990CCD38DD9E}"/>
              </a:ext>
            </a:extLst>
          </p:cNvPr>
          <p:cNvSpPr txBox="1"/>
          <p:nvPr/>
        </p:nvSpPr>
        <p:spPr>
          <a:xfrm>
            <a:off x="4523186" y="1662314"/>
            <a:ext cx="40222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t>33% area reduction </a:t>
            </a:r>
            <a:br>
              <a:rPr kumimoji="0" lang="en-US" sz="1800" b="1" i="0" u="none" strike="noStrike" kern="1200" cap="none" spc="0" normalizeH="0" baseline="0" noProof="0">
                <a:ln>
                  <a:noFill/>
                </a:ln>
                <a:solidFill>
                  <a:srgbClr val="0070C0"/>
                </a:solidFill>
                <a:effectLst/>
                <a:uLnTx/>
                <a:uFillTx/>
                <a:latin typeface="Cambria" panose="02040503050406030204" pitchFamily="18" charset="0"/>
                <a:ea typeface="+mn-ea"/>
                <a:cs typeface="+mn-cs"/>
              </a:rPr>
            </a:b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rPr>
              <a:t>for BlockHammer </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Cambria"/>
                <a:cs typeface="Calibri"/>
              </a:rPr>
              <a:t>[</a:t>
            </a: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Cambria"/>
                <a:cs typeface="Calibri" panose="020F0502020204030204"/>
              </a:rPr>
              <a:t>Y</a:t>
            </a:r>
            <a:r>
              <a:rPr kumimoji="0" lang="en-US" sz="1800" b="0" i="0" u="none" strike="noStrike" kern="1200" cap="none" spc="0" normalizeH="0" baseline="0" noProof="0" err="1">
                <a:ln>
                  <a:noFill/>
                </a:ln>
                <a:solidFill>
                  <a:srgbClr val="0070C0"/>
                </a:solidFill>
                <a:effectLst/>
                <a:uLnTx/>
                <a:uFillTx/>
                <a:latin typeface="Cambria" panose="02040503050406030204" pitchFamily="18" charset="0"/>
                <a:ea typeface="+mn-lt"/>
                <a:cs typeface="Calibri" panose="020F0502020204030204"/>
              </a:rPr>
              <a:t>ağlıkçı</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lt"/>
                <a:cs typeface="Calibri" panose="020F0502020204030204"/>
              </a:rPr>
              <a:t>+, HPCA'21</a:t>
            </a:r>
            <a:r>
              <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Cambria"/>
                <a:cs typeface="Calibri"/>
              </a:rPr>
              <a:t>]</a:t>
            </a:r>
            <a:endParaRPr kumimoji="0" lang="en-US" sz="1800" b="0" i="0" u="none" strike="noStrike" kern="1200" cap="none" spc="0" normalizeH="0" baseline="0" noProof="0">
              <a:ln>
                <a:noFill/>
              </a:ln>
              <a:solidFill>
                <a:srgbClr val="0070C0"/>
              </a:solidFill>
              <a:effectLst/>
              <a:uLnTx/>
              <a:uFillTx/>
              <a:latin typeface="Cambria" panose="02040503050406030204" pitchFamily="18" charset="0"/>
              <a:ea typeface="+mn-ea"/>
              <a:cs typeface="+mn-cs"/>
            </a:endParaRPr>
          </a:p>
        </p:txBody>
      </p:sp>
      <p:grpSp>
        <p:nvGrpSpPr>
          <p:cNvPr id="60" name="Group 59">
            <a:extLst>
              <a:ext uri="{FF2B5EF4-FFF2-40B4-BE49-F238E27FC236}">
                <a16:creationId xmlns:a16="http://schemas.microsoft.com/office/drawing/2014/main" id="{AABEEE81-5FB3-BE43-AAD6-7388E6A0FE1D}"/>
              </a:ext>
            </a:extLst>
          </p:cNvPr>
          <p:cNvGrpSpPr/>
          <p:nvPr/>
        </p:nvGrpSpPr>
        <p:grpSpPr>
          <a:xfrm>
            <a:off x="435935" y="1237759"/>
            <a:ext cx="1541721" cy="2154204"/>
            <a:chOff x="435935" y="1352059"/>
            <a:chExt cx="1541721" cy="2154204"/>
          </a:xfrm>
        </p:grpSpPr>
        <p:sp>
          <p:nvSpPr>
            <p:cNvPr id="4" name="Rectangle 3">
              <a:extLst>
                <a:ext uri="{FF2B5EF4-FFF2-40B4-BE49-F238E27FC236}">
                  <a16:creationId xmlns:a16="http://schemas.microsoft.com/office/drawing/2014/main" id="{A972425D-27D0-ED43-86D7-38EDBBC12C2F}"/>
                </a:ext>
              </a:extLst>
            </p:cNvPr>
            <p:cNvSpPr/>
            <p:nvPr/>
          </p:nvSpPr>
          <p:spPr>
            <a:xfrm>
              <a:off x="488613" y="1352059"/>
              <a:ext cx="1440000" cy="1620000"/>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F5597"/>
                  </a:solidFill>
                  <a:effectLst/>
                  <a:uLnTx/>
                  <a:uFillTx/>
                  <a:latin typeface="Cambria" panose="02040503050406030204" pitchFamily="18" charset="0"/>
                  <a:ea typeface="+mn-ea"/>
                  <a:cs typeface="+mn-cs"/>
                </a:rPr>
                <a:t>90%</a:t>
              </a:r>
            </a:p>
          </p:txBody>
        </p:sp>
        <p:sp>
          <p:nvSpPr>
            <p:cNvPr id="39" name="Rectangle 38">
              <a:extLst>
                <a:ext uri="{FF2B5EF4-FFF2-40B4-BE49-F238E27FC236}">
                  <a16:creationId xmlns:a16="http://schemas.microsoft.com/office/drawing/2014/main" id="{95DA514C-BA19-F14E-9D92-38B2F2EC5194}"/>
                </a:ext>
              </a:extLst>
            </p:cNvPr>
            <p:cNvSpPr/>
            <p:nvPr/>
          </p:nvSpPr>
          <p:spPr>
            <a:xfrm>
              <a:off x="1280613" y="1352059"/>
              <a:ext cx="648000" cy="360000"/>
            </a:xfrm>
            <a:prstGeom prst="rect">
              <a:avLst/>
            </a:prstGeom>
            <a:solidFill>
              <a:schemeClr val="accent2">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mbria" panose="02040503050406030204" pitchFamily="18" charset="0"/>
                  <a:ea typeface="+mn-ea"/>
                  <a:cs typeface="+mn-cs"/>
                </a:rPr>
                <a:t>10%</a:t>
              </a:r>
            </a:p>
          </p:txBody>
        </p:sp>
        <p:sp>
          <p:nvSpPr>
            <p:cNvPr id="45" name="TextBox 44">
              <a:extLst>
                <a:ext uri="{FF2B5EF4-FFF2-40B4-BE49-F238E27FC236}">
                  <a16:creationId xmlns:a16="http://schemas.microsoft.com/office/drawing/2014/main" id="{44C49A3F-EF65-EB49-B709-D62C78AFB312}"/>
                </a:ext>
              </a:extLst>
            </p:cNvPr>
            <p:cNvSpPr txBox="1"/>
            <p:nvPr/>
          </p:nvSpPr>
          <p:spPr>
            <a:xfrm>
              <a:off x="435935" y="2921488"/>
              <a:ext cx="154172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Breakdown </a:t>
              </a:r>
              <a:b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br>
              <a:r>
                <a:rPr kumimoji="0" lang="en-US" sz="1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of DRAM Rows</a:t>
              </a:r>
            </a:p>
          </p:txBody>
        </p:sp>
      </p:grpSp>
      <p:grpSp>
        <p:nvGrpSpPr>
          <p:cNvPr id="61" name="Group 60">
            <a:extLst>
              <a:ext uri="{FF2B5EF4-FFF2-40B4-BE49-F238E27FC236}">
                <a16:creationId xmlns:a16="http://schemas.microsoft.com/office/drawing/2014/main" id="{1570AB9D-3440-3940-ACE0-D04CF962F56E}"/>
              </a:ext>
            </a:extLst>
          </p:cNvPr>
          <p:cNvGrpSpPr/>
          <p:nvPr/>
        </p:nvGrpSpPr>
        <p:grpSpPr>
          <a:xfrm>
            <a:off x="1584251" y="1213392"/>
            <a:ext cx="2200694" cy="1034422"/>
            <a:chOff x="1584251" y="1327692"/>
            <a:chExt cx="2200694" cy="103442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3C3851-29E3-EB41-92D2-1EC7DE90D2E5}"/>
                    </a:ext>
                  </a:extLst>
                </p:cNvPr>
                <p:cNvSpPr txBox="1"/>
                <p:nvPr/>
              </p:nvSpPr>
              <p:spPr>
                <a:xfrm>
                  <a:off x="2565444" y="1962004"/>
                  <a:ext cx="12195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1" i="1" u="none" strike="noStrike" kern="1200" cap="none" spc="0" normalizeH="0" baseline="0" noProof="0" smtClean="0">
                          <a:ln>
                            <a:noFill/>
                          </a:ln>
                          <a:solidFill>
                            <a:srgbClr val="2F5597"/>
                          </a:solidFill>
                          <a:effectLst/>
                          <a:uLnTx/>
                          <a:uFillTx/>
                          <a:latin typeface="Cambria Math" panose="02040503050406030204" pitchFamily="18" charset="0"/>
                          <a:ea typeface="+mn-ea"/>
                          <a:cs typeface="+mn-cs"/>
                        </a:rPr>
                        <m:t>𝟐</m:t>
                      </m:r>
                      <m:r>
                        <a:rPr kumimoji="0" lang="en-US" sz="2000" b="1" i="1" u="none" strike="noStrike" kern="1200" cap="none" spc="0" normalizeH="0" baseline="0" noProof="0" smtClean="0">
                          <a:ln>
                            <a:noFill/>
                          </a:ln>
                          <a:solidFill>
                            <a:srgbClr val="2F5597"/>
                          </a:solidFill>
                          <a:effectLst/>
                          <a:uLnTx/>
                          <a:uFillTx/>
                          <a:latin typeface="Cambria Math" panose="02040503050406030204" pitchFamily="18" charset="0"/>
                          <a:ea typeface="Cambria Math" panose="02040503050406030204" pitchFamily="18" charset="0"/>
                          <a:cs typeface="+mn-cs"/>
                        </a:rPr>
                        <m:t>×</m:t>
                      </m:r>
                    </m:oMath>
                  </a14:m>
                  <a:r>
                    <a:rPr kumimoji="0" lang="en-US" sz="2000" b="1" i="1" u="none" strike="noStrike" kern="1200" cap="none" spc="0" normalizeH="0" baseline="0" noProof="0" dirty="0" err="1">
                      <a:ln>
                        <a:noFill/>
                      </a:ln>
                      <a:solidFill>
                        <a:srgbClr val="2F5597"/>
                      </a:solidFill>
                      <a:effectLst/>
                      <a:uLnTx/>
                      <a:uFillTx/>
                      <a:latin typeface="Cambria" panose="02040503050406030204" pitchFamily="18" charset="0"/>
                      <a:ea typeface="+mn-ea"/>
                      <a:cs typeface="+mn-cs"/>
                    </a:rPr>
                    <a:t>HC</a:t>
                  </a:r>
                  <a:r>
                    <a:rPr kumimoji="0" lang="en-US" sz="2000" b="1" i="1" u="none" strike="noStrike" kern="1200" cap="none" spc="0" normalizeH="0" baseline="-25000" noProof="0" dirty="0" err="1">
                      <a:ln>
                        <a:noFill/>
                      </a:ln>
                      <a:solidFill>
                        <a:srgbClr val="2F5597"/>
                      </a:solidFill>
                      <a:effectLst/>
                      <a:uLnTx/>
                      <a:uFillTx/>
                      <a:latin typeface="Cambria" panose="02040503050406030204" pitchFamily="18" charset="0"/>
                      <a:ea typeface="+mn-ea"/>
                      <a:cs typeface="+mn-cs"/>
                    </a:rPr>
                    <a:t>first</a:t>
                  </a:r>
                  <a:endParaRPr kumimoji="0" lang="en-US" sz="2000" b="1" i="1" u="none" strike="noStrike" kern="1200" cap="none" spc="0" normalizeH="0" baseline="-25000" noProof="0" dirty="0">
                    <a:ln>
                      <a:noFill/>
                    </a:ln>
                    <a:solidFill>
                      <a:srgbClr val="2F5597"/>
                    </a:solidFill>
                    <a:effectLst/>
                    <a:uLnTx/>
                    <a:uFillTx/>
                    <a:latin typeface="Cambria" panose="02040503050406030204" pitchFamily="18" charset="0"/>
                    <a:ea typeface="+mn-ea"/>
                    <a:cs typeface="+mn-cs"/>
                  </a:endParaRPr>
                </a:p>
              </p:txBody>
            </p:sp>
          </mc:Choice>
          <mc:Fallback xmlns="">
            <p:sp>
              <p:nvSpPr>
                <p:cNvPr id="5" name="TextBox 4">
                  <a:extLst>
                    <a:ext uri="{FF2B5EF4-FFF2-40B4-BE49-F238E27FC236}">
                      <a16:creationId xmlns:a16="http://schemas.microsoft.com/office/drawing/2014/main" id="{673C3851-29E3-EB41-92D2-1EC7DE90D2E5}"/>
                    </a:ext>
                  </a:extLst>
                </p:cNvPr>
                <p:cNvSpPr txBox="1">
                  <a:spLocks noRot="1" noChangeAspect="1" noMove="1" noResize="1" noEditPoints="1" noAdjustHandles="1" noChangeArrowheads="1" noChangeShapeType="1" noTextEdit="1"/>
                </p:cNvSpPr>
                <p:nvPr/>
              </p:nvSpPr>
              <p:spPr>
                <a:xfrm>
                  <a:off x="2565444" y="1962004"/>
                  <a:ext cx="1219501" cy="400110"/>
                </a:xfrm>
                <a:prstGeom prst="rect">
                  <a:avLst/>
                </a:prstGeom>
                <a:blipFill>
                  <a:blip r:embed="rId3"/>
                  <a:stretch>
                    <a:fillRect t="-7576" b="-257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5CDF2F9-0106-8A47-B739-A9C7700ACD38}"/>
                </a:ext>
              </a:extLst>
            </p:cNvPr>
            <p:cNvCxnSpPr>
              <a:cxnSpLocks/>
              <a:endCxn id="5" idx="1"/>
            </p:cNvCxnSpPr>
            <p:nvPr/>
          </p:nvCxnSpPr>
          <p:spPr>
            <a:xfrm>
              <a:off x="1584251" y="2162059"/>
              <a:ext cx="981193" cy="0"/>
            </a:xfrm>
            <a:prstGeom prst="straightConnector1">
              <a:avLst/>
            </a:prstGeom>
            <a:ln w="38100">
              <a:solidFill>
                <a:schemeClr val="accent5">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87F590C-E6C9-2848-AC19-F9EC525774B8}"/>
                </a:ext>
              </a:extLst>
            </p:cNvPr>
            <p:cNvSpPr txBox="1"/>
            <p:nvPr/>
          </p:nvSpPr>
          <p:spPr>
            <a:xfrm>
              <a:off x="2565443" y="1327692"/>
              <a:ext cx="8258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err="1">
                  <a:ln>
                    <a:noFill/>
                  </a:ln>
                  <a:solidFill>
                    <a:srgbClr val="C00000"/>
                  </a:solidFill>
                  <a:effectLst/>
                  <a:uLnTx/>
                  <a:uFillTx/>
                  <a:latin typeface="Cambria" panose="02040503050406030204" pitchFamily="18" charset="0"/>
                  <a:ea typeface="+mn-ea"/>
                  <a:cs typeface="+mn-cs"/>
                </a:rPr>
                <a:t>HC</a:t>
              </a:r>
              <a:r>
                <a:rPr kumimoji="0" lang="en-US" sz="2000" b="1" i="1" u="none" strike="noStrike" kern="1200" cap="none" spc="0" normalizeH="0" baseline="-25000" noProof="0" err="1">
                  <a:ln>
                    <a:noFill/>
                  </a:ln>
                  <a:solidFill>
                    <a:srgbClr val="C00000"/>
                  </a:solidFill>
                  <a:effectLst/>
                  <a:uLnTx/>
                  <a:uFillTx/>
                  <a:latin typeface="Cambria" panose="02040503050406030204" pitchFamily="18" charset="0"/>
                  <a:ea typeface="+mn-ea"/>
                  <a:cs typeface="+mn-cs"/>
                </a:rPr>
                <a:t>first</a:t>
              </a:r>
              <a:endParaRPr kumimoji="0" lang="en-US" sz="2000" b="1" i="1" u="none" strike="noStrike" kern="1200" cap="none" spc="0" normalizeH="0" baseline="-25000" noProof="0">
                <a:ln>
                  <a:noFill/>
                </a:ln>
                <a:solidFill>
                  <a:srgbClr val="2F5597"/>
                </a:solidFill>
                <a:effectLst/>
                <a:uLnTx/>
                <a:uFillTx/>
                <a:latin typeface="Cambria" panose="02040503050406030204" pitchFamily="18" charset="0"/>
                <a:ea typeface="+mn-ea"/>
                <a:cs typeface="+mn-cs"/>
              </a:endParaRPr>
            </a:p>
          </p:txBody>
        </p:sp>
        <p:cxnSp>
          <p:nvCxnSpPr>
            <p:cNvPr id="9" name="Straight Arrow Connector 8">
              <a:extLst>
                <a:ext uri="{FF2B5EF4-FFF2-40B4-BE49-F238E27FC236}">
                  <a16:creationId xmlns:a16="http://schemas.microsoft.com/office/drawing/2014/main" id="{B4367A31-76DE-904D-8926-2FBDCB3D102D}"/>
                </a:ext>
              </a:extLst>
            </p:cNvPr>
            <p:cNvCxnSpPr>
              <a:cxnSpLocks/>
              <a:endCxn id="34" idx="1"/>
            </p:cNvCxnSpPr>
            <p:nvPr/>
          </p:nvCxnSpPr>
          <p:spPr>
            <a:xfrm flipV="1">
              <a:off x="1928613" y="1527747"/>
              <a:ext cx="636830" cy="43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FD7F90-5D92-1346-B1B5-FEF9A4BB704A}"/>
              </a:ext>
            </a:extLst>
          </p:cNvPr>
          <p:cNvSpPr txBox="1"/>
          <p:nvPr/>
        </p:nvSpPr>
        <p:spPr>
          <a:xfrm>
            <a:off x="4523186" y="1288946"/>
            <a:ext cx="38772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F5597"/>
                </a:solidFill>
                <a:effectLst/>
                <a:uLnTx/>
                <a:uFillTx/>
                <a:latin typeface="Cambria" panose="02040503050406030204" pitchFamily="18" charset="0"/>
                <a:ea typeface="+mn-ea"/>
                <a:cs typeface="+mn-cs"/>
              </a:rPr>
              <a:t>Aggressiveness can be reduced:</a:t>
            </a:r>
          </a:p>
        </p:txBody>
      </p:sp>
      <p:cxnSp>
        <p:nvCxnSpPr>
          <p:cNvPr id="17" name="Elbow Connector 16">
            <a:extLst>
              <a:ext uri="{FF2B5EF4-FFF2-40B4-BE49-F238E27FC236}">
                <a16:creationId xmlns:a16="http://schemas.microsoft.com/office/drawing/2014/main" id="{9B02A33F-6427-FC43-94FE-18E049F7450B}"/>
              </a:ext>
            </a:extLst>
          </p:cNvPr>
          <p:cNvCxnSpPr>
            <a:stCxn id="5" idx="3"/>
            <a:endCxn id="6" idx="1"/>
          </p:cNvCxnSpPr>
          <p:nvPr/>
        </p:nvCxnSpPr>
        <p:spPr>
          <a:xfrm flipV="1">
            <a:off x="3784945" y="1489001"/>
            <a:ext cx="738241" cy="558758"/>
          </a:xfrm>
          <a:prstGeom prst="bentConnector3">
            <a:avLst/>
          </a:prstGeom>
          <a:ln w="57150">
            <a:solidFill>
              <a:srgbClr val="2F559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07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11" grpId="0"/>
      <p:bldP spid="10"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87B0-4FD4-C84D-8829-3606480425E6}"/>
              </a:ext>
            </a:extLst>
          </p:cNvPr>
          <p:cNvSpPr>
            <a:spLocks noGrp="1"/>
          </p:cNvSpPr>
          <p:nvPr>
            <p:ph type="title"/>
          </p:nvPr>
        </p:nvSpPr>
        <p:spPr>
          <a:xfrm>
            <a:off x="75990" y="50573"/>
            <a:ext cx="8987621" cy="762709"/>
          </a:xfrm>
        </p:spPr>
        <p:txBody>
          <a:bodyPr/>
          <a:lstStyle/>
          <a:p>
            <a:r>
              <a:rPr lang="en-US"/>
              <a:t>More Defense Implications in the Paper</a:t>
            </a:r>
          </a:p>
        </p:txBody>
      </p:sp>
      <p:sp>
        <p:nvSpPr>
          <p:cNvPr id="3" name="Content Placeholder 2">
            <a:extLst>
              <a:ext uri="{FF2B5EF4-FFF2-40B4-BE49-F238E27FC236}">
                <a16:creationId xmlns:a16="http://schemas.microsoft.com/office/drawing/2014/main" id="{1C758772-DE52-934B-AF54-35C4A7001E43}"/>
              </a:ext>
            </a:extLst>
          </p:cNvPr>
          <p:cNvSpPr>
            <a:spLocks noGrp="1"/>
          </p:cNvSpPr>
          <p:nvPr>
            <p:ph idx="1"/>
          </p:nvPr>
        </p:nvSpPr>
        <p:spPr>
          <a:xfrm>
            <a:off x="139331" y="1009863"/>
            <a:ext cx="8987622" cy="5290925"/>
          </a:xfrm>
        </p:spPr>
        <p:txBody>
          <a:bodyPr lIns="91440" tIns="45720" rIns="91440" bIns="45720" anchor="t">
            <a:noAutofit/>
          </a:bodyPr>
          <a:lstStyle/>
          <a:p>
            <a:pPr>
              <a:spcAft>
                <a:spcPts val="600"/>
              </a:spcAft>
              <a:buClr>
                <a:schemeClr val="tx1"/>
              </a:buClr>
            </a:pPr>
            <a:r>
              <a:rPr lang="en-US" dirty="0">
                <a:latin typeface="Cambria"/>
                <a:ea typeface="Cambria"/>
              </a:rPr>
              <a:t>Leveraging </a:t>
            </a:r>
            <a:r>
              <a:rPr lang="en-US" b="1" dirty="0">
                <a:solidFill>
                  <a:srgbClr val="C55910"/>
                </a:solidFill>
                <a:latin typeface="Cambria"/>
                <a:ea typeface="Cambria"/>
              </a:rPr>
              <a:t>the similarity across subarrays </a:t>
            </a:r>
            <a:r>
              <a:rPr lang="en-US" dirty="0">
                <a:latin typeface="Cambria"/>
                <a:ea typeface="Cambria"/>
              </a:rPr>
              <a:t>in a DRAM module </a:t>
            </a:r>
            <a:br>
              <a:rPr lang="en-US" dirty="0">
                <a:latin typeface="Cambria"/>
                <a:ea typeface="Cambria"/>
              </a:rPr>
            </a:br>
            <a:r>
              <a:rPr lang="en-US" dirty="0">
                <a:latin typeface="Cambria"/>
                <a:ea typeface="Cambria"/>
              </a:rPr>
              <a:t>can </a:t>
            </a:r>
            <a:r>
              <a:rPr lang="en-US" b="1" dirty="0">
                <a:solidFill>
                  <a:srgbClr val="C55910"/>
                </a:solidFill>
                <a:latin typeface="Cambria"/>
                <a:ea typeface="Cambria"/>
              </a:rPr>
              <a:t>reduce the module’s profiling time </a:t>
            </a:r>
            <a:r>
              <a:rPr lang="en-US" dirty="0">
                <a:latin typeface="Cambria"/>
                <a:ea typeface="Cambria"/>
              </a:rPr>
              <a:t>for RowHammer errors</a:t>
            </a:r>
          </a:p>
          <a:p>
            <a:pPr>
              <a:spcAft>
                <a:spcPts val="600"/>
              </a:spcAft>
              <a:buClr>
                <a:schemeClr val="tx1"/>
              </a:buClr>
            </a:pPr>
            <a:endParaRPr lang="en-US" dirty="0">
              <a:ea typeface="Cambria"/>
            </a:endParaRPr>
          </a:p>
          <a:p>
            <a:pPr>
              <a:spcAft>
                <a:spcPts val="600"/>
              </a:spcAft>
              <a:buClr>
                <a:schemeClr val="tx1"/>
              </a:buClr>
            </a:pPr>
            <a:r>
              <a:rPr lang="en-US" dirty="0">
                <a:latin typeface="Cambria"/>
                <a:ea typeface="Cambria"/>
              </a:rPr>
              <a:t>Monitoring and limiting the </a:t>
            </a:r>
            <a:r>
              <a:rPr lang="en-US" b="1" dirty="0">
                <a:solidFill>
                  <a:srgbClr val="C00000"/>
                </a:solidFill>
                <a:latin typeface="Cambria"/>
                <a:ea typeface="Cambria"/>
              </a:rPr>
              <a:t>aggressor row active time </a:t>
            </a:r>
            <a:r>
              <a:rPr lang="en-US" dirty="0">
                <a:latin typeface="Cambria"/>
                <a:ea typeface="Cambria"/>
              </a:rPr>
              <a:t>from the memory controller can</a:t>
            </a:r>
            <a:r>
              <a:rPr lang="en-US" b="1" dirty="0">
                <a:solidFill>
                  <a:srgbClr val="421B60"/>
                </a:solidFill>
                <a:latin typeface="Cambria"/>
                <a:ea typeface="Cambria"/>
              </a:rPr>
              <a:t> </a:t>
            </a:r>
            <a:r>
              <a:rPr lang="en-US" b="1" dirty="0">
                <a:solidFill>
                  <a:srgbClr val="C00000"/>
                </a:solidFill>
                <a:latin typeface="Cambria"/>
                <a:ea typeface="Cambria"/>
              </a:rPr>
              <a:t>reduce the RowHammer vulnerability </a:t>
            </a:r>
            <a:r>
              <a:rPr lang="en-US" dirty="0">
                <a:latin typeface="Cambria"/>
                <a:ea typeface="Cambria"/>
              </a:rPr>
              <a:t>and </a:t>
            </a:r>
            <a:r>
              <a:rPr lang="en-US" b="1" dirty="0">
                <a:solidFill>
                  <a:srgbClr val="C00000"/>
                </a:solidFill>
                <a:latin typeface="Cambria"/>
                <a:ea typeface="Cambria"/>
              </a:rPr>
              <a:t>make defenses more efficient </a:t>
            </a:r>
            <a:endParaRPr lang="en-US" b="1" i="1" baseline="-25000" dirty="0">
              <a:solidFill>
                <a:srgbClr val="C00000"/>
              </a:solidFill>
              <a:latin typeface="Cambria"/>
              <a:ea typeface="Cambria"/>
            </a:endParaRPr>
          </a:p>
          <a:p>
            <a:pPr>
              <a:spcAft>
                <a:spcPts val="600"/>
              </a:spcAft>
              <a:buClr>
                <a:schemeClr val="tx1"/>
              </a:buClr>
            </a:pPr>
            <a:endParaRPr lang="en-US" dirty="0">
              <a:ea typeface="Cambria"/>
            </a:endParaRPr>
          </a:p>
          <a:p>
            <a:pPr>
              <a:spcAft>
                <a:spcPts val="600"/>
              </a:spcAft>
              <a:buClr>
                <a:schemeClr val="tx1"/>
              </a:buClr>
            </a:pPr>
            <a:r>
              <a:rPr lang="en-US" b="1" dirty="0">
                <a:solidFill>
                  <a:srgbClr val="538233"/>
                </a:solidFill>
                <a:latin typeface="Cambria"/>
                <a:ea typeface="Cambria"/>
              </a:rPr>
              <a:t>ECC schemes </a:t>
            </a:r>
            <a:r>
              <a:rPr lang="en-US" dirty="0">
                <a:latin typeface="Cambria"/>
                <a:ea typeface="Cambria"/>
              </a:rPr>
              <a:t>can target the </a:t>
            </a:r>
            <a:r>
              <a:rPr lang="en-US" b="1" dirty="0">
                <a:solidFill>
                  <a:srgbClr val="538233"/>
                </a:solidFill>
                <a:latin typeface="Cambria"/>
                <a:ea typeface="Cambria"/>
              </a:rPr>
              <a:t>non-uniform bit error distribution </a:t>
            </a:r>
            <a:r>
              <a:rPr lang="en-US" dirty="0">
                <a:latin typeface="Cambria"/>
                <a:ea typeface="Cambria"/>
              </a:rPr>
              <a:t>caused by </a:t>
            </a:r>
            <a:r>
              <a:rPr lang="en-US" b="1" dirty="0">
                <a:solidFill>
                  <a:srgbClr val="538233"/>
                </a:solidFill>
                <a:latin typeface="Cambria"/>
                <a:ea typeface="Cambria"/>
              </a:rPr>
              <a:t>design-induced variation </a:t>
            </a:r>
            <a:r>
              <a:rPr lang="en-US" dirty="0">
                <a:latin typeface="Cambria"/>
                <a:ea typeface="Cambria"/>
              </a:rPr>
              <a:t>across DRAM columns</a:t>
            </a:r>
          </a:p>
          <a:p>
            <a:pPr marL="0" indent="0">
              <a:spcAft>
                <a:spcPts val="600"/>
              </a:spcAft>
              <a:buClr>
                <a:schemeClr val="tx1"/>
              </a:buClr>
              <a:buNone/>
            </a:pPr>
            <a:endParaRPr lang="en-US" b="1" i="1" baseline="-25000" dirty="0">
              <a:solidFill>
                <a:srgbClr val="421B60"/>
              </a:solidFill>
              <a:latin typeface="Cambria"/>
              <a:ea typeface="Cambria"/>
            </a:endParaRPr>
          </a:p>
          <a:p>
            <a:pPr>
              <a:spcAft>
                <a:spcPts val="600"/>
              </a:spcAft>
              <a:buClr>
                <a:schemeClr val="tx1"/>
              </a:buClr>
            </a:pPr>
            <a:r>
              <a:rPr lang="en-US" b="1" dirty="0">
                <a:solidFill>
                  <a:srgbClr val="0070C0"/>
                </a:solidFill>
                <a:latin typeface="Cambria"/>
                <a:ea typeface="Cambria"/>
              </a:rPr>
              <a:t>Cooling</a:t>
            </a:r>
            <a:r>
              <a:rPr lang="en-US" dirty="0">
                <a:latin typeface="Cambria"/>
                <a:ea typeface="Cambria"/>
              </a:rPr>
              <a:t> DRAM chips can </a:t>
            </a:r>
            <a:r>
              <a:rPr lang="en-US" b="1" dirty="0">
                <a:solidFill>
                  <a:srgbClr val="0070C0"/>
                </a:solidFill>
                <a:latin typeface="Cambria"/>
                <a:ea typeface="Cambria"/>
              </a:rPr>
              <a:t>reduce overall bit error rate</a:t>
            </a:r>
          </a:p>
        </p:txBody>
      </p:sp>
    </p:spTree>
    <p:extLst>
      <p:ext uri="{BB962C8B-B14F-4D97-AF65-F5344CB8AC3E}">
        <p14:creationId xmlns:p14="http://schemas.microsoft.com/office/powerpoint/2010/main" val="386840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sp>
        <p:nvSpPr>
          <p:cNvPr id="8" name="TextBox 7">
            <a:extLst>
              <a:ext uri="{FF2B5EF4-FFF2-40B4-BE49-F238E27FC236}">
                <a16:creationId xmlns:a16="http://schemas.microsoft.com/office/drawing/2014/main" id="{C58F0D61-8013-4125-B036-138EE590356A}"/>
              </a:ext>
            </a:extLst>
          </p:cNvPr>
          <p:cNvSpPr txBox="1"/>
          <p:nvPr/>
        </p:nvSpPr>
        <p:spPr>
          <a:xfrm rot="16200000">
            <a:off x="-1193693" y="2981870"/>
            <a:ext cx="3565262"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Percentage Change in </a:t>
            </a:r>
            <a:endParaRPr kumimoji="0" lang="en-US" sz="20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Minimum Activation Count </a:t>
            </a:r>
            <a:endParaRPr kumimoji="0" lang="en-US" sz="2000" b="0" i="0" u="none" strike="noStrike" kern="1200" cap="none" spc="0" normalizeH="0" baseline="0" noProof="0">
              <a:ln>
                <a:noFill/>
              </a:ln>
              <a:solidFill>
                <a:prstClr val="black"/>
              </a:solidFill>
              <a:effectLst/>
              <a:uLnTx/>
              <a:uFillTx/>
              <a:latin typeface="Cambria" panose="02040503050406030204" pitchFamily="18" charset="0"/>
              <a:ea typeface="Cambri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to Observe a Bit Flip (</a:t>
            </a:r>
            <a:r>
              <a:rPr kumimoji="0" lang="en-US" sz="2000" b="0" i="1" u="none" strike="noStrike" kern="1200" cap="none" spc="0" normalizeH="0" baseline="0" noProof="0" err="1">
                <a:ln>
                  <a:noFill/>
                </a:ln>
                <a:solidFill>
                  <a:prstClr val="black"/>
                </a:solidFill>
                <a:effectLst/>
                <a:uLnTx/>
                <a:uFillTx/>
                <a:latin typeface="Cambria"/>
                <a:ea typeface="Cambria"/>
                <a:cs typeface="+mn-cs"/>
              </a:rPr>
              <a:t>HC</a:t>
            </a:r>
            <a:r>
              <a:rPr kumimoji="0" lang="en-US" sz="2000" b="0" i="1" u="none" strike="noStrike" kern="1200" cap="none" spc="0" normalizeH="0" baseline="-25000" noProof="0" err="1">
                <a:ln>
                  <a:noFill/>
                </a:ln>
                <a:solidFill>
                  <a:prstClr val="black"/>
                </a:solidFill>
                <a:effectLst/>
                <a:uLnTx/>
                <a:uFillTx/>
                <a:latin typeface="Cambria"/>
                <a:ea typeface="Cambria"/>
                <a:cs typeface="+mn-cs"/>
              </a:rPr>
              <a:t>first</a:t>
            </a:r>
            <a:r>
              <a:rPr kumimoji="0" lang="en-US" sz="2000" b="0" i="0" u="none" strike="noStrike" kern="1200" cap="none" spc="0" normalizeH="0" baseline="0" noProof="0">
                <a:ln>
                  <a:noFill/>
                </a:ln>
                <a:solidFill>
                  <a:prstClr val="black"/>
                </a:solidFill>
                <a:effectLst/>
                <a:uLnTx/>
                <a:uFillTx/>
                <a:latin typeface="Cambria"/>
                <a:ea typeface="Cambria"/>
                <a:cs typeface="+mn-cs"/>
              </a:rPr>
              <a:t>)</a:t>
            </a:r>
          </a:p>
        </p:txBody>
      </p:sp>
      <p:pic>
        <p:nvPicPr>
          <p:cNvPr id="9" name="Picture 9" descr="Chart, line chart&#10;&#10;Description automatically generated">
            <a:extLst>
              <a:ext uri="{FF2B5EF4-FFF2-40B4-BE49-F238E27FC236}">
                <a16:creationId xmlns:a16="http://schemas.microsoft.com/office/drawing/2014/main" id="{D52C2443-29BC-40E9-BF21-5F247CE22B3F}"/>
              </a:ext>
            </a:extLst>
          </p:cNvPr>
          <p:cNvPicPr>
            <a:picLocks noChangeAspect="1"/>
          </p:cNvPicPr>
          <p:nvPr/>
        </p:nvPicPr>
        <p:blipFill>
          <a:blip r:embed="rId3"/>
          <a:stretch>
            <a:fillRect/>
          </a:stretch>
        </p:blipFill>
        <p:spPr>
          <a:xfrm>
            <a:off x="1149957" y="2094012"/>
            <a:ext cx="5924637" cy="3364647"/>
          </a:xfrm>
          <a:prstGeom prst="rect">
            <a:avLst/>
          </a:prstGeom>
        </p:spPr>
      </p:pic>
      <p:pic>
        <p:nvPicPr>
          <p:cNvPr id="17" name="Picture 17" descr="Graphical user interface, text, application, chat or text message&#10;&#10;Description automatically generated">
            <a:extLst>
              <a:ext uri="{FF2B5EF4-FFF2-40B4-BE49-F238E27FC236}">
                <a16:creationId xmlns:a16="http://schemas.microsoft.com/office/drawing/2014/main" id="{319610B6-C628-4BA9-BDE5-9D88F0C1406E}"/>
              </a:ext>
            </a:extLst>
          </p:cNvPr>
          <p:cNvPicPr>
            <a:picLocks noChangeAspect="1"/>
          </p:cNvPicPr>
          <p:nvPr/>
        </p:nvPicPr>
        <p:blipFill>
          <a:blip r:embed="rId4"/>
          <a:stretch>
            <a:fillRect/>
          </a:stretch>
        </p:blipFill>
        <p:spPr>
          <a:xfrm>
            <a:off x="3211528" y="1074124"/>
            <a:ext cx="2895950" cy="1084545"/>
          </a:xfrm>
          <a:prstGeom prst="rect">
            <a:avLst/>
          </a:prstGeom>
        </p:spPr>
      </p:pic>
      <p:sp>
        <p:nvSpPr>
          <p:cNvPr id="4" name="TextBox 3">
            <a:extLst>
              <a:ext uri="{FF2B5EF4-FFF2-40B4-BE49-F238E27FC236}">
                <a16:creationId xmlns:a16="http://schemas.microsoft.com/office/drawing/2014/main" id="{4A76A306-E903-4B49-AC8F-E533F69AA13B}"/>
              </a:ext>
            </a:extLst>
          </p:cNvPr>
          <p:cNvSpPr txBox="1"/>
          <p:nvPr/>
        </p:nvSpPr>
        <p:spPr>
          <a:xfrm>
            <a:off x="7073001" y="5418274"/>
            <a:ext cx="1989931" cy="707886"/>
          </a:xfrm>
          <a:prstGeom prst="rect">
            <a:avLst/>
          </a:prstGeom>
          <a:solidFill>
            <a:schemeClr val="bg1"/>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mbria"/>
                <a:ea typeface="Cambria"/>
                <a:cs typeface="+mn-cs"/>
              </a:rPr>
              <a:t>Rows Ordered by </a:t>
            </a:r>
            <a:r>
              <a:rPr kumimoji="0" lang="en-US" sz="2000" b="0" i="1" u="none" strike="noStrike" kern="1200" cap="none" spc="0" normalizeH="0" baseline="0" noProof="0">
                <a:ln>
                  <a:noFill/>
                </a:ln>
                <a:solidFill>
                  <a:prstClr val="black"/>
                </a:solidFill>
                <a:effectLst/>
                <a:uLnTx/>
                <a:uFillTx/>
                <a:latin typeface="Cambria"/>
                <a:ea typeface="Cambria"/>
                <a:cs typeface="+mn-cs"/>
              </a:rPr>
              <a:t>HC</a:t>
            </a:r>
            <a:r>
              <a:rPr kumimoji="0" lang="en-US" sz="2000" b="0" i="1" u="none" strike="noStrike" kern="1200" cap="none" spc="0" normalizeH="0" baseline="-25000" noProof="0">
                <a:ln>
                  <a:noFill/>
                </a:ln>
                <a:solidFill>
                  <a:prstClr val="black"/>
                </a:solidFill>
                <a:effectLst/>
                <a:uLnTx/>
                <a:uFillTx/>
                <a:latin typeface="Cambria"/>
                <a:ea typeface="Cambria"/>
                <a:cs typeface="+mn-cs"/>
              </a:rPr>
              <a:t>First</a:t>
            </a:r>
            <a:r>
              <a:rPr kumimoji="0" lang="en-US" sz="2000" b="0" i="0" u="none" strike="noStrike" kern="1200" cap="none" spc="0" normalizeH="0" baseline="0" noProof="0">
                <a:ln>
                  <a:noFill/>
                </a:ln>
                <a:solidFill>
                  <a:prstClr val="black"/>
                </a:solidFill>
                <a:effectLst/>
                <a:uLnTx/>
                <a:uFillTx/>
                <a:latin typeface="Cambria"/>
                <a:ea typeface="Cambria"/>
                <a:cs typeface="+mn-cs"/>
              </a:rPr>
              <a:t> change</a:t>
            </a:r>
          </a:p>
        </p:txBody>
      </p:sp>
      <p:cxnSp>
        <p:nvCxnSpPr>
          <p:cNvPr id="6" name="Elbow Connector 34">
            <a:extLst>
              <a:ext uri="{FF2B5EF4-FFF2-40B4-BE49-F238E27FC236}">
                <a16:creationId xmlns:a16="http://schemas.microsoft.com/office/drawing/2014/main" id="{AC9F82C0-A56D-4938-8094-AC4BC7DF7D5D}"/>
              </a:ext>
            </a:extLst>
          </p:cNvPr>
          <p:cNvCxnSpPr>
            <a:cxnSpLocks/>
          </p:cNvCxnSpPr>
          <p:nvPr/>
        </p:nvCxnSpPr>
        <p:spPr>
          <a:xfrm>
            <a:off x="7222557" y="4989042"/>
            <a:ext cx="774866" cy="384720"/>
          </a:xfrm>
          <a:prstGeom prst="bentConnector2">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299CD14-DEC9-49F7-B284-5B80CFFA1BBA}"/>
              </a:ext>
            </a:extLst>
          </p:cNvPr>
          <p:cNvGrpSpPr/>
          <p:nvPr/>
        </p:nvGrpSpPr>
        <p:grpSpPr>
          <a:xfrm>
            <a:off x="2374563" y="4137376"/>
            <a:ext cx="2984542" cy="262078"/>
            <a:chOff x="2360231" y="4108711"/>
            <a:chExt cx="2984542" cy="262078"/>
          </a:xfrm>
        </p:grpSpPr>
        <p:cxnSp>
          <p:nvCxnSpPr>
            <p:cNvPr id="11" name="Straight Arrow Connector 10">
              <a:extLst>
                <a:ext uri="{FF2B5EF4-FFF2-40B4-BE49-F238E27FC236}">
                  <a16:creationId xmlns:a16="http://schemas.microsoft.com/office/drawing/2014/main" id="{45364C04-66D1-4A88-B021-6424FEF97C5E}"/>
                </a:ext>
              </a:extLst>
            </p:cNvPr>
            <p:cNvCxnSpPr/>
            <p:nvPr/>
          </p:nvCxnSpPr>
          <p:spPr>
            <a:xfrm flipH="1">
              <a:off x="2360232" y="4108711"/>
              <a:ext cx="2984541" cy="7769"/>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5D845C5-1803-42E4-ADBD-8FBFD4FA8426}"/>
                </a:ext>
              </a:extLst>
            </p:cNvPr>
            <p:cNvCxnSpPr>
              <a:cxnSpLocks/>
            </p:cNvCxnSpPr>
            <p:nvPr/>
          </p:nvCxnSpPr>
          <p:spPr>
            <a:xfrm flipH="1">
              <a:off x="2360231" y="4362361"/>
              <a:ext cx="2039000" cy="8428"/>
            </a:xfrm>
            <a:prstGeom prst="straightConnector1">
              <a:avLst/>
            </a:prstGeom>
            <a:ln w="57150">
              <a:solidFill>
                <a:srgbClr val="ED7A5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10CF622-2F77-4683-B1E5-90F9847373A6}"/>
              </a:ext>
            </a:extLst>
          </p:cNvPr>
          <p:cNvGrpSpPr/>
          <p:nvPr/>
        </p:nvGrpSpPr>
        <p:grpSpPr>
          <a:xfrm>
            <a:off x="7048092" y="2204157"/>
            <a:ext cx="2152711" cy="2342366"/>
            <a:chOff x="7055259" y="2182658"/>
            <a:chExt cx="2152711" cy="2342366"/>
          </a:xfrm>
        </p:grpSpPr>
        <p:sp>
          <p:nvSpPr>
            <p:cNvPr id="12" name="TextBox 11">
              <a:extLst>
                <a:ext uri="{FF2B5EF4-FFF2-40B4-BE49-F238E27FC236}">
                  <a16:creationId xmlns:a16="http://schemas.microsoft.com/office/drawing/2014/main" id="{638B4971-D01D-495B-9180-8DBC46AB0B88}"/>
                </a:ext>
              </a:extLst>
            </p:cNvPr>
            <p:cNvSpPr txBox="1"/>
            <p:nvPr/>
          </p:nvSpPr>
          <p:spPr>
            <a:xfrm>
              <a:off x="7218039" y="3673828"/>
              <a:ext cx="1989931"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Cambria"/>
                  <a:ea typeface="Cambria"/>
                  <a:cs typeface="+mn-cs"/>
                </a:rPr>
                <a:t>More Vulnerable</a:t>
              </a:r>
            </a:p>
          </p:txBody>
        </p:sp>
        <p:sp>
          <p:nvSpPr>
            <p:cNvPr id="14" name="TextBox 13">
              <a:extLst>
                <a:ext uri="{FF2B5EF4-FFF2-40B4-BE49-F238E27FC236}">
                  <a16:creationId xmlns:a16="http://schemas.microsoft.com/office/drawing/2014/main" id="{81021691-177C-47D1-B46B-6FD4FD3FF4D8}"/>
                </a:ext>
              </a:extLst>
            </p:cNvPr>
            <p:cNvSpPr txBox="1"/>
            <p:nvPr/>
          </p:nvSpPr>
          <p:spPr>
            <a:xfrm>
              <a:off x="7217687" y="3215221"/>
              <a:ext cx="1926724"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38233"/>
                  </a:solidFill>
                  <a:effectLst/>
                  <a:uLnTx/>
                  <a:uFillTx/>
                  <a:latin typeface="Cambria"/>
                  <a:ea typeface="Cambria"/>
                  <a:cs typeface="+mn-cs"/>
                </a:rPr>
                <a:t>Less Vulnerable</a:t>
              </a:r>
            </a:p>
          </p:txBody>
        </p:sp>
        <p:cxnSp>
          <p:nvCxnSpPr>
            <p:cNvPr id="16" name="Straight Arrow Connector 15">
              <a:extLst>
                <a:ext uri="{FF2B5EF4-FFF2-40B4-BE49-F238E27FC236}">
                  <a16:creationId xmlns:a16="http://schemas.microsoft.com/office/drawing/2014/main" id="{F9A64003-433E-408C-AE20-ADC4923ACF06}"/>
                </a:ext>
              </a:extLst>
            </p:cNvPr>
            <p:cNvCxnSpPr/>
            <p:nvPr/>
          </p:nvCxnSpPr>
          <p:spPr>
            <a:xfrm>
              <a:off x="7244222" y="2187634"/>
              <a:ext cx="8429" cy="2336565"/>
            </a:xfrm>
            <a:prstGeom prst="straightConnector1">
              <a:avLst/>
            </a:prstGeom>
            <a:ln w="571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64C206-2C2A-4D8D-9091-FAB353AECA69}"/>
                </a:ext>
              </a:extLst>
            </p:cNvPr>
            <p:cNvCxnSpPr/>
            <p:nvPr/>
          </p:nvCxnSpPr>
          <p:spPr>
            <a:xfrm flipV="1">
              <a:off x="7055259" y="3642062"/>
              <a:ext cx="373979" cy="5267"/>
            </a:xfrm>
            <a:prstGeom prst="straightConnector1">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F6E2E1C-AC67-44AE-8563-400041764F0A}"/>
                </a:ext>
              </a:extLst>
            </p:cNvPr>
            <p:cNvCxnSpPr/>
            <p:nvPr/>
          </p:nvCxnSpPr>
          <p:spPr>
            <a:xfrm flipH="1" flipV="1">
              <a:off x="7246306" y="2182658"/>
              <a:ext cx="6264" cy="1434231"/>
            </a:xfrm>
            <a:prstGeom prst="straightConnector1">
              <a:avLst/>
            </a:prstGeom>
            <a:ln w="57150">
              <a:solidFill>
                <a:srgbClr val="53823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81DB4A-7C59-42B5-A477-4613581F4427}"/>
                </a:ext>
              </a:extLst>
            </p:cNvPr>
            <p:cNvCxnSpPr>
              <a:cxnSpLocks/>
            </p:cNvCxnSpPr>
            <p:nvPr/>
          </p:nvCxnSpPr>
          <p:spPr>
            <a:xfrm flipH="1">
              <a:off x="7246306" y="3673256"/>
              <a:ext cx="6264" cy="8517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23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pic>
        <p:nvPicPr>
          <p:cNvPr id="2" name="Picture 2" descr="Chart, line chart&#10;&#10;Description automatically generated">
            <a:extLst>
              <a:ext uri="{FF2B5EF4-FFF2-40B4-BE49-F238E27FC236}">
                <a16:creationId xmlns:a16="http://schemas.microsoft.com/office/drawing/2014/main" id="{D9B18F77-E437-4249-B28D-39CAB41A2765}"/>
              </a:ext>
            </a:extLst>
          </p:cNvPr>
          <p:cNvPicPr>
            <a:picLocks noChangeAspect="1"/>
          </p:cNvPicPr>
          <p:nvPr/>
        </p:nvPicPr>
        <p:blipFill>
          <a:blip r:embed="rId3"/>
          <a:stretch>
            <a:fillRect/>
          </a:stretch>
        </p:blipFill>
        <p:spPr>
          <a:xfrm>
            <a:off x="1019746" y="800104"/>
            <a:ext cx="6614651" cy="3983109"/>
          </a:xfrm>
          <a:prstGeom prst="rect">
            <a:avLst/>
          </a:prstGeom>
        </p:spPr>
      </p:pic>
      <p:grpSp>
        <p:nvGrpSpPr>
          <p:cNvPr id="3" name="Group 2">
            <a:extLst>
              <a:ext uri="{FF2B5EF4-FFF2-40B4-BE49-F238E27FC236}">
                <a16:creationId xmlns:a16="http://schemas.microsoft.com/office/drawing/2014/main" id="{7A87316D-56E8-4CF4-9DB7-AA80DEDB4E99}"/>
              </a:ext>
            </a:extLst>
          </p:cNvPr>
          <p:cNvGrpSpPr/>
          <p:nvPr/>
        </p:nvGrpSpPr>
        <p:grpSpPr>
          <a:xfrm>
            <a:off x="293723" y="4973080"/>
            <a:ext cx="8556554" cy="1313868"/>
            <a:chOff x="1643281" y="4277223"/>
            <a:chExt cx="6864225" cy="1467717"/>
          </a:xfrm>
        </p:grpSpPr>
        <p:sp>
          <p:nvSpPr>
            <p:cNvPr id="18" name="Rounded Rectangle 12">
              <a:extLst>
                <a:ext uri="{FF2B5EF4-FFF2-40B4-BE49-F238E27FC236}">
                  <a16:creationId xmlns:a16="http://schemas.microsoft.com/office/drawing/2014/main" id="{FE9995BE-48A9-4290-8B19-9A3345E2237A}"/>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 Same Side Corner Rectangle 14">
              <a:extLst>
                <a:ext uri="{FF2B5EF4-FFF2-40B4-BE49-F238E27FC236}">
                  <a16:creationId xmlns:a16="http://schemas.microsoft.com/office/drawing/2014/main" id="{B5EDA6A7-0823-4B97-AA87-7BD8795EA5C8}"/>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5</a:t>
              </a:r>
            </a:p>
          </p:txBody>
        </p:sp>
        <p:sp>
          <p:nvSpPr>
            <p:cNvPr id="21" name="TextBox 20">
              <a:extLst>
                <a:ext uri="{FF2B5EF4-FFF2-40B4-BE49-F238E27FC236}">
                  <a16:creationId xmlns:a16="http://schemas.microsoft.com/office/drawing/2014/main" id="{9B70D27C-2EAE-4E51-B8F0-E0A15A0BB439}"/>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DRAM rows can show </a:t>
              </a:r>
              <a:r>
                <a:rPr kumimoji="0" lang="en-US" sz="2400" b="1" i="0" u="none" strike="noStrike" kern="1200" cap="none" spc="0" normalizeH="0" baseline="0" noProof="0">
                  <a:ln>
                    <a:noFill/>
                  </a:ln>
                  <a:solidFill>
                    <a:prstClr val="black"/>
                  </a:solidFill>
                  <a:effectLst/>
                  <a:uLnTx/>
                  <a:uFillTx/>
                  <a:latin typeface="Cambria"/>
                  <a:ea typeface="Cambria"/>
                  <a:cs typeface="+mn-cs"/>
                </a:rPr>
                <a:t>either </a:t>
              </a:r>
              <a:r>
                <a:rPr kumimoji="0" lang="en-US" sz="2400" b="1" i="0" u="none" strike="noStrike" kern="1200" cap="none" spc="0" normalizeH="0" baseline="0" noProof="0">
                  <a:ln>
                    <a:noFill/>
                  </a:ln>
                  <a:solidFill>
                    <a:srgbClr val="538233"/>
                  </a:solidFill>
                  <a:effectLst/>
                  <a:uLnTx/>
                  <a:uFillTx/>
                  <a:latin typeface="Cambria"/>
                  <a:ea typeface="Cambria"/>
                  <a:cs typeface="+mn-cs"/>
                </a:rPr>
                <a:t>higher</a:t>
              </a:r>
              <a:r>
                <a:rPr kumimoji="0" lang="en-US" sz="2400" b="1" i="0" u="none" strike="noStrike" kern="1200" cap="none" spc="0" normalizeH="0" baseline="0" noProof="0">
                  <a:ln>
                    <a:noFill/>
                  </a:ln>
                  <a:solidFill>
                    <a:prstClr val="black"/>
                  </a:solidFill>
                  <a:effectLst/>
                  <a:uLnTx/>
                  <a:uFillTx/>
                  <a:latin typeface="Cambria"/>
                  <a:ea typeface="Cambria"/>
                  <a:cs typeface="+mn-cs"/>
                </a:rPr>
                <a:t> or </a:t>
              </a:r>
              <a:r>
                <a:rPr kumimoji="0" lang="en-US" sz="2400" b="1" i="0" u="none" strike="noStrike" kern="1200" cap="none" spc="0" normalizeH="0" baseline="0" noProof="0">
                  <a:ln>
                    <a:noFill/>
                  </a:ln>
                  <a:solidFill>
                    <a:srgbClr val="C00000"/>
                  </a:solidFill>
                  <a:effectLst/>
                  <a:uLnTx/>
                  <a:uFillTx/>
                  <a:latin typeface="Cambria"/>
                  <a:ea typeface="Cambria"/>
                  <a:cs typeface="+mn-cs"/>
                </a:rPr>
                <a:t>lower</a:t>
              </a:r>
              <a:r>
                <a:rPr kumimoji="0" lang="en-US" sz="2400" b="1" i="0" u="none" strike="noStrike" kern="1200" cap="none" spc="0" normalizeH="0" baseline="0" noProof="0">
                  <a:ln>
                    <a:noFill/>
                  </a:ln>
                  <a:solidFill>
                    <a:prstClr val="black"/>
                  </a:solidFill>
                  <a:effectLst/>
                  <a:uLnTx/>
                  <a:uFillTx/>
                  <a:latin typeface="Cambria"/>
                  <a:ea typeface="Cambria"/>
                  <a:cs typeface="+mn-cs"/>
                </a:rPr>
                <a:t> </a:t>
              </a: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1" i="0" u="none" strike="noStrike" kern="1200" cap="none" spc="0" normalizeH="0" baseline="0" noProof="0">
                  <a:ln>
                    <a:noFill/>
                  </a:ln>
                  <a:solidFill>
                    <a:srgbClr val="8B278C"/>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when</a:t>
              </a:r>
              <a:r>
                <a:rPr kumimoji="0" lang="en-US" sz="2400" b="1" i="0" u="none" strike="noStrike" kern="1200" cap="none" spc="0" normalizeH="0" baseline="0" noProof="0">
                  <a:ln>
                    <a:noFill/>
                  </a:ln>
                  <a:solidFill>
                    <a:srgbClr val="8B278C"/>
                  </a:solidFill>
                  <a:effectLst/>
                  <a:uLnTx/>
                  <a:uFillTx/>
                  <a:latin typeface="Cambria"/>
                  <a:ea typeface="Cambria"/>
                  <a:cs typeface="+mn-cs"/>
                </a:rPr>
                <a:t> </a:t>
              </a:r>
              <a:r>
                <a:rPr kumimoji="0" lang="en-US" sz="2400" b="1" i="0" u="none" strike="noStrike" kern="1200" cap="none" spc="0" normalizeH="0" baseline="0" noProof="0">
                  <a:ln>
                    <a:noFill/>
                  </a:ln>
                  <a:solidFill>
                    <a:prstClr val="black"/>
                  </a:solidFill>
                  <a:effectLst/>
                  <a:uLnTx/>
                  <a:uFillTx/>
                  <a:latin typeface="Cambria"/>
                  <a:ea typeface="Cambria"/>
                  <a:cs typeface="+mn-cs"/>
                </a:rPr>
                <a:t>temperature increases </a:t>
              </a:r>
            </a:p>
          </p:txBody>
        </p:sp>
      </p:grpSp>
      <p:grpSp>
        <p:nvGrpSpPr>
          <p:cNvPr id="4" name="Group 3">
            <a:extLst>
              <a:ext uri="{FF2B5EF4-FFF2-40B4-BE49-F238E27FC236}">
                <a16:creationId xmlns:a16="http://schemas.microsoft.com/office/drawing/2014/main" id="{933E37E1-D21E-4803-897C-21BAF819211E}"/>
              </a:ext>
            </a:extLst>
          </p:cNvPr>
          <p:cNvGrpSpPr/>
          <p:nvPr/>
        </p:nvGrpSpPr>
        <p:grpSpPr>
          <a:xfrm>
            <a:off x="1934147" y="2855921"/>
            <a:ext cx="2696845" cy="1469569"/>
            <a:chOff x="1934147" y="2855921"/>
            <a:chExt cx="2696845" cy="1469569"/>
          </a:xfrm>
        </p:grpSpPr>
        <p:sp>
          <p:nvSpPr>
            <p:cNvPr id="7" name="Rectangle: Rounded Corners 6">
              <a:extLst>
                <a:ext uri="{FF2B5EF4-FFF2-40B4-BE49-F238E27FC236}">
                  <a16:creationId xmlns:a16="http://schemas.microsoft.com/office/drawing/2014/main" id="{6870723E-0DDE-4F36-9617-3CBE3799C665}"/>
                </a:ext>
              </a:extLst>
            </p:cNvPr>
            <p:cNvSpPr/>
            <p:nvPr/>
          </p:nvSpPr>
          <p:spPr>
            <a:xfrm>
              <a:off x="1934147" y="2855921"/>
              <a:ext cx="1348422" cy="979712"/>
            </a:xfrm>
            <a:prstGeom prst="roundRect">
              <a:avLst/>
            </a:prstGeom>
            <a:noFill/>
            <a:ln w="5715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6516E17D-3837-4314-A2DB-D381BB5DF0A5}"/>
                </a:ext>
              </a:extLst>
            </p:cNvPr>
            <p:cNvSpPr/>
            <p:nvPr/>
          </p:nvSpPr>
          <p:spPr>
            <a:xfrm>
              <a:off x="3282570" y="3345778"/>
              <a:ext cx="1348422" cy="97971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3593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pic>
        <p:nvPicPr>
          <p:cNvPr id="2" name="Picture 2" descr="Chart, line chart&#10;&#10;Description automatically generated">
            <a:extLst>
              <a:ext uri="{FF2B5EF4-FFF2-40B4-BE49-F238E27FC236}">
                <a16:creationId xmlns:a16="http://schemas.microsoft.com/office/drawing/2014/main" id="{D9B18F77-E437-4249-B28D-39CAB41A2765}"/>
              </a:ext>
            </a:extLst>
          </p:cNvPr>
          <p:cNvPicPr>
            <a:picLocks noChangeAspect="1"/>
          </p:cNvPicPr>
          <p:nvPr/>
        </p:nvPicPr>
        <p:blipFill>
          <a:blip r:embed="rId3"/>
          <a:stretch>
            <a:fillRect/>
          </a:stretch>
        </p:blipFill>
        <p:spPr>
          <a:xfrm>
            <a:off x="1019746" y="800104"/>
            <a:ext cx="6614651" cy="3983109"/>
          </a:xfrm>
          <a:prstGeom prst="rect">
            <a:avLst/>
          </a:prstGeom>
        </p:spPr>
      </p:pic>
      <p:grpSp>
        <p:nvGrpSpPr>
          <p:cNvPr id="4" name="Group 3">
            <a:extLst>
              <a:ext uri="{FF2B5EF4-FFF2-40B4-BE49-F238E27FC236}">
                <a16:creationId xmlns:a16="http://schemas.microsoft.com/office/drawing/2014/main" id="{57C4B562-1AA6-492F-B105-BD88B54109E3}"/>
              </a:ext>
            </a:extLst>
          </p:cNvPr>
          <p:cNvGrpSpPr/>
          <p:nvPr/>
        </p:nvGrpSpPr>
        <p:grpSpPr>
          <a:xfrm>
            <a:off x="293723" y="4965945"/>
            <a:ext cx="8556554" cy="1313868"/>
            <a:chOff x="1643281" y="4277223"/>
            <a:chExt cx="6864225" cy="1467717"/>
          </a:xfrm>
        </p:grpSpPr>
        <p:sp>
          <p:nvSpPr>
            <p:cNvPr id="11" name="Rounded Rectangle 19">
              <a:extLst>
                <a:ext uri="{FF2B5EF4-FFF2-40B4-BE49-F238E27FC236}">
                  <a16:creationId xmlns:a16="http://schemas.microsoft.com/office/drawing/2014/main" id="{C6F6A4A3-DD4B-4565-8F5A-0DEEB9517B13}"/>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ound Same Side Corner Rectangle 20">
              <a:extLst>
                <a:ext uri="{FF2B5EF4-FFF2-40B4-BE49-F238E27FC236}">
                  <a16:creationId xmlns:a16="http://schemas.microsoft.com/office/drawing/2014/main" id="{0887AE10-C9DF-404F-85C1-8ED59CE35D2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6</a:t>
              </a:r>
            </a:p>
          </p:txBody>
        </p:sp>
        <p:sp>
          <p:nvSpPr>
            <p:cNvPr id="13" name="TextBox 12">
              <a:extLst>
                <a:ext uri="{FF2B5EF4-FFF2-40B4-BE49-F238E27FC236}">
                  <a16:creationId xmlns:a16="http://schemas.microsoft.com/office/drawing/2014/main" id="{1C3B1EEF-F9A2-45CC-B4B0-4A93CB5C405D}"/>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0" i="0" u="none" strike="noStrike" kern="1200" cap="none" spc="0" normalizeH="0" baseline="0" noProof="0">
                  <a:ln>
                    <a:noFill/>
                  </a:ln>
                  <a:solidFill>
                    <a:prstClr val="black"/>
                  </a:solidFill>
                  <a:effectLst/>
                  <a:uLnTx/>
                  <a:uFillTx/>
                  <a:latin typeface="Cambria"/>
                  <a:ea typeface="Cambria"/>
                  <a:cs typeface="+mn-cs"/>
                </a:rPr>
                <a:t> tends to generally </a:t>
              </a:r>
              <a:r>
                <a:rPr kumimoji="0" lang="en-US" sz="2400" b="1" i="0" u="none" strike="noStrike" kern="1200" cap="none" spc="0" normalizeH="0" baseline="0" noProof="0">
                  <a:ln>
                    <a:noFill/>
                  </a:ln>
                  <a:solidFill>
                    <a:srgbClr val="C00000"/>
                  </a:solidFill>
                  <a:effectLst/>
                  <a:uLnTx/>
                  <a:uFillTx/>
                  <a:latin typeface="Cambria"/>
                  <a:ea typeface="Cambria"/>
                  <a:cs typeface="+mn-cs"/>
                </a:rPr>
                <a:t>decrease</a:t>
              </a:r>
              <a:r>
                <a:rPr kumimoji="0" lang="en-US" sz="2400" b="0" i="0" u="none" strike="noStrike" kern="1200" cap="none" spc="0" normalizeH="0" baseline="0" noProof="0">
                  <a:ln>
                    <a:noFill/>
                  </a:ln>
                  <a:solidFill>
                    <a:srgbClr val="C00000"/>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as </a:t>
              </a:r>
              <a:r>
                <a:rPr kumimoji="0" lang="en-US" sz="2400" b="1" i="0" u="none" strike="noStrike" kern="1200" cap="none" spc="0" normalizeH="0" baseline="0" noProof="0">
                  <a:ln>
                    <a:noFill/>
                  </a:ln>
                  <a:solidFill>
                    <a:prstClr val="black"/>
                  </a:solidFill>
                  <a:effectLst/>
                  <a:uLnTx/>
                  <a:uFillTx/>
                  <a:latin typeface="Cambria"/>
                  <a:ea typeface="Cambria"/>
                  <a:cs typeface="+mn-cs"/>
                </a:rPr>
                <a:t>temperature change (</a:t>
              </a:r>
              <a:r>
                <a:rPr kumimoji="0" lang="en-US" sz="2400" b="1"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Δ</a:t>
              </a:r>
              <a:r>
                <a:rPr kumimoji="0" lang="en-US" sz="2400" b="1" i="1" u="none" strike="noStrike" kern="1200" cap="none" spc="0" normalizeH="0" baseline="0" noProof="0">
                  <a:ln>
                    <a:noFill/>
                  </a:ln>
                  <a:solidFill>
                    <a:prstClr val="black"/>
                  </a:solidFill>
                  <a:effectLst/>
                  <a:uLnTx/>
                  <a:uFillTx/>
                  <a:latin typeface="Cambria"/>
                  <a:ea typeface="Cambria"/>
                  <a:cs typeface="+mn-cs"/>
                </a:rPr>
                <a:t>T</a:t>
              </a:r>
              <a:r>
                <a:rPr kumimoji="0" lang="en-US" sz="2400" b="1" i="0" u="none" strike="noStrike" kern="1200" cap="none" spc="0" normalizeH="0" baseline="0" noProof="0">
                  <a:ln>
                    <a:noFill/>
                  </a:ln>
                  <a:solidFill>
                    <a:prstClr val="black"/>
                  </a:solidFill>
                  <a:effectLst/>
                  <a:uLnTx/>
                  <a:uFillTx/>
                  <a:latin typeface="Cambria"/>
                  <a:ea typeface="Cambria"/>
                  <a:cs typeface="+mn-cs"/>
                </a:rPr>
                <a:t>) increases</a:t>
              </a:r>
              <a:r>
                <a:rPr kumimoji="0" lang="en-US" sz="2400" b="1" i="0" u="none" strike="noStrike" kern="1200" cap="none" spc="0" normalizeH="0" baseline="0" noProof="0">
                  <a:ln>
                    <a:noFill/>
                  </a:ln>
                  <a:solidFill>
                    <a:srgbClr val="8B278C"/>
                  </a:solidFill>
                  <a:effectLst/>
                  <a:uLnTx/>
                  <a:uFillTx/>
                  <a:latin typeface="Cambria"/>
                  <a:ea typeface="Cambria"/>
                  <a:cs typeface="+mn-cs"/>
                </a:rPr>
                <a:t> </a:t>
              </a:r>
              <a:endParaRPr kumimoji="0" lang="en-US" sz="2400" b="1" i="0" u="none" strike="noStrike" kern="1200" cap="none" spc="0" normalizeH="0" baseline="0" noProof="0">
                <a:ln>
                  <a:noFill/>
                </a:ln>
                <a:solidFill>
                  <a:srgbClr val="8B278C"/>
                </a:solidFill>
                <a:effectLst/>
                <a:uLnTx/>
                <a:uFillTx/>
                <a:latin typeface="Calibri" panose="020F0502020204030204"/>
                <a:ea typeface="+mn-ea"/>
                <a:cs typeface="Calibri"/>
              </a:endParaRPr>
            </a:p>
          </p:txBody>
        </p:sp>
      </p:grpSp>
      <p:grpSp>
        <p:nvGrpSpPr>
          <p:cNvPr id="3" name="Group 2">
            <a:extLst>
              <a:ext uri="{FF2B5EF4-FFF2-40B4-BE49-F238E27FC236}">
                <a16:creationId xmlns:a16="http://schemas.microsoft.com/office/drawing/2014/main" id="{6473F7B6-105B-4515-867B-A61B871F5301}"/>
              </a:ext>
            </a:extLst>
          </p:cNvPr>
          <p:cNvGrpSpPr/>
          <p:nvPr/>
        </p:nvGrpSpPr>
        <p:grpSpPr>
          <a:xfrm>
            <a:off x="3154049" y="2790606"/>
            <a:ext cx="3683935" cy="2027903"/>
            <a:chOff x="3154049" y="2790606"/>
            <a:chExt cx="3683935" cy="2027903"/>
          </a:xfrm>
        </p:grpSpPr>
        <p:cxnSp>
          <p:nvCxnSpPr>
            <p:cNvPr id="5" name="Straight Arrow Connector 4">
              <a:extLst>
                <a:ext uri="{FF2B5EF4-FFF2-40B4-BE49-F238E27FC236}">
                  <a16:creationId xmlns:a16="http://schemas.microsoft.com/office/drawing/2014/main" id="{6AB80A2A-40C3-4129-9C2E-515614601151}"/>
                </a:ext>
              </a:extLst>
            </p:cNvPr>
            <p:cNvCxnSpPr/>
            <p:nvPr/>
          </p:nvCxnSpPr>
          <p:spPr>
            <a:xfrm flipH="1" flipV="1">
              <a:off x="3196187" y="2790606"/>
              <a:ext cx="528834" cy="21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921E19-F1BE-4998-9A3E-FA32485940C7}"/>
                </a:ext>
              </a:extLst>
            </p:cNvPr>
            <p:cNvCxnSpPr>
              <a:cxnSpLocks/>
            </p:cNvCxnSpPr>
            <p:nvPr/>
          </p:nvCxnSpPr>
          <p:spPr>
            <a:xfrm flipH="1" flipV="1">
              <a:off x="6540910" y="2827476"/>
              <a:ext cx="297074" cy="21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842395-E681-4360-A9F5-1F462A0B4BC0}"/>
                </a:ext>
              </a:extLst>
            </p:cNvPr>
            <p:cNvCxnSpPr>
              <a:cxnSpLocks/>
            </p:cNvCxnSpPr>
            <p:nvPr/>
          </p:nvCxnSpPr>
          <p:spPr>
            <a:xfrm flipH="1">
              <a:off x="3154049" y="4810083"/>
              <a:ext cx="623645" cy="842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1974E5-3C2C-426F-9FDA-234AE994CCB0}"/>
                </a:ext>
              </a:extLst>
            </p:cNvPr>
            <p:cNvCxnSpPr>
              <a:cxnSpLocks/>
            </p:cNvCxnSpPr>
            <p:nvPr/>
          </p:nvCxnSpPr>
          <p:spPr>
            <a:xfrm flipH="1">
              <a:off x="5950975" y="4810082"/>
              <a:ext cx="655248" cy="842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952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pic>
        <p:nvPicPr>
          <p:cNvPr id="2" name="Picture 2" descr="Chart, line chart&#10;&#10;Description automatically generated">
            <a:extLst>
              <a:ext uri="{FF2B5EF4-FFF2-40B4-BE49-F238E27FC236}">
                <a16:creationId xmlns:a16="http://schemas.microsoft.com/office/drawing/2014/main" id="{D9B18F77-E437-4249-B28D-39CAB41A2765}"/>
              </a:ext>
            </a:extLst>
          </p:cNvPr>
          <p:cNvPicPr>
            <a:picLocks noChangeAspect="1"/>
          </p:cNvPicPr>
          <p:nvPr/>
        </p:nvPicPr>
        <p:blipFill>
          <a:blip r:embed="rId3"/>
          <a:stretch>
            <a:fillRect/>
          </a:stretch>
        </p:blipFill>
        <p:spPr>
          <a:xfrm>
            <a:off x="1009211" y="810639"/>
            <a:ext cx="6614651" cy="3983109"/>
          </a:xfrm>
          <a:prstGeom prst="rect">
            <a:avLst/>
          </a:prstGeom>
        </p:spPr>
      </p:pic>
      <p:grpSp>
        <p:nvGrpSpPr>
          <p:cNvPr id="3" name="Group 2">
            <a:extLst>
              <a:ext uri="{FF2B5EF4-FFF2-40B4-BE49-F238E27FC236}">
                <a16:creationId xmlns:a16="http://schemas.microsoft.com/office/drawing/2014/main" id="{182C8AE6-A8B8-43A8-BBC1-240E640BE73D}"/>
              </a:ext>
            </a:extLst>
          </p:cNvPr>
          <p:cNvGrpSpPr/>
          <p:nvPr/>
        </p:nvGrpSpPr>
        <p:grpSpPr>
          <a:xfrm>
            <a:off x="351289" y="5012451"/>
            <a:ext cx="8556554" cy="1313868"/>
            <a:chOff x="1643281" y="4277223"/>
            <a:chExt cx="6864225" cy="1467717"/>
          </a:xfrm>
        </p:grpSpPr>
        <p:sp>
          <p:nvSpPr>
            <p:cNvPr id="15" name="Rounded Rectangle 24">
              <a:extLst>
                <a:ext uri="{FF2B5EF4-FFF2-40B4-BE49-F238E27FC236}">
                  <a16:creationId xmlns:a16="http://schemas.microsoft.com/office/drawing/2014/main" id="{0071BCFC-1BC8-4982-8B0B-013CCDEA5C1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ound Same Side Corner Rectangle 25">
              <a:extLst>
                <a:ext uri="{FF2B5EF4-FFF2-40B4-BE49-F238E27FC236}">
                  <a16:creationId xmlns:a16="http://schemas.microsoft.com/office/drawing/2014/main" id="{5269BEF3-CEE1-4A23-90DA-36A266360898}"/>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OBSERVATION 7</a:t>
              </a:r>
            </a:p>
          </p:txBody>
        </p:sp>
        <p:sp>
          <p:nvSpPr>
            <p:cNvPr id="20" name="TextBox 19">
              <a:extLst>
                <a:ext uri="{FF2B5EF4-FFF2-40B4-BE49-F238E27FC236}">
                  <a16:creationId xmlns:a16="http://schemas.microsoft.com/office/drawing/2014/main" id="{E5CB08EE-C680-48EF-A80D-9BD08C39FEEE}"/>
                </a:ext>
              </a:extLst>
            </p:cNvPr>
            <p:cNvSpPr txBox="1"/>
            <p:nvPr/>
          </p:nvSpPr>
          <p:spPr>
            <a:xfrm>
              <a:off x="1643281" y="4731882"/>
              <a:ext cx="6864225" cy="928304"/>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The</a:t>
              </a:r>
              <a:r>
                <a:rPr kumimoji="0" lang="en-US" sz="2400" b="1" i="0" u="none" strike="noStrike" kern="1200" cap="none" spc="0" normalizeH="0" baseline="0" noProof="0">
                  <a:ln>
                    <a:noFill/>
                  </a:ln>
                  <a:solidFill>
                    <a:srgbClr val="8B278C"/>
                  </a:solidFill>
                  <a:effectLst/>
                  <a:uLnTx/>
                  <a:uFillTx/>
                  <a:latin typeface="Cambria"/>
                  <a:ea typeface="Cambria"/>
                  <a:cs typeface="+mn-cs"/>
                </a:rPr>
                <a:t> </a:t>
              </a: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0" i="0" u="none" strike="noStrike" kern="1200" cap="none" spc="0" normalizeH="0" baseline="0" noProof="0">
                  <a:ln>
                    <a:noFill/>
                  </a:ln>
                  <a:solidFill>
                    <a:prstClr val="black"/>
                  </a:solidFill>
                  <a:effectLst/>
                  <a:uLnTx/>
                  <a:uFillTx/>
                  <a:latin typeface="Cambria"/>
                  <a:ea typeface="Cambria"/>
                  <a:cs typeface="+mn-cs"/>
                </a:rPr>
                <a:t> </a:t>
              </a:r>
              <a:r>
                <a:rPr kumimoji="0" lang="en-US" sz="2400" b="1" i="0" u="none" strike="noStrike" kern="1200" cap="none" spc="0" normalizeH="0" baseline="0" noProof="0">
                  <a:ln>
                    <a:noFill/>
                  </a:ln>
                  <a:solidFill>
                    <a:prstClr val="black"/>
                  </a:solidFill>
                  <a:effectLst/>
                  <a:uLnTx/>
                  <a:uFillTx/>
                  <a:latin typeface="Cambria"/>
                  <a:ea typeface="Cambria"/>
                  <a:cs typeface="+mn-cs"/>
                </a:rPr>
                <a:t>change (</a:t>
              </a:r>
              <a:r>
                <a:rPr kumimoji="0" lang="en-US" sz="2400" b="1" i="0" u="none" strike="noStrike" kern="1200" cap="none" spc="0" normalizeH="0" baseline="0" noProof="0" err="1">
                  <a:ln>
                    <a:noFill/>
                  </a:ln>
                  <a:solidFill>
                    <a:prstClr val="black"/>
                  </a:solidFill>
                  <a:effectLst/>
                  <a:uLnTx/>
                  <a:uFillTx/>
                  <a:latin typeface="Calibri" panose="020F0502020204030204"/>
                  <a:ea typeface="Cambria"/>
                  <a:cs typeface="Calibri"/>
                </a:rPr>
                <a:t>Δ</a:t>
              </a:r>
              <a:r>
                <a:rPr kumimoji="0" lang="en-US" sz="2400" b="1" i="1" u="none" strike="noStrike" kern="1200" cap="none" spc="0" normalizeH="0" baseline="0" noProof="0" err="1">
                  <a:ln>
                    <a:noFill/>
                  </a:ln>
                  <a:solidFill>
                    <a:prstClr val="black"/>
                  </a:solidFill>
                  <a:effectLst/>
                  <a:uLnTx/>
                  <a:uFillTx/>
                  <a:latin typeface="Cambria"/>
                  <a:ea typeface="Cambria"/>
                  <a:cs typeface="+mn-cs"/>
                </a:rPr>
                <a:t>HC</a:t>
              </a:r>
              <a:r>
                <a:rPr kumimoji="0" lang="en-US" sz="2400" b="1" i="1" u="none" strike="noStrike" kern="1200" cap="none" spc="0" normalizeH="0" baseline="-25000" noProof="0" err="1">
                  <a:ln>
                    <a:noFill/>
                  </a:ln>
                  <a:solidFill>
                    <a:prstClr val="black"/>
                  </a:solidFill>
                  <a:effectLst/>
                  <a:uLnTx/>
                  <a:uFillTx/>
                  <a:latin typeface="Cambria"/>
                  <a:ea typeface="Cambria"/>
                  <a:cs typeface="+mn-cs"/>
                </a:rPr>
                <a:t>first</a:t>
              </a:r>
              <a:r>
                <a:rPr kumimoji="0" lang="en-US" sz="2400" b="1" i="0" u="none" strike="noStrike" kern="1200" cap="none" spc="0" normalizeH="0" baseline="0" noProof="0">
                  <a:ln>
                    <a:noFill/>
                  </a:ln>
                  <a:solidFill>
                    <a:prstClr val="black"/>
                  </a:solidFill>
                  <a:effectLst/>
                  <a:uLnTx/>
                  <a:uFillTx/>
                  <a:latin typeface="Cambria"/>
                  <a:ea typeface="Cambria"/>
                  <a:cs typeface="+mn-cs"/>
                </a:rPr>
                <a:t>)</a:t>
              </a:r>
              <a:r>
                <a:rPr kumimoji="0" lang="en-US" sz="2400" b="0" i="0" u="none" strike="noStrike" kern="1200" cap="none" spc="0" normalizeH="0" baseline="0" noProof="0">
                  <a:ln>
                    <a:noFill/>
                  </a:ln>
                  <a:solidFill>
                    <a:prstClr val="black"/>
                  </a:solidFill>
                  <a:effectLst/>
                  <a:uLnTx/>
                  <a:uFillTx/>
                  <a:latin typeface="Cambria"/>
                  <a:ea typeface="Cambria"/>
                  <a:cs typeface="+mn-cs"/>
                </a:rPr>
                <a:t> tends to be </a:t>
              </a:r>
              <a:r>
                <a:rPr kumimoji="0" lang="en-US" sz="2400" b="1" i="0" u="none" strike="noStrike" kern="1200" cap="none" spc="0" normalizeH="0" baseline="0" noProof="0">
                  <a:ln>
                    <a:noFill/>
                  </a:ln>
                  <a:solidFill>
                    <a:srgbClr val="C55911"/>
                  </a:solidFill>
                  <a:effectLst/>
                  <a:uLnTx/>
                  <a:uFillTx/>
                  <a:latin typeface="Cambria"/>
                  <a:ea typeface="Cambria"/>
                  <a:cs typeface="+mn-cs"/>
                </a:rPr>
                <a:t>larger</a:t>
              </a:r>
              <a:r>
                <a:rPr kumimoji="0" lang="en-US" sz="2400" b="0" i="0" u="none" strike="noStrike" kern="1200" cap="none" spc="0" normalizeH="0" baseline="0" noProof="0">
                  <a:ln>
                    <a:noFill/>
                  </a:ln>
                  <a:solidFill>
                    <a:prstClr val="black"/>
                  </a:solidFill>
                  <a:effectLst/>
                  <a:uLnTx/>
                  <a:uFillTx/>
                  <a:latin typeface="Cambria"/>
                  <a:ea typeface="Cambri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mbria"/>
                  <a:ea typeface="Cambria"/>
                  <a:cs typeface="+mn-cs"/>
                </a:rPr>
                <a:t>as </a:t>
              </a:r>
              <a:r>
                <a:rPr kumimoji="0" lang="en-US" sz="2400" b="1" i="0" u="none" strike="noStrike" kern="1200" cap="none" spc="0" normalizeH="0" baseline="0" noProof="0">
                  <a:ln>
                    <a:noFill/>
                  </a:ln>
                  <a:solidFill>
                    <a:prstClr val="black"/>
                  </a:solidFill>
                  <a:effectLst/>
                  <a:uLnTx/>
                  <a:uFillTx/>
                  <a:latin typeface="Cambria"/>
                  <a:ea typeface="Cambria"/>
                  <a:cs typeface="+mn-cs"/>
                </a:rPr>
                <a:t>temperature change (</a:t>
              </a:r>
              <a:r>
                <a:rPr kumimoji="0" lang="en-US" sz="2400" b="1" i="0" u="none" strike="noStrike" kern="1200" cap="none" spc="0" normalizeH="0" baseline="0" noProof="0">
                  <a:ln>
                    <a:noFill/>
                  </a:ln>
                  <a:solidFill>
                    <a:prstClr val="black"/>
                  </a:solidFill>
                  <a:effectLst/>
                  <a:uLnTx/>
                  <a:uFillTx/>
                  <a:latin typeface="Calibri" panose="020F0502020204030204"/>
                  <a:ea typeface="Cambria"/>
                  <a:cs typeface="Calibri"/>
                </a:rPr>
                <a:t>Δ</a:t>
              </a:r>
              <a:r>
                <a:rPr kumimoji="0" lang="en-US" sz="2400" b="1" i="1" u="none" strike="noStrike" kern="1200" cap="none" spc="0" normalizeH="0" baseline="0" noProof="0">
                  <a:ln>
                    <a:noFill/>
                  </a:ln>
                  <a:solidFill>
                    <a:prstClr val="black"/>
                  </a:solidFill>
                  <a:effectLst/>
                  <a:uLnTx/>
                  <a:uFillTx/>
                  <a:latin typeface="Cambria"/>
                  <a:ea typeface="Cambria"/>
                  <a:cs typeface="Calibri"/>
                </a:rPr>
                <a:t>T</a:t>
              </a:r>
              <a:r>
                <a:rPr kumimoji="0" lang="en-US" sz="2400" b="1" i="0" u="none" strike="noStrike" kern="1200" cap="none" spc="0" normalizeH="0" baseline="0" noProof="0">
                  <a:ln>
                    <a:noFill/>
                  </a:ln>
                  <a:solidFill>
                    <a:prstClr val="black"/>
                  </a:solidFill>
                  <a:effectLst/>
                  <a:uLnTx/>
                  <a:uFillTx/>
                  <a:latin typeface="Cambria"/>
                  <a:ea typeface="Cambria"/>
                  <a:cs typeface="+mn-cs"/>
                </a:rPr>
                <a:t>)</a:t>
              </a:r>
              <a:r>
                <a:rPr kumimoji="0" lang="en-US" sz="2400" b="0" i="0" u="none" strike="noStrike" kern="1200" cap="none" spc="0" normalizeH="0" baseline="0" noProof="0">
                  <a:ln>
                    <a:noFill/>
                  </a:ln>
                  <a:solidFill>
                    <a:prstClr val="black"/>
                  </a:solidFill>
                  <a:effectLst/>
                  <a:uLnTx/>
                  <a:uFillTx/>
                  <a:latin typeface="Cambria"/>
                  <a:ea typeface="Cambria"/>
                  <a:cs typeface="+mn-cs"/>
                </a:rPr>
                <a:t> </a:t>
              </a:r>
              <a:r>
                <a:rPr kumimoji="0" lang="en-US" sz="2400" b="1" i="0" u="none" strike="noStrike" kern="1200" cap="none" spc="0" normalizeH="0" baseline="0" noProof="0">
                  <a:ln>
                    <a:noFill/>
                  </a:ln>
                  <a:solidFill>
                    <a:prstClr val="black"/>
                  </a:solidFill>
                  <a:effectLst/>
                  <a:uLnTx/>
                  <a:uFillTx/>
                  <a:latin typeface="Cambria"/>
                  <a:ea typeface="Cambria"/>
                  <a:cs typeface="+mn-cs"/>
                </a:rPr>
                <a:t>increases</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40700B88-6632-46C3-A717-C7849BD646A2}"/>
              </a:ext>
            </a:extLst>
          </p:cNvPr>
          <p:cNvGrpSpPr/>
          <p:nvPr/>
        </p:nvGrpSpPr>
        <p:grpSpPr>
          <a:xfrm>
            <a:off x="2166517" y="1306455"/>
            <a:ext cx="5156056" cy="2879799"/>
            <a:chOff x="2166517" y="1306455"/>
            <a:chExt cx="5156056" cy="2879799"/>
          </a:xfrm>
        </p:grpSpPr>
        <p:cxnSp>
          <p:nvCxnSpPr>
            <p:cNvPr id="5" name="Straight Arrow Connector 4">
              <a:extLst>
                <a:ext uri="{FF2B5EF4-FFF2-40B4-BE49-F238E27FC236}">
                  <a16:creationId xmlns:a16="http://schemas.microsoft.com/office/drawing/2014/main" id="{6AB80A2A-40C3-4129-9C2E-515614601151}"/>
                </a:ext>
              </a:extLst>
            </p:cNvPr>
            <p:cNvCxnSpPr/>
            <p:nvPr/>
          </p:nvCxnSpPr>
          <p:spPr>
            <a:xfrm flipV="1">
              <a:off x="2166517" y="1306455"/>
              <a:ext cx="1691" cy="36744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3C33B07-1670-47C8-A378-4B7EB1E09E3B}"/>
                </a:ext>
              </a:extLst>
            </p:cNvPr>
            <p:cNvCxnSpPr>
              <a:cxnSpLocks/>
            </p:cNvCxnSpPr>
            <p:nvPr/>
          </p:nvCxnSpPr>
          <p:spPr>
            <a:xfrm flipH="1">
              <a:off x="4449798" y="1712921"/>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51AE55-8736-401F-98CA-EA84E1758AC6}"/>
                </a:ext>
              </a:extLst>
            </p:cNvPr>
            <p:cNvCxnSpPr>
              <a:cxnSpLocks/>
            </p:cNvCxnSpPr>
            <p:nvPr/>
          </p:nvCxnSpPr>
          <p:spPr>
            <a:xfrm flipV="1">
              <a:off x="5098923" y="1314908"/>
              <a:ext cx="1691" cy="3531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1EF654-0B98-47D5-B380-59FDB8D7B5ED}"/>
                </a:ext>
              </a:extLst>
            </p:cNvPr>
            <p:cNvCxnSpPr>
              <a:cxnSpLocks/>
            </p:cNvCxnSpPr>
            <p:nvPr/>
          </p:nvCxnSpPr>
          <p:spPr>
            <a:xfrm flipH="1">
              <a:off x="7320466" y="1825680"/>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4864E35-DBA9-4903-B361-F1B803E7EA86}"/>
                </a:ext>
              </a:extLst>
            </p:cNvPr>
            <p:cNvCxnSpPr>
              <a:cxnSpLocks/>
            </p:cNvCxnSpPr>
            <p:nvPr/>
          </p:nvCxnSpPr>
          <p:spPr>
            <a:xfrm flipV="1">
              <a:off x="2176622" y="3306122"/>
              <a:ext cx="1691" cy="3889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1C893E9-91F1-4214-AD6D-5B2823D5AF18}"/>
                </a:ext>
              </a:extLst>
            </p:cNvPr>
            <p:cNvCxnSpPr>
              <a:cxnSpLocks/>
            </p:cNvCxnSpPr>
            <p:nvPr/>
          </p:nvCxnSpPr>
          <p:spPr>
            <a:xfrm flipH="1">
              <a:off x="4423461" y="3751358"/>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BF30AD-9AE7-403E-A5B1-7FDE4EBED2BA}"/>
                </a:ext>
              </a:extLst>
            </p:cNvPr>
            <p:cNvCxnSpPr>
              <a:cxnSpLocks/>
            </p:cNvCxnSpPr>
            <p:nvPr/>
          </p:nvCxnSpPr>
          <p:spPr>
            <a:xfrm flipH="1">
              <a:off x="7284635" y="3830187"/>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FF5005-8664-4A4F-B96C-397E25744253}"/>
                </a:ext>
              </a:extLst>
            </p:cNvPr>
            <p:cNvCxnSpPr>
              <a:cxnSpLocks/>
            </p:cNvCxnSpPr>
            <p:nvPr/>
          </p:nvCxnSpPr>
          <p:spPr>
            <a:xfrm flipH="1" flipV="1">
              <a:off x="5086281" y="3334786"/>
              <a:ext cx="12641" cy="3602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275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58668" y="135924"/>
            <a:ext cx="8987683" cy="770467"/>
          </a:xfrm>
        </p:spPr>
        <p:txBody>
          <a:bodyPr lIns="91440" tIns="45720" rIns="91440" bIns="45720" anchor="ctr">
            <a:normAutofit fontScale="90000"/>
          </a:bodyPr>
          <a:lstStyle/>
          <a:p>
            <a:r>
              <a:rPr lang="en-US" dirty="0">
                <a:latin typeface="Cambria"/>
                <a:ea typeface="Cambria"/>
              </a:rPr>
              <a:t>Circuit-Level Justification </a:t>
            </a:r>
            <a:br>
              <a:rPr lang="en-US" dirty="0">
                <a:latin typeface="Cambria"/>
                <a:ea typeface="Cambria"/>
              </a:rPr>
            </a:br>
            <a:r>
              <a:rPr lang="en-US" sz="2800">
                <a:latin typeface="Cambria"/>
                <a:ea typeface="Cambria"/>
              </a:rPr>
              <a:t>Temperature Analysis</a:t>
            </a:r>
            <a:endParaRPr lang="en-US" sz="280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a:xfrm>
            <a:off x="454429" y="1009863"/>
            <a:ext cx="8240038" cy="607715"/>
          </a:xfrm>
        </p:spPr>
        <p:txBody>
          <a:bodyPr lIns="91440" tIns="45720" rIns="91440" bIns="45720" anchor="t">
            <a:noAutofit/>
          </a:bodyPr>
          <a:lstStyle/>
          <a:p>
            <a:pPr marL="0" indent="0">
              <a:spcAft>
                <a:spcPts val="600"/>
              </a:spcAft>
              <a:buNone/>
            </a:pPr>
            <a:r>
              <a:rPr lang="en-US" sz="2000" dirty="0">
                <a:latin typeface="Cambria"/>
                <a:ea typeface="Cambria"/>
              </a:rPr>
              <a:t>We hypothesize that our observations are caused by the </a:t>
            </a:r>
            <a:r>
              <a:rPr lang="en-US" sz="2000" b="1" dirty="0">
                <a:solidFill>
                  <a:srgbClr val="C00000"/>
                </a:solidFill>
                <a:latin typeface="Cambria"/>
                <a:ea typeface="Cambria"/>
              </a:rPr>
              <a:t>non-monotonic behavior of charge trapping</a:t>
            </a:r>
            <a:r>
              <a:rPr lang="en-US" sz="2000" dirty="0">
                <a:latin typeface="Cambria"/>
                <a:ea typeface="Cambria"/>
              </a:rPr>
              <a:t> characteristics of DRAM </a:t>
            </a:r>
            <a:r>
              <a:rPr lang="en-US" sz="2000">
                <a:latin typeface="Cambria"/>
                <a:ea typeface="Cambria"/>
              </a:rPr>
              <a:t>cells</a:t>
            </a:r>
            <a:endParaRPr lang="en-US" sz="2000"/>
          </a:p>
        </p:txBody>
      </p:sp>
      <p:pic>
        <p:nvPicPr>
          <p:cNvPr id="2" name="Picture 2" descr="Chart, line chart&#10;&#10;Description automatically generated">
            <a:extLst>
              <a:ext uri="{FF2B5EF4-FFF2-40B4-BE49-F238E27FC236}">
                <a16:creationId xmlns:a16="http://schemas.microsoft.com/office/drawing/2014/main" id="{92532588-010F-4E46-9124-883A46327B94}"/>
              </a:ext>
            </a:extLst>
          </p:cNvPr>
          <p:cNvPicPr>
            <a:picLocks noChangeAspect="1"/>
          </p:cNvPicPr>
          <p:nvPr/>
        </p:nvPicPr>
        <p:blipFill>
          <a:blip r:embed="rId3"/>
          <a:stretch>
            <a:fillRect/>
          </a:stretch>
        </p:blipFill>
        <p:spPr>
          <a:xfrm>
            <a:off x="1890584" y="1922032"/>
            <a:ext cx="5622324" cy="2581450"/>
          </a:xfrm>
          <a:prstGeom prst="rect">
            <a:avLst/>
          </a:prstGeom>
        </p:spPr>
      </p:pic>
      <p:sp>
        <p:nvSpPr>
          <p:cNvPr id="3" name="TextBox 2">
            <a:extLst>
              <a:ext uri="{FF2B5EF4-FFF2-40B4-BE49-F238E27FC236}">
                <a16:creationId xmlns:a16="http://schemas.microsoft.com/office/drawing/2014/main" id="{A06720E8-18BE-4C42-87ED-746FDFC7A264}"/>
              </a:ext>
            </a:extLst>
          </p:cNvPr>
          <p:cNvSpPr txBox="1"/>
          <p:nvPr/>
        </p:nvSpPr>
        <p:spPr>
          <a:xfrm>
            <a:off x="1686697" y="1569308"/>
            <a:ext cx="57706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538233"/>
                </a:solidFill>
                <a:effectLst/>
                <a:uLnTx/>
                <a:uFillTx/>
                <a:latin typeface="Cambria"/>
                <a:ea typeface="+mn-ea"/>
                <a:cs typeface="+mn-cs"/>
              </a:rPr>
              <a:t>3D TCAD model [Yang+, EDL'19]</a:t>
            </a:r>
            <a:endParaRPr kumimoji="0" lang="en-US" sz="2800" b="0" i="0" u="none" strike="noStrike" kern="1200" cap="none" spc="0" normalizeH="0" baseline="0" noProof="0">
              <a:ln>
                <a:noFill/>
              </a:ln>
              <a:solidFill>
                <a:srgbClr val="538233"/>
              </a:solidFill>
              <a:effectLst/>
              <a:uLnTx/>
              <a:uFillTx/>
              <a:latin typeface="Calibri" panose="020F0502020204030204"/>
              <a:ea typeface="+mn-ea"/>
              <a:cs typeface="Calibri"/>
            </a:endParaRPr>
          </a:p>
        </p:txBody>
      </p:sp>
      <p:sp>
        <p:nvSpPr>
          <p:cNvPr id="5" name="TextBox 4">
            <a:extLst>
              <a:ext uri="{FF2B5EF4-FFF2-40B4-BE49-F238E27FC236}">
                <a16:creationId xmlns:a16="http://schemas.microsoft.com/office/drawing/2014/main" id="{8E673324-BFB1-45F7-A641-6CC9E1105E91}"/>
              </a:ext>
            </a:extLst>
          </p:cNvPr>
          <p:cNvSpPr txBox="1"/>
          <p:nvPr/>
        </p:nvSpPr>
        <p:spPr>
          <a:xfrm>
            <a:off x="0" y="4701725"/>
            <a:ext cx="9144000" cy="707886"/>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 </a:t>
            </a:r>
            <a:r>
              <a:rPr kumimoji="0" lang="en-US" sz="2000" b="1" i="1" u="none" strike="noStrike" kern="1200" cap="none" spc="0" normalizeH="0" baseline="0" noProof="0" dirty="0">
                <a:ln>
                  <a:noFill/>
                </a:ln>
                <a:solidFill>
                  <a:srgbClr val="C00000"/>
                </a:solidFill>
                <a:effectLst/>
                <a:uLnTx/>
                <a:uFillTx/>
                <a:latin typeface="Cambria"/>
                <a:ea typeface="Cambria"/>
                <a:cs typeface="Arial"/>
              </a:rPr>
              <a:t>HC</a:t>
            </a:r>
            <a:r>
              <a:rPr kumimoji="0" lang="en-US" sz="2000" b="1" i="1" u="none" strike="noStrike" kern="1200" cap="none" spc="0" normalizeH="0" baseline="-25000" noProof="0" dirty="0">
                <a:ln>
                  <a:noFill/>
                </a:ln>
                <a:solidFill>
                  <a:srgbClr val="C00000"/>
                </a:solidFill>
                <a:effectLst/>
                <a:uLnTx/>
                <a:uFillTx/>
                <a:latin typeface="Cambria"/>
                <a:ea typeface="Cambria"/>
                <a:cs typeface="Arial"/>
              </a:rPr>
              <a:t>first</a:t>
            </a:r>
            <a:r>
              <a:rPr kumimoji="0" lang="en-US" sz="2000" b="1" i="0" u="none" strike="noStrike" kern="1200" cap="none" spc="0" normalizeH="0" baseline="0" noProof="0" dirty="0">
                <a:ln>
                  <a:noFill/>
                </a:ln>
                <a:solidFill>
                  <a:srgbClr val="C00000"/>
                </a:solidFill>
                <a:effectLst/>
                <a:uLnTx/>
                <a:uFillTx/>
                <a:latin typeface="Cambria"/>
                <a:ea typeface="Cambria"/>
                <a:cs typeface="Arial"/>
              </a:rPr>
              <a:t> decreases as temperature increases</a:t>
            </a:r>
            <a:r>
              <a:rPr kumimoji="0" lang="en-US" sz="2000" b="0" i="0" u="none" strike="noStrike" kern="1200" cap="none" spc="0" normalizeH="0" baseline="0" noProof="0" dirty="0">
                <a:ln>
                  <a:noFill/>
                </a:ln>
                <a:solidFill>
                  <a:prstClr val="black"/>
                </a:solidFill>
                <a:effectLst/>
                <a:uLnTx/>
                <a:uFillTx/>
                <a:latin typeface="Cambria"/>
                <a:ea typeface="Cambria"/>
                <a:cs typeface="Arial"/>
              </a:rPr>
              <a:t>, until a temperature inflection point where </a:t>
            </a:r>
            <a:r>
              <a:rPr kumimoji="0" lang="en-US" sz="2000" b="1" i="1" u="none" strike="noStrike" kern="1200" cap="none" spc="0" normalizeH="0" baseline="0" noProof="0" dirty="0">
                <a:ln>
                  <a:noFill/>
                </a:ln>
                <a:solidFill>
                  <a:srgbClr val="538233"/>
                </a:solidFill>
                <a:effectLst/>
                <a:uLnTx/>
                <a:uFillTx/>
                <a:latin typeface="Cambria"/>
                <a:ea typeface="Cambria"/>
                <a:cs typeface="Arial"/>
              </a:rPr>
              <a:t>HC</a:t>
            </a:r>
            <a:r>
              <a:rPr kumimoji="0" lang="en-US" sz="2000" b="1" i="1" u="none" strike="noStrike" kern="1200" cap="none" spc="0" normalizeH="0" baseline="-25000" noProof="0" dirty="0">
                <a:ln>
                  <a:noFill/>
                </a:ln>
                <a:solidFill>
                  <a:srgbClr val="538233"/>
                </a:solidFill>
                <a:effectLst/>
                <a:uLnTx/>
                <a:uFillTx/>
                <a:latin typeface="Cambria"/>
                <a:ea typeface="Cambria"/>
                <a:cs typeface="Arial"/>
              </a:rPr>
              <a:t>first</a:t>
            </a:r>
            <a:r>
              <a:rPr kumimoji="0" lang="en-US" sz="2000" b="1" i="0" u="none" strike="noStrike" kern="1200" cap="none" spc="0" normalizeH="0" baseline="0" noProof="0" dirty="0">
                <a:ln>
                  <a:noFill/>
                </a:ln>
                <a:solidFill>
                  <a:srgbClr val="538233"/>
                </a:solidFill>
                <a:effectLst/>
                <a:uLnTx/>
                <a:uFillTx/>
                <a:latin typeface="Cambria"/>
                <a:ea typeface="Cambria"/>
                <a:cs typeface="Arial"/>
              </a:rPr>
              <a:t> starts to increase as temperature increases</a:t>
            </a:r>
            <a:endParaRPr kumimoji="0" lang="en-US" sz="2000" b="0" i="0" u="none" strike="noStrike" kern="1200" cap="none" spc="0" normalizeH="0" baseline="0" noProof="0">
              <a:ln>
                <a:noFill/>
              </a:ln>
              <a:solidFill>
                <a:srgbClr val="538233"/>
              </a:solidFill>
              <a:effectLst/>
              <a:uLnTx/>
              <a:uFillTx/>
              <a:latin typeface="Cambria"/>
              <a:ea typeface="Cambria"/>
              <a:cs typeface="Calibri" panose="020F0502020204030204"/>
            </a:endParaRPr>
          </a:p>
        </p:txBody>
      </p:sp>
      <p:sp>
        <p:nvSpPr>
          <p:cNvPr id="8" name="TextBox 7">
            <a:extLst>
              <a:ext uri="{FF2B5EF4-FFF2-40B4-BE49-F238E27FC236}">
                <a16:creationId xmlns:a16="http://schemas.microsoft.com/office/drawing/2014/main" id="{8697FA39-39B8-4AEF-A1B5-6E8092D9E449}"/>
              </a:ext>
            </a:extLst>
          </p:cNvPr>
          <p:cNvSpPr txBox="1"/>
          <p:nvPr/>
        </p:nvSpPr>
        <p:spPr>
          <a:xfrm>
            <a:off x="-2059" y="5669671"/>
            <a:ext cx="9144000" cy="707886"/>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A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cell is more vulnerable</a:t>
            </a:r>
            <a:r>
              <a:rPr kumimoji="0" lang="en-US" sz="2000" b="0" i="0" u="none" strike="noStrike" kern="1200" cap="none" spc="0" normalizeH="0" baseline="0" noProof="0" dirty="0">
                <a:ln>
                  <a:noFill/>
                </a:ln>
                <a:solidFill>
                  <a:prstClr val="black"/>
                </a:solidFill>
                <a:effectLst/>
                <a:uLnTx/>
                <a:uFillTx/>
                <a:latin typeface="Cambria"/>
                <a:ea typeface="+mn-lt"/>
                <a:cs typeface="Calibri" panose="020F0502020204030204"/>
              </a:rPr>
              <a:t> to RowHammer at </a:t>
            </a:r>
            <a:r>
              <a:rPr kumimoji="0" lang="en-US" sz="2000" b="1" i="0" u="none" strike="noStrike" kern="1200" cap="none" spc="0" normalizeH="0" baseline="0" noProof="0" dirty="0">
                <a:ln>
                  <a:noFill/>
                </a:ln>
                <a:solidFill>
                  <a:srgbClr val="C00000"/>
                </a:solidFill>
                <a:effectLst/>
                <a:uLnTx/>
                <a:uFillTx/>
                <a:latin typeface="Cambria"/>
                <a:ea typeface="+mn-lt"/>
                <a:cs typeface="Calibri" panose="020F0502020204030204"/>
              </a:rPr>
              <a:t>temperatures close to its temperature </a:t>
            </a:r>
            <a:r>
              <a:rPr kumimoji="0" lang="en-US" sz="2000" b="1" i="0" u="none" strike="noStrike" kern="1200" cap="none" spc="0" normalizeH="0" baseline="0" noProof="0">
                <a:ln>
                  <a:noFill/>
                </a:ln>
                <a:solidFill>
                  <a:srgbClr val="C00000"/>
                </a:solidFill>
                <a:effectLst/>
                <a:uLnTx/>
                <a:uFillTx/>
                <a:latin typeface="Cambria"/>
                <a:ea typeface="+mn-lt"/>
                <a:cs typeface="Calibri" panose="020F0502020204030204"/>
              </a:rPr>
              <a:t>inflection point</a:t>
            </a:r>
            <a:endParaRPr kumimoji="0" lang="en-US" sz="1800" b="1" i="0" u="none" strike="noStrike" kern="1200" cap="none" spc="0" normalizeH="0" baseline="0" noProof="0">
              <a:ln>
                <a:noFill/>
              </a:ln>
              <a:solidFill>
                <a:srgbClr val="C00000"/>
              </a:solidFill>
              <a:effectLst/>
              <a:uLnTx/>
              <a:uFillTx/>
              <a:latin typeface="Cambria"/>
              <a:ea typeface="Cambria"/>
              <a:cs typeface="+mn-cs"/>
            </a:endParaRPr>
          </a:p>
        </p:txBody>
      </p:sp>
    </p:spTree>
    <p:extLst>
      <p:ext uri="{BB962C8B-B14F-4D97-AF65-F5344CB8AC3E}">
        <p14:creationId xmlns:p14="http://schemas.microsoft.com/office/powerpoint/2010/main" val="74937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4.8|9.2|6.1|2.3|10.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ray-research_summary_and_future_directions-15mins-2025_01_16 [Autosaved]" id="{6D8FD635-8F00-0A45-BDE6-AC2FD68FB696}" vid="{B5A7D730-B056-0B48-8BB0-784B6E1090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12139</TotalTime>
  <Words>34031</Words>
  <Application>Microsoft Macintosh PowerPoint</Application>
  <PresentationFormat>On-screen Show (4:3)</PresentationFormat>
  <Paragraphs>5611</Paragraphs>
  <Slides>284</Slides>
  <Notes>225</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284</vt:i4>
      </vt:variant>
    </vt:vector>
  </HeadingPairs>
  <TitlesOfParts>
    <vt:vector size="306" baseType="lpstr">
      <vt:lpstr>ＭＳ Ｐゴシック</vt:lpstr>
      <vt:lpstr>-webkit-standard</vt:lpstr>
      <vt:lpstr>Arial</vt:lpstr>
      <vt:lpstr>Arial Black</vt:lpstr>
      <vt:lpstr>Calibri</vt:lpstr>
      <vt:lpstr>Calibri Light</vt:lpstr>
      <vt:lpstr>Cambria</vt:lpstr>
      <vt:lpstr>Cambria Math</vt:lpstr>
      <vt:lpstr>Garamond</vt:lpstr>
      <vt:lpstr>Helvetica Neue</vt:lpstr>
      <vt:lpstr>Helvetica Neue Light</vt:lpstr>
      <vt:lpstr>Helvetica Neue Light</vt:lpstr>
      <vt:lpstr>Hoefler Text</vt:lpstr>
      <vt:lpstr>NimbusRomNo9L</vt:lpstr>
      <vt:lpstr>Quire Sans</vt:lpstr>
      <vt:lpstr>Roboto</vt:lpstr>
      <vt:lpstr>Roboto Mono</vt:lpstr>
      <vt:lpstr>Tahoma</vt:lpstr>
      <vt:lpstr>Times</vt:lpstr>
      <vt:lpstr>Times New Roman</vt:lpstr>
      <vt:lpstr>Wingdings</vt:lpstr>
      <vt:lpstr>Office Theme</vt:lpstr>
      <vt:lpstr>Scaling Systems  Robustly and Sustainably Outstanding Challenges and Research Perspective</vt:lpstr>
      <vt:lpstr>System Scaling in Two Aspects</vt:lpstr>
      <vt:lpstr>PowerPoint Presentation</vt:lpstr>
      <vt:lpstr>Towards Robust and Sustainable Scaling</vt:lpstr>
      <vt:lpstr>Memory Isolation</vt:lpstr>
      <vt:lpstr>Read Disturbance in Modern Memory Chips</vt:lpstr>
      <vt:lpstr>RowHammer: An Example of DRAM Read Disturbance</vt:lpstr>
      <vt:lpstr>Mitigating RowHammer: Preventive Refresh</vt:lpstr>
      <vt:lpstr>DRAM Read Disturbance: A Critical Challenge</vt:lpstr>
      <vt:lpstr>Challenge: Scalability with Worsening Vulnerability</vt:lpstr>
      <vt:lpstr>Major Contributions</vt:lpstr>
      <vt:lpstr>Major Contributions</vt:lpstr>
      <vt:lpstr>DRAM Testing Infrastructure</vt:lpstr>
      <vt:lpstr>Tested DRAM Chips</vt:lpstr>
      <vt:lpstr>DRAM Testing Methodology</vt:lpstr>
      <vt:lpstr>Impact of Temperature on DRAM Cells</vt:lpstr>
      <vt:lpstr>Temperature’s Impact at DRAM Cell Granularity</vt:lpstr>
      <vt:lpstr>Temperature’s Impact at DRAM Row Granularity</vt:lpstr>
      <vt:lpstr>Temperature’s Impact at DRAM Row Granularity</vt:lpstr>
      <vt:lpstr>Temperature’s Impact on RowHammer</vt:lpstr>
      <vt:lpstr>Temperature Study’s Impact: Spying on a Machine’s Temperature via RowHammer</vt:lpstr>
      <vt:lpstr>Major Contributions</vt:lpstr>
      <vt:lpstr>Impact of Memory Access Pattern</vt:lpstr>
      <vt:lpstr>Our Work Led to the Discovery of RowPress</vt:lpstr>
      <vt:lpstr>More Background: Row Buffer Locality</vt:lpstr>
      <vt:lpstr>RowPress Demonstration on a Real-System</vt:lpstr>
      <vt:lpstr>Major Contributions</vt:lpstr>
      <vt:lpstr>Another Key Finding: Variation across Rows</vt:lpstr>
      <vt:lpstr>Major Contributions</vt:lpstr>
      <vt:lpstr>Spatial Variation-Aware RowHammer Defenses</vt:lpstr>
      <vt:lpstr>Performance Evaluation</vt:lpstr>
      <vt:lpstr>Key Results</vt:lpstr>
      <vt:lpstr>Major Contributions</vt:lpstr>
      <vt:lpstr>Challenge (2/2): Compatibility</vt:lpstr>
      <vt:lpstr>BlockHammer</vt:lpstr>
      <vt:lpstr>BlockHammer: Evaluation</vt:lpstr>
      <vt:lpstr>BlockHammer: Evaluation</vt:lpstr>
      <vt:lpstr>Other Works (Not Covered due to Time Limitation)</vt:lpstr>
      <vt:lpstr>More Details and Discussion on YouTube </vt:lpstr>
      <vt:lpstr>Towards Robust and Sustainable Scaling</vt:lpstr>
      <vt:lpstr>Meanwhile: RowHammer in Industry Research</vt:lpstr>
      <vt:lpstr>Meanwhile: RowHammer in Industry Research</vt:lpstr>
      <vt:lpstr>Meanwhile: RowHammer in Industry Research</vt:lpstr>
      <vt:lpstr>Understanding Industry’s Solution </vt:lpstr>
      <vt:lpstr>PRAC: Industry’s Best Solution to RowHammer</vt:lpstr>
      <vt:lpstr>Chronus: Making Industry’s Best Solution Better</vt:lpstr>
      <vt:lpstr>Chronus’s Key Idea: Concurrent Counter Update</vt:lpstr>
      <vt:lpstr>Making Industry’s Best Solution Better</vt:lpstr>
      <vt:lpstr>BreakHammer: Throttling Suspect Threads in Hardware</vt:lpstr>
      <vt:lpstr>PowerPoint Presentation</vt:lpstr>
      <vt:lpstr>Towards Robust and Sustainable Scaling</vt:lpstr>
      <vt:lpstr>Hardware-Software Co-Design for Sustainable Robustness</vt:lpstr>
      <vt:lpstr>Hardware-Assisted Malware Detection An Example HW-SW Co-Design Direction </vt:lpstr>
      <vt:lpstr>Towards Robust and Sustainable Scaling</vt:lpstr>
      <vt:lpstr>Data-Centric Security and Privacy (1/5) Motivation for Sustainable Scaling</vt:lpstr>
      <vt:lpstr>Data-Centric Security and Privacy (2/5) High-Level Motivation for Data-Centric S&amp;P </vt:lpstr>
      <vt:lpstr>Data-Centric Security and Privacy Problem Definition </vt:lpstr>
      <vt:lpstr>Data-Centric Security and Privacy</vt:lpstr>
      <vt:lpstr>Security of Data-Centric Computation </vt:lpstr>
      <vt:lpstr>Data-Centric Security and Privacy Workloads of Special Interest</vt:lpstr>
      <vt:lpstr>Towards Robust and Sustainable Scaling</vt:lpstr>
      <vt:lpstr>Better Understanding of Failure Mechanisms</vt:lpstr>
      <vt:lpstr>Some Good Examples of Testing Infrastructures</vt:lpstr>
      <vt:lpstr>PowerPoint Presentation</vt:lpstr>
      <vt:lpstr>Scaling Systems  Robustly and Sustainably Outstanding Challenges and Research Perspective</vt:lpstr>
      <vt:lpstr>Scaling Systems  Robustly and Sustainably Outstanding Challenges and Research Perspective</vt:lpstr>
      <vt:lpstr>Brief Self Introduction</vt:lpstr>
      <vt:lpstr>Memory Organization</vt:lpstr>
      <vt:lpstr>DRAM Operation</vt:lpstr>
      <vt:lpstr>Major Contributions</vt:lpstr>
      <vt:lpstr>RowHammer under Reduced Refresh Latency</vt:lpstr>
      <vt:lpstr>A Deeper Look into RowHammer’s Sensitivities   Experimental Analysis of Real DRAM Chips and Implications on Future Attacks and Defenses</vt:lpstr>
      <vt:lpstr>Impact of Temperature on DRAM Cells</vt:lpstr>
      <vt:lpstr>Impact of Temperature on DRAM Cells</vt:lpstr>
      <vt:lpstr>Impact of Temperature on DRAM Cells</vt:lpstr>
      <vt:lpstr>Impact of Temperature on DRAM Rows</vt:lpstr>
      <vt:lpstr>Impact of Temperature on DRAM Rows</vt:lpstr>
      <vt:lpstr>Memory Access Patterns in Aggressor Row Active Time Analysis</vt:lpstr>
      <vt:lpstr>Increasing Aggressor Row Active Time</vt:lpstr>
      <vt:lpstr>Increasing Aggressor Row Active Time</vt:lpstr>
      <vt:lpstr>Increasing Aggressor Row Active Time</vt:lpstr>
      <vt:lpstr>Increasing Aggressor Row Active Time</vt:lpstr>
      <vt:lpstr>RowPress vs. RowHammer</vt:lpstr>
      <vt:lpstr>Spatial Variation across Rows</vt:lpstr>
      <vt:lpstr>Spatial Variation across Rows</vt:lpstr>
      <vt:lpstr>Spatial Variation across Rows</vt:lpstr>
      <vt:lpstr>Spatial Variation across Columns</vt:lpstr>
      <vt:lpstr>Spatial Variation across Columns</vt:lpstr>
      <vt:lpstr>Spatial Variation across Columns</vt:lpstr>
      <vt:lpstr>Attack Improvement 1:  Making DRAM Cells More Vulnerable</vt:lpstr>
      <vt:lpstr>PowerPoint Presentation</vt:lpstr>
      <vt:lpstr>PowerPoint Presentation</vt:lpstr>
      <vt:lpstr>Defense Improvements</vt:lpstr>
      <vt:lpstr>More Defense Implications in the Paper</vt:lpstr>
      <vt:lpstr>Distribution of the Change in HCfirst</vt:lpstr>
      <vt:lpstr>Distribution of the Change in HCfirst</vt:lpstr>
      <vt:lpstr>Distribution of the Change in HCfirst</vt:lpstr>
      <vt:lpstr>Distribution of the Change in HCfirst</vt:lpstr>
      <vt:lpstr>Circuit-Level Justification  Temperature Analysis</vt:lpstr>
      <vt:lpstr>Increasing Aggressor Row Active Time (tAggOn)</vt:lpstr>
      <vt:lpstr>PowerPoint Presentation</vt:lpstr>
      <vt:lpstr>Circuit-Level Justification  Aggressor Row Active Time Analysis</vt:lpstr>
      <vt:lpstr>Spatial Variation across Rows</vt:lpstr>
      <vt:lpstr>Spatial Variation across Columns</vt:lpstr>
      <vt:lpstr>Spatial Variation across Subarrays</vt:lpstr>
      <vt:lpstr>Spatial Variation across Subarrays</vt:lpstr>
      <vt:lpstr>Spatial Variation across Subarrays Bhattacharyya Distance Analysis</vt:lpstr>
      <vt:lpstr>Circuit-Level Justification  Spatial  Variation Analysis</vt:lpstr>
      <vt:lpstr>Example Attack Improvements</vt:lpstr>
      <vt:lpstr>Example Attack Improvements</vt:lpstr>
      <vt:lpstr>Understanding RowHammer  Under Reduced Wordline Voltage   An Experimental Study Using Real DRAM Devices </vt:lpstr>
      <vt:lpstr>A Closer Look into RowHammer</vt:lpstr>
      <vt:lpstr>PowerPoint Presentation</vt:lpstr>
      <vt:lpstr>DRAM Chips Tested</vt:lpstr>
      <vt:lpstr>More Details in the Paper</vt:lpstr>
      <vt:lpstr>Wordline Voltage’s Effect on RowHammer</vt:lpstr>
      <vt:lpstr>Wordline Voltage’s Effect on RowHammer</vt:lpstr>
      <vt:lpstr>Wordline Voltage’s Effect on RowHammer</vt:lpstr>
      <vt:lpstr>Wordline Voltage’s Effect on RowHammer</vt:lpstr>
      <vt:lpstr>Wordline Voltage’s Effect on RowHammer</vt:lpstr>
      <vt:lpstr>Wordline Voltage’s Effect on RowHammer</vt:lpstr>
      <vt:lpstr>PowerPoint Presentation</vt:lpstr>
      <vt:lpstr>Wordline Voltage’s Effect on Row Activation Latency</vt:lpstr>
      <vt:lpstr>Wordline Voltage’s Effect on Row Activation Latency</vt:lpstr>
      <vt:lpstr>Wordline Voltage’s Effect on Row Activation Latency</vt:lpstr>
      <vt:lpstr>SPICE Simulation Methodology</vt:lpstr>
      <vt:lpstr>A Closer Look into Row Activation Latency</vt:lpstr>
      <vt:lpstr>Variation in Row Activation Latency</vt:lpstr>
      <vt:lpstr>Wordline Voltage’s Effect on DRAM Refresh</vt:lpstr>
      <vt:lpstr>Wordline Voltage’s Effect on DRAM Refresh</vt:lpstr>
      <vt:lpstr>Spatial Distribution of Data Retention Bit Flips</vt:lpstr>
      <vt:lpstr>Spatial Distribution of Data Retention Bit Flips</vt:lpstr>
      <vt:lpstr>Distribution of Bit Flips across DRAM Rows</vt:lpstr>
      <vt:lpstr>Distribution of HCfirst across DRAM Rows</vt:lpstr>
      <vt:lpstr>Wordline Voltage’s Effect on DRAM Refresh</vt:lpstr>
      <vt:lpstr>Wordline Voltage’s Effect on DRAM Refresh</vt:lpstr>
      <vt:lpstr>Charge Restoration Process</vt:lpstr>
      <vt:lpstr>Also in the Paper</vt:lpstr>
      <vt:lpstr>DRAM Chips Tested</vt:lpstr>
      <vt:lpstr>RowHammer Test</vt:lpstr>
      <vt:lpstr>Row Activation and Refresh Rate Tests</vt:lpstr>
      <vt:lpstr>Spatial Variation-Aware Read Disturbance Defenses: Experimental Analysis of Real DRAM Chips  and Implications on Future Solutions </vt:lpstr>
      <vt:lpstr>Tested DRAM Chips</vt:lpstr>
      <vt:lpstr>Spatial Variation in the Minimum Hammer Count  to Induce the First Bitflip across DRAM Rows</vt:lpstr>
      <vt:lpstr>Spatial Variation in the Minimum Hammer Count  to Induce the First Bitflip across DRAM Rows</vt:lpstr>
      <vt:lpstr>Spatial Variation in the Minimum Hammer Count  to Induce the First Bitflip across DRAM Rows</vt:lpstr>
      <vt:lpstr>More Detailed Information in the Extended Version</vt:lpstr>
      <vt:lpstr>Regularity in Spatial Variation of Read Disturbance across DRAM Rows </vt:lpstr>
      <vt:lpstr>Regularity in Spatial Variation of Read Disturbance across DRAM Rows </vt:lpstr>
      <vt:lpstr>Regularity in Spatial Variation of Read Disturbance across DRAM Rows </vt:lpstr>
      <vt:lpstr>Svärd: Spatial Variation-Aware Read Disturbance Defenses</vt:lpstr>
      <vt:lpstr>Svärd: Integration with Existing Read Disturbance Solutions</vt:lpstr>
      <vt:lpstr>Svärd: Metadata Management</vt:lpstr>
      <vt:lpstr>Performance Evaluation</vt:lpstr>
      <vt:lpstr>Implications on Future Solutions</vt:lpstr>
      <vt:lpstr>Implications on Future Solutions</vt:lpstr>
      <vt:lpstr>Implications on Future Solutions</vt:lpstr>
      <vt:lpstr>More in the Paper</vt:lpstr>
      <vt:lpstr>Conclusion</vt:lpstr>
      <vt:lpstr>More in the Paper (2/2): Aging Study</vt:lpstr>
      <vt:lpstr>More in the Paper (2/2): Aging Study</vt:lpstr>
      <vt:lpstr>Spatial Variation-Aware Read Disturbance Defenses: Experimental Analysis of Real DRAM Chips  and Implications on Future Solutions </vt:lpstr>
      <vt:lpstr>An Outlier Solution: Hydra</vt:lpstr>
      <vt:lpstr>Hydra Mitigation Mechanism</vt:lpstr>
      <vt:lpstr>Spatial Variation-Aware Read Disturbance Defenses: Experimental Analysis of Real DRAM Chips  and Implications on Future Solutions </vt:lpstr>
      <vt:lpstr>The Minimum Hammer Count to Induce the First Bitflip across DRAM Rows</vt:lpstr>
      <vt:lpstr>The Minimum Hammer Count to Induce the First Bitflip across DRAM Rows</vt:lpstr>
      <vt:lpstr>The Minimum Hammer Count to Induce the First Bitflip across DRAM Rows</vt:lpstr>
      <vt:lpstr>Spatial Variation-Aware Read Disturbance Defenses: Experimental Analysis of Real DRAM Chips  and Implications on Future Solutions </vt:lpstr>
      <vt:lpstr>The Read Disturbance Bit Error Rate across DRAM Rows</vt:lpstr>
      <vt:lpstr>The Read Disturbance Bit Error Rate across DRAM Rows</vt:lpstr>
      <vt:lpstr>The Read Disturbance Bit Error Rate across DRAM Rows</vt:lpstr>
      <vt:lpstr>Spatial Variation-Aware Read Disturbance Defenses: Experimental Analysis of Real DRAM Chips  and Implications on Future Solutions </vt:lpstr>
      <vt:lpstr>Two Main Types of DRAM Refresh</vt:lpstr>
      <vt:lpstr>Periodic Refresh with Increasing DRAM Chip Density</vt:lpstr>
      <vt:lpstr>Spatial Variation-Aware Read Disturbance Defenses: Experimental Analysis of Real DRAM Chips  and Implications on Future Solutions </vt:lpstr>
      <vt:lpstr>DRAM Organization</vt:lpstr>
      <vt:lpstr>DRAM Operation</vt:lpstr>
      <vt:lpstr>RowHammer Mitigation Approaches</vt:lpstr>
      <vt:lpstr>RowHammer Mitigation across Generations</vt:lpstr>
      <vt:lpstr>RowPress [ISCA 2023]</vt:lpstr>
      <vt:lpstr>RowPress A New DRAM Read Disturbance Phenomenon</vt:lpstr>
      <vt:lpstr>Two Prime Examples of DRAM Read Disturbance: RowHammer and RowPress</vt:lpstr>
      <vt:lpstr>RowPress [ISCA 2023]</vt:lpstr>
      <vt:lpstr>Effect of RowPress on Spatial Variation  of Read Disturbance Vulnerability across Rows</vt:lpstr>
      <vt:lpstr>Effect of RowPress on the HCfirst Distribution</vt:lpstr>
      <vt:lpstr>Spatial Variation-Aware Read Disturbance Defenses: Experimental Analysis of Real DRAM Chips  and Implications on Future Solutions </vt:lpstr>
      <vt:lpstr>Cumulative Distribution of Spatial Features based on F1 Score</vt:lpstr>
      <vt:lpstr>Cumulative Distribution of Spatial Features based on F1 Score</vt:lpstr>
      <vt:lpstr>Spatial Variation-Aware Read Disturbance Defenses: Experimental Analysis of Real DRAM Chips  and Implications on Future Solutions </vt:lpstr>
      <vt:lpstr>Svärd: Spatial Variation-Aware Read Disturbance Defenses Integration Examples with Existing Defenses</vt:lpstr>
      <vt:lpstr>Svärd: Spatial Variation-Aware Read Disturbance Defenses Example Implementation 1</vt:lpstr>
      <vt:lpstr>Svärd: Spatial Variation-Aware Read Disturbance Defenses Example Implementation 2</vt:lpstr>
      <vt:lpstr>Spatial Variation-Aware Read Disturbance Defenses: Experimental Analysis of Real DRAM Chips  and Implications on Future Solutions </vt:lpstr>
      <vt:lpstr>More in the Paper</vt:lpstr>
      <vt:lpstr>Two Main Types of DRAM Refresh</vt:lpstr>
      <vt:lpstr>Periodic Refresh with Increasing DRAM Chip Density</vt:lpstr>
      <vt:lpstr>Future Research </vt:lpstr>
      <vt:lpstr>Two Prime Examples of DRAM Read Disturbance: RowHammer and RowPress</vt:lpstr>
      <vt:lpstr>RowPress [ISCA 2023]</vt:lpstr>
      <vt:lpstr>Effect of RowPress on Spatial Variation  of Read Disturbance Vulnerability across Rows</vt:lpstr>
      <vt:lpstr>Effect of RowPress on the HCfirst Distribution</vt:lpstr>
      <vt:lpstr>Cumulative Distribution of Spatial Features based on F1 Score</vt:lpstr>
      <vt:lpstr>Cumulative Distribution of Spatial Features based on F1 Score</vt:lpstr>
      <vt:lpstr>An Outlier Solution: Hydra</vt:lpstr>
      <vt:lpstr>Hydra Mitigation Mechanism</vt:lpstr>
      <vt:lpstr>Conclusion</vt:lpstr>
      <vt:lpstr>RowHammer Mitigation across Generations</vt:lpstr>
      <vt:lpstr>BlockHammer   Preventing RowHammer at Low Cost  by Blacklisting Rapidly-Accessed DRAM Rows</vt:lpstr>
      <vt:lpstr>Compatibility  with Commodity DRAM Chips</vt:lpstr>
      <vt:lpstr>RowHammer Mitigation Approaches</vt:lpstr>
      <vt:lpstr>Our Goal</vt:lpstr>
      <vt:lpstr>BlockHammer  Key Idea</vt:lpstr>
      <vt:lpstr>A Major Issue of Past Read Disturbance Mitigations</vt:lpstr>
      <vt:lpstr>BlockHammer: Throttling Unsafe Accesses</vt:lpstr>
      <vt:lpstr>Intel Hardware Security Academic Award</vt:lpstr>
      <vt:lpstr>Intel Hardware Security Academic Award</vt:lpstr>
      <vt:lpstr>BlockHammer  Overview of Approach</vt:lpstr>
      <vt:lpstr>RowBlocker</vt:lpstr>
      <vt:lpstr>RowBlocker</vt:lpstr>
      <vt:lpstr>RowBlocker</vt:lpstr>
      <vt:lpstr>RowBlocker-BL  Blacklisting Logic</vt:lpstr>
      <vt:lpstr>Counting Bloom Filters</vt:lpstr>
      <vt:lpstr>RowBlocker-BL  Blacklisting Logic</vt:lpstr>
      <vt:lpstr>RowBlocker-BL  Blacklisting Logic</vt:lpstr>
      <vt:lpstr>Limiting the Row Activation Rate</vt:lpstr>
      <vt:lpstr>Limiting the Row Activation Rate</vt:lpstr>
      <vt:lpstr>RowBlocker-HB  Limiting the Row Activation Rate</vt:lpstr>
      <vt:lpstr>Example Adversarial of BlockHammer</vt:lpstr>
      <vt:lpstr>RowBlocker-HB Delaying Row Activations</vt:lpstr>
      <vt:lpstr>AttackThrottler</vt:lpstr>
      <vt:lpstr>AttackThrottler</vt:lpstr>
      <vt:lpstr>Evaluation BlockHammer’s Hardware Complexity</vt:lpstr>
      <vt:lpstr>Evaluation BlockHammer’s Hardware Complexity</vt:lpstr>
      <vt:lpstr>Evaluation Performance and DRAM Energy</vt:lpstr>
      <vt:lpstr>Evaluation Performance and DRAM Energy</vt:lpstr>
      <vt:lpstr>Evaluation Performance and DRAM Energy</vt:lpstr>
      <vt:lpstr>Evaluation Scaling with RowHammer Vulnerability</vt:lpstr>
      <vt:lpstr>More in the Paper</vt:lpstr>
      <vt:lpstr>BlockHammer Hardware Complexity</vt:lpstr>
      <vt:lpstr>RowHammer Characteristics</vt:lpstr>
      <vt:lpstr>Many-Sided Attacks</vt:lpstr>
      <vt:lpstr>Security Analysis</vt:lpstr>
      <vt:lpstr>HiRA: Hidden Row Activation  for Reducing Refresh Latency of Off-the-Shelf DRAM Chips</vt:lpstr>
      <vt:lpstr>Two Main Types of DRAM Refresh</vt:lpstr>
      <vt:lpstr>Periodic Refresh with Increasing DRAM Chip Density</vt:lpstr>
      <vt:lpstr>RowHammer and Preventive Refresh with Increasing DRAM Chip Density</vt:lpstr>
      <vt:lpstr>HiRA: Hidden Row Activation – Key Insight</vt:lpstr>
      <vt:lpstr>HiRA: Hidden Row Activation</vt:lpstr>
      <vt:lpstr>HiRA in Off-the-Shelf DRAM Chips: Key Result 1</vt:lpstr>
      <vt:lpstr>HiRA in Off-the-Shelf DRAM Chips: Key Result 2</vt:lpstr>
      <vt:lpstr>HiRA in Off-the-Shelf DRAM Chips: Key Results</vt:lpstr>
      <vt:lpstr>HiRA-MC: HiRA Memory Controller</vt:lpstr>
      <vt:lpstr>HiRA-MC: HiRA Memory Controller </vt:lpstr>
      <vt:lpstr>Performance Evaluation</vt:lpstr>
      <vt:lpstr>HiRA for Periodic Refreshes </vt:lpstr>
      <vt:lpstr>HiRA for Preventive Refreshes </vt:lpstr>
      <vt:lpstr>More in the Full Paper</vt:lpstr>
      <vt:lpstr>HiRA: Hidden Row Activation</vt:lpstr>
      <vt:lpstr>HiRA: Hidden Row Activation</vt:lpstr>
      <vt:lpstr>HiRA Operation</vt:lpstr>
      <vt:lpstr>HiRA in Off-the-Shelf DRAM Chips: Key Results</vt:lpstr>
      <vt:lpstr>HiRA Support in Off-the-Shelf DRAM Chips</vt:lpstr>
      <vt:lpstr>HiRA’s Second Row Activation</vt:lpstr>
      <vt:lpstr>Variation across DRAM Banks</vt:lpstr>
      <vt:lpstr>HiRA-MC: HiRA Memory Controller</vt:lpstr>
      <vt:lpstr>The Concurrent Refresh Finder</vt:lpstr>
      <vt:lpstr>HiRA-MC Example</vt:lpstr>
      <vt:lpstr>HiRA-MC Hardware Complexity</vt:lpstr>
      <vt:lpstr>Estimating Periodic Refresh Overhead</vt:lpstr>
      <vt:lpstr>Reducing Overall Latency of Two Refreshes</vt:lpstr>
      <vt:lpstr>Tested DRAM Chips</vt:lpstr>
      <vt:lpstr>HiRA-MC: HiRA Memory Controller</vt:lpstr>
      <vt:lpstr>HiRA for Periodic Refreshes</vt:lpstr>
      <vt:lpstr>RowHammer Thresholds</vt:lpstr>
      <vt:lpstr>HiRA for Preventive Refreshes</vt:lpstr>
      <vt:lpstr>HiRA for Periodic Refresh Sensitivity to Number of Channels and Ranks</vt:lpstr>
      <vt:lpstr>HiRA for Preventive Refresh Sensitivity to Number of Channels and Ranks</vt:lpstr>
      <vt:lpstr>Workload Memory Access Characteristics</vt:lpstr>
      <vt:lpstr>RowHammer Mitigation across Generations</vt:lpstr>
      <vt:lpstr>Refresh Delay</vt:lpstr>
      <vt:lpstr>Energy</vt:lpstr>
      <vt:lpstr>HiRA: Hidden Row Activation  for Reducing Refresh Latency of Off-the-Shelf DRAM Chips</vt:lpstr>
      <vt:lpstr>Identifying Suspect Threads: High Level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Abdullah Giray YAĞLIKÇI</dc:creator>
  <cp:lastModifiedBy>Abdullah Giray YAĞLIKÇI</cp:lastModifiedBy>
  <cp:revision>37</cp:revision>
  <dcterms:created xsi:type="dcterms:W3CDTF">2025-03-01T10:39:31Z</dcterms:created>
  <dcterms:modified xsi:type="dcterms:W3CDTF">2025-03-25T17:31:10Z</dcterms:modified>
</cp:coreProperties>
</file>